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4" r:id="rId6"/>
    <p:sldId id="294" r:id="rId7"/>
    <p:sldId id="295" r:id="rId8"/>
    <p:sldId id="297" r:id="rId9"/>
    <p:sldId id="291" r:id="rId10"/>
    <p:sldId id="292" r:id="rId11"/>
    <p:sldId id="278" r:id="rId12"/>
    <p:sldId id="273" r:id="rId13"/>
    <p:sldId id="283" r:id="rId14"/>
    <p:sldId id="296" r:id="rId15"/>
    <p:sldId id="261" r:id="rId16"/>
    <p:sldId id="262" r:id="rId17"/>
    <p:sldId id="265" r:id="rId18"/>
    <p:sldId id="293" r:id="rId19"/>
    <p:sldId id="298" r:id="rId20"/>
    <p:sldId id="285" r:id="rId21"/>
    <p:sldId id="287" r:id="rId22"/>
    <p:sldId id="289" r:id="rId23"/>
    <p:sldId id="290"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3" autoAdjust="0"/>
    <p:restoredTop sz="95082" autoAdjust="0"/>
  </p:normalViewPr>
  <p:slideViewPr>
    <p:cSldViewPr snapToGrid="0">
      <p:cViewPr varScale="1">
        <p:scale>
          <a:sx n="129" d="100"/>
          <a:sy n="129" d="100"/>
        </p:scale>
        <p:origin x="-704"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46FFB-EC30-4F98-A387-96C2A1CF8FA8}" type="datetimeFigureOut">
              <a:rPr lang="en-IN" smtClean="0"/>
              <a:t>03/05/18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481AB-46E6-4DBD-87EC-3662E1A57502}" type="slidenum">
              <a:rPr lang="en-IN" smtClean="0"/>
              <a:t>‹#›</a:t>
            </a:fld>
            <a:endParaRPr lang="en-IN"/>
          </a:p>
        </p:txBody>
      </p:sp>
    </p:spTree>
    <p:extLst>
      <p:ext uri="{BB962C8B-B14F-4D97-AF65-F5344CB8AC3E}">
        <p14:creationId xmlns:p14="http://schemas.microsoft.com/office/powerpoint/2010/main" val="2432145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5FBD51-5685-4F65-8A14-487C7DED0696}" type="slidenum">
              <a:rPr lang="en-US" smtClean="0"/>
              <a:pPr/>
              <a:t>24</a:t>
            </a:fld>
            <a:endParaRPr lang="en-US"/>
          </a:p>
        </p:txBody>
      </p:sp>
    </p:spTree>
    <p:extLst>
      <p:ext uri="{BB962C8B-B14F-4D97-AF65-F5344CB8AC3E}">
        <p14:creationId xmlns:p14="http://schemas.microsoft.com/office/powerpoint/2010/main" val="104089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03/05/18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23754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03/05/18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9455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03/05/18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70376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DD86B-09FC-4A21-B17E-27C946535AC6}" type="datetimeFigureOut">
              <a:rPr lang="en-IN" smtClean="0"/>
              <a:t>03/05/18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964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DD86B-09FC-4A21-B17E-27C946535AC6}" type="datetimeFigureOut">
              <a:rPr lang="en-IN" smtClean="0"/>
              <a:t>03/05/18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85812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6DD86B-09FC-4A21-B17E-27C946535AC6}" type="datetimeFigureOut">
              <a:rPr lang="en-IN" smtClean="0"/>
              <a:t>03/05/18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7566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6DD86B-09FC-4A21-B17E-27C946535AC6}" type="datetimeFigureOut">
              <a:rPr lang="en-IN" smtClean="0"/>
              <a:t>03/05/18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49950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6DD86B-09FC-4A21-B17E-27C946535AC6}" type="datetimeFigureOut">
              <a:rPr lang="en-IN" smtClean="0"/>
              <a:t>03/05/18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166217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DD86B-09FC-4A21-B17E-27C946535AC6}" type="datetimeFigureOut">
              <a:rPr lang="en-IN" smtClean="0"/>
              <a:t>03/05/18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96798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03/05/18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85564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DD86B-09FC-4A21-B17E-27C946535AC6}" type="datetimeFigureOut">
              <a:rPr lang="en-IN" smtClean="0"/>
              <a:t>03/05/18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1C8A4-68F3-47BE-829D-6D3166AEA4B7}" type="slidenum">
              <a:rPr lang="en-IN" smtClean="0"/>
              <a:t>‹#›</a:t>
            </a:fld>
            <a:endParaRPr lang="en-IN"/>
          </a:p>
        </p:txBody>
      </p:sp>
    </p:spTree>
    <p:extLst>
      <p:ext uri="{BB962C8B-B14F-4D97-AF65-F5344CB8AC3E}">
        <p14:creationId xmlns:p14="http://schemas.microsoft.com/office/powerpoint/2010/main" val="319820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DD86B-09FC-4A21-B17E-27C946535AC6}" type="datetimeFigureOut">
              <a:rPr lang="en-IN" smtClean="0"/>
              <a:t>03/05/18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1C8A4-68F3-47BE-829D-6D3166AEA4B7}" type="slidenum">
              <a:rPr lang="en-IN" smtClean="0"/>
              <a:t>‹#›</a:t>
            </a:fld>
            <a:endParaRPr lang="en-IN"/>
          </a:p>
        </p:txBody>
      </p:sp>
    </p:spTree>
    <p:extLst>
      <p:ext uri="{BB962C8B-B14F-4D97-AF65-F5344CB8AC3E}">
        <p14:creationId xmlns:p14="http://schemas.microsoft.com/office/powerpoint/2010/main" val="308168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1334" y="918679"/>
            <a:ext cx="9144000" cy="3215373"/>
          </a:xfrm>
        </p:spPr>
        <p:txBody>
          <a:bodyPr>
            <a:normAutofit/>
          </a:bodyPr>
          <a:lstStyle/>
          <a:p>
            <a:r>
              <a:rPr lang="en-IN" sz="2800" b="1" dirty="0" smtClean="0">
                <a:latin typeface="Times New Roman" panose="02020603050405020304" pitchFamily="18" charset="0"/>
                <a:cs typeface="Times New Roman" panose="02020603050405020304" pitchFamily="18" charset="0"/>
              </a:rPr>
              <a:t>Reverse Data Hiding </a:t>
            </a:r>
            <a:r>
              <a:rPr lang="en-IN" sz="2800" b="1" dirty="0">
                <a:latin typeface="Times New Roman" panose="02020603050405020304" pitchFamily="18" charset="0"/>
                <a:cs typeface="Times New Roman" panose="02020603050405020304" pitchFamily="18" charset="0"/>
              </a:rPr>
              <a:t>Through </a:t>
            </a:r>
            <a:r>
              <a:rPr lang="en-IN" sz="2800" b="1" dirty="0" smtClean="0">
                <a:latin typeface="Times New Roman" panose="02020603050405020304" pitchFamily="18" charset="0"/>
                <a:cs typeface="Times New Roman" panose="02020603050405020304" pitchFamily="18" charset="0"/>
              </a:rPr>
              <a:t>Histogram Shifting For Security System Using Error Correction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47188" y="3293441"/>
            <a:ext cx="2967785" cy="923330"/>
          </a:xfrm>
          <a:prstGeom prst="rect">
            <a:avLst/>
          </a:prstGeom>
          <a:noFill/>
        </p:spPr>
        <p:txBody>
          <a:bodyPr wrap="square" rtlCol="0">
            <a:spAutoFit/>
          </a:bodyPr>
          <a:lstStyle/>
          <a:p>
            <a:r>
              <a:rPr lang="en-US" dirty="0" smtClean="0"/>
              <a:t>Project Guide:</a:t>
            </a:r>
          </a:p>
          <a:p>
            <a:r>
              <a:rPr lang="en-US" dirty="0" err="1" smtClean="0"/>
              <a:t>Ms.Baby.D.Dayana</a:t>
            </a:r>
            <a:r>
              <a:rPr lang="en-US" dirty="0" smtClean="0"/>
              <a:t>	M.E, A.P(O.G)</a:t>
            </a:r>
          </a:p>
        </p:txBody>
      </p:sp>
      <p:sp>
        <p:nvSpPr>
          <p:cNvPr id="5" name="TextBox 4"/>
          <p:cNvSpPr txBox="1"/>
          <p:nvPr/>
        </p:nvSpPr>
        <p:spPr>
          <a:xfrm>
            <a:off x="6130542" y="3497432"/>
            <a:ext cx="5350361" cy="2308324"/>
          </a:xfrm>
          <a:prstGeom prst="rect">
            <a:avLst/>
          </a:prstGeom>
          <a:noFill/>
        </p:spPr>
        <p:txBody>
          <a:bodyPr wrap="square" rtlCol="0">
            <a:spAutoFit/>
          </a:bodyPr>
          <a:lstStyle/>
          <a:p>
            <a:r>
              <a:rPr lang="en-US" dirty="0" smtClean="0"/>
              <a:t>Batch Number:</a:t>
            </a:r>
          </a:p>
          <a:p>
            <a:r>
              <a:rPr lang="en-US" dirty="0" smtClean="0"/>
              <a:t>D10</a:t>
            </a:r>
          </a:p>
          <a:p>
            <a:endParaRPr lang="en-US" dirty="0" smtClean="0"/>
          </a:p>
          <a:p>
            <a:r>
              <a:rPr lang="en-US" dirty="0" smtClean="0"/>
              <a:t>Batch Mates: </a:t>
            </a:r>
          </a:p>
          <a:p>
            <a:r>
              <a:rPr lang="en-US" dirty="0" smtClean="0"/>
              <a:t>V.S.P.P.K </a:t>
            </a:r>
            <a:r>
              <a:rPr lang="en-US" dirty="0" err="1" smtClean="0"/>
              <a:t>Prithvi</a:t>
            </a:r>
            <a:r>
              <a:rPr lang="en-US" dirty="0" smtClean="0"/>
              <a:t>   (RA1411003020190)</a:t>
            </a:r>
          </a:p>
          <a:p>
            <a:r>
              <a:rPr lang="en-US" dirty="0" smtClean="0"/>
              <a:t>Akhil Mantha      (RA1411003020228)</a:t>
            </a:r>
          </a:p>
          <a:p>
            <a:r>
              <a:rPr lang="en-US" dirty="0" err="1" smtClean="0"/>
              <a:t>M.Manideep</a:t>
            </a:r>
            <a:r>
              <a:rPr lang="en-US" dirty="0" smtClean="0"/>
              <a:t>       (RA1411003020</a:t>
            </a:r>
            <a:r>
              <a:rPr lang="is-IS" dirty="0" smtClean="0"/>
              <a:t>24</a:t>
            </a:r>
            <a:r>
              <a:rPr lang="en-US" dirty="0" smtClean="0"/>
              <a:t>2)</a:t>
            </a:r>
          </a:p>
          <a:p>
            <a:r>
              <a:rPr lang="en-US" dirty="0" smtClean="0"/>
              <a:t>Karan </a:t>
            </a:r>
            <a:r>
              <a:rPr lang="en-US" dirty="0" err="1" smtClean="0"/>
              <a:t>Khosla</a:t>
            </a:r>
            <a:r>
              <a:rPr lang="en-US" dirty="0" smtClean="0"/>
              <a:t>       (RA1411003020222)</a:t>
            </a:r>
            <a:endParaRPr lang="en-US" dirty="0"/>
          </a:p>
        </p:txBody>
      </p:sp>
      <p:sp>
        <p:nvSpPr>
          <p:cNvPr id="7" name="TextBox 6"/>
          <p:cNvSpPr txBox="1"/>
          <p:nvPr/>
        </p:nvSpPr>
        <p:spPr>
          <a:xfrm>
            <a:off x="9683014" y="6297610"/>
            <a:ext cx="782320" cy="307777"/>
          </a:xfrm>
          <a:prstGeom prst="rect">
            <a:avLst/>
          </a:prstGeom>
          <a:noFill/>
        </p:spPr>
        <p:txBody>
          <a:bodyPr wrap="square" rtlCol="0">
            <a:spAutoFit/>
          </a:bodyPr>
          <a:lstStyle/>
          <a:p>
            <a:r>
              <a:rPr lang="en-US" sz="1400" dirty="0" smtClean="0"/>
              <a:t>1/</a:t>
            </a:r>
            <a:r>
              <a:rPr lang="is-IS" sz="1400" dirty="0" smtClean="0"/>
              <a:t>24</a:t>
            </a:r>
            <a:endParaRPr lang="en-US" sz="1400" dirty="0"/>
          </a:p>
        </p:txBody>
      </p:sp>
      <p:sp>
        <p:nvSpPr>
          <p:cNvPr id="8" name="TextBox 7"/>
          <p:cNvSpPr txBox="1"/>
          <p:nvPr/>
        </p:nvSpPr>
        <p:spPr>
          <a:xfrm>
            <a:off x="4771809" y="6299199"/>
            <a:ext cx="49649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19837911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363" y="657226"/>
            <a:ext cx="10515600" cy="1168399"/>
          </a:xfrm>
        </p:spPr>
        <p:txBody>
          <a:bodyPr>
            <a:normAutofit/>
          </a:bodyPr>
          <a:lstStyle/>
          <a:p>
            <a:r>
              <a:rPr lang="en-US" sz="3200" b="1" dirty="0" smtClean="0">
                <a:latin typeface="Times New Roman"/>
                <a:cs typeface="Times New Roman"/>
              </a:rPr>
              <a:t>Pixels &amp; Color Coherence Vectors (ccv) Pseudo Steps</a:t>
            </a:r>
            <a:endParaRPr lang="en-US" sz="3200" b="1" dirty="0">
              <a:latin typeface="Times New Roman"/>
              <a:cs typeface="Times New Roman"/>
            </a:endParaRPr>
          </a:p>
        </p:txBody>
      </p:sp>
      <p:sp>
        <p:nvSpPr>
          <p:cNvPr id="3" name="Content Placeholder 2"/>
          <p:cNvSpPr>
            <a:spLocks noGrp="1"/>
          </p:cNvSpPr>
          <p:nvPr>
            <p:ph idx="1"/>
          </p:nvPr>
        </p:nvSpPr>
        <p:spPr>
          <a:xfrm>
            <a:off x="838200" y="1825625"/>
            <a:ext cx="10515600" cy="3101975"/>
          </a:xfrm>
        </p:spPr>
        <p:txBody>
          <a:bodyPr/>
          <a:lstStyle/>
          <a:p>
            <a:pPr algn="just"/>
            <a:r>
              <a:rPr lang="en-US" sz="2400" dirty="0" smtClean="0">
                <a:latin typeface="Times New Roman"/>
                <a:cs typeface="Times New Roman"/>
              </a:rPr>
              <a:t>Blur the image slightly by replacing the pixel values.</a:t>
            </a:r>
          </a:p>
          <a:p>
            <a:pPr algn="just"/>
            <a:r>
              <a:rPr lang="en-US" sz="2400" dirty="0" smtClean="0">
                <a:latin typeface="Times New Roman"/>
                <a:cs typeface="Times New Roman"/>
              </a:rPr>
              <a:t>Eliminates small variations between neighboring pixels.</a:t>
            </a:r>
          </a:p>
          <a:p>
            <a:pPr algn="just"/>
            <a:r>
              <a:rPr lang="en-US" sz="2400" dirty="0" smtClean="0">
                <a:latin typeface="Times New Roman"/>
                <a:cs typeface="Times New Roman"/>
              </a:rPr>
              <a:t>Discretize the color-space such that only n distinct colors.</a:t>
            </a:r>
          </a:p>
          <a:p>
            <a:pPr algn="just"/>
            <a:r>
              <a:rPr lang="en-US" sz="2400" dirty="0" smtClean="0">
                <a:latin typeface="Times New Roman"/>
                <a:cs typeface="Times New Roman"/>
              </a:rPr>
              <a:t>Classify the pixels in the given color bucket. </a:t>
            </a:r>
          </a:p>
          <a:p>
            <a:pPr algn="just"/>
            <a:r>
              <a:rPr lang="en-US" sz="2400" dirty="0" smtClean="0">
                <a:latin typeface="Times New Roman"/>
                <a:cs typeface="Times New Roman"/>
              </a:rPr>
              <a:t>Check the given value </a:t>
            </a:r>
            <a:r>
              <a:rPr lang="en-US" sz="2400" dirty="0" err="1" smtClean="0">
                <a:latin typeface="Times New Roman"/>
                <a:cs typeface="Times New Roman"/>
              </a:rPr>
              <a:t>τ</a:t>
            </a:r>
            <a:r>
              <a:rPr lang="en-US" sz="2400" dirty="0" smtClean="0">
                <a:latin typeface="Times New Roman"/>
                <a:cs typeface="Times New Roman"/>
              </a:rPr>
              <a:t> which is a constant. If the pixel value is less than tau then the given pixel is incoherent. </a:t>
            </a:r>
          </a:p>
          <a:p>
            <a:pPr algn="just"/>
            <a:endParaRPr lang="en-US" sz="2400" dirty="0" smtClean="0">
              <a:latin typeface="Times New Roman"/>
              <a:cs typeface="Times New Roman"/>
            </a:endParaRPr>
          </a:p>
          <a:p>
            <a:endParaRPr lang="en-US" dirty="0" smtClean="0"/>
          </a:p>
          <a:p>
            <a:pPr marL="0" indent="0">
              <a:buNone/>
            </a:pPr>
            <a:endParaRPr lang="en-US" dirty="0" smtClean="0"/>
          </a:p>
          <a:p>
            <a:pPr marL="0" indent="0">
              <a:buNone/>
            </a:pPr>
            <a:endParaRPr lang="en-US" dirty="0"/>
          </a:p>
        </p:txBody>
      </p:sp>
      <p:sp>
        <p:nvSpPr>
          <p:cNvPr id="4" name="TextBox 3"/>
          <p:cNvSpPr txBox="1"/>
          <p:nvPr/>
        </p:nvSpPr>
        <p:spPr>
          <a:xfrm>
            <a:off x="5068670" y="6219851"/>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5" name="TextBox 4"/>
          <p:cNvSpPr txBox="1"/>
          <p:nvPr/>
        </p:nvSpPr>
        <p:spPr>
          <a:xfrm>
            <a:off x="10321097" y="6176444"/>
            <a:ext cx="1085850" cy="307777"/>
          </a:xfrm>
          <a:prstGeom prst="rect">
            <a:avLst/>
          </a:prstGeom>
          <a:noFill/>
        </p:spPr>
        <p:txBody>
          <a:bodyPr wrap="square" rtlCol="0">
            <a:spAutoFit/>
          </a:bodyPr>
          <a:lstStyle/>
          <a:p>
            <a:r>
              <a:rPr lang="en-US" sz="1400" dirty="0" smtClean="0"/>
              <a:t>10/</a:t>
            </a:r>
            <a:r>
              <a:rPr lang="is-IS" sz="1400" dirty="0" smtClean="0"/>
              <a:t>24</a:t>
            </a:r>
            <a:endParaRPr lang="en-US" sz="1400" dirty="0"/>
          </a:p>
        </p:txBody>
      </p:sp>
    </p:spTree>
    <p:extLst>
      <p:ext uri="{BB962C8B-B14F-4D97-AF65-F5344CB8AC3E}">
        <p14:creationId xmlns:p14="http://schemas.microsoft.com/office/powerpoint/2010/main" val="38131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RGB Images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An RGB image, sometimes referred to as a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 is stored in MATLAB as an m-by-n-by-3 data array that defines red, green, and blue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components for each individual pixel.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RGB </a:t>
            </a:r>
            <a:r>
              <a:rPr lang="en-IN" sz="2400" dirty="0">
                <a:latin typeface="Times New Roman" panose="02020603050405020304" pitchFamily="18" charset="0"/>
                <a:cs typeface="Times New Roman" panose="02020603050405020304" pitchFamily="18" charset="0"/>
              </a:rPr>
              <a:t>images do not use a </a:t>
            </a:r>
            <a:r>
              <a:rPr lang="en-IN" sz="2400" dirty="0" smtClean="0">
                <a:latin typeface="Times New Roman" panose="02020603050405020304" pitchFamily="18" charset="0"/>
                <a:cs typeface="Times New Roman" panose="02020603050405020304" pitchFamily="18" charset="0"/>
              </a:rPr>
              <a:t>palette. The </a:t>
            </a:r>
            <a:r>
              <a:rPr lang="en-IN" sz="2400" dirty="0">
                <a:latin typeface="Times New Roman" panose="02020603050405020304" pitchFamily="18" charset="0"/>
                <a:cs typeface="Times New Roman" panose="02020603050405020304" pitchFamily="18" charset="0"/>
              </a:rPr>
              <a:t>color of each pixel is determined by the combination of the red, green, and blue intensities stored in each color plane at the pixel's location</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Graphics file formats store RGB images as 24-bit images, where the red, green, and blue components are 8 bits each</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yields a potential of 16 million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The precision with which a real-life image can be replicated has led to the commonly used term "</a:t>
            </a:r>
            <a:r>
              <a:rPr lang="en-IN" sz="2400" dirty="0" err="1">
                <a:latin typeface="Times New Roman" panose="02020603050405020304" pitchFamily="18" charset="0"/>
                <a:cs typeface="Times New Roman" panose="02020603050405020304" pitchFamily="18" charset="0"/>
              </a:rPr>
              <a:t>truecolor</a:t>
            </a:r>
            <a:r>
              <a:rPr lang="en-IN" sz="2400" dirty="0">
                <a:latin typeface="Times New Roman" panose="02020603050405020304" pitchFamily="18" charset="0"/>
                <a:cs typeface="Times New Roman" panose="02020603050405020304" pitchFamily="18" charset="0"/>
              </a:rPr>
              <a:t> image."</a:t>
            </a:r>
          </a:p>
        </p:txBody>
      </p:sp>
      <p:sp>
        <p:nvSpPr>
          <p:cNvPr id="4" name="TextBox 3"/>
          <p:cNvSpPr txBox="1"/>
          <p:nvPr/>
        </p:nvSpPr>
        <p:spPr>
          <a:xfrm>
            <a:off x="4821933" y="6172291"/>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
        <p:nvSpPr>
          <p:cNvPr id="5" name="TextBox 4"/>
          <p:cNvSpPr txBox="1"/>
          <p:nvPr/>
        </p:nvSpPr>
        <p:spPr>
          <a:xfrm>
            <a:off x="10324135" y="6203174"/>
            <a:ext cx="586957" cy="307777"/>
          </a:xfrm>
          <a:prstGeom prst="rect">
            <a:avLst/>
          </a:prstGeom>
          <a:noFill/>
        </p:spPr>
        <p:txBody>
          <a:bodyPr wrap="none" rtlCol="0">
            <a:spAutoFit/>
          </a:bodyPr>
          <a:lstStyle/>
          <a:p>
            <a:r>
              <a:rPr lang="en-US" sz="1400" dirty="0" smtClean="0">
                <a:latin typeface="Times New Roman"/>
                <a:cs typeface="Times New Roman"/>
              </a:rPr>
              <a:t>11/</a:t>
            </a:r>
            <a:r>
              <a:rPr lang="is-IS" sz="1400" dirty="0" smtClean="0">
                <a:latin typeface="Times New Roman"/>
                <a:cs typeface="Times New Roman"/>
              </a:rPr>
              <a:t>24</a:t>
            </a:r>
            <a:endParaRPr lang="en-US" sz="1400" dirty="0">
              <a:latin typeface="Times New Roman"/>
              <a:cs typeface="Times New Roman"/>
            </a:endParaRPr>
          </a:p>
        </p:txBody>
      </p:sp>
    </p:spTree>
    <p:extLst>
      <p:ext uri="{BB962C8B-B14F-4D97-AF65-F5344CB8AC3E}">
        <p14:creationId xmlns:p14="http://schemas.microsoft.com/office/powerpoint/2010/main" val="360012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252" y="294955"/>
            <a:ext cx="8782050" cy="609600"/>
          </a:xfrm>
        </p:spPr>
        <p:txBody>
          <a:bodyPr>
            <a:normAutofit/>
          </a:bodyPr>
          <a:lstStyle/>
          <a:p>
            <a:pPr>
              <a:defRPr/>
            </a:pPr>
            <a:r>
              <a:rPr lang="en-US" sz="3200" b="1" dirty="0">
                <a:latin typeface="Times New Roman" pitchFamily="18" charset="0"/>
                <a:cs typeface="Times New Roman" pitchFamily="18" charset="0"/>
              </a:rPr>
              <a:t>Data Embedding</a:t>
            </a:r>
          </a:p>
        </p:txBody>
      </p:sp>
      <p:sp>
        <p:nvSpPr>
          <p:cNvPr id="15363" name="Content Placeholder 2"/>
          <p:cNvSpPr>
            <a:spLocks noGrp="1"/>
          </p:cNvSpPr>
          <p:nvPr>
            <p:ph idx="1"/>
          </p:nvPr>
        </p:nvSpPr>
        <p:spPr>
          <a:xfrm>
            <a:off x="856530" y="895859"/>
            <a:ext cx="9732469" cy="5684318"/>
          </a:xfrm>
        </p:spPr>
        <p:txBody>
          <a:bodyPr>
            <a:noAutofit/>
          </a:bodyPr>
          <a:lstStyle/>
          <a:p>
            <a:pPr algn="just"/>
            <a:r>
              <a:rPr lang="en-US" sz="2400" dirty="0">
                <a:latin typeface="Times New Roman" pitchFamily="18" charset="0"/>
                <a:cs typeface="Times New Roman" pitchFamily="18" charset="0"/>
              </a:rPr>
              <a:t>Data hiding is a process to conceal secret message bits into another medium like image, audio or video files.</a:t>
            </a:r>
          </a:p>
          <a:p>
            <a:pPr algn="just"/>
            <a:r>
              <a:rPr lang="en-US" sz="2400" dirty="0">
                <a:latin typeface="Times New Roman" pitchFamily="18" charset="0"/>
                <a:cs typeface="Times New Roman" pitchFamily="18" charset="0"/>
              </a:rPr>
              <a:t>Here, the hiding is performed under compressed bit stream of cover image. After obtaining of bit streams, it is allowed to encrypt with random binary string using bitxor operation.</a:t>
            </a:r>
          </a:p>
          <a:p>
            <a:pPr algn="just"/>
            <a:r>
              <a:rPr lang="en-US" sz="2400" dirty="0">
                <a:latin typeface="Times New Roman" pitchFamily="18" charset="0"/>
                <a:cs typeface="Times New Roman" pitchFamily="18" charset="0"/>
              </a:rPr>
              <a:t>Before data hiding, the text message will be encrypted using chaos encryption to make second level security during transmission.</a:t>
            </a:r>
          </a:p>
          <a:p>
            <a:pPr algn="just"/>
            <a:r>
              <a:rPr lang="en-US" sz="2400" dirty="0">
                <a:latin typeface="Times New Roman" pitchFamily="18" charset="0"/>
                <a:cs typeface="Times New Roman" pitchFamily="18" charset="0"/>
              </a:rPr>
              <a:t> Bits wrap method is used here to conceal secret text bits under encrypted compressed bit streams. It is performed using logical bitwise operations like ‘bitand’ and ‘bitor’ operations.</a:t>
            </a:r>
          </a:p>
          <a:p>
            <a:pPr algn="just"/>
            <a:r>
              <a:rPr lang="en-US" sz="2400" dirty="0">
                <a:latin typeface="Times New Roman" pitchFamily="18" charset="0"/>
                <a:cs typeface="Times New Roman" pitchFamily="18" charset="0"/>
              </a:rPr>
              <a:t> After hidden the data, image reconstruction and data extraction will be performed to measure the system performance. </a:t>
            </a:r>
          </a:p>
        </p:txBody>
      </p:sp>
      <p:sp>
        <p:nvSpPr>
          <p:cNvPr id="3" name="TextBox 2"/>
          <p:cNvSpPr txBox="1"/>
          <p:nvPr/>
        </p:nvSpPr>
        <p:spPr>
          <a:xfrm>
            <a:off x="3445422" y="6435189"/>
            <a:ext cx="5932258" cy="646331"/>
          </a:xfrm>
          <a:prstGeom prst="rect">
            <a:avLst/>
          </a:prstGeom>
          <a:noFill/>
        </p:spPr>
        <p:txBody>
          <a:bodyPr wrap="none" rtlCol="0">
            <a:spAutoFit/>
          </a:bodyPr>
          <a:lstStyle/>
          <a:p>
            <a:r>
              <a:rPr lang="en-US" dirty="0">
                <a:latin typeface="Times New Roman"/>
                <a:cs typeface="Times New Roman"/>
              </a:rPr>
              <a:t>SRM INSTITUTE OF SCIENCE AND TECHNOLOGY-CSE</a:t>
            </a:r>
          </a:p>
          <a:p>
            <a:endParaRPr lang="en-US" b="1" dirty="0"/>
          </a:p>
        </p:txBody>
      </p:sp>
      <p:sp>
        <p:nvSpPr>
          <p:cNvPr id="4" name="TextBox 3"/>
          <p:cNvSpPr txBox="1"/>
          <p:nvPr/>
        </p:nvSpPr>
        <p:spPr>
          <a:xfrm>
            <a:off x="10627360" y="6583680"/>
            <a:ext cx="741797" cy="646331"/>
          </a:xfrm>
          <a:prstGeom prst="rect">
            <a:avLst/>
          </a:prstGeom>
          <a:noFill/>
        </p:spPr>
        <p:txBody>
          <a:bodyPr wrap="none" rtlCol="0">
            <a:spAutoFit/>
          </a:bodyPr>
          <a:lstStyle/>
          <a:p>
            <a:r>
              <a:rPr lang="en-US" dirty="0" smtClean="0"/>
              <a:t>12/</a:t>
            </a:r>
            <a:r>
              <a:rPr lang="is-IS" dirty="0" smtClean="0"/>
              <a:t>24</a:t>
            </a:r>
            <a:endParaRPr lang="en-US" dirty="0"/>
          </a:p>
          <a:p>
            <a:endParaRPr lang="en-US" dirty="0"/>
          </a:p>
        </p:txBody>
      </p:sp>
    </p:spTree>
    <p:extLst>
      <p:ext uri="{BB962C8B-B14F-4D97-AF65-F5344CB8AC3E}">
        <p14:creationId xmlns:p14="http://schemas.microsoft.com/office/powerpoint/2010/main" val="123244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RC7 Encryption Algorithm</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To improve the encryption efficiency of the already existing RC6 algorithm [20], RC7 has been proposed which takes relatively less time to encrypt data and is comparatively more flexible. </a:t>
            </a: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Instead </a:t>
            </a:r>
            <a:r>
              <a:rPr lang="en-IN" sz="2400" dirty="0">
                <a:latin typeface="Times New Roman" panose="02020603050405020304" pitchFamily="18" charset="0"/>
                <a:cs typeface="Times New Roman" panose="02020603050405020304" pitchFamily="18" charset="0"/>
              </a:rPr>
              <a:t>of four working registers, RC7 makes use of six such registers which makes it a better alternative to RC6.</a:t>
            </a:r>
          </a:p>
        </p:txBody>
      </p:sp>
      <p:sp>
        <p:nvSpPr>
          <p:cNvPr id="4" name="TextBox 3"/>
          <p:cNvSpPr txBox="1"/>
          <p:nvPr/>
        </p:nvSpPr>
        <p:spPr>
          <a:xfrm>
            <a:off x="3271520" y="6313269"/>
            <a:ext cx="5932258" cy="646331"/>
          </a:xfrm>
          <a:prstGeom prst="rect">
            <a:avLst/>
          </a:prstGeom>
          <a:noFill/>
        </p:spPr>
        <p:txBody>
          <a:bodyPr wrap="none" rtlCol="0">
            <a:spAutoFit/>
          </a:bodyPr>
          <a:lstStyle/>
          <a:p>
            <a:r>
              <a:rPr lang="en-US" dirty="0">
                <a:latin typeface="Times New Roman"/>
                <a:cs typeface="Times New Roman"/>
              </a:rPr>
              <a:t>SRM INSTITUTE OF SCIENCE AND TECHNOLOGY-CSE</a:t>
            </a:r>
          </a:p>
          <a:p>
            <a:endParaRPr lang="en-US" dirty="0"/>
          </a:p>
        </p:txBody>
      </p:sp>
      <p:sp>
        <p:nvSpPr>
          <p:cNvPr id="5" name="TextBox 4"/>
          <p:cNvSpPr txBox="1"/>
          <p:nvPr/>
        </p:nvSpPr>
        <p:spPr>
          <a:xfrm>
            <a:off x="11338560" y="6451600"/>
            <a:ext cx="741797" cy="646331"/>
          </a:xfrm>
          <a:prstGeom prst="rect">
            <a:avLst/>
          </a:prstGeom>
          <a:noFill/>
        </p:spPr>
        <p:txBody>
          <a:bodyPr wrap="none" rtlCol="0">
            <a:spAutoFit/>
          </a:bodyPr>
          <a:lstStyle/>
          <a:p>
            <a:r>
              <a:rPr lang="en-US" dirty="0" smtClean="0"/>
              <a:t>13/</a:t>
            </a:r>
            <a:r>
              <a:rPr lang="is-IS" dirty="0" smtClean="0"/>
              <a:t>24</a:t>
            </a:r>
            <a:endParaRPr lang="en-US" dirty="0"/>
          </a:p>
          <a:p>
            <a:endParaRPr lang="en-US" dirty="0"/>
          </a:p>
        </p:txBody>
      </p:sp>
    </p:spTree>
    <p:extLst>
      <p:ext uri="{BB962C8B-B14F-4D97-AF65-F5344CB8AC3E}">
        <p14:creationId xmlns:p14="http://schemas.microsoft.com/office/powerpoint/2010/main" val="364792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a:cs typeface="Times New Roman"/>
              </a:rPr>
              <a:t>Architecture Pattern</a:t>
            </a:r>
            <a:endParaRPr lang="en-US" sz="3200" b="1" dirty="0">
              <a:latin typeface="Times New Roman"/>
              <a:cs typeface="Times New Roman"/>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a:cs typeface="Times New Roman"/>
              </a:rPr>
              <a:t>The process is divided into two</a:t>
            </a:r>
          </a:p>
          <a:p>
            <a:pPr marL="0" indent="0" algn="just">
              <a:buNone/>
            </a:pPr>
            <a:r>
              <a:rPr lang="en-US" sz="2400" dirty="0" smtClean="0">
                <a:latin typeface="Times New Roman"/>
                <a:cs typeface="Times New Roman"/>
              </a:rPr>
              <a:t>           </a:t>
            </a:r>
            <a:r>
              <a:rPr lang="en-US" sz="2400" dirty="0">
                <a:latin typeface="Times New Roman"/>
                <a:cs typeface="Times New Roman"/>
              </a:rPr>
              <a:t>1</a:t>
            </a:r>
            <a:r>
              <a:rPr lang="en-US" sz="2400" dirty="0" smtClean="0">
                <a:latin typeface="Times New Roman"/>
                <a:cs typeface="Times New Roman"/>
              </a:rPr>
              <a:t>) Embedding Process</a:t>
            </a:r>
          </a:p>
          <a:p>
            <a:pPr marL="0" indent="0" algn="just">
              <a:buNone/>
            </a:pPr>
            <a:r>
              <a:rPr lang="en-US" sz="2400" dirty="0">
                <a:latin typeface="Times New Roman"/>
                <a:cs typeface="Times New Roman"/>
              </a:rPr>
              <a:t> </a:t>
            </a:r>
            <a:r>
              <a:rPr lang="en-US" sz="2400" dirty="0" smtClean="0">
                <a:latin typeface="Times New Roman"/>
                <a:cs typeface="Times New Roman"/>
              </a:rPr>
              <a:t>          2) Extraction Process</a:t>
            </a:r>
            <a:endParaRPr lang="en-US" sz="2400" dirty="0">
              <a:latin typeface="Times New Roman"/>
              <a:cs typeface="Times New Roman"/>
            </a:endParaRPr>
          </a:p>
        </p:txBody>
      </p:sp>
      <p:sp>
        <p:nvSpPr>
          <p:cNvPr id="4" name="TextBox 3"/>
          <p:cNvSpPr txBox="1"/>
          <p:nvPr/>
        </p:nvSpPr>
        <p:spPr>
          <a:xfrm>
            <a:off x="2844800" y="6211669"/>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
        <p:nvSpPr>
          <p:cNvPr id="5" name="TextBox 4"/>
          <p:cNvSpPr txBox="1"/>
          <p:nvPr/>
        </p:nvSpPr>
        <p:spPr>
          <a:xfrm>
            <a:off x="10459048" y="6167999"/>
            <a:ext cx="593620" cy="584776"/>
          </a:xfrm>
          <a:prstGeom prst="rect">
            <a:avLst/>
          </a:prstGeom>
          <a:noFill/>
        </p:spPr>
        <p:txBody>
          <a:bodyPr wrap="none" rtlCol="0">
            <a:spAutoFit/>
          </a:bodyPr>
          <a:lstStyle/>
          <a:p>
            <a:r>
              <a:rPr lang="en-US" sz="1400" dirty="0" smtClean="0">
                <a:latin typeface="Times New Roman"/>
                <a:cs typeface="Times New Roman"/>
              </a:rPr>
              <a:t>14/</a:t>
            </a:r>
            <a:r>
              <a:rPr lang="is-IS" sz="1400" dirty="0" smtClean="0">
                <a:latin typeface="Times New Roman"/>
                <a:cs typeface="Times New Roman"/>
              </a:rPr>
              <a:t>24</a:t>
            </a:r>
            <a:endParaRPr lang="en-US" sz="1400" dirty="0">
              <a:latin typeface="Times New Roman"/>
              <a:cs typeface="Times New Roman"/>
            </a:endParaRPr>
          </a:p>
          <a:p>
            <a:endParaRPr lang="en-US" dirty="0"/>
          </a:p>
        </p:txBody>
      </p:sp>
    </p:spTree>
    <p:extLst>
      <p:ext uri="{BB962C8B-B14F-4D97-AF65-F5344CB8AC3E}">
        <p14:creationId xmlns:p14="http://schemas.microsoft.com/office/powerpoint/2010/main" val="417898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844" y="631179"/>
            <a:ext cx="3906520" cy="986155"/>
          </a:xfrm>
        </p:spPr>
        <p:txBody>
          <a:bodyPr>
            <a:noAutofit/>
          </a:bodyPr>
          <a:lstStyle/>
          <a:p>
            <a:r>
              <a:rPr lang="en-IN" sz="3200" b="1" dirty="0">
                <a:latin typeface="Times New Roman" panose="02020603050405020304" pitchFamily="18" charset="0"/>
                <a:cs typeface="Times New Roman" panose="02020603050405020304" pitchFamily="18" charset="0"/>
              </a:rPr>
              <a:t>Block Diagram: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Embedding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2702596" y="160804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Input Image</a:t>
            </a:r>
            <a:endParaRPr lang="en-IN" sz="1100">
              <a:effectLst/>
              <a:ea typeface="Calibri" panose="020F0502020204030204" pitchFamily="34" charset="0"/>
              <a:cs typeface="Times New Roman" panose="02020603050405020304" pitchFamily="18" charset="0"/>
            </a:endParaRPr>
          </a:p>
        </p:txBody>
      </p:sp>
      <p:sp>
        <p:nvSpPr>
          <p:cNvPr id="7" name="Rounded Rectangle 6"/>
          <p:cNvSpPr/>
          <p:nvPr/>
        </p:nvSpPr>
        <p:spPr>
          <a:xfrm>
            <a:off x="4331371" y="1531846"/>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Pixel/Vector difference</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&amp; Select Channel</a:t>
            </a:r>
            <a:endParaRPr lang="en-IN" sz="1100" dirty="0">
              <a:effectLst/>
              <a:ea typeface="Calibri" panose="020F0502020204030204" pitchFamily="34" charset="0"/>
              <a:cs typeface="Times New Roman" panose="02020603050405020304" pitchFamily="18" charset="0"/>
            </a:endParaRPr>
          </a:p>
        </p:txBody>
      </p:sp>
      <p:sp>
        <p:nvSpPr>
          <p:cNvPr id="8" name="Rounded Rectangle 7"/>
          <p:cNvSpPr/>
          <p:nvPr/>
        </p:nvSpPr>
        <p:spPr>
          <a:xfrm>
            <a:off x="2088214" y="286938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Secret Data</a:t>
            </a:r>
            <a:endParaRPr lang="en-IN" sz="1100">
              <a:effectLst/>
              <a:ea typeface="Calibri" panose="020F0502020204030204" pitchFamily="34" charset="0"/>
              <a:cs typeface="Times New Roman" panose="02020603050405020304" pitchFamily="18" charset="0"/>
            </a:endParaRPr>
          </a:p>
        </p:txBody>
      </p:sp>
      <p:sp>
        <p:nvSpPr>
          <p:cNvPr id="9" name="Rounded Rectangle 8"/>
          <p:cNvSpPr/>
          <p:nvPr/>
        </p:nvSpPr>
        <p:spPr>
          <a:xfrm>
            <a:off x="3678889" y="287954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a:t>
            </a:r>
          </a:p>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5240989" y="28700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Data Embedding</a:t>
            </a:r>
            <a:endParaRPr lang="en-IN" sz="1100" dirty="0">
              <a:effectLst/>
              <a:ea typeface="Calibri" panose="020F0502020204030204" pitchFamily="34" charset="0"/>
              <a:cs typeface="Times New Roman" panose="02020603050405020304" pitchFamily="18" charset="0"/>
            </a:endParaRPr>
          </a:p>
        </p:txBody>
      </p:sp>
      <p:sp>
        <p:nvSpPr>
          <p:cNvPr id="11" name="Rounded Rectangle 10"/>
          <p:cNvSpPr/>
          <p:nvPr/>
        </p:nvSpPr>
        <p:spPr>
          <a:xfrm>
            <a:off x="5260039" y="3931961"/>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Stego Image</a:t>
            </a:r>
            <a:endParaRPr lang="en-IN" sz="1100">
              <a:effectLst/>
              <a:ea typeface="Calibri" panose="020F0502020204030204" pitchFamily="34" charset="0"/>
              <a:cs typeface="Times New Roman" panose="02020603050405020304" pitchFamily="18" charset="0"/>
            </a:endParaRPr>
          </a:p>
        </p:txBody>
      </p:sp>
      <p:cxnSp>
        <p:nvCxnSpPr>
          <p:cNvPr id="12" name="Straight Arrow Connector 11"/>
          <p:cNvCxnSpPr/>
          <p:nvPr/>
        </p:nvCxnSpPr>
        <p:spPr>
          <a:xfrm flipV="1">
            <a:off x="3855121" y="1827121"/>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464846" y="1943502"/>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3183589" y="3150184"/>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93314" y="3079566"/>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a:off x="6383989" y="3107506"/>
            <a:ext cx="4286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5776" y="3403416"/>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0"/>
          <p:cNvSpPr>
            <a:spLocks noChangeArrowheads="1"/>
          </p:cNvSpPr>
          <p:nvPr/>
        </p:nvSpPr>
        <p:spPr bwMode="auto">
          <a:xfrm>
            <a:off x="1648496" y="-15712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Embedding Process:</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Rectangle 25"/>
          <p:cNvSpPr>
            <a:spLocks noChangeArrowheads="1"/>
          </p:cNvSpPr>
          <p:nvPr/>
        </p:nvSpPr>
        <p:spPr bwMode="auto">
          <a:xfrm>
            <a:off x="1648496" y="-11140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5" name="Rectangle 27"/>
          <p:cNvSpPr>
            <a:spLocks noChangeArrowheads="1"/>
          </p:cNvSpPr>
          <p:nvPr/>
        </p:nvSpPr>
        <p:spPr bwMode="auto">
          <a:xfrm>
            <a:off x="1648496" y="-11140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6" name="Rectangle 28"/>
          <p:cNvSpPr>
            <a:spLocks noChangeArrowheads="1"/>
          </p:cNvSpPr>
          <p:nvPr/>
        </p:nvSpPr>
        <p:spPr bwMode="auto">
          <a:xfrm>
            <a:off x="1648496" y="-6568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2"/>
          <p:cNvSpPr>
            <a:spLocks noChangeArrowheads="1"/>
          </p:cNvSpPr>
          <p:nvPr/>
        </p:nvSpPr>
        <p:spPr bwMode="auto">
          <a:xfrm>
            <a:off x="1648496" y="-6568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0" name="Rounded Rectangle 29"/>
          <p:cNvSpPr/>
          <p:nvPr/>
        </p:nvSpPr>
        <p:spPr>
          <a:xfrm>
            <a:off x="5928101" y="1681564"/>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Pixels/Vectors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1" name="Straight Connector 30"/>
          <p:cNvCxnSpPr/>
          <p:nvPr/>
        </p:nvCxnSpPr>
        <p:spPr>
          <a:xfrm>
            <a:off x="6803089" y="2236696"/>
            <a:ext cx="9525" cy="87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3893201"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Audio Input</a:t>
            </a:r>
            <a:endParaRPr lang="en-IN" sz="1100" dirty="0">
              <a:effectLst/>
              <a:ea typeface="Calibri" panose="020F0502020204030204" pitchFamily="34" charset="0"/>
              <a:cs typeface="Times New Roman" panose="02020603050405020304" pitchFamily="18" charset="0"/>
            </a:endParaRPr>
          </a:p>
        </p:txBody>
      </p:sp>
      <p:sp>
        <p:nvSpPr>
          <p:cNvPr id="34" name="Rounded Rectangle 33"/>
          <p:cNvSpPr/>
          <p:nvPr/>
        </p:nvSpPr>
        <p:spPr>
          <a:xfrm>
            <a:off x="5356897"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Image Embedding</a:t>
            </a:r>
            <a:endParaRPr lang="en-IN" sz="1100" dirty="0">
              <a:ea typeface="Calibri" panose="020F0502020204030204" pitchFamily="34" charset="0"/>
              <a:cs typeface="Times New Roman" panose="02020603050405020304" pitchFamily="18" charset="0"/>
            </a:endParaRPr>
          </a:p>
        </p:txBody>
      </p:sp>
      <p:sp>
        <p:nvSpPr>
          <p:cNvPr id="35" name="Rounded Rectangle 34"/>
          <p:cNvSpPr/>
          <p:nvPr/>
        </p:nvSpPr>
        <p:spPr>
          <a:xfrm>
            <a:off x="7097842" y="4757816"/>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ea typeface="Calibri" panose="020F0502020204030204" pitchFamily="34" charset="0"/>
                <a:cs typeface="Times New Roman" panose="02020603050405020304" pitchFamily="18" charset="0"/>
              </a:rPr>
              <a:t>1 Bin MPE2</a:t>
            </a:r>
          </a:p>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Algorithm</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4" idx="3"/>
            <a:endCxn id="35" idx="1"/>
          </p:cNvCxnSpPr>
          <p:nvPr/>
        </p:nvCxnSpPr>
        <p:spPr>
          <a:xfrm>
            <a:off x="6490372" y="501975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2"/>
          </p:cNvCxnSpPr>
          <p:nvPr/>
        </p:nvCxnSpPr>
        <p:spPr>
          <a:xfrm flipH="1">
            <a:off x="5826776" y="4455836"/>
            <a:ext cx="1" cy="30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3"/>
            <a:endCxn id="34" idx="1"/>
          </p:cNvCxnSpPr>
          <p:nvPr/>
        </p:nvCxnSpPr>
        <p:spPr>
          <a:xfrm>
            <a:off x="5026676" y="5019754"/>
            <a:ext cx="33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8865682" y="4734560"/>
            <a:ext cx="1133475" cy="58928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cxnSp>
        <p:nvCxnSpPr>
          <p:cNvPr id="29" name="Straight Arrow Connector 28"/>
          <p:cNvCxnSpPr/>
          <p:nvPr/>
        </p:nvCxnSpPr>
        <p:spPr>
          <a:xfrm>
            <a:off x="8227732" y="5029914"/>
            <a:ext cx="6074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44720" y="6182358"/>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3" name="TextBox 2"/>
          <p:cNvSpPr txBox="1"/>
          <p:nvPr/>
        </p:nvSpPr>
        <p:spPr>
          <a:xfrm>
            <a:off x="9658351" y="6182357"/>
            <a:ext cx="1300162" cy="307777"/>
          </a:xfrm>
          <a:prstGeom prst="rect">
            <a:avLst/>
          </a:prstGeom>
          <a:noFill/>
        </p:spPr>
        <p:txBody>
          <a:bodyPr wrap="square" rtlCol="0">
            <a:spAutoFit/>
          </a:bodyPr>
          <a:lstStyle/>
          <a:p>
            <a:r>
              <a:rPr lang="en-US" sz="1400" dirty="0" smtClean="0"/>
              <a:t>15/</a:t>
            </a:r>
            <a:r>
              <a:rPr lang="is-IS" sz="1400" dirty="0" smtClean="0"/>
              <a:t>24</a:t>
            </a:r>
            <a:endParaRPr lang="en-US" sz="1400" dirty="0"/>
          </a:p>
        </p:txBody>
      </p:sp>
    </p:spTree>
    <p:extLst>
      <p:ext uri="{BB962C8B-B14F-4D97-AF65-F5344CB8AC3E}">
        <p14:creationId xmlns:p14="http://schemas.microsoft.com/office/powerpoint/2010/main" val="407161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129" y="715605"/>
            <a:ext cx="3683000" cy="955675"/>
          </a:xfrm>
        </p:spPr>
        <p:txBody>
          <a:bodyPr>
            <a:noAutofit/>
          </a:bodyPr>
          <a:lstStyle/>
          <a:p>
            <a:r>
              <a:rPr lang="en-IN" sz="3200" b="1" dirty="0">
                <a:latin typeface="Times New Roman" panose="02020603050405020304" pitchFamily="18" charset="0"/>
                <a:cs typeface="Times New Roman" panose="02020603050405020304" pitchFamily="18" charset="0"/>
              </a:rPr>
              <a:t>Extraction Process: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914954" y="1580793"/>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err="1">
                <a:effectLst/>
                <a:latin typeface="Times New Roman" panose="02020603050405020304" pitchFamily="18" charset="0"/>
                <a:ea typeface="Calibri" panose="020F0502020204030204" pitchFamily="34" charset="0"/>
                <a:cs typeface="Times New Roman" panose="02020603050405020304" pitchFamily="18" charset="0"/>
              </a:rPr>
              <a:t>Stego</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Image Extraction </a:t>
            </a:r>
            <a:endParaRPr lang="en-IN" sz="1100" dirty="0">
              <a:effectLst/>
              <a:ea typeface="Calibri" panose="020F0502020204030204" pitchFamily="34" charset="0"/>
              <a:cs typeface="Times New Roman" panose="02020603050405020304" pitchFamily="18" charset="0"/>
            </a:endParaRPr>
          </a:p>
        </p:txBody>
      </p:sp>
      <p:sp>
        <p:nvSpPr>
          <p:cNvPr id="5" name="Rounded Rectangle 4"/>
          <p:cNvSpPr/>
          <p:nvPr/>
        </p:nvSpPr>
        <p:spPr>
          <a:xfrm>
            <a:off x="5505629"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Times New Roman" panose="02020603050405020304" pitchFamily="18" charset="0"/>
                <a:ea typeface="Calibri" panose="020F0502020204030204" pitchFamily="34" charset="0"/>
                <a:cs typeface="Times New Roman" panose="02020603050405020304" pitchFamily="18" charset="0"/>
              </a:rPr>
              <a:t>Plane Separation &amp; Select Channel</a:t>
            </a:r>
            <a:endParaRPr lang="en-IN" sz="1100">
              <a:effectLst/>
              <a:ea typeface="Calibri" panose="020F0502020204030204" pitchFamily="34" charset="0"/>
              <a:cs typeface="Times New Roman" panose="02020603050405020304" pitchFamily="18" charset="0"/>
            </a:endParaRPr>
          </a:p>
        </p:txBody>
      </p:sp>
      <p:sp>
        <p:nvSpPr>
          <p:cNvPr id="8" name="Rounded Rectangle 7"/>
          <p:cNvSpPr/>
          <p:nvPr/>
        </p:nvSpPr>
        <p:spPr>
          <a:xfrm>
            <a:off x="8658404" y="1514117"/>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Recover Image</a:t>
            </a:r>
            <a:endParaRPr lang="en-IN" sz="11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7124879" y="2524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ffectLst/>
                <a:latin typeface="Times New Roman" panose="02020603050405020304" pitchFamily="18" charset="0"/>
                <a:ea typeface="Calibri" panose="020F0502020204030204" pitchFamily="34" charset="0"/>
                <a:cs typeface="Times New Roman" panose="02020603050405020304" pitchFamily="18" charset="0"/>
              </a:rPr>
              <a:t>RC7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Decryption</a:t>
            </a:r>
            <a:endParaRPr lang="en-IN" sz="1100"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7134404" y="356072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latin typeface="Times New Roman" panose="02020603050405020304" pitchFamily="18" charset="0"/>
                <a:ea typeface="Calibri" panose="020F0502020204030204" pitchFamily="34" charset="0"/>
                <a:cs typeface="Times New Roman" panose="02020603050405020304" pitchFamily="18" charset="0"/>
              </a:rPr>
              <a:t>1 Bin MPE2 Extracction Process</a:t>
            </a:r>
            <a:endParaRPr lang="en-IN" sz="1100" dirty="0">
              <a:effectLst/>
              <a:ea typeface="Calibri" panose="020F0502020204030204" pitchFamily="34" charset="0"/>
              <a:cs typeface="Times New Roman" panose="02020603050405020304" pitchFamily="18" charset="0"/>
            </a:endParaRPr>
          </a:p>
        </p:txBody>
      </p:sp>
      <p:cxnSp>
        <p:nvCxnSpPr>
          <p:cNvPr id="11" name="Straight Arrow Connector 10"/>
          <p:cNvCxnSpPr/>
          <p:nvPr/>
        </p:nvCxnSpPr>
        <p:spPr>
          <a:xfrm flipV="1">
            <a:off x="502937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6658154" y="1761768"/>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172629" y="1771293"/>
            <a:ext cx="466725" cy="95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7667804" y="306542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6"/>
          <p:cNvSpPr>
            <a:spLocks noChangeArrowheads="1"/>
          </p:cNvSpPr>
          <p:nvPr/>
        </p:nvSpPr>
        <p:spPr bwMode="auto">
          <a:xfrm>
            <a:off x="1841679" y="8886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1"/>
          <p:cNvSpPr>
            <a:spLocks noChangeArrowheads="1"/>
          </p:cNvSpPr>
          <p:nvPr/>
        </p:nvSpPr>
        <p:spPr bwMode="auto">
          <a:xfrm>
            <a:off x="1841679" y="1345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4"/>
          <p:cNvSpPr>
            <a:spLocks noChangeArrowheads="1"/>
          </p:cNvSpPr>
          <p:nvPr/>
        </p:nvSpPr>
        <p:spPr bwMode="auto">
          <a:xfrm>
            <a:off x="1841679" y="13458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6"/>
          <p:cNvSpPr>
            <a:spLocks noChangeArrowheads="1"/>
          </p:cNvSpPr>
          <p:nvPr/>
        </p:nvSpPr>
        <p:spPr bwMode="auto">
          <a:xfrm>
            <a:off x="1841679" y="22602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1pPr>
            <a:lvl2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2pPr>
            <a:lvl3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3pPr>
            <a:lvl4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4pPr>
            <a:lvl5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5pPr>
            <a:lvl6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6pPr>
            <a:lvl7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7pPr>
            <a:lvl8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8pPr>
            <a:lvl9pPr eaLnBrk="0" fontAlgn="base" hangingPunct="0">
              <a:spcBef>
                <a:spcPct val="0"/>
              </a:spcBef>
              <a:spcAft>
                <a:spcPct val="0"/>
              </a:spcAft>
              <a:tabLst>
                <a:tab pos="1838325" algn="l"/>
                <a:tab pos="4181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r>
              <a:rPr kumimoji="0" lang="en-US" sz="12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38325" algn="l"/>
                <a:tab pos="418147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8"/>
          <p:cNvSpPr>
            <a:spLocks noChangeArrowheads="1"/>
          </p:cNvSpPr>
          <p:nvPr/>
        </p:nvSpPr>
        <p:spPr bwMode="auto">
          <a:xfrm>
            <a:off x="1841679" y="27174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ounded Rectangle 24"/>
          <p:cNvSpPr/>
          <p:nvPr/>
        </p:nvSpPr>
        <p:spPr>
          <a:xfrm>
            <a:off x="1971389" y="1580793"/>
            <a:ext cx="1311474"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output</a:t>
            </a:r>
            <a:endParaRPr lang="en-IN" sz="1100" dirty="0">
              <a:effectLst/>
              <a:ea typeface="Calibri" panose="020F0502020204030204" pitchFamily="34" charset="0"/>
              <a:cs typeface="Times New Roman" panose="02020603050405020304" pitchFamily="18" charset="0"/>
            </a:endParaRPr>
          </a:p>
        </p:txBody>
      </p:sp>
      <p:sp>
        <p:nvSpPr>
          <p:cNvPr id="26" name="Rounded Rectangle 25"/>
          <p:cNvSpPr/>
          <p:nvPr/>
        </p:nvSpPr>
        <p:spPr>
          <a:xfrm>
            <a:off x="3895904" y="2761258"/>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latin typeface="Times New Roman" panose="02020603050405020304" pitchFamily="18" charset="0"/>
                <a:ea typeface="Calibri" panose="020F0502020204030204" pitchFamily="34" charset="0"/>
                <a:cs typeface="Times New Roman" panose="02020603050405020304" pitchFamily="18" charset="0"/>
              </a:rPr>
              <a:t>Audio Extraction </a:t>
            </a:r>
            <a:endParaRPr lang="en-IN" sz="1100" dirty="0">
              <a:effectLst/>
              <a:ea typeface="Calibri" panose="020F0502020204030204" pitchFamily="34" charset="0"/>
              <a:cs typeface="Times New Roman" panose="02020603050405020304" pitchFamily="18" charset="0"/>
            </a:endParaRPr>
          </a:p>
        </p:txBody>
      </p:sp>
      <p:cxnSp>
        <p:nvCxnSpPr>
          <p:cNvPr id="27" name="Straight Arrow Connector 26"/>
          <p:cNvCxnSpPr>
            <a:stCxn id="25" idx="3"/>
            <a:endCxn id="4" idx="1"/>
          </p:cNvCxnSpPr>
          <p:nvPr/>
        </p:nvCxnSpPr>
        <p:spPr>
          <a:xfrm>
            <a:off x="3282863" y="1842731"/>
            <a:ext cx="632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6" idx="1"/>
          </p:cNvCxnSpPr>
          <p:nvPr/>
        </p:nvCxnSpPr>
        <p:spPr>
          <a:xfrm>
            <a:off x="2608076" y="3023194"/>
            <a:ext cx="128782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2"/>
          </p:cNvCxnSpPr>
          <p:nvPr/>
        </p:nvCxnSpPr>
        <p:spPr>
          <a:xfrm>
            <a:off x="2627126" y="2104668"/>
            <a:ext cx="0" cy="918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7104834" y="1485543"/>
            <a:ext cx="1133475" cy="704850"/>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smtClean="0">
                <a:effectLst/>
                <a:ea typeface="Calibri" panose="020F0502020204030204" pitchFamily="34" charset="0"/>
                <a:cs typeface="Times New Roman" panose="02020603050405020304" pitchFamily="18" charset="0"/>
              </a:rPr>
              <a:t>Extraction process</a:t>
            </a:r>
            <a:endParaRPr lang="en-IN" sz="1100" dirty="0">
              <a:effectLst/>
              <a:ea typeface="Calibri" panose="020F0502020204030204" pitchFamily="34" charset="0"/>
              <a:cs typeface="Times New Roman" panose="02020603050405020304" pitchFamily="18" charset="0"/>
            </a:endParaRPr>
          </a:p>
        </p:txBody>
      </p:sp>
      <p:cxnSp>
        <p:nvCxnSpPr>
          <p:cNvPr id="37" name="Straight Arrow Connector 36"/>
          <p:cNvCxnSpPr>
            <a:stCxn id="33" idx="2"/>
            <a:endCxn id="9" idx="0"/>
          </p:cNvCxnSpPr>
          <p:nvPr/>
        </p:nvCxnSpPr>
        <p:spPr>
          <a:xfrm>
            <a:off x="7671572" y="2190393"/>
            <a:ext cx="20045" cy="33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154724" y="4556402"/>
            <a:ext cx="1133475" cy="523875"/>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Original Data</a:t>
            </a:r>
            <a:endParaRPr lang="en-IN" sz="1100" dirty="0">
              <a:effectLst/>
              <a:ea typeface="Calibri" panose="020F0502020204030204" pitchFamily="34" charset="0"/>
              <a:cs typeface="Times New Roman" panose="02020603050405020304" pitchFamily="18" charset="0"/>
            </a:endParaRPr>
          </a:p>
        </p:txBody>
      </p:sp>
      <p:cxnSp>
        <p:nvCxnSpPr>
          <p:cNvPr id="30" name="Straight Arrow Connector 29"/>
          <p:cNvCxnSpPr/>
          <p:nvPr/>
        </p:nvCxnSpPr>
        <p:spPr>
          <a:xfrm>
            <a:off x="7677964" y="4050942"/>
            <a:ext cx="9525" cy="495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791879" y="6050806"/>
            <a:ext cx="914400" cy="307777"/>
          </a:xfrm>
          <a:prstGeom prst="rect">
            <a:avLst/>
          </a:prstGeom>
          <a:noFill/>
        </p:spPr>
        <p:txBody>
          <a:bodyPr wrap="square" rtlCol="0">
            <a:spAutoFit/>
          </a:bodyPr>
          <a:lstStyle/>
          <a:p>
            <a:r>
              <a:rPr lang="en-US" sz="1400" dirty="0" smtClean="0"/>
              <a:t>16/</a:t>
            </a:r>
            <a:r>
              <a:rPr lang="is-IS" sz="1400" dirty="0" smtClean="0"/>
              <a:t>24</a:t>
            </a:r>
            <a:endParaRPr lang="en-US" sz="1400" dirty="0"/>
          </a:p>
        </p:txBody>
      </p:sp>
      <p:sp>
        <p:nvSpPr>
          <p:cNvPr id="34" name="TextBox 33"/>
          <p:cNvSpPr txBox="1"/>
          <p:nvPr/>
        </p:nvSpPr>
        <p:spPr>
          <a:xfrm>
            <a:off x="4748442" y="6050806"/>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350331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Application:</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r>
              <a:rPr lang="en-US" sz="2400" dirty="0">
                <a:latin typeface="Times New Roman" panose="02020603050405020304" pitchFamily="18" charset="0"/>
                <a:cs typeface="Times New Roman" panose="02020603050405020304" pitchFamily="18" charset="0"/>
              </a:rPr>
              <a:t>Research </a:t>
            </a:r>
            <a:r>
              <a:rPr lang="en-US" sz="2400" dirty="0" smtClean="0">
                <a:latin typeface="Times New Roman" panose="02020603050405020304" pitchFamily="18" charset="0"/>
                <a:cs typeface="Times New Roman" panose="02020603050405020304" pitchFamily="18" charset="0"/>
              </a:rPr>
              <a:t>institutes.</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Medical information protection.  </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Defense application</a:t>
            </a:r>
            <a:r>
              <a:rPr lang="en-US" sz="2400" dirty="0" smtClean="0">
                <a:latin typeface="Times New Roman" panose="02020603050405020304" pitchFamily="18" charset="0"/>
                <a:cs typeface="Times New Roman" panose="02020603050405020304" pitchFamily="18" charset="0"/>
              </a:rPr>
              <a:t>.</a:t>
            </a:r>
          </a:p>
          <a:p>
            <a:pPr lvl="0" algn="just"/>
            <a:r>
              <a:rPr lang="en-US" sz="2400" dirty="0" smtClean="0">
                <a:latin typeface="Times New Roman" panose="02020603050405020304" pitchFamily="18" charset="0"/>
                <a:cs typeface="Times New Roman" panose="02020603050405020304" pitchFamily="18" charset="0"/>
              </a:rPr>
              <a:t>Digital Libraries(annotations)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327597" y="6092778"/>
            <a:ext cx="710463" cy="646331"/>
          </a:xfrm>
          <a:prstGeom prst="rect">
            <a:avLst/>
          </a:prstGeom>
          <a:noFill/>
        </p:spPr>
        <p:txBody>
          <a:bodyPr wrap="none" rtlCol="0">
            <a:spAutoFit/>
          </a:bodyPr>
          <a:lstStyle/>
          <a:p>
            <a:r>
              <a:rPr lang="en-US" dirty="0" smtClean="0">
                <a:latin typeface="Times New Roman"/>
                <a:cs typeface="Times New Roman"/>
              </a:rPr>
              <a:t>17/</a:t>
            </a:r>
            <a:r>
              <a:rPr lang="is-IS" dirty="0" smtClean="0">
                <a:latin typeface="Times New Roman"/>
                <a:cs typeface="Times New Roman"/>
              </a:rPr>
              <a:t>24</a:t>
            </a:r>
            <a:endParaRPr lang="en-US" dirty="0">
              <a:latin typeface="Times New Roman"/>
              <a:cs typeface="Times New Roman"/>
            </a:endParaRPr>
          </a:p>
          <a:p>
            <a:endParaRPr lang="en-US" dirty="0"/>
          </a:p>
        </p:txBody>
      </p:sp>
      <p:sp>
        <p:nvSpPr>
          <p:cNvPr id="5" name="TextBox 4"/>
          <p:cNvSpPr txBox="1"/>
          <p:nvPr/>
        </p:nvSpPr>
        <p:spPr>
          <a:xfrm>
            <a:off x="4499562" y="6162446"/>
            <a:ext cx="4655015" cy="523220"/>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sz="1400" dirty="0"/>
          </a:p>
        </p:txBody>
      </p:sp>
    </p:spTree>
    <p:extLst>
      <p:ext uri="{BB962C8B-B14F-4D97-AF65-F5344CB8AC3E}">
        <p14:creationId xmlns:p14="http://schemas.microsoft.com/office/powerpoint/2010/main" val="347866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5" y="147670"/>
            <a:ext cx="10515600" cy="1181352"/>
          </a:xfrm>
        </p:spPr>
        <p:txBody>
          <a:bodyPr/>
          <a:lstStyle/>
          <a:p>
            <a:r>
              <a:rPr lang="en-US" dirty="0" smtClean="0"/>
              <a:t>                 </a:t>
            </a:r>
            <a:r>
              <a:rPr lang="en-US" sz="3200" b="1" dirty="0" smtClean="0">
                <a:latin typeface="Times New Roman"/>
                <a:cs typeface="Times New Roman"/>
              </a:rPr>
              <a:t>Algorithm/Implementation</a:t>
            </a:r>
            <a:endParaRPr lang="en-US" sz="3200" b="1" dirty="0">
              <a:latin typeface="Times New Roman"/>
              <a:cs typeface="Times New Roman"/>
            </a:endParaRPr>
          </a:p>
        </p:txBody>
      </p:sp>
      <p:sp>
        <p:nvSpPr>
          <p:cNvPr id="3" name="Content Placeholder 2"/>
          <p:cNvSpPr>
            <a:spLocks noGrp="1"/>
          </p:cNvSpPr>
          <p:nvPr>
            <p:ph idx="1"/>
          </p:nvPr>
        </p:nvSpPr>
        <p:spPr>
          <a:xfrm>
            <a:off x="838200" y="1368400"/>
            <a:ext cx="10515600" cy="5079817"/>
          </a:xfrm>
        </p:spPr>
        <p:txBody>
          <a:bodyPr>
            <a:normAutofit fontScale="25000" lnSpcReduction="20000"/>
          </a:bodyPr>
          <a:lstStyle/>
          <a:p>
            <a:pPr marL="0" indent="0">
              <a:buNone/>
            </a:pPr>
            <a:r>
              <a:rPr lang="en-US" dirty="0" smtClean="0"/>
              <a:t>                                                                                                </a:t>
            </a:r>
            <a:endParaRPr lang="en-US" sz="3800" b="1" dirty="0">
              <a:latin typeface="Times New Roman"/>
              <a:cs typeface="Times New Roman"/>
            </a:endParaRPr>
          </a:p>
          <a:p>
            <a:pPr marL="0" indent="0" algn="just">
              <a:buNone/>
            </a:pPr>
            <a:r>
              <a:rPr lang="en-US" dirty="0" smtClean="0"/>
              <a:t>                        </a:t>
            </a:r>
            <a:r>
              <a:rPr lang="en-US" sz="9600" dirty="0" smtClean="0">
                <a:latin typeface="Times New Roman"/>
                <a:cs typeface="Times New Roman"/>
              </a:rPr>
              <a:t> </a:t>
            </a:r>
            <a:r>
              <a:rPr lang="en-US" sz="9600" b="1" dirty="0" smtClean="0">
                <a:latin typeface="Times New Roman"/>
                <a:cs typeface="Times New Roman"/>
              </a:rPr>
              <a:t>REQUIREMENTS</a:t>
            </a:r>
            <a:r>
              <a:rPr lang="en-US" sz="9600" b="1" dirty="0">
                <a:latin typeface="Times New Roman"/>
                <a:cs typeface="Times New Roman"/>
              </a:rPr>
              <a:t>:  </a:t>
            </a:r>
          </a:p>
          <a:p>
            <a:pPr marL="0" indent="0" algn="just">
              <a:buNone/>
            </a:pPr>
            <a:r>
              <a:rPr lang="en-US" sz="9600" dirty="0" smtClean="0">
                <a:latin typeface="Times New Roman"/>
                <a:cs typeface="Times New Roman"/>
              </a:rPr>
              <a:t>            1.MATLAB </a:t>
            </a:r>
            <a:r>
              <a:rPr lang="en-US" sz="9600" dirty="0">
                <a:latin typeface="Times New Roman"/>
                <a:cs typeface="Times New Roman"/>
              </a:rPr>
              <a:t>Open Source Software  </a:t>
            </a:r>
          </a:p>
          <a:p>
            <a:pPr marL="0" indent="0" algn="just">
              <a:buNone/>
            </a:pPr>
            <a:r>
              <a:rPr lang="en-US" sz="9600" dirty="0" smtClean="0">
                <a:latin typeface="Times New Roman"/>
                <a:cs typeface="Times New Roman"/>
              </a:rPr>
              <a:t>            2.Image </a:t>
            </a:r>
            <a:r>
              <a:rPr lang="en-US" sz="9600" dirty="0">
                <a:latin typeface="Times New Roman"/>
                <a:cs typeface="Times New Roman"/>
              </a:rPr>
              <a:t>and MATLAB code in the same folder  </a:t>
            </a:r>
          </a:p>
          <a:p>
            <a:pPr marL="0" indent="0" algn="just">
              <a:buNone/>
            </a:pPr>
            <a:r>
              <a:rPr lang="en-US" sz="9600" dirty="0" smtClean="0">
                <a:latin typeface="Times New Roman"/>
                <a:cs typeface="Times New Roman"/>
              </a:rPr>
              <a:t>            3.Image </a:t>
            </a:r>
            <a:r>
              <a:rPr lang="en-US" sz="9600" dirty="0">
                <a:latin typeface="Times New Roman"/>
                <a:cs typeface="Times New Roman"/>
              </a:rPr>
              <a:t>should be .jpg ,.</a:t>
            </a:r>
            <a:r>
              <a:rPr lang="en-US" sz="9600" dirty="0" err="1">
                <a:latin typeface="Times New Roman"/>
                <a:cs typeface="Times New Roman"/>
              </a:rPr>
              <a:t>png</a:t>
            </a:r>
            <a:r>
              <a:rPr lang="en-US" sz="9600" dirty="0">
                <a:latin typeface="Times New Roman"/>
                <a:cs typeface="Times New Roman"/>
              </a:rPr>
              <a:t> formats   </a:t>
            </a:r>
          </a:p>
          <a:p>
            <a:pPr algn="just"/>
            <a:endParaRPr lang="en-US" dirty="0"/>
          </a:p>
          <a:p>
            <a:pPr marL="0" indent="0" algn="just">
              <a:buNone/>
            </a:pPr>
            <a:r>
              <a:rPr lang="en-US" dirty="0" smtClean="0"/>
              <a:t>                          </a:t>
            </a:r>
            <a:r>
              <a:rPr lang="en-US" sz="12800" dirty="0" smtClean="0">
                <a:latin typeface="Times New Roman"/>
                <a:cs typeface="Times New Roman"/>
              </a:rPr>
              <a:t> </a:t>
            </a:r>
            <a:r>
              <a:rPr lang="en-US" sz="9600" b="1" dirty="0" smtClean="0">
                <a:latin typeface="Times New Roman"/>
                <a:cs typeface="Times New Roman"/>
              </a:rPr>
              <a:t>STEPS </a:t>
            </a:r>
            <a:r>
              <a:rPr lang="en-US" sz="9600" b="1" dirty="0">
                <a:latin typeface="Times New Roman"/>
                <a:cs typeface="Times New Roman"/>
              </a:rPr>
              <a:t>FOR IMPLEMENTATION:  </a:t>
            </a:r>
          </a:p>
          <a:p>
            <a:pPr marL="0" indent="0" algn="just">
              <a:buNone/>
            </a:pPr>
            <a:r>
              <a:rPr lang="en-US" dirty="0" smtClean="0"/>
              <a:t>                                     </a:t>
            </a:r>
            <a:r>
              <a:rPr lang="en-US" dirty="0" smtClean="0">
                <a:latin typeface="Times New Roman"/>
                <a:cs typeface="Times New Roman"/>
              </a:rPr>
              <a:t>     </a:t>
            </a:r>
            <a:r>
              <a:rPr lang="en-US" sz="9600" dirty="0" smtClean="0">
                <a:latin typeface="Times New Roman"/>
                <a:cs typeface="Times New Roman"/>
              </a:rPr>
              <a:t>1.Open </a:t>
            </a:r>
            <a:r>
              <a:rPr lang="en-US" sz="9600" dirty="0" err="1">
                <a:latin typeface="Times New Roman"/>
                <a:cs typeface="Times New Roman"/>
              </a:rPr>
              <a:t>Matlab</a:t>
            </a:r>
            <a:r>
              <a:rPr lang="en-US" sz="9600" dirty="0">
                <a:latin typeface="Times New Roman"/>
                <a:cs typeface="Times New Roman"/>
              </a:rPr>
              <a:t> software and paste the embedding code.  </a:t>
            </a:r>
            <a:endParaRPr lang="en-US" sz="9600" dirty="0" smtClean="0">
              <a:latin typeface="Times New Roman"/>
              <a:cs typeface="Times New Roman"/>
            </a:endParaRPr>
          </a:p>
          <a:p>
            <a:pPr marL="0" indent="0" algn="just">
              <a:buNone/>
            </a:pPr>
            <a:r>
              <a:rPr lang="en-US" sz="9600" dirty="0" smtClean="0">
                <a:latin typeface="Times New Roman"/>
                <a:cs typeface="Times New Roman"/>
              </a:rPr>
              <a:t>           2.Put </a:t>
            </a:r>
            <a:r>
              <a:rPr lang="en-US" sz="9600" dirty="0">
                <a:latin typeface="Times New Roman"/>
                <a:cs typeface="Times New Roman"/>
              </a:rPr>
              <a:t>the name of image which is being used in ‘</a:t>
            </a:r>
            <a:r>
              <a:rPr lang="en-US" sz="9600" dirty="0" err="1">
                <a:latin typeface="Times New Roman"/>
                <a:cs typeface="Times New Roman"/>
              </a:rPr>
              <a:t>imread</a:t>
            </a:r>
            <a:r>
              <a:rPr lang="en-US" sz="9600" dirty="0">
                <a:latin typeface="Times New Roman"/>
                <a:cs typeface="Times New Roman"/>
              </a:rPr>
              <a:t>’ function in </a:t>
            </a:r>
            <a:r>
              <a:rPr lang="en-US" sz="9600" dirty="0" smtClean="0">
                <a:latin typeface="Times New Roman"/>
                <a:cs typeface="Times New Roman"/>
              </a:rPr>
              <a:t>the code.</a:t>
            </a:r>
            <a:endParaRPr lang="en-US" sz="9600" dirty="0">
              <a:latin typeface="Times New Roman"/>
              <a:cs typeface="Times New Roman"/>
            </a:endParaRPr>
          </a:p>
          <a:p>
            <a:pPr marL="0" indent="0" algn="just">
              <a:buNone/>
            </a:pPr>
            <a:r>
              <a:rPr lang="en-US" sz="9600" dirty="0" smtClean="0">
                <a:latin typeface="Times New Roman"/>
                <a:cs typeface="Times New Roman"/>
              </a:rPr>
              <a:t>           3.Run </a:t>
            </a:r>
            <a:r>
              <a:rPr lang="en-US" sz="9600" dirty="0">
                <a:latin typeface="Times New Roman"/>
                <a:cs typeface="Times New Roman"/>
              </a:rPr>
              <a:t>the code to get the following output files:  </a:t>
            </a:r>
          </a:p>
          <a:p>
            <a:pPr marL="0" indent="0" algn="just">
              <a:buNone/>
            </a:pPr>
            <a:r>
              <a:rPr lang="en-US" sz="9600" dirty="0" smtClean="0">
                <a:latin typeface="Times New Roman"/>
                <a:cs typeface="Times New Roman"/>
              </a:rPr>
              <a:t>                           •Embedding </a:t>
            </a:r>
            <a:r>
              <a:rPr lang="en-US" sz="9600" dirty="0">
                <a:latin typeface="Times New Roman"/>
                <a:cs typeface="Times New Roman"/>
              </a:rPr>
              <a:t>Histogram  </a:t>
            </a:r>
            <a:endParaRPr lang="en-US" sz="9600" dirty="0" smtClean="0">
              <a:latin typeface="Times New Roman"/>
              <a:cs typeface="Times New Roman"/>
            </a:endParaRPr>
          </a:p>
          <a:p>
            <a:pPr marL="0" indent="0" algn="just">
              <a:buNone/>
            </a:pPr>
            <a:r>
              <a:rPr lang="en-US" sz="9600" dirty="0">
                <a:latin typeface="Times New Roman"/>
                <a:cs typeface="Times New Roman"/>
              </a:rPr>
              <a:t> </a:t>
            </a:r>
            <a:r>
              <a:rPr lang="en-US" sz="9600" dirty="0" smtClean="0">
                <a:latin typeface="Times New Roman"/>
                <a:cs typeface="Times New Roman"/>
              </a:rPr>
              <a:t>                          •Image </a:t>
            </a:r>
            <a:r>
              <a:rPr lang="en-US" sz="9600" dirty="0">
                <a:latin typeface="Times New Roman"/>
                <a:cs typeface="Times New Roman"/>
              </a:rPr>
              <a:t>after embedding  </a:t>
            </a:r>
          </a:p>
          <a:p>
            <a:pPr marL="0" indent="0" algn="just">
              <a:buNone/>
            </a:pPr>
            <a:r>
              <a:rPr lang="en-US" sz="9600" dirty="0" smtClean="0">
                <a:latin typeface="Times New Roman"/>
                <a:cs typeface="Times New Roman"/>
              </a:rPr>
              <a:t>                           •Difference  </a:t>
            </a:r>
            <a:r>
              <a:rPr lang="en-US" sz="9600" dirty="0">
                <a:latin typeface="Times New Roman"/>
                <a:cs typeface="Times New Roman"/>
              </a:rPr>
              <a:t>Image after embedding  </a:t>
            </a:r>
          </a:p>
          <a:p>
            <a:pPr marL="0" indent="0" algn="just">
              <a:buNone/>
            </a:pPr>
            <a:r>
              <a:rPr lang="en-US" sz="9600" dirty="0" smtClean="0">
                <a:latin typeface="Times New Roman"/>
                <a:cs typeface="Times New Roman"/>
              </a:rPr>
              <a:t>      </a:t>
            </a:r>
            <a:endParaRPr lang="en-US" dirty="0"/>
          </a:p>
        </p:txBody>
      </p:sp>
      <p:sp>
        <p:nvSpPr>
          <p:cNvPr id="4" name="TextBox 3"/>
          <p:cNvSpPr txBox="1"/>
          <p:nvPr/>
        </p:nvSpPr>
        <p:spPr>
          <a:xfrm>
            <a:off x="11129608" y="6103379"/>
            <a:ext cx="593620" cy="584776"/>
          </a:xfrm>
          <a:prstGeom prst="rect">
            <a:avLst/>
          </a:prstGeom>
          <a:noFill/>
        </p:spPr>
        <p:txBody>
          <a:bodyPr wrap="none" rtlCol="0">
            <a:spAutoFit/>
          </a:bodyPr>
          <a:lstStyle/>
          <a:p>
            <a:r>
              <a:rPr lang="en-US" sz="1400" dirty="0" smtClean="0">
                <a:latin typeface="Times New Roman"/>
                <a:cs typeface="Times New Roman"/>
              </a:rPr>
              <a:t>18/</a:t>
            </a:r>
            <a:r>
              <a:rPr lang="is-IS" sz="1400" dirty="0" smtClean="0">
                <a:latin typeface="Times New Roman"/>
                <a:cs typeface="Times New Roman"/>
              </a:rPr>
              <a:t>24</a:t>
            </a:r>
            <a:endParaRPr lang="en-US" sz="1400" dirty="0">
              <a:latin typeface="Times New Roman"/>
              <a:cs typeface="Times New Roman"/>
            </a:endParaRPr>
          </a:p>
          <a:p>
            <a:endParaRPr lang="en-US" dirty="0"/>
          </a:p>
        </p:txBody>
      </p:sp>
      <p:sp>
        <p:nvSpPr>
          <p:cNvPr id="5" name="TextBox 4"/>
          <p:cNvSpPr txBox="1"/>
          <p:nvPr/>
        </p:nvSpPr>
        <p:spPr>
          <a:xfrm>
            <a:off x="5431703" y="6159855"/>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Tree>
    <p:extLst>
      <p:ext uri="{BB962C8B-B14F-4D97-AF65-F5344CB8AC3E}">
        <p14:creationId xmlns:p14="http://schemas.microsoft.com/office/powerpoint/2010/main" val="361994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593" y="1166036"/>
            <a:ext cx="10515600" cy="4351338"/>
          </a:xfrm>
        </p:spPr>
        <p:txBody>
          <a:bodyPr/>
          <a:lstStyle/>
          <a:p>
            <a:pPr marL="0" indent="0" algn="just">
              <a:buNone/>
            </a:pPr>
            <a:r>
              <a:rPr lang="en-US" sz="2400" dirty="0">
                <a:latin typeface="Times New Roman"/>
                <a:cs typeface="Times New Roman"/>
              </a:rPr>
              <a:t>4</a:t>
            </a:r>
            <a:r>
              <a:rPr lang="en-US" sz="2400" dirty="0" smtClean="0">
                <a:latin typeface="Times New Roman"/>
                <a:cs typeface="Times New Roman"/>
              </a:rPr>
              <a:t>.Now </a:t>
            </a:r>
            <a:r>
              <a:rPr lang="en-US" sz="2400" dirty="0">
                <a:latin typeface="Times New Roman"/>
                <a:cs typeface="Times New Roman"/>
              </a:rPr>
              <a:t>after the embedding process paste the extraction code.  </a:t>
            </a:r>
            <a:endParaRPr lang="en-US" sz="2400" dirty="0" smtClean="0">
              <a:latin typeface="Times New Roman"/>
              <a:cs typeface="Times New Roman"/>
            </a:endParaRPr>
          </a:p>
          <a:p>
            <a:pPr marL="0" indent="0" algn="just">
              <a:buNone/>
            </a:pPr>
            <a:r>
              <a:rPr lang="en-US" sz="2400" dirty="0" smtClean="0">
                <a:latin typeface="Times New Roman"/>
                <a:cs typeface="Times New Roman"/>
              </a:rPr>
              <a:t>5.Take the </a:t>
            </a:r>
            <a:r>
              <a:rPr lang="en-US" sz="2400" dirty="0" err="1" smtClean="0">
                <a:latin typeface="Times New Roman"/>
                <a:cs typeface="Times New Roman"/>
              </a:rPr>
              <a:t>stego</a:t>
            </a:r>
            <a:r>
              <a:rPr lang="en-US" sz="2400" dirty="0" smtClean="0">
                <a:latin typeface="Times New Roman"/>
                <a:cs typeface="Times New Roman"/>
              </a:rPr>
              <a:t> image(image after embedding) and put in ‘</a:t>
            </a:r>
            <a:r>
              <a:rPr lang="en-US" sz="2400" dirty="0" err="1" smtClean="0">
                <a:latin typeface="Times New Roman"/>
                <a:cs typeface="Times New Roman"/>
              </a:rPr>
              <a:t>imread</a:t>
            </a:r>
            <a:r>
              <a:rPr lang="en-US" sz="2400" dirty="0" smtClean="0">
                <a:latin typeface="Times New Roman"/>
                <a:cs typeface="Times New Roman"/>
              </a:rPr>
              <a:t>’ function in the code.  </a:t>
            </a:r>
          </a:p>
          <a:p>
            <a:pPr marL="0" indent="0" algn="just">
              <a:buNone/>
            </a:pPr>
            <a:r>
              <a:rPr lang="en-US" sz="2400" dirty="0" smtClean="0">
                <a:latin typeface="Times New Roman"/>
                <a:cs typeface="Times New Roman"/>
              </a:rPr>
              <a:t>6.Run </a:t>
            </a:r>
            <a:r>
              <a:rPr lang="en-US" sz="2400" dirty="0">
                <a:latin typeface="Times New Roman"/>
                <a:cs typeface="Times New Roman"/>
              </a:rPr>
              <a:t>the code to get the following output files:  </a:t>
            </a:r>
          </a:p>
          <a:p>
            <a:pPr marL="0" indent="0" algn="just">
              <a:buNone/>
            </a:pPr>
            <a:r>
              <a:rPr lang="en-US" sz="2400" dirty="0">
                <a:latin typeface="Times New Roman"/>
                <a:cs typeface="Times New Roman"/>
              </a:rPr>
              <a:t>               </a:t>
            </a:r>
            <a:r>
              <a:rPr lang="en-US" sz="2400" dirty="0" smtClean="0">
                <a:latin typeface="Times New Roman"/>
                <a:cs typeface="Times New Roman"/>
              </a:rPr>
              <a:t>•</a:t>
            </a:r>
            <a:r>
              <a:rPr lang="en-US" sz="2400" dirty="0">
                <a:latin typeface="Times New Roman"/>
                <a:cs typeface="Times New Roman"/>
              </a:rPr>
              <a:t>Extraction Histogram  </a:t>
            </a:r>
          </a:p>
          <a:p>
            <a:pPr marL="0" indent="0" algn="just">
              <a:buNone/>
            </a:pPr>
            <a:r>
              <a:rPr lang="en-US" sz="2400" dirty="0">
                <a:latin typeface="Times New Roman"/>
                <a:cs typeface="Times New Roman"/>
              </a:rPr>
              <a:t>               </a:t>
            </a:r>
            <a:r>
              <a:rPr lang="en-US" sz="2400" dirty="0" smtClean="0">
                <a:latin typeface="Times New Roman"/>
                <a:cs typeface="Times New Roman"/>
              </a:rPr>
              <a:t>•</a:t>
            </a:r>
            <a:r>
              <a:rPr lang="en-US" sz="2400" dirty="0">
                <a:latin typeface="Times New Roman"/>
                <a:cs typeface="Times New Roman"/>
              </a:rPr>
              <a:t>Image after extraction  </a:t>
            </a:r>
          </a:p>
          <a:p>
            <a:endParaRPr lang="en-US" dirty="0"/>
          </a:p>
        </p:txBody>
      </p:sp>
      <p:sp>
        <p:nvSpPr>
          <p:cNvPr id="5" name="TextBox 4"/>
          <p:cNvSpPr txBox="1"/>
          <p:nvPr/>
        </p:nvSpPr>
        <p:spPr>
          <a:xfrm>
            <a:off x="4978827" y="6014777"/>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
        <p:nvSpPr>
          <p:cNvPr id="6" name="TextBox 5"/>
          <p:cNvSpPr txBox="1"/>
          <p:nvPr/>
        </p:nvSpPr>
        <p:spPr>
          <a:xfrm>
            <a:off x="10928127" y="5975677"/>
            <a:ext cx="593620" cy="584776"/>
          </a:xfrm>
          <a:prstGeom prst="rect">
            <a:avLst/>
          </a:prstGeom>
          <a:noFill/>
        </p:spPr>
        <p:txBody>
          <a:bodyPr wrap="none" rtlCol="0">
            <a:spAutoFit/>
          </a:bodyPr>
          <a:lstStyle/>
          <a:p>
            <a:r>
              <a:rPr lang="en-US" sz="1400" dirty="0" smtClean="0">
                <a:latin typeface="Times New Roman"/>
                <a:cs typeface="Times New Roman"/>
              </a:rPr>
              <a:t>19/</a:t>
            </a:r>
            <a:r>
              <a:rPr lang="is-IS" sz="1400" dirty="0" smtClean="0">
                <a:latin typeface="Times New Roman"/>
                <a:cs typeface="Times New Roman"/>
              </a:rPr>
              <a:t>24</a:t>
            </a:r>
            <a:endParaRPr lang="en-US" sz="1400" dirty="0">
              <a:latin typeface="Times New Roman"/>
              <a:cs typeface="Times New Roman"/>
            </a:endParaRPr>
          </a:p>
          <a:p>
            <a:endParaRPr lang="en-US" dirty="0"/>
          </a:p>
        </p:txBody>
      </p:sp>
    </p:spTree>
    <p:extLst>
      <p:ext uri="{BB962C8B-B14F-4D97-AF65-F5344CB8AC3E}">
        <p14:creationId xmlns:p14="http://schemas.microsoft.com/office/powerpoint/2010/main" val="421846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354407"/>
            <a:ext cx="10515600" cy="1378244"/>
          </a:xfrm>
        </p:spPr>
        <p:txBody>
          <a:bodyPr>
            <a:normAutofit/>
          </a:bodyPr>
          <a:lstStyle/>
          <a:p>
            <a:r>
              <a:rPr lang="en-IN" sz="3200" b="1" dirty="0" smtClean="0">
                <a:latin typeface="Times New Roman" panose="02020603050405020304" pitchFamily="18" charset="0"/>
                <a:cs typeface="Times New Roman" panose="02020603050405020304" pitchFamily="18" charset="0"/>
              </a:rPr>
              <a:t>    Abstract</a:t>
            </a:r>
            <a:r>
              <a:rPr lang="en-IN" sz="3200" b="1" dirty="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9645"/>
            <a:ext cx="10515600" cy="4676188"/>
          </a:xfrm>
        </p:spPr>
        <p:txBody>
          <a:bodyPr>
            <a:noAutofit/>
          </a:bodyPr>
          <a:lstStyle/>
          <a:p>
            <a:pPr algn="just"/>
            <a:r>
              <a:rPr lang="en-IN" sz="2400" dirty="0">
                <a:latin typeface="Times New Roman" panose="02020603050405020304" pitchFamily="18" charset="0"/>
                <a:cs typeface="Times New Roman" panose="02020603050405020304" pitchFamily="18" charset="0"/>
              </a:rPr>
              <a:t>An enhancement of data protection system for secret communication using </a:t>
            </a:r>
            <a:r>
              <a:rPr lang="en-IN" sz="2400" dirty="0" smtClean="0">
                <a:latin typeface="Times New Roman" panose="02020603050405020304" pitchFamily="18" charset="0"/>
                <a:cs typeface="Times New Roman" panose="02020603050405020304" pitchFamily="18" charset="0"/>
              </a:rPr>
              <a:t>histogram shifting technique and multiple node communicating is done using a binary tree . </a:t>
            </a:r>
            <a:r>
              <a:rPr lang="en-IN" sz="2400" dirty="0">
                <a:latin typeface="Times New Roman" panose="02020603050405020304" pitchFamily="18" charset="0"/>
                <a:cs typeface="Times New Roman" panose="02020603050405020304" pitchFamily="18" charset="0"/>
              </a:rPr>
              <a:t>The Selective embedding is utilized in this method to determine host signal samples suitable for data hiding. </a:t>
            </a:r>
          </a:p>
          <a:p>
            <a:pPr algn="just"/>
            <a:r>
              <a:rPr lang="en-IN" sz="2400" dirty="0" smtClean="0">
                <a:latin typeface="Times New Roman" panose="02020603050405020304" pitchFamily="18" charset="0"/>
                <a:cs typeface="Times New Roman" panose="02020603050405020304" pitchFamily="18" charset="0"/>
              </a:rPr>
              <a:t>Gray Scale variation is prefered over a complete image so that there is no loss in bits while transmission. Gray scale is an object or an entity of an image. Here a complete image is consiederd rather than a gray scale entity as the image is sharp and descriptors can be used and histogram shifting technique is used to compare the embedded and the original image.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color image is converted to a gray image as the it reduces the computation cost.  </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78734" y="6103173"/>
            <a:ext cx="465000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5" name="TextBox 4"/>
          <p:cNvSpPr txBox="1"/>
          <p:nvPr/>
        </p:nvSpPr>
        <p:spPr>
          <a:xfrm>
            <a:off x="10873763" y="6061641"/>
            <a:ext cx="709912" cy="307777"/>
          </a:xfrm>
          <a:prstGeom prst="rect">
            <a:avLst/>
          </a:prstGeom>
          <a:noFill/>
        </p:spPr>
        <p:txBody>
          <a:bodyPr wrap="square" rtlCol="0">
            <a:spAutoFit/>
          </a:bodyPr>
          <a:lstStyle/>
          <a:p>
            <a:r>
              <a:rPr lang="en-US" sz="1400" dirty="0" smtClean="0"/>
              <a:t>2/</a:t>
            </a:r>
            <a:r>
              <a:rPr lang="is-IS" sz="1400" dirty="0" smtClean="0"/>
              <a:t>24</a:t>
            </a:r>
            <a:endParaRPr lang="en-US" sz="1400" dirty="0"/>
          </a:p>
        </p:txBody>
      </p:sp>
    </p:spTree>
    <p:extLst>
      <p:ext uri="{BB962C8B-B14F-4D97-AF65-F5344CB8AC3E}">
        <p14:creationId xmlns:p14="http://schemas.microsoft.com/office/powerpoint/2010/main" val="39225444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RC7 Encryption </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26439" y="1349330"/>
            <a:ext cx="8524741" cy="4890484"/>
          </a:xfrm>
          <a:prstGeom prst="rect">
            <a:avLst/>
          </a:prstGeom>
        </p:spPr>
      </p:pic>
      <p:sp>
        <p:nvSpPr>
          <p:cNvPr id="3" name="TextBox 2"/>
          <p:cNvSpPr txBox="1"/>
          <p:nvPr/>
        </p:nvSpPr>
        <p:spPr>
          <a:xfrm>
            <a:off x="11052735" y="6297555"/>
            <a:ext cx="593620" cy="307777"/>
          </a:xfrm>
          <a:prstGeom prst="rect">
            <a:avLst/>
          </a:prstGeom>
          <a:noFill/>
        </p:spPr>
        <p:txBody>
          <a:bodyPr wrap="none" rtlCol="0">
            <a:spAutoFit/>
          </a:bodyPr>
          <a:lstStyle/>
          <a:p>
            <a:r>
              <a:rPr lang="en-US" sz="1400" dirty="0" smtClean="0">
                <a:latin typeface="Times New Roman"/>
                <a:cs typeface="Times New Roman"/>
              </a:rPr>
              <a:t>2</a:t>
            </a:r>
            <a:r>
              <a:rPr lang="en-US" sz="1400" dirty="0">
                <a:latin typeface="Times New Roman"/>
                <a:cs typeface="Times New Roman"/>
              </a:rPr>
              <a:t>0</a:t>
            </a:r>
            <a:r>
              <a:rPr lang="en-US" sz="1400" dirty="0" smtClean="0">
                <a:latin typeface="Times New Roman"/>
                <a:cs typeface="Times New Roman"/>
              </a:rPr>
              <a:t>/</a:t>
            </a:r>
            <a:r>
              <a:rPr lang="is-IS" sz="1400" dirty="0" smtClean="0">
                <a:latin typeface="Times New Roman"/>
                <a:cs typeface="Times New Roman"/>
              </a:rPr>
              <a:t>24</a:t>
            </a:r>
            <a:endParaRPr lang="en-US" sz="1400" dirty="0">
              <a:latin typeface="Times New Roman"/>
              <a:cs typeface="Times New Roman"/>
            </a:endParaRPr>
          </a:p>
        </p:txBody>
      </p:sp>
      <p:sp>
        <p:nvSpPr>
          <p:cNvPr id="6" name="TextBox 5"/>
          <p:cNvSpPr txBox="1"/>
          <p:nvPr/>
        </p:nvSpPr>
        <p:spPr>
          <a:xfrm>
            <a:off x="5396901" y="6273224"/>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Tree>
    <p:extLst>
      <p:ext uri="{BB962C8B-B14F-4D97-AF65-F5344CB8AC3E}">
        <p14:creationId xmlns:p14="http://schemas.microsoft.com/office/powerpoint/2010/main" val="424220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latin typeface="Times New Roman" panose="02020603050405020304" pitchFamily="18" charset="0"/>
                <a:cs typeface="Times New Roman" panose="02020603050405020304" pitchFamily="18" charset="0"/>
              </a:rPr>
              <a:t>Stego</a:t>
            </a:r>
            <a:r>
              <a:rPr lang="en-US" sz="3200" b="1" dirty="0" smtClean="0">
                <a:latin typeface="Times New Roman" panose="02020603050405020304" pitchFamily="18" charset="0"/>
                <a:cs typeface="Times New Roman" panose="02020603050405020304" pitchFamily="18" charset="0"/>
              </a:rPr>
              <a:t> Image selection </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87399" y="1434737"/>
            <a:ext cx="7610341" cy="4581525"/>
          </a:xfrm>
          <a:prstGeom prst="rect">
            <a:avLst/>
          </a:prstGeom>
        </p:spPr>
      </p:pic>
      <p:sp>
        <p:nvSpPr>
          <p:cNvPr id="3" name="TextBox 2"/>
          <p:cNvSpPr txBox="1"/>
          <p:nvPr/>
        </p:nvSpPr>
        <p:spPr>
          <a:xfrm>
            <a:off x="11037538" y="6083689"/>
            <a:ext cx="593620" cy="584776"/>
          </a:xfrm>
          <a:prstGeom prst="rect">
            <a:avLst/>
          </a:prstGeom>
          <a:noFill/>
        </p:spPr>
        <p:txBody>
          <a:bodyPr wrap="none" rtlCol="0">
            <a:spAutoFit/>
          </a:bodyPr>
          <a:lstStyle/>
          <a:p>
            <a:r>
              <a:rPr lang="en-US" sz="1400" dirty="0" smtClean="0">
                <a:latin typeface="Times New Roman"/>
                <a:cs typeface="Times New Roman"/>
              </a:rPr>
              <a:t>21/</a:t>
            </a:r>
            <a:r>
              <a:rPr lang="is-IS" sz="1400" dirty="0" smtClean="0">
                <a:latin typeface="Times New Roman"/>
                <a:cs typeface="Times New Roman"/>
              </a:rPr>
              <a:t>24</a:t>
            </a:r>
            <a:endParaRPr lang="en-US" sz="1400" dirty="0">
              <a:latin typeface="Times New Roman"/>
              <a:cs typeface="Times New Roman"/>
            </a:endParaRPr>
          </a:p>
          <a:p>
            <a:endParaRPr lang="en-US" dirty="0"/>
          </a:p>
        </p:txBody>
      </p:sp>
      <p:sp>
        <p:nvSpPr>
          <p:cNvPr id="5" name="TextBox 4"/>
          <p:cNvSpPr txBox="1"/>
          <p:nvPr/>
        </p:nvSpPr>
        <p:spPr>
          <a:xfrm>
            <a:off x="5167228" y="6142757"/>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Tree>
    <p:extLst>
      <p:ext uri="{BB962C8B-B14F-4D97-AF65-F5344CB8AC3E}">
        <p14:creationId xmlns:p14="http://schemas.microsoft.com/office/powerpoint/2010/main" val="336484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Extracted Data</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807401"/>
            <a:ext cx="7739130" cy="4505325"/>
          </a:xfrm>
          <a:prstGeom prst="rect">
            <a:avLst/>
          </a:prstGeom>
        </p:spPr>
      </p:pic>
      <p:sp>
        <p:nvSpPr>
          <p:cNvPr id="3" name="TextBox 2"/>
          <p:cNvSpPr txBox="1"/>
          <p:nvPr/>
        </p:nvSpPr>
        <p:spPr>
          <a:xfrm>
            <a:off x="11033760" y="6333589"/>
            <a:ext cx="593620" cy="584776"/>
          </a:xfrm>
          <a:prstGeom prst="rect">
            <a:avLst/>
          </a:prstGeom>
          <a:noFill/>
        </p:spPr>
        <p:txBody>
          <a:bodyPr wrap="none" rtlCol="0">
            <a:spAutoFit/>
          </a:bodyPr>
          <a:lstStyle/>
          <a:p>
            <a:r>
              <a:rPr lang="en-US" sz="1400" dirty="0" smtClean="0">
                <a:latin typeface="Times New Roman"/>
                <a:cs typeface="Times New Roman"/>
              </a:rPr>
              <a:t>22/</a:t>
            </a:r>
            <a:r>
              <a:rPr lang="is-IS" sz="1400" dirty="0" smtClean="0">
                <a:latin typeface="Times New Roman"/>
                <a:cs typeface="Times New Roman"/>
              </a:rPr>
              <a:t>24</a:t>
            </a:r>
            <a:endParaRPr lang="en-US" sz="1400" dirty="0">
              <a:latin typeface="Times New Roman"/>
              <a:cs typeface="Times New Roman"/>
            </a:endParaRPr>
          </a:p>
          <a:p>
            <a:endParaRPr lang="en-US" dirty="0"/>
          </a:p>
        </p:txBody>
      </p:sp>
      <p:sp>
        <p:nvSpPr>
          <p:cNvPr id="5" name="TextBox 4"/>
          <p:cNvSpPr txBox="1"/>
          <p:nvPr/>
        </p:nvSpPr>
        <p:spPr>
          <a:xfrm>
            <a:off x="5347904" y="6334780"/>
            <a:ext cx="4655015" cy="523220"/>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sz="1400" dirty="0"/>
          </a:p>
        </p:txBody>
      </p:sp>
    </p:spTree>
    <p:extLst>
      <p:ext uri="{BB962C8B-B14F-4D97-AF65-F5344CB8AC3E}">
        <p14:creationId xmlns:p14="http://schemas.microsoft.com/office/powerpoint/2010/main" val="339833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88" y="650239"/>
            <a:ext cx="10515600" cy="1325563"/>
          </a:xfrm>
        </p:spPr>
        <p:txBody>
          <a:bodyPr/>
          <a:lstStyle/>
          <a:p>
            <a:r>
              <a:rPr lang="en-US" dirty="0" smtClean="0"/>
              <a:t> </a:t>
            </a:r>
            <a:r>
              <a:rPr lang="en-US" sz="3200" b="1" dirty="0" smtClean="0">
                <a:latin typeface="Times New Roman"/>
                <a:cs typeface="Times New Roman"/>
              </a:rPr>
              <a:t>Conclusion </a:t>
            </a:r>
            <a:endParaRPr lang="en-US" sz="3200" b="1" dirty="0">
              <a:latin typeface="Times New Roman"/>
              <a:cs typeface="Times New Roman"/>
            </a:endParaRPr>
          </a:p>
        </p:txBody>
      </p:sp>
      <p:sp>
        <p:nvSpPr>
          <p:cNvPr id="3" name="Content Placeholder 2"/>
          <p:cNvSpPr>
            <a:spLocks noGrp="1"/>
          </p:cNvSpPr>
          <p:nvPr>
            <p:ph idx="1"/>
          </p:nvPr>
        </p:nvSpPr>
        <p:spPr>
          <a:xfrm>
            <a:off x="966788" y="1975802"/>
            <a:ext cx="10515600" cy="4351338"/>
          </a:xfrm>
        </p:spPr>
        <p:txBody>
          <a:bodyPr>
            <a:normAutofit/>
          </a:bodyPr>
          <a:lstStyle/>
          <a:p>
            <a:r>
              <a:rPr lang="en-US" sz="2400" dirty="0" smtClean="0">
                <a:latin typeface="Times New Roman"/>
                <a:cs typeface="Times New Roman"/>
              </a:rPr>
              <a:t>Using a complete image instead of gray scale variation.</a:t>
            </a:r>
          </a:p>
          <a:p>
            <a:r>
              <a:rPr lang="en-US" sz="2400" dirty="0" smtClean="0">
                <a:latin typeface="Times New Roman"/>
                <a:cs typeface="Times New Roman"/>
              </a:rPr>
              <a:t>Using histogram shifting technique for comparing images.</a:t>
            </a:r>
          </a:p>
          <a:p>
            <a:r>
              <a:rPr lang="en-US" sz="2400" dirty="0" smtClean="0">
                <a:latin typeface="Times New Roman"/>
                <a:cs typeface="Times New Roman"/>
              </a:rPr>
              <a:t>Using RC7 Algorithm with an error control method.</a:t>
            </a:r>
          </a:p>
          <a:p>
            <a:r>
              <a:rPr lang="en-US" sz="2400" dirty="0" smtClean="0">
                <a:latin typeface="Times New Roman"/>
                <a:cs typeface="Times New Roman"/>
              </a:rPr>
              <a:t>Done research on 1 Bin MPE2 algorithm which can be used to detect the error while finding the difference between pixel frames or vector difference.</a:t>
            </a:r>
            <a:endParaRPr lang="en-US" sz="2400" dirty="0">
              <a:latin typeface="Times New Roman"/>
              <a:cs typeface="Times New Roman"/>
            </a:endParaRPr>
          </a:p>
        </p:txBody>
      </p:sp>
      <p:sp>
        <p:nvSpPr>
          <p:cNvPr id="6" name="TextBox 5"/>
          <p:cNvSpPr txBox="1"/>
          <p:nvPr/>
        </p:nvSpPr>
        <p:spPr>
          <a:xfrm>
            <a:off x="9334818" y="5972688"/>
            <a:ext cx="782320" cy="307777"/>
          </a:xfrm>
          <a:prstGeom prst="rect">
            <a:avLst/>
          </a:prstGeom>
          <a:noFill/>
        </p:spPr>
        <p:txBody>
          <a:bodyPr wrap="square" rtlCol="0">
            <a:spAutoFit/>
          </a:bodyPr>
          <a:lstStyle/>
          <a:p>
            <a:r>
              <a:rPr lang="is-IS" sz="1400" dirty="0" smtClean="0"/>
              <a:t>23</a:t>
            </a:r>
            <a:r>
              <a:rPr lang="en-US" sz="1400" dirty="0" smtClean="0"/>
              <a:t>/</a:t>
            </a:r>
            <a:r>
              <a:rPr lang="is-IS" sz="1400" dirty="0" smtClean="0"/>
              <a:t>24</a:t>
            </a:r>
            <a:endParaRPr lang="en-US" sz="1400" dirty="0"/>
          </a:p>
        </p:txBody>
      </p:sp>
      <p:sp>
        <p:nvSpPr>
          <p:cNvPr id="8" name="TextBox 7"/>
          <p:cNvSpPr txBox="1"/>
          <p:nvPr/>
        </p:nvSpPr>
        <p:spPr>
          <a:xfrm>
            <a:off x="4251108" y="5968562"/>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228169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458" y="295337"/>
            <a:ext cx="8229600" cy="658089"/>
          </a:xfrm>
        </p:spPr>
        <p:txBody>
          <a:bodyPr>
            <a:normAutofit/>
          </a:bodyPr>
          <a:lstStyle/>
          <a:p>
            <a:pPr algn="l"/>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1215838" y="1133155"/>
            <a:ext cx="8229600" cy="5147704"/>
          </a:xfrm>
        </p:spPr>
        <p:txBody>
          <a:bodyPr>
            <a:noAutofit/>
          </a:bodyPr>
          <a:lstStyle/>
          <a:p>
            <a:pPr algn="just">
              <a:lnSpc>
                <a:spcPct val="150000"/>
              </a:lnSpc>
              <a:buNone/>
            </a:pPr>
            <a:r>
              <a:rPr lang="en-US" sz="2100" dirty="0">
                <a:latin typeface="Times New Roman" pitchFamily="18" charset="0"/>
                <a:cs typeface="Times New Roman" pitchFamily="18" charset="0"/>
              </a:rPr>
              <a:t>[1] J. </a:t>
            </a:r>
            <a:r>
              <a:rPr lang="en-US" sz="2100" dirty="0" err="1">
                <a:latin typeface="Times New Roman" pitchFamily="18" charset="0"/>
                <a:cs typeface="Times New Roman" pitchFamily="18" charset="0"/>
              </a:rPr>
              <a:t>Fridrich</a:t>
            </a:r>
            <a:r>
              <a:rPr lang="en-US" sz="2100" dirty="0">
                <a:latin typeface="Times New Roman" pitchFamily="18" charset="0"/>
                <a:cs typeface="Times New Roman" pitchFamily="18" charset="0"/>
              </a:rPr>
              <a:t> and M. </a:t>
            </a:r>
            <a:r>
              <a:rPr lang="en-US" sz="2100" dirty="0" err="1">
                <a:latin typeface="Times New Roman" pitchFamily="18" charset="0"/>
                <a:cs typeface="Times New Roman" pitchFamily="18" charset="0"/>
              </a:rPr>
              <a:t>Goljan</a:t>
            </a:r>
            <a:r>
              <a:rPr lang="en-US" sz="2100" dirty="0">
                <a:latin typeface="Times New Roman" pitchFamily="18" charset="0"/>
                <a:cs typeface="Times New Roman" pitchFamily="18" charset="0"/>
              </a:rPr>
              <a:t>, “Lossless data embedding for all image formats,” in Proc. SPIE Proc. Photonics West, Electronic Imaging, Security and Watermarking of Multimedia Contents, San Jose, CA, USA, Jan. 2002, vol. 4675, pp. 572–583. </a:t>
            </a:r>
            <a:endParaRPr lang="en-IN" sz="2100" dirty="0">
              <a:latin typeface="Times New Roman" pitchFamily="18" charset="0"/>
              <a:cs typeface="Times New Roman" pitchFamily="18" charset="0"/>
            </a:endParaRPr>
          </a:p>
          <a:p>
            <a:pPr algn="just">
              <a:lnSpc>
                <a:spcPct val="150000"/>
              </a:lnSpc>
              <a:buNone/>
            </a:pPr>
            <a:r>
              <a:rPr lang="en-US" sz="2100" dirty="0">
                <a:latin typeface="Times New Roman" pitchFamily="18" charset="0"/>
                <a:cs typeface="Times New Roman" pitchFamily="18" charset="0"/>
              </a:rPr>
              <a:t>[2] V. </a:t>
            </a:r>
            <a:r>
              <a:rPr lang="en-US" sz="2100" dirty="0" err="1">
                <a:latin typeface="Times New Roman" pitchFamily="18" charset="0"/>
                <a:cs typeface="Times New Roman" pitchFamily="18" charset="0"/>
              </a:rPr>
              <a:t>Sachnev</a:t>
            </a:r>
            <a:r>
              <a:rPr lang="en-US" sz="2100" dirty="0">
                <a:latin typeface="Times New Roman" pitchFamily="18" charset="0"/>
                <a:cs typeface="Times New Roman" pitchFamily="18" charset="0"/>
              </a:rPr>
              <a:t>, H. J. Kim, J. Nam, S. Suresh, and Y.-Q. Shi, “Reversible watermarking algorithm using sorting and prediction,” IEEE Trans. Circuits Syst. Video Technol., vol. 19, no. 7, pp. 989–999, Jul. 2009. </a:t>
            </a:r>
            <a:endParaRPr lang="en-IN" sz="2100" dirty="0">
              <a:latin typeface="Times New Roman" pitchFamily="18" charset="0"/>
              <a:cs typeface="Times New Roman" pitchFamily="18" charset="0"/>
            </a:endParaRPr>
          </a:p>
          <a:p>
            <a:pPr algn="just">
              <a:lnSpc>
                <a:spcPct val="150000"/>
              </a:lnSpc>
              <a:buNone/>
            </a:pPr>
            <a:r>
              <a:rPr lang="en-US" sz="2100" dirty="0">
                <a:latin typeface="Times New Roman" pitchFamily="18" charset="0"/>
                <a:cs typeface="Times New Roman" pitchFamily="18" charset="0"/>
              </a:rPr>
              <a:t>[3] F. M. </a:t>
            </a:r>
            <a:r>
              <a:rPr lang="en-US" sz="2100" dirty="0" err="1">
                <a:latin typeface="Times New Roman" pitchFamily="18" charset="0"/>
                <a:cs typeface="Times New Roman" pitchFamily="18" charset="0"/>
              </a:rPr>
              <a:t>Willems</a:t>
            </a:r>
            <a:r>
              <a:rPr lang="en-US" sz="2100" dirty="0">
                <a:latin typeface="Times New Roman" pitchFamily="18" charset="0"/>
                <a:cs typeface="Times New Roman" pitchFamily="18" charset="0"/>
              </a:rPr>
              <a:t> and T. </a:t>
            </a:r>
            <a:r>
              <a:rPr lang="en-US" sz="2100" dirty="0" err="1">
                <a:latin typeface="Times New Roman" pitchFamily="18" charset="0"/>
                <a:cs typeface="Times New Roman" pitchFamily="18" charset="0"/>
              </a:rPr>
              <a:t>Kalker</a:t>
            </a:r>
            <a:r>
              <a:rPr lang="en-US" sz="2100" dirty="0">
                <a:latin typeface="Times New Roman" pitchFamily="18" charset="0"/>
                <a:cs typeface="Times New Roman" pitchFamily="18" charset="0"/>
              </a:rPr>
              <a:t>. “Coding theorems for reversible embedding.” DIMACS Series in Discrete Mathematics and Theoretical Computer Science, vol. 66, pp.61-78, 2004. </a:t>
            </a:r>
            <a:r>
              <a:rPr lang="en-US" sz="2100" dirty="0" smtClean="0">
                <a:latin typeface="Times New Roman" pitchFamily="18" charset="0"/>
                <a:cs typeface="Times New Roman" pitchFamily="18" charset="0"/>
              </a:rPr>
              <a:t>  </a:t>
            </a:r>
            <a:endParaRPr lang="en-IN" sz="2100" dirty="0">
              <a:latin typeface="Times New Roman" pitchFamily="18" charset="0"/>
              <a:cs typeface="Times New Roman" pitchFamily="18" charset="0"/>
            </a:endParaRPr>
          </a:p>
          <a:p>
            <a:pPr algn="just">
              <a:lnSpc>
                <a:spcPct val="150000"/>
              </a:lnSpc>
              <a:buNone/>
            </a:pPr>
            <a:r>
              <a:rPr lang="en-US" sz="2100" dirty="0" smtClean="0">
                <a:latin typeface="Times New Roman" pitchFamily="18" charset="0"/>
                <a:cs typeface="Times New Roman" pitchFamily="18" charset="0"/>
              </a:rPr>
              <a:t> </a:t>
            </a:r>
            <a:endParaRPr lang="en-IN" sz="2100" dirty="0">
              <a:latin typeface="Times New Roman" pitchFamily="18" charset="0"/>
              <a:cs typeface="Times New Roman" pitchFamily="18" charset="0"/>
            </a:endParaRPr>
          </a:p>
        </p:txBody>
      </p:sp>
      <p:sp>
        <p:nvSpPr>
          <p:cNvPr id="7" name="TextBox 6"/>
          <p:cNvSpPr txBox="1"/>
          <p:nvPr/>
        </p:nvSpPr>
        <p:spPr>
          <a:xfrm>
            <a:off x="5112320" y="6451091"/>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4" name="TextBox 3"/>
          <p:cNvSpPr txBox="1"/>
          <p:nvPr/>
        </p:nvSpPr>
        <p:spPr>
          <a:xfrm>
            <a:off x="10644326" y="6451090"/>
            <a:ext cx="1185862" cy="307777"/>
          </a:xfrm>
          <a:prstGeom prst="rect">
            <a:avLst/>
          </a:prstGeom>
          <a:noFill/>
        </p:spPr>
        <p:txBody>
          <a:bodyPr wrap="square" rtlCol="0">
            <a:spAutoFit/>
          </a:bodyPr>
          <a:lstStyle/>
          <a:p>
            <a:r>
              <a:rPr lang="en-US" sz="1400" dirty="0" smtClean="0"/>
              <a:t>2</a:t>
            </a:r>
            <a:r>
              <a:rPr lang="en-US" sz="1400" dirty="0"/>
              <a:t>4</a:t>
            </a:r>
            <a:r>
              <a:rPr lang="en-US" sz="1400" dirty="0" smtClean="0"/>
              <a:t>/</a:t>
            </a:r>
            <a:r>
              <a:rPr lang="is-IS" sz="1400" dirty="0" smtClean="0"/>
              <a:t>24</a:t>
            </a:r>
            <a:endParaRPr lang="en-US" sz="1400" dirty="0"/>
          </a:p>
        </p:txBody>
      </p:sp>
    </p:spTree>
    <p:extLst>
      <p:ext uri="{BB962C8B-B14F-4D97-AF65-F5344CB8AC3E}">
        <p14:creationId xmlns:p14="http://schemas.microsoft.com/office/powerpoint/2010/main" val="282674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Existing Methods: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4826"/>
            <a:ext cx="10515600" cy="1122286"/>
          </a:xfrm>
        </p:spPr>
        <p:txBody>
          <a:bodyPr>
            <a:normAutofit fontScale="85000" lnSpcReduction="20000"/>
          </a:bodyPr>
          <a:lstStyle/>
          <a:p>
            <a:pPr marL="0" lv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Direct bit replacement Process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Reverse data hiding using RC7  algorithm </a:t>
            </a:r>
          </a:p>
          <a:p>
            <a:pPr lvl="0"/>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511348" y="6146800"/>
            <a:ext cx="640080" cy="307777"/>
          </a:xfrm>
          <a:prstGeom prst="rect">
            <a:avLst/>
          </a:prstGeom>
          <a:noFill/>
        </p:spPr>
        <p:txBody>
          <a:bodyPr wrap="square" rtlCol="0">
            <a:spAutoFit/>
          </a:bodyPr>
          <a:lstStyle/>
          <a:p>
            <a:r>
              <a:rPr lang="en-US" sz="1400" dirty="0" smtClean="0"/>
              <a:t>3/</a:t>
            </a:r>
            <a:r>
              <a:rPr lang="is-IS" sz="1400" dirty="0" smtClean="0"/>
              <a:t>24</a:t>
            </a:r>
            <a:endParaRPr lang="en-US" sz="1400" dirty="0"/>
          </a:p>
        </p:txBody>
      </p:sp>
      <p:sp>
        <p:nvSpPr>
          <p:cNvPr id="9" name="TextBox 8"/>
          <p:cNvSpPr txBox="1"/>
          <p:nvPr/>
        </p:nvSpPr>
        <p:spPr>
          <a:xfrm>
            <a:off x="4564481" y="6146801"/>
            <a:ext cx="481256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6" name="Title 1"/>
          <p:cNvSpPr txBox="1">
            <a:spLocks/>
          </p:cNvSpPr>
          <p:nvPr/>
        </p:nvSpPr>
        <p:spPr>
          <a:xfrm>
            <a:off x="838200" y="2773681"/>
            <a:ext cx="10515600" cy="115887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sz="3900" b="1" dirty="0" smtClean="0">
                <a:latin typeface="Times New Roman" panose="02020603050405020304" pitchFamily="18" charset="0"/>
                <a:cs typeface="Times New Roman" panose="02020603050405020304" pitchFamily="18" charset="0"/>
              </a:rPr>
              <a:t> Drawbacks:</a:t>
            </a:r>
            <a:br>
              <a:rPr lang="en-IN" sz="3900" b="1" dirty="0" smtClean="0">
                <a:latin typeface="Times New Roman" panose="02020603050405020304" pitchFamily="18" charset="0"/>
                <a:cs typeface="Times New Roman" panose="02020603050405020304" pitchFamily="18" charset="0"/>
              </a:rPr>
            </a:br>
            <a:endParaRPr lang="en-IN" sz="3900" b="1"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838200" y="3677921"/>
            <a:ext cx="10515600" cy="166623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Times New Roman" panose="02020603050405020304" pitchFamily="18" charset="0"/>
                <a:cs typeface="Times New Roman" panose="02020603050405020304" pitchFamily="18" charset="0"/>
              </a:rPr>
              <a:t> </a:t>
            </a:r>
          </a:p>
          <a:p>
            <a:pPr lvl="0"/>
            <a:r>
              <a:rPr lang="en-US" sz="2600" dirty="0">
                <a:latin typeface="Times New Roman" panose="02020603050405020304" pitchFamily="18" charset="0"/>
                <a:cs typeface="Times New Roman" panose="02020603050405020304" pitchFamily="18" charset="0"/>
              </a:rPr>
              <a:t>Embedding Robustness is less</a:t>
            </a:r>
            <a:endParaRPr lang="en-IN" sz="2600" dirty="0">
              <a:latin typeface="Times New Roman" panose="02020603050405020304" pitchFamily="18" charset="0"/>
              <a:cs typeface="Times New Roman" panose="02020603050405020304" pitchFamily="18" charset="0"/>
            </a:endParaRPr>
          </a:p>
          <a:p>
            <a:pPr lvl="0"/>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Edge information loss due to ringing artifact.</a:t>
            </a:r>
            <a:endParaRPr lang="en-IN"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Low hiding capacity &amp; low security</a:t>
            </a:r>
            <a:endParaRPr lang="en-IN" sz="26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340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116"/>
            <a:ext cx="10515600" cy="1112440"/>
          </a:xfrm>
        </p:spPr>
        <p:txBody>
          <a:bodyPr>
            <a:normAutofit/>
          </a:bodyPr>
          <a:lstStyle/>
          <a:p>
            <a:r>
              <a:rPr lang="en-IN" sz="3200" b="1" dirty="0">
                <a:latin typeface="Times New Roman" panose="02020603050405020304" pitchFamily="18" charset="0"/>
                <a:cs typeface="Times New Roman" panose="02020603050405020304" pitchFamily="18" charset="0"/>
              </a:rPr>
              <a:t>Proposed Method:</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91199"/>
            <a:ext cx="10515600" cy="3396388"/>
          </a:xfrm>
        </p:spPr>
        <p:txBody>
          <a:bodyPr>
            <a:noAutofit/>
          </a:bodyPr>
          <a:lstStyle/>
          <a:p>
            <a:pPr algn="just"/>
            <a:r>
              <a:rPr lang="en-IN" sz="2400" dirty="0">
                <a:latin typeface="Times New Roman" panose="02020603050405020304" pitchFamily="18" charset="0"/>
                <a:cs typeface="Times New Roman" panose="02020603050405020304" pitchFamily="18" charset="0"/>
              </a:rPr>
              <a:t>The Image Steganography technique is based </a:t>
            </a:r>
            <a:r>
              <a:rPr lang="en-IN" sz="2400" dirty="0" smtClean="0">
                <a:latin typeface="Times New Roman" panose="02020603050405020304" pitchFamily="18" charset="0"/>
                <a:cs typeface="Times New Roman" panose="02020603050405020304" pitchFamily="18" charset="0"/>
              </a:rPr>
              <a:t>on histograsm shifting technique,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overcome noise in the media by proposing a difference expansion algorithm </a:t>
            </a:r>
          </a:p>
          <a:p>
            <a:pPr algn="just"/>
            <a:r>
              <a:rPr lang="en-US" sz="2400" dirty="0" smtClean="0">
                <a:latin typeface="Times New Roman" panose="02020603050405020304" pitchFamily="18" charset="0"/>
                <a:cs typeface="Times New Roman" panose="02020603050405020304" pitchFamily="18" charset="0"/>
              </a:rPr>
              <a:t>Histogram shifting technique with peak and zero points is used.</a:t>
            </a:r>
            <a:endParaRPr lang="en-IN"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Audio hiding process </a:t>
            </a:r>
          </a:p>
          <a:p>
            <a:pPr algn="just"/>
            <a:r>
              <a:rPr lang="en-US" sz="2400" dirty="0" smtClean="0">
                <a:latin typeface="Times New Roman" panose="02020603050405020304" pitchFamily="18" charset="0"/>
                <a:cs typeface="Times New Roman" panose="02020603050405020304" pitchFamily="18" charset="0"/>
              </a:rPr>
              <a:t>Finding the difference between the significant pixel pair or the vectors which can also improve the efficiency and the compressibility of the location map.  </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70522" y="6046392"/>
            <a:ext cx="734661" cy="307777"/>
          </a:xfrm>
          <a:prstGeom prst="rect">
            <a:avLst/>
          </a:prstGeom>
          <a:noFill/>
        </p:spPr>
        <p:txBody>
          <a:bodyPr wrap="square" rtlCol="0">
            <a:spAutoFit/>
          </a:bodyPr>
          <a:lstStyle/>
          <a:p>
            <a:r>
              <a:rPr lang="en-US" sz="1400" dirty="0" smtClean="0"/>
              <a:t>4/</a:t>
            </a:r>
            <a:r>
              <a:rPr lang="is-IS" sz="1400" dirty="0" smtClean="0"/>
              <a:t>24</a:t>
            </a:r>
            <a:endParaRPr lang="en-US" sz="1400" dirty="0"/>
          </a:p>
        </p:txBody>
      </p:sp>
      <p:sp>
        <p:nvSpPr>
          <p:cNvPr id="6" name="TextBox 5"/>
          <p:cNvSpPr txBox="1"/>
          <p:nvPr/>
        </p:nvSpPr>
        <p:spPr>
          <a:xfrm>
            <a:off x="4436846" y="6055420"/>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31589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163"/>
            <a:ext cx="10515600"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Advantages:</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25662"/>
            <a:ext cx="10515600" cy="1334135"/>
          </a:xfrm>
        </p:spPr>
        <p:txBody>
          <a:bodyPr>
            <a:normAutofit/>
          </a:bodyPr>
          <a:lstStyle/>
          <a:p>
            <a:pPr lvl="0"/>
            <a:r>
              <a:rPr lang="en-US" sz="2400" dirty="0">
                <a:latin typeface="Times New Roman" panose="02020603050405020304" pitchFamily="18" charset="0"/>
                <a:cs typeface="Times New Roman" panose="02020603050405020304" pitchFamily="18" charset="0"/>
              </a:rPr>
              <a:t>High hiding Capacity &amp; High Robustness</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Less degradation in Image quality during hiding </a:t>
            </a:r>
            <a:endParaRPr lang="en-IN" sz="24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223732" y="5909555"/>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
        <p:nvSpPr>
          <p:cNvPr id="10" name="TextBox 9"/>
          <p:cNvSpPr txBox="1"/>
          <p:nvPr/>
        </p:nvSpPr>
        <p:spPr>
          <a:xfrm>
            <a:off x="10335879" y="5847822"/>
            <a:ext cx="971550" cy="307777"/>
          </a:xfrm>
          <a:prstGeom prst="rect">
            <a:avLst/>
          </a:prstGeom>
          <a:noFill/>
        </p:spPr>
        <p:txBody>
          <a:bodyPr wrap="square" rtlCol="0">
            <a:spAutoFit/>
          </a:bodyPr>
          <a:lstStyle/>
          <a:p>
            <a:r>
              <a:rPr lang="en-US" sz="1400" dirty="0" smtClean="0"/>
              <a:t>5/</a:t>
            </a:r>
            <a:r>
              <a:rPr lang="is-IS" sz="1400" dirty="0" smtClean="0"/>
              <a:t>24</a:t>
            </a:r>
            <a:endParaRPr lang="en-US" sz="1400" dirty="0"/>
          </a:p>
        </p:txBody>
      </p:sp>
    </p:spTree>
    <p:extLst>
      <p:ext uri="{BB962C8B-B14F-4D97-AF65-F5344CB8AC3E}">
        <p14:creationId xmlns:p14="http://schemas.microsoft.com/office/powerpoint/2010/main" val="272143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a:cs typeface="Times New Roman"/>
              </a:rPr>
              <a:t>Modules</a:t>
            </a:r>
            <a:endParaRPr lang="en-US" sz="3200" b="1" dirty="0">
              <a:latin typeface="Times New Roman"/>
              <a:cs typeface="Times New Roman"/>
            </a:endParaRPr>
          </a:p>
        </p:txBody>
      </p:sp>
      <p:sp>
        <p:nvSpPr>
          <p:cNvPr id="3" name="Content Placeholder 2"/>
          <p:cNvSpPr>
            <a:spLocks noGrp="1"/>
          </p:cNvSpPr>
          <p:nvPr>
            <p:ph idx="1"/>
          </p:nvPr>
        </p:nvSpPr>
        <p:spPr/>
        <p:txBody>
          <a:bodyPr>
            <a:normAutofit/>
          </a:bodyPr>
          <a:lstStyle/>
          <a:p>
            <a:r>
              <a:rPr lang="en-US" sz="2400" dirty="0" smtClean="0">
                <a:latin typeface="Times New Roman"/>
                <a:cs typeface="Times New Roman"/>
              </a:rPr>
              <a:t>Original Image</a:t>
            </a:r>
          </a:p>
          <a:p>
            <a:r>
              <a:rPr lang="en-US" sz="2400" dirty="0" smtClean="0">
                <a:latin typeface="Times New Roman"/>
                <a:cs typeface="Times New Roman"/>
              </a:rPr>
              <a:t>MPE2 Algorithm</a:t>
            </a:r>
          </a:p>
          <a:p>
            <a:r>
              <a:rPr lang="en-US" sz="2400" dirty="0" smtClean="0">
                <a:latin typeface="Times New Roman"/>
                <a:cs typeface="Times New Roman"/>
              </a:rPr>
              <a:t>Pixel And Color Coherence Vector</a:t>
            </a:r>
          </a:p>
          <a:p>
            <a:r>
              <a:rPr lang="en-US" sz="2400" dirty="0" smtClean="0">
                <a:latin typeface="Times New Roman"/>
                <a:cs typeface="Times New Roman"/>
              </a:rPr>
              <a:t>RGB Images</a:t>
            </a:r>
          </a:p>
          <a:p>
            <a:r>
              <a:rPr lang="en-US" sz="2400" dirty="0" smtClean="0">
                <a:latin typeface="Times New Roman"/>
                <a:cs typeface="Times New Roman"/>
              </a:rPr>
              <a:t>Data Embedding</a:t>
            </a:r>
          </a:p>
          <a:p>
            <a:r>
              <a:rPr lang="en-US" sz="2400" dirty="0" smtClean="0">
                <a:latin typeface="Times New Roman"/>
                <a:cs typeface="Times New Roman"/>
              </a:rPr>
              <a:t>Applied Histogram Shifting Technique</a:t>
            </a:r>
          </a:p>
        </p:txBody>
      </p:sp>
      <p:sp>
        <p:nvSpPr>
          <p:cNvPr id="4" name="TextBox 3"/>
          <p:cNvSpPr txBox="1"/>
          <p:nvPr/>
        </p:nvSpPr>
        <p:spPr>
          <a:xfrm>
            <a:off x="2672080" y="6211669"/>
            <a:ext cx="5932258" cy="646331"/>
          </a:xfrm>
          <a:prstGeom prst="rect">
            <a:avLst/>
          </a:prstGeom>
          <a:noFill/>
        </p:spPr>
        <p:txBody>
          <a:bodyPr wrap="none" rtlCol="0">
            <a:spAutoFit/>
          </a:bodyPr>
          <a:lstStyle/>
          <a:p>
            <a:r>
              <a:rPr lang="en-US" dirty="0">
                <a:latin typeface="Times New Roman"/>
                <a:cs typeface="Times New Roman"/>
              </a:rPr>
              <a:t>SRM INSTITUTE OF SCIENCE AND TECHNOLOGY-CSE</a:t>
            </a:r>
          </a:p>
          <a:p>
            <a:endParaRPr lang="en-US" dirty="0"/>
          </a:p>
        </p:txBody>
      </p:sp>
      <p:sp>
        <p:nvSpPr>
          <p:cNvPr id="5" name="TextBox 4"/>
          <p:cNvSpPr txBox="1"/>
          <p:nvPr/>
        </p:nvSpPr>
        <p:spPr>
          <a:xfrm>
            <a:off x="9306560" y="6126480"/>
            <a:ext cx="624803" cy="646331"/>
          </a:xfrm>
          <a:prstGeom prst="rect">
            <a:avLst/>
          </a:prstGeom>
          <a:noFill/>
        </p:spPr>
        <p:txBody>
          <a:bodyPr wrap="none" rtlCol="0">
            <a:spAutoFit/>
          </a:bodyPr>
          <a:lstStyle/>
          <a:p>
            <a:r>
              <a:rPr lang="en-US" dirty="0" smtClean="0"/>
              <a:t>6/</a:t>
            </a:r>
            <a:r>
              <a:rPr lang="is-IS" dirty="0" smtClean="0"/>
              <a:t>24</a:t>
            </a:r>
            <a:endParaRPr lang="en-US" dirty="0"/>
          </a:p>
          <a:p>
            <a:endParaRPr lang="en-US" dirty="0"/>
          </a:p>
        </p:txBody>
      </p:sp>
    </p:spTree>
    <p:extLst>
      <p:ext uri="{BB962C8B-B14F-4D97-AF65-F5344CB8AC3E}">
        <p14:creationId xmlns:p14="http://schemas.microsoft.com/office/powerpoint/2010/main" val="247413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a:cs typeface="Times New Roman"/>
              </a:rPr>
              <a:t>Original Image</a:t>
            </a:r>
            <a:endParaRPr lang="en-US" sz="3200" b="1" dirty="0">
              <a:latin typeface="Times New Roman"/>
              <a:cs typeface="Times New Roman"/>
            </a:endParaRPr>
          </a:p>
        </p:txBody>
      </p:sp>
      <p:sp>
        <p:nvSpPr>
          <p:cNvPr id="3" name="Content Placeholder 2"/>
          <p:cNvSpPr>
            <a:spLocks noGrp="1"/>
          </p:cNvSpPr>
          <p:nvPr>
            <p:ph idx="1"/>
          </p:nvPr>
        </p:nvSpPr>
        <p:spPr/>
        <p:txBody>
          <a:bodyPr>
            <a:normAutofit/>
          </a:bodyPr>
          <a:lstStyle/>
          <a:p>
            <a:r>
              <a:rPr lang="en-US" sz="2400" dirty="0" smtClean="0">
                <a:latin typeface="Times New Roman"/>
                <a:cs typeface="Times New Roman"/>
              </a:rPr>
              <a:t>The text to be embedded here is used on an image.</a:t>
            </a:r>
          </a:p>
          <a:p>
            <a:r>
              <a:rPr lang="en-US" sz="2400" dirty="0" smtClean="0">
                <a:latin typeface="Times New Roman"/>
                <a:cs typeface="Times New Roman"/>
              </a:rPr>
              <a:t>Steganography can be applied on any medium. The cover medium here is an image.</a:t>
            </a:r>
          </a:p>
          <a:p>
            <a:pPr>
              <a:buFont typeface="Arial"/>
              <a:buChar char="•"/>
            </a:pPr>
            <a:r>
              <a:rPr lang="en-US" sz="2400" dirty="0" smtClean="0">
                <a:latin typeface="Times New Roman"/>
                <a:cs typeface="Times New Roman"/>
              </a:rPr>
              <a:t>The original image is what we need at the end of the extraction message.</a:t>
            </a:r>
            <a:endParaRPr lang="en-US" sz="2400" dirty="0">
              <a:latin typeface="Times New Roman"/>
              <a:cs typeface="Times New Roman"/>
            </a:endParaRPr>
          </a:p>
        </p:txBody>
      </p:sp>
      <p:pic>
        <p:nvPicPr>
          <p:cNvPr id="4" name="Picture 3" descr="len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28" y="3711417"/>
            <a:ext cx="2254993" cy="2171369"/>
          </a:xfrm>
          <a:prstGeom prst="rect">
            <a:avLst/>
          </a:prstGeom>
        </p:spPr>
      </p:pic>
      <p:sp>
        <p:nvSpPr>
          <p:cNvPr id="5" name="TextBox 4"/>
          <p:cNvSpPr txBox="1"/>
          <p:nvPr/>
        </p:nvSpPr>
        <p:spPr>
          <a:xfrm>
            <a:off x="4475463" y="6168439"/>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
        <p:nvSpPr>
          <p:cNvPr id="6" name="TextBox 5"/>
          <p:cNvSpPr txBox="1"/>
          <p:nvPr/>
        </p:nvSpPr>
        <p:spPr>
          <a:xfrm>
            <a:off x="9523068" y="6173744"/>
            <a:ext cx="503851" cy="584776"/>
          </a:xfrm>
          <a:prstGeom prst="rect">
            <a:avLst/>
          </a:prstGeom>
          <a:noFill/>
        </p:spPr>
        <p:txBody>
          <a:bodyPr wrap="none" rtlCol="0">
            <a:spAutoFit/>
          </a:bodyPr>
          <a:lstStyle/>
          <a:p>
            <a:r>
              <a:rPr lang="en-US" sz="1400" dirty="0" smtClean="0">
                <a:latin typeface="Times New Roman"/>
                <a:cs typeface="Times New Roman"/>
              </a:rPr>
              <a:t>7/</a:t>
            </a:r>
            <a:r>
              <a:rPr lang="is-IS" sz="1400" dirty="0" smtClean="0">
                <a:latin typeface="Times New Roman"/>
                <a:cs typeface="Times New Roman"/>
              </a:rPr>
              <a:t>24</a:t>
            </a:r>
            <a:endParaRPr lang="en-US" sz="1400" dirty="0">
              <a:latin typeface="Times New Roman"/>
              <a:cs typeface="Times New Roman"/>
            </a:endParaRPr>
          </a:p>
          <a:p>
            <a:endParaRPr lang="en-US" dirty="0"/>
          </a:p>
        </p:txBody>
      </p:sp>
    </p:spTree>
    <p:extLst>
      <p:ext uri="{BB962C8B-B14F-4D97-AF65-F5344CB8AC3E}">
        <p14:creationId xmlns:p14="http://schemas.microsoft.com/office/powerpoint/2010/main" val="20853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a:cs typeface="Times New Roman"/>
              </a:rPr>
              <a:t>Histogram Shifting Technique</a:t>
            </a:r>
            <a:endParaRPr lang="en-US" sz="3200" b="1" dirty="0">
              <a:latin typeface="Times New Roman"/>
              <a:cs typeface="Times New Roman"/>
            </a:endParaRPr>
          </a:p>
        </p:txBody>
      </p:sp>
      <p:sp>
        <p:nvSpPr>
          <p:cNvPr id="3" name="Content Placeholder 2"/>
          <p:cNvSpPr>
            <a:spLocks noGrp="1"/>
          </p:cNvSpPr>
          <p:nvPr>
            <p:ph idx="1"/>
          </p:nvPr>
        </p:nvSpPr>
        <p:spPr>
          <a:xfrm>
            <a:off x="838200" y="1825625"/>
            <a:ext cx="10515600" cy="3805491"/>
          </a:xfrm>
        </p:spPr>
        <p:txBody>
          <a:bodyPr>
            <a:normAutofit/>
          </a:bodyPr>
          <a:lstStyle/>
          <a:p>
            <a:pPr algn="just"/>
            <a:r>
              <a:rPr lang="en-US" sz="2400" dirty="0" smtClean="0">
                <a:latin typeface="Times New Roman"/>
                <a:cs typeface="Times New Roman"/>
              </a:rPr>
              <a:t>The histogram shifting based reversible data hiding schemes embed the data by shifting histogram in a particular direction. </a:t>
            </a:r>
          </a:p>
          <a:p>
            <a:pPr algn="just"/>
            <a:r>
              <a:rPr lang="en-US" sz="2400" dirty="0" smtClean="0">
                <a:latin typeface="Times New Roman"/>
                <a:cs typeface="Times New Roman"/>
              </a:rPr>
              <a:t>The peak point corresponds to the most number of pixels in the image.</a:t>
            </a:r>
          </a:p>
          <a:p>
            <a:pPr algn="just"/>
            <a:r>
              <a:rPr lang="en-US" sz="2400" dirty="0" smtClean="0">
                <a:latin typeface="Times New Roman"/>
                <a:cs typeface="Times New Roman"/>
              </a:rPr>
              <a:t>And the zero point the number in histogram is zero.</a:t>
            </a:r>
          </a:p>
          <a:p>
            <a:pPr algn="just"/>
            <a:r>
              <a:rPr lang="en-US" sz="2400" dirty="0" smtClean="0">
                <a:latin typeface="Times New Roman"/>
                <a:cs typeface="Times New Roman"/>
              </a:rPr>
              <a:t>The hiding capacity of the shifting based data hiding equals the  number of pixels in the peak point. </a:t>
            </a:r>
          </a:p>
          <a:p>
            <a:pPr algn="just"/>
            <a:r>
              <a:rPr lang="en-US" sz="2400" dirty="0" smtClean="0">
                <a:latin typeface="Times New Roman"/>
                <a:cs typeface="Times New Roman"/>
              </a:rPr>
              <a:t>The larger the pixels in the peak point, higher the capacity of hiding.</a:t>
            </a:r>
            <a:endParaRPr lang="en-US" sz="2400" dirty="0">
              <a:latin typeface="Times New Roman"/>
              <a:cs typeface="Times New Roman"/>
            </a:endParaRPr>
          </a:p>
        </p:txBody>
      </p:sp>
      <p:sp>
        <p:nvSpPr>
          <p:cNvPr id="4" name="TextBox 3"/>
          <p:cNvSpPr txBox="1"/>
          <p:nvPr/>
        </p:nvSpPr>
        <p:spPr>
          <a:xfrm>
            <a:off x="10127776" y="6100664"/>
            <a:ext cx="530915" cy="584776"/>
          </a:xfrm>
          <a:prstGeom prst="rect">
            <a:avLst/>
          </a:prstGeom>
          <a:noFill/>
        </p:spPr>
        <p:txBody>
          <a:bodyPr wrap="none" rtlCol="0">
            <a:spAutoFit/>
          </a:bodyPr>
          <a:lstStyle/>
          <a:p>
            <a:r>
              <a:rPr lang="en-US" sz="1400" dirty="0" smtClean="0"/>
              <a:t>8/</a:t>
            </a:r>
            <a:r>
              <a:rPr lang="is-IS" sz="1400" dirty="0" smtClean="0"/>
              <a:t>24</a:t>
            </a:r>
            <a:endParaRPr lang="en-US" sz="1400" dirty="0"/>
          </a:p>
          <a:p>
            <a:endParaRPr lang="en-US" dirty="0"/>
          </a:p>
        </p:txBody>
      </p:sp>
      <p:sp>
        <p:nvSpPr>
          <p:cNvPr id="5" name="TextBox 4"/>
          <p:cNvSpPr txBox="1"/>
          <p:nvPr/>
        </p:nvSpPr>
        <p:spPr>
          <a:xfrm>
            <a:off x="4656224" y="6103254"/>
            <a:ext cx="4655015" cy="584776"/>
          </a:xfrm>
          <a:prstGeom prst="rect">
            <a:avLst/>
          </a:prstGeom>
          <a:noFill/>
        </p:spPr>
        <p:txBody>
          <a:bodyPr wrap="none" rtlCol="0">
            <a:spAutoFit/>
          </a:bodyPr>
          <a:lstStyle/>
          <a:p>
            <a:r>
              <a:rPr lang="en-US" sz="1400" dirty="0">
                <a:latin typeface="Times New Roman"/>
                <a:cs typeface="Times New Roman"/>
              </a:rPr>
              <a:t>SRM INSTITUTE OF SCIENCE AND TECHNOLOGY-CSE</a:t>
            </a:r>
          </a:p>
          <a:p>
            <a:endParaRPr lang="en-US" dirty="0"/>
          </a:p>
        </p:txBody>
      </p:sp>
    </p:spTree>
    <p:extLst>
      <p:ext uri="{BB962C8B-B14F-4D97-AF65-F5344CB8AC3E}">
        <p14:creationId xmlns:p14="http://schemas.microsoft.com/office/powerpoint/2010/main" val="14948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87" y="736600"/>
            <a:ext cx="10515600" cy="1325563"/>
          </a:xfrm>
        </p:spPr>
        <p:txBody>
          <a:bodyPr>
            <a:normAutofit/>
          </a:bodyPr>
          <a:lstStyle/>
          <a:p>
            <a:r>
              <a:rPr lang="en-US" sz="3200" b="1" dirty="0" smtClean="0">
                <a:latin typeface="Times New Roman"/>
                <a:cs typeface="Times New Roman"/>
              </a:rPr>
              <a:t>1 Bin/2 Bin MPE2 Algorithm</a:t>
            </a:r>
            <a:endParaRPr lang="en-US" sz="3200" b="1" dirty="0">
              <a:latin typeface="Times New Roman"/>
              <a:cs typeface="Times New Roman"/>
            </a:endParaRPr>
          </a:p>
        </p:txBody>
      </p:sp>
      <p:sp>
        <p:nvSpPr>
          <p:cNvPr id="3" name="Content Placeholder 2"/>
          <p:cNvSpPr>
            <a:spLocks noGrp="1"/>
          </p:cNvSpPr>
          <p:nvPr>
            <p:ph idx="1"/>
          </p:nvPr>
        </p:nvSpPr>
        <p:spPr>
          <a:xfrm>
            <a:off x="838200" y="2197100"/>
            <a:ext cx="10515600" cy="2502535"/>
          </a:xfrm>
        </p:spPr>
        <p:txBody>
          <a:bodyPr>
            <a:normAutofit lnSpcReduction="10000"/>
          </a:bodyPr>
          <a:lstStyle/>
          <a:p>
            <a:pPr algn="just"/>
            <a:r>
              <a:rPr lang="en-US" sz="2400" dirty="0" smtClean="0">
                <a:latin typeface="Times New Roman"/>
                <a:cs typeface="Times New Roman"/>
              </a:rPr>
              <a:t>This is a </a:t>
            </a:r>
            <a:r>
              <a:rPr lang="en-US" sz="2400" dirty="0">
                <a:latin typeface="Times New Roman"/>
                <a:cs typeface="Times New Roman"/>
              </a:rPr>
              <a:t>RDH algorithm that is based on the idea of employing two predictors to compute the predictions in order to take advantage of the different capabilities of different predictors. </a:t>
            </a:r>
            <a:endParaRPr lang="en-US" sz="2400" dirty="0" smtClean="0">
              <a:latin typeface="Times New Roman"/>
              <a:cs typeface="Times New Roman"/>
            </a:endParaRPr>
          </a:p>
          <a:p>
            <a:pPr algn="just"/>
            <a:r>
              <a:rPr lang="en-US" sz="2400" dirty="0" smtClean="0">
                <a:latin typeface="Times New Roman"/>
                <a:cs typeface="Times New Roman"/>
              </a:rPr>
              <a:t>This </a:t>
            </a:r>
            <a:r>
              <a:rPr lang="en-US" sz="2400" dirty="0">
                <a:latin typeface="Times New Roman"/>
                <a:cs typeface="Times New Roman"/>
              </a:rPr>
              <a:t>is expected to increase the prediction accuracy, hence, increasing the embedding capacity. </a:t>
            </a:r>
            <a:endParaRPr lang="en-US" sz="2400" dirty="0" smtClean="0">
              <a:latin typeface="Times New Roman"/>
              <a:cs typeface="Times New Roman"/>
            </a:endParaRPr>
          </a:p>
          <a:p>
            <a:pPr algn="just"/>
            <a:r>
              <a:rPr lang="en-US" sz="2400" dirty="0" smtClean="0">
                <a:latin typeface="Times New Roman"/>
                <a:cs typeface="Times New Roman"/>
              </a:rPr>
              <a:t>Additionally</a:t>
            </a:r>
            <a:r>
              <a:rPr lang="en-US" sz="2400" dirty="0">
                <a:latin typeface="Times New Roman"/>
                <a:cs typeface="Times New Roman"/>
              </a:rPr>
              <a:t>, and unlike the MPE </a:t>
            </a:r>
            <a:r>
              <a:rPr lang="en-US" sz="2400" dirty="0" smtClean="0">
                <a:latin typeface="Times New Roman"/>
                <a:cs typeface="Times New Roman"/>
              </a:rPr>
              <a:t>algorithm, </a:t>
            </a:r>
            <a:r>
              <a:rPr lang="en-US" sz="2400" dirty="0">
                <a:latin typeface="Times New Roman"/>
                <a:cs typeface="Times New Roman"/>
              </a:rPr>
              <a:t>the proposed algorithm uses one bin of the prediction errors histogram for embedding the data. </a:t>
            </a:r>
          </a:p>
          <a:p>
            <a:endParaRPr lang="en-US" dirty="0"/>
          </a:p>
        </p:txBody>
      </p:sp>
      <p:sp>
        <p:nvSpPr>
          <p:cNvPr id="7" name="TextBox 6"/>
          <p:cNvSpPr txBox="1"/>
          <p:nvPr/>
        </p:nvSpPr>
        <p:spPr>
          <a:xfrm>
            <a:off x="9423082" y="6042221"/>
            <a:ext cx="792480" cy="307777"/>
          </a:xfrm>
          <a:prstGeom prst="rect">
            <a:avLst/>
          </a:prstGeom>
          <a:noFill/>
        </p:spPr>
        <p:txBody>
          <a:bodyPr wrap="square" rtlCol="0">
            <a:spAutoFit/>
          </a:bodyPr>
          <a:lstStyle/>
          <a:p>
            <a:r>
              <a:rPr lang="en-US" sz="1400" dirty="0"/>
              <a:t>9</a:t>
            </a:r>
            <a:r>
              <a:rPr lang="en-US" sz="1400" dirty="0" smtClean="0"/>
              <a:t>/</a:t>
            </a:r>
            <a:r>
              <a:rPr lang="is-IS" sz="1400" dirty="0" smtClean="0"/>
              <a:t>24</a:t>
            </a:r>
            <a:endParaRPr lang="en-US" sz="1400" dirty="0"/>
          </a:p>
        </p:txBody>
      </p:sp>
      <p:sp>
        <p:nvSpPr>
          <p:cNvPr id="6" name="TextBox 5"/>
          <p:cNvSpPr txBox="1"/>
          <p:nvPr/>
        </p:nvSpPr>
        <p:spPr>
          <a:xfrm>
            <a:off x="4465420" y="6042222"/>
            <a:ext cx="4771924" cy="307777"/>
          </a:xfrm>
          <a:prstGeom prst="rect">
            <a:avLst/>
          </a:prstGeom>
          <a:noFill/>
        </p:spPr>
        <p:txBody>
          <a:bodyPr wrap="square" rtlCol="0">
            <a:spAutoFit/>
          </a:bodyPr>
          <a:lstStyle/>
          <a:p>
            <a:r>
              <a:rPr lang="en-US" sz="1400" dirty="0" smtClean="0">
                <a:latin typeface="Times New Roman"/>
                <a:cs typeface="Times New Roman"/>
              </a:rPr>
              <a:t>SRM INSTITUTE OF SCIENCE AND TECHNOLOGY-CSE</a:t>
            </a:r>
            <a:endParaRPr lang="en-US" sz="1400" dirty="0">
              <a:latin typeface="Times New Roman"/>
              <a:cs typeface="Times New Roman"/>
            </a:endParaRPr>
          </a:p>
        </p:txBody>
      </p:sp>
    </p:spTree>
    <p:extLst>
      <p:ext uri="{BB962C8B-B14F-4D97-AF65-F5344CB8AC3E}">
        <p14:creationId xmlns:p14="http://schemas.microsoft.com/office/powerpoint/2010/main" val="125073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2154</TotalTime>
  <Words>1678</Words>
  <Application>Microsoft Macintosh PowerPoint</Application>
  <PresentationFormat>Custom</PresentationFormat>
  <Paragraphs>208</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Reverse Data Hiding Through Histogram Shifting For Security System Using Error Correction     </vt:lpstr>
      <vt:lpstr>    Abstract: </vt:lpstr>
      <vt:lpstr>  Existing Methods: </vt:lpstr>
      <vt:lpstr>Proposed Method: </vt:lpstr>
      <vt:lpstr>  Advantages: </vt:lpstr>
      <vt:lpstr>Modules</vt:lpstr>
      <vt:lpstr>Original Image</vt:lpstr>
      <vt:lpstr>Histogram Shifting Technique</vt:lpstr>
      <vt:lpstr>1 Bin/2 Bin MPE2 Algorithm</vt:lpstr>
      <vt:lpstr>Pixels &amp; Color Coherence Vectors (ccv) Pseudo Steps</vt:lpstr>
      <vt:lpstr>RGB Images</vt:lpstr>
      <vt:lpstr>Data Embedding</vt:lpstr>
      <vt:lpstr>RC7 Encryption Algorithm</vt:lpstr>
      <vt:lpstr>Architecture Pattern</vt:lpstr>
      <vt:lpstr>Block Diagram: Embedding Process: </vt:lpstr>
      <vt:lpstr>Extraction Process: </vt:lpstr>
      <vt:lpstr>Application: </vt:lpstr>
      <vt:lpstr>                 Algorithm/Implementation</vt:lpstr>
      <vt:lpstr>PowerPoint Presentation</vt:lpstr>
      <vt:lpstr>RC7 Encryption </vt:lpstr>
      <vt:lpstr>Stego Image selection </vt:lpstr>
      <vt:lpstr>Extracted Data</vt:lpstr>
      <vt:lpstr> Conclusion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Data Sharing Through Image Adaptive Data Concealment for Security System</dc:title>
  <dc:creator>Admin</dc:creator>
  <cp:lastModifiedBy>akhil mantha</cp:lastModifiedBy>
  <cp:revision>80</cp:revision>
  <cp:lastPrinted>2018-02-25T05:47:42Z</cp:lastPrinted>
  <dcterms:created xsi:type="dcterms:W3CDTF">2016-08-29T10:49:03Z</dcterms:created>
  <dcterms:modified xsi:type="dcterms:W3CDTF">2018-05-03T15:20:35Z</dcterms:modified>
</cp:coreProperties>
</file>