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84" r:id="rId3"/>
    <p:sldId id="258" r:id="rId4"/>
    <p:sldId id="259" r:id="rId5"/>
    <p:sldId id="282" r:id="rId6"/>
    <p:sldId id="285" r:id="rId7"/>
    <p:sldId id="292" r:id="rId8"/>
    <p:sldId id="261" r:id="rId9"/>
    <p:sldId id="290" r:id="rId10"/>
    <p:sldId id="266" r:id="rId11"/>
    <p:sldId id="287" r:id="rId12"/>
    <p:sldId id="264" r:id="rId13"/>
    <p:sldId id="265" r:id="rId14"/>
    <p:sldId id="275" r:id="rId15"/>
    <p:sldId id="288" r:id="rId16"/>
    <p:sldId id="273" r:id="rId17"/>
    <p:sldId id="291" r:id="rId18"/>
    <p:sldId id="262" r:id="rId19"/>
    <p:sldId id="276" r:id="rId20"/>
    <p:sldId id="277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82C"/>
    <a:srgbClr val="E27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577" autoAdjust="0"/>
  </p:normalViewPr>
  <p:slideViewPr>
    <p:cSldViewPr snapToGrid="0">
      <p:cViewPr>
        <p:scale>
          <a:sx n="100" d="100"/>
          <a:sy n="100" d="100"/>
        </p:scale>
        <p:origin x="9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5C243-EEE6-44AA-877D-B45082F5900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5D56F-50C2-4B50-B2A7-3B5EFC1584D8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+mj-lt"/>
            </a:rPr>
            <a:t>Data Pre-processing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C4612B60-A222-42BF-8F45-4FC871117328}" type="parTrans" cxnId="{824F6ED1-1D31-418B-8BA1-44936EB760EB}">
      <dgm:prSet/>
      <dgm:spPr/>
      <dgm:t>
        <a:bodyPr/>
        <a:lstStyle/>
        <a:p>
          <a:endParaRPr lang="en-US"/>
        </a:p>
      </dgm:t>
    </dgm:pt>
    <dgm:pt modelId="{40CF981D-2C74-43CF-8AD5-547E4A52FED1}" type="sibTrans" cxnId="{824F6ED1-1D31-418B-8BA1-44936EB760EB}">
      <dgm:prSet/>
      <dgm:spPr/>
      <dgm:t>
        <a:bodyPr/>
        <a:lstStyle/>
        <a:p>
          <a:endParaRPr lang="en-US"/>
        </a:p>
      </dgm:t>
    </dgm:pt>
    <dgm:pt modelId="{3938E250-7EA9-4397-84DA-FA68BF20E30C}">
      <dgm:prSet phldrT="[Text]"/>
      <dgm:spPr/>
      <dgm:t>
        <a:bodyPr/>
        <a:lstStyle/>
        <a:p>
          <a:r>
            <a:rPr lang="en-US" altLang="ko-KR" dirty="0" smtClean="0">
              <a:latin typeface="+mj-lt"/>
            </a:rPr>
            <a:t>&gt; Outlier/Error detection</a:t>
          </a:r>
          <a:endParaRPr lang="en-US" dirty="0">
            <a:latin typeface="+mj-lt"/>
          </a:endParaRPr>
        </a:p>
      </dgm:t>
    </dgm:pt>
    <dgm:pt modelId="{DE5C3480-7A89-40C3-96BD-D8FA1F0E857E}" type="parTrans" cxnId="{44674680-F0E9-4E9E-8508-D2B8AE622C5A}">
      <dgm:prSet/>
      <dgm:spPr/>
      <dgm:t>
        <a:bodyPr/>
        <a:lstStyle/>
        <a:p>
          <a:endParaRPr lang="en-US"/>
        </a:p>
      </dgm:t>
    </dgm:pt>
    <dgm:pt modelId="{544C4FAD-8722-4978-B35D-B44FEF7E50EA}" type="sibTrans" cxnId="{44674680-F0E9-4E9E-8508-D2B8AE622C5A}">
      <dgm:prSet/>
      <dgm:spPr/>
      <dgm:t>
        <a:bodyPr/>
        <a:lstStyle/>
        <a:p>
          <a:endParaRPr lang="en-US"/>
        </a:p>
      </dgm:t>
    </dgm:pt>
    <dgm:pt modelId="{8F36328E-E7AF-4697-9B7D-E7212620C49E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+mj-lt"/>
            </a:rPr>
            <a:t>Airline Segmentation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D87E24BF-B115-42DA-8159-C463A49B976A}" type="parTrans" cxnId="{55637AA0-86F2-4737-ACF8-C712D320FC4F}">
      <dgm:prSet/>
      <dgm:spPr/>
      <dgm:t>
        <a:bodyPr/>
        <a:lstStyle/>
        <a:p>
          <a:endParaRPr lang="en-US"/>
        </a:p>
      </dgm:t>
    </dgm:pt>
    <dgm:pt modelId="{C64F6301-0D1D-49C4-99E5-6E02AAF0B73B}" type="sibTrans" cxnId="{55637AA0-86F2-4737-ACF8-C712D320FC4F}">
      <dgm:prSet/>
      <dgm:spPr/>
      <dgm:t>
        <a:bodyPr/>
        <a:lstStyle/>
        <a:p>
          <a:endParaRPr lang="en-US"/>
        </a:p>
      </dgm:t>
    </dgm:pt>
    <dgm:pt modelId="{B6D6767F-1FD9-49E7-9E45-7C0FBFCE1237}">
      <dgm:prSet phldrT="[Text]"/>
      <dgm:spPr/>
      <dgm:t>
        <a:bodyPr/>
        <a:lstStyle/>
        <a:p>
          <a:r>
            <a:rPr lang="en-US" altLang="ko-KR" dirty="0" smtClean="0">
              <a:latin typeface="+mj-lt"/>
            </a:rPr>
            <a:t>&gt; Choosing Distance metric </a:t>
          </a:r>
          <a:endParaRPr lang="en-US" dirty="0">
            <a:latin typeface="+mj-lt"/>
          </a:endParaRPr>
        </a:p>
      </dgm:t>
    </dgm:pt>
    <dgm:pt modelId="{3C0CC187-1EBB-4B32-82A2-6A678A1C8156}" type="parTrans" cxnId="{E0187135-7E65-4644-92B8-E26B5049EDA7}">
      <dgm:prSet/>
      <dgm:spPr/>
      <dgm:t>
        <a:bodyPr/>
        <a:lstStyle/>
        <a:p>
          <a:endParaRPr lang="en-US"/>
        </a:p>
      </dgm:t>
    </dgm:pt>
    <dgm:pt modelId="{3B045DF9-C533-461E-ABF3-EA5D83C1575C}" type="sibTrans" cxnId="{E0187135-7E65-4644-92B8-E26B5049EDA7}">
      <dgm:prSet/>
      <dgm:spPr/>
      <dgm:t>
        <a:bodyPr/>
        <a:lstStyle/>
        <a:p>
          <a:endParaRPr lang="en-US"/>
        </a:p>
      </dgm:t>
    </dgm:pt>
    <dgm:pt modelId="{523DBF7B-5673-45E8-87AD-DD588D316D3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+mj-lt"/>
            </a:rPr>
            <a:t>Topic Modelling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73230658-44F3-41C1-9DAA-0C49FCDBE7E1}" type="parTrans" cxnId="{80A4FFFC-FB20-46F9-A279-B134920ED88D}">
      <dgm:prSet/>
      <dgm:spPr/>
      <dgm:t>
        <a:bodyPr/>
        <a:lstStyle/>
        <a:p>
          <a:endParaRPr lang="en-US"/>
        </a:p>
      </dgm:t>
    </dgm:pt>
    <dgm:pt modelId="{CBDC1BD1-0C65-42AA-8344-551AF9C7268E}" type="sibTrans" cxnId="{80A4FFFC-FB20-46F9-A279-B134920ED88D}">
      <dgm:prSet/>
      <dgm:spPr/>
      <dgm:t>
        <a:bodyPr/>
        <a:lstStyle/>
        <a:p>
          <a:endParaRPr lang="en-US"/>
        </a:p>
      </dgm:t>
    </dgm:pt>
    <dgm:pt modelId="{25860D2A-C4DD-44EA-87E2-F4746884B23F}">
      <dgm:prSet phldrT="[Text]"/>
      <dgm:spPr/>
      <dgm:t>
        <a:bodyPr/>
        <a:lstStyle/>
        <a:p>
          <a:r>
            <a:rPr lang="en-US" altLang="ko-KR" dirty="0" smtClean="0">
              <a:latin typeface="+mj-lt"/>
            </a:rPr>
            <a:t>&gt; Preprocessing ( Stemming,</a:t>
          </a:r>
        </a:p>
        <a:p>
          <a:r>
            <a:rPr lang="en-US" altLang="ko-KR" dirty="0" smtClean="0">
              <a:latin typeface="+mj-lt"/>
            </a:rPr>
            <a:t>Removing numbers, </a:t>
          </a:r>
          <a:r>
            <a:rPr lang="en-US" altLang="ko-KR" dirty="0" err="1" smtClean="0">
              <a:latin typeface="+mj-lt"/>
            </a:rPr>
            <a:t>stopwords</a:t>
          </a:r>
          <a:r>
            <a:rPr lang="en-US" altLang="ko-KR" dirty="0" smtClean="0">
              <a:latin typeface="+mj-lt"/>
            </a:rPr>
            <a:t>,</a:t>
          </a:r>
        </a:p>
        <a:p>
          <a:r>
            <a:rPr lang="en-US" altLang="ko-KR" dirty="0" smtClean="0">
              <a:latin typeface="+mj-lt"/>
            </a:rPr>
            <a:t>Converting to lowercase)</a:t>
          </a:r>
        </a:p>
        <a:p>
          <a:r>
            <a:rPr lang="en-US" dirty="0" smtClean="0">
              <a:latin typeface="+mj-lt"/>
            </a:rPr>
            <a:t>&gt; Latent </a:t>
          </a:r>
          <a:r>
            <a:rPr lang="en-US" dirty="0" err="1" smtClean="0">
              <a:latin typeface="+mj-lt"/>
            </a:rPr>
            <a:t>Dirichlet</a:t>
          </a:r>
          <a:r>
            <a:rPr lang="en-US" dirty="0" smtClean="0">
              <a:latin typeface="+mj-lt"/>
            </a:rPr>
            <a:t> Allocation</a:t>
          </a:r>
        </a:p>
        <a:p>
          <a:r>
            <a:rPr lang="en-US" dirty="0" smtClean="0">
              <a:latin typeface="+mj-lt"/>
            </a:rPr>
            <a:t>&gt; </a:t>
          </a:r>
          <a:r>
            <a:rPr lang="en-US" dirty="0" err="1" smtClean="0">
              <a:latin typeface="+mj-lt"/>
            </a:rPr>
            <a:t>Wordcloud</a:t>
          </a:r>
          <a:r>
            <a:rPr lang="en-US" dirty="0" smtClean="0">
              <a:latin typeface="+mj-lt"/>
            </a:rPr>
            <a:t> (Shiny)</a:t>
          </a:r>
          <a:endParaRPr lang="en-US" dirty="0">
            <a:latin typeface="+mj-lt"/>
          </a:endParaRPr>
        </a:p>
      </dgm:t>
    </dgm:pt>
    <dgm:pt modelId="{7A554020-1096-4D2B-9CFB-5FCCFCFD39A6}" type="parTrans" cxnId="{00787584-734C-49E8-B480-40E3AB189405}">
      <dgm:prSet/>
      <dgm:spPr/>
      <dgm:t>
        <a:bodyPr/>
        <a:lstStyle/>
        <a:p>
          <a:endParaRPr lang="en-US"/>
        </a:p>
      </dgm:t>
    </dgm:pt>
    <dgm:pt modelId="{42FFA5C0-7563-4927-AD56-22C424FC61F2}" type="sibTrans" cxnId="{00787584-734C-49E8-B480-40E3AB189405}">
      <dgm:prSet/>
      <dgm:spPr/>
      <dgm:t>
        <a:bodyPr/>
        <a:lstStyle/>
        <a:p>
          <a:endParaRPr lang="en-US"/>
        </a:p>
      </dgm:t>
    </dgm:pt>
    <dgm:pt modelId="{37A5EC7D-4F72-4F51-9788-7B49BE1522C6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Descriptive Statistics</a:t>
          </a:r>
        </a:p>
      </dgm:t>
    </dgm:pt>
    <dgm:pt modelId="{36369E7C-315F-4DA0-95EC-55C7FF3106DD}" type="parTrans" cxnId="{20210018-225F-4AE1-8F21-4666B0050F0A}">
      <dgm:prSet/>
      <dgm:spPr/>
      <dgm:t>
        <a:bodyPr/>
        <a:lstStyle/>
        <a:p>
          <a:endParaRPr lang="en-US"/>
        </a:p>
      </dgm:t>
    </dgm:pt>
    <dgm:pt modelId="{BC9238A6-430B-4878-87DE-0F0B6C55A976}" type="sibTrans" cxnId="{20210018-225F-4AE1-8F21-4666B0050F0A}">
      <dgm:prSet/>
      <dgm:spPr/>
      <dgm:t>
        <a:bodyPr/>
        <a:lstStyle/>
        <a:p>
          <a:endParaRPr lang="en-US"/>
        </a:p>
      </dgm:t>
    </dgm:pt>
    <dgm:pt modelId="{637C37D5-6846-403C-A48C-10D14FF837AB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Imputing Missing Values</a:t>
          </a:r>
        </a:p>
      </dgm:t>
    </dgm:pt>
    <dgm:pt modelId="{9A157DD1-A197-49DA-9DE3-AFDD2CA3402C}" type="parTrans" cxnId="{1CD3601B-FF9A-4FF3-8ADD-DDB599E6F905}">
      <dgm:prSet/>
      <dgm:spPr/>
      <dgm:t>
        <a:bodyPr/>
        <a:lstStyle/>
        <a:p>
          <a:endParaRPr lang="en-US"/>
        </a:p>
      </dgm:t>
    </dgm:pt>
    <dgm:pt modelId="{7C11B9A3-EA38-4677-B2E5-E6029299A531}" type="sibTrans" cxnId="{1CD3601B-FF9A-4FF3-8ADD-DDB599E6F905}">
      <dgm:prSet/>
      <dgm:spPr/>
      <dgm:t>
        <a:bodyPr/>
        <a:lstStyle/>
        <a:p>
          <a:endParaRPr lang="en-US"/>
        </a:p>
      </dgm:t>
    </dgm:pt>
    <dgm:pt modelId="{5354ADCA-12EF-41EE-AD6F-8D42641F5648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Data reduction</a:t>
          </a:r>
        </a:p>
      </dgm:t>
    </dgm:pt>
    <dgm:pt modelId="{310A7AFF-2296-4F37-856A-99F223A45DBA}" type="parTrans" cxnId="{9BE75AA4-33D9-4CEC-8A11-B80E8E619890}">
      <dgm:prSet/>
      <dgm:spPr/>
      <dgm:t>
        <a:bodyPr/>
        <a:lstStyle/>
        <a:p>
          <a:endParaRPr lang="en-US"/>
        </a:p>
      </dgm:t>
    </dgm:pt>
    <dgm:pt modelId="{DBF7CA3C-9342-4CC7-88F8-1D02180B198D}" type="sibTrans" cxnId="{9BE75AA4-33D9-4CEC-8A11-B80E8E619890}">
      <dgm:prSet/>
      <dgm:spPr/>
      <dgm:t>
        <a:bodyPr/>
        <a:lstStyle/>
        <a:p>
          <a:endParaRPr lang="en-US"/>
        </a:p>
      </dgm:t>
    </dgm:pt>
    <dgm:pt modelId="{E8323374-9AC6-44E3-900F-473F16294EB8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Principal Component Analysis</a:t>
          </a:r>
        </a:p>
      </dgm:t>
    </dgm:pt>
    <dgm:pt modelId="{E4D1920F-F13F-46CE-821F-4ECE70EFDA0C}" type="parTrans" cxnId="{3E92DDAC-658B-40AD-A3E1-9C323BA769FE}">
      <dgm:prSet/>
      <dgm:spPr/>
      <dgm:t>
        <a:bodyPr/>
        <a:lstStyle/>
        <a:p>
          <a:endParaRPr lang="en-US"/>
        </a:p>
      </dgm:t>
    </dgm:pt>
    <dgm:pt modelId="{DB45E899-312C-4B01-A958-DF61D3685324}" type="sibTrans" cxnId="{3E92DDAC-658B-40AD-A3E1-9C323BA769FE}">
      <dgm:prSet/>
      <dgm:spPr/>
      <dgm:t>
        <a:bodyPr/>
        <a:lstStyle/>
        <a:p>
          <a:endParaRPr lang="en-US"/>
        </a:p>
      </dgm:t>
    </dgm:pt>
    <dgm:pt modelId="{ABAA6BCE-2D3A-4A65-A7E3-F67B69FE680D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Attribute selection</a:t>
          </a:r>
        </a:p>
      </dgm:t>
    </dgm:pt>
    <dgm:pt modelId="{2052BE99-0E02-4D7E-8845-7AA9613298AA}" type="parTrans" cxnId="{B1E66EC0-7D70-4AAE-944D-54516CA95DA7}">
      <dgm:prSet/>
      <dgm:spPr/>
      <dgm:t>
        <a:bodyPr/>
        <a:lstStyle/>
        <a:p>
          <a:endParaRPr lang="en-US"/>
        </a:p>
      </dgm:t>
    </dgm:pt>
    <dgm:pt modelId="{E43A8765-B3EE-422C-8D20-EAC4E1046960}" type="sibTrans" cxnId="{B1E66EC0-7D70-4AAE-944D-54516CA95DA7}">
      <dgm:prSet/>
      <dgm:spPr/>
      <dgm:t>
        <a:bodyPr/>
        <a:lstStyle/>
        <a:p>
          <a:endParaRPr lang="en-US"/>
        </a:p>
      </dgm:t>
    </dgm:pt>
    <dgm:pt modelId="{FDAA198E-3A9F-4B6B-BC5E-7D87AC719A78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Hierarchical Clustering</a:t>
          </a:r>
        </a:p>
      </dgm:t>
    </dgm:pt>
    <dgm:pt modelId="{3096FB29-443F-49C8-B00F-FF3479BDB1D2}" type="parTrans" cxnId="{F580B54F-E541-4E6A-A26E-55D34B2B21B8}">
      <dgm:prSet/>
      <dgm:spPr/>
      <dgm:t>
        <a:bodyPr/>
        <a:lstStyle/>
        <a:p>
          <a:endParaRPr lang="en-US"/>
        </a:p>
      </dgm:t>
    </dgm:pt>
    <dgm:pt modelId="{36E516A6-283E-4D89-8276-468A15DF60AC}" type="sibTrans" cxnId="{F580B54F-E541-4E6A-A26E-55D34B2B21B8}">
      <dgm:prSet/>
      <dgm:spPr/>
      <dgm:t>
        <a:bodyPr/>
        <a:lstStyle/>
        <a:p>
          <a:endParaRPr lang="en-US"/>
        </a:p>
      </dgm:t>
    </dgm:pt>
    <dgm:pt modelId="{B459ED75-1DE6-448C-889C-B4EDC6266293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</a:t>
          </a:r>
          <a:r>
            <a:rPr lang="en-US" altLang="ko-KR" dirty="0" smtClean="0">
              <a:latin typeface="+mj-lt"/>
            </a:rPr>
            <a:t>K-means </a:t>
          </a:r>
          <a:r>
            <a:rPr lang="en-US" altLang="ko-KR" dirty="0" smtClean="0">
              <a:latin typeface="+mj-lt"/>
            </a:rPr>
            <a:t>Clustering</a:t>
          </a:r>
        </a:p>
      </dgm:t>
    </dgm:pt>
    <dgm:pt modelId="{36C7D4A6-9C37-4757-83D9-423BE3CA0DDB}" type="parTrans" cxnId="{21E10FC8-D973-49AD-B4DE-F9512677848A}">
      <dgm:prSet/>
      <dgm:spPr/>
      <dgm:t>
        <a:bodyPr/>
        <a:lstStyle/>
        <a:p>
          <a:endParaRPr lang="en-US"/>
        </a:p>
      </dgm:t>
    </dgm:pt>
    <dgm:pt modelId="{145C0B4F-0779-4A19-98C0-3AD2C97E061D}" type="sibTrans" cxnId="{21E10FC8-D973-49AD-B4DE-F9512677848A}">
      <dgm:prSet/>
      <dgm:spPr/>
      <dgm:t>
        <a:bodyPr/>
        <a:lstStyle/>
        <a:p>
          <a:endParaRPr lang="en-US"/>
        </a:p>
      </dgm:t>
    </dgm:pt>
    <dgm:pt modelId="{A3394334-1149-4A5E-BA2B-6BC47FED4909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</a:t>
          </a:r>
          <a:r>
            <a:rPr lang="en-US" altLang="ko-KR" dirty="0" err="1" smtClean="0">
              <a:latin typeface="+mj-lt"/>
            </a:rPr>
            <a:t>Dbscan</a:t>
          </a:r>
          <a:r>
            <a:rPr lang="en-US" altLang="ko-KR" dirty="0" smtClean="0">
              <a:latin typeface="+mj-lt"/>
            </a:rPr>
            <a:t> Clustering</a:t>
          </a:r>
        </a:p>
      </dgm:t>
    </dgm:pt>
    <dgm:pt modelId="{F6D26FF7-6E29-4BD3-89ED-B0D66F898634}" type="parTrans" cxnId="{9A958525-2253-4209-A82F-592D48A31954}">
      <dgm:prSet/>
      <dgm:spPr/>
      <dgm:t>
        <a:bodyPr/>
        <a:lstStyle/>
        <a:p>
          <a:endParaRPr lang="en-US"/>
        </a:p>
      </dgm:t>
    </dgm:pt>
    <dgm:pt modelId="{84BAB2C1-61F8-4052-9770-E64A1A29E2AB}" type="sibTrans" cxnId="{9A958525-2253-4209-A82F-592D48A31954}">
      <dgm:prSet/>
      <dgm:spPr/>
      <dgm:t>
        <a:bodyPr/>
        <a:lstStyle/>
        <a:p>
          <a:endParaRPr lang="en-US"/>
        </a:p>
      </dgm:t>
    </dgm:pt>
    <dgm:pt modelId="{E93B2CC0-145F-4A64-82DF-050501B65FEE}">
      <dgm:prSet/>
      <dgm:spPr/>
      <dgm:t>
        <a:bodyPr/>
        <a:lstStyle/>
        <a:p>
          <a:r>
            <a:rPr lang="en-US" altLang="ko-KR" dirty="0" smtClean="0">
              <a:latin typeface="+mj-lt"/>
            </a:rPr>
            <a:t>&gt; Evaluating Cluster Performance</a:t>
          </a:r>
        </a:p>
      </dgm:t>
    </dgm:pt>
    <dgm:pt modelId="{E9DFB2D0-6B1E-4042-B24F-C7562737F31B}" type="parTrans" cxnId="{B18FB88B-6E6E-4C39-BDF1-128E7ABD6F9F}">
      <dgm:prSet/>
      <dgm:spPr/>
      <dgm:t>
        <a:bodyPr/>
        <a:lstStyle/>
        <a:p>
          <a:endParaRPr lang="en-US"/>
        </a:p>
      </dgm:t>
    </dgm:pt>
    <dgm:pt modelId="{0D90E1B7-F0DC-4860-8BBD-E01715573AFB}" type="sibTrans" cxnId="{B18FB88B-6E6E-4C39-BDF1-128E7ABD6F9F}">
      <dgm:prSet/>
      <dgm:spPr/>
      <dgm:t>
        <a:bodyPr/>
        <a:lstStyle/>
        <a:p>
          <a:endParaRPr lang="en-US"/>
        </a:p>
      </dgm:t>
    </dgm:pt>
    <dgm:pt modelId="{DDD467CE-1E32-47DE-AAB4-3FCDB5DBFA73}" type="pres">
      <dgm:prSet presAssocID="{EAA5C243-EEE6-44AA-877D-B45082F5900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6CFD18-AE26-4091-87AB-5F8DC375732D}" type="pres">
      <dgm:prSet presAssocID="{0855D56F-50C2-4B50-B2A7-3B5EFC1584D8}" presName="parentText1" presStyleLbl="node1" presStyleIdx="0" presStyleCnt="3" custLinFactNeighborY="-92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2896F-673E-47CA-9376-8A9DA41860C4}" type="pres">
      <dgm:prSet presAssocID="{0855D56F-50C2-4B50-B2A7-3B5EFC1584D8}" presName="childText1" presStyleLbl="solidAlignAcc1" presStyleIdx="0" presStyleCnt="3" custScaleY="1029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D5C21-2B7A-4BD4-983D-FAD1E9B84A83}" type="pres">
      <dgm:prSet presAssocID="{8F36328E-E7AF-4697-9B7D-E7212620C49E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202BD9-D5E1-4DB5-A065-6D7F2CDF5DC4}" type="pres">
      <dgm:prSet presAssocID="{8F36328E-E7AF-4697-9B7D-E7212620C49E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D86B4-837E-4F1E-9F08-CCE869B2E081}" type="pres">
      <dgm:prSet presAssocID="{523DBF7B-5673-45E8-87AD-DD588D316D3E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1E77E-145B-4628-97AB-0CFDA9A151C7}" type="pres">
      <dgm:prSet presAssocID="{523DBF7B-5673-45E8-87AD-DD588D316D3E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A606E-1CCD-4CF0-8ED6-FBBD08D5A085}" type="presOf" srcId="{37A5EC7D-4F72-4F51-9788-7B49BE1522C6}" destId="{A492896F-673E-47CA-9376-8A9DA41860C4}" srcOrd="0" destOrd="1" presId="urn:microsoft.com/office/officeart/2009/3/layout/IncreasingArrowsProcess"/>
    <dgm:cxn modelId="{12DCBECC-8FF7-4BBA-B2B7-BA7F4FF071F2}" type="presOf" srcId="{637C37D5-6846-403C-A48C-10D14FF837AB}" destId="{A492896F-673E-47CA-9376-8A9DA41860C4}" srcOrd="0" destOrd="2" presId="urn:microsoft.com/office/officeart/2009/3/layout/IncreasingArrowsProcess"/>
    <dgm:cxn modelId="{0129D05A-2057-4D4A-8258-DFA428042363}" type="presOf" srcId="{EAA5C243-EEE6-44AA-877D-B45082F59000}" destId="{DDD467CE-1E32-47DE-AAB4-3FCDB5DBFA73}" srcOrd="0" destOrd="0" presId="urn:microsoft.com/office/officeart/2009/3/layout/IncreasingArrowsProcess"/>
    <dgm:cxn modelId="{B18FB88B-6E6E-4C39-BDF1-128E7ABD6F9F}" srcId="{8F36328E-E7AF-4697-9B7D-E7212620C49E}" destId="{E93B2CC0-145F-4A64-82DF-050501B65FEE}" srcOrd="4" destOrd="0" parTransId="{E9DFB2D0-6B1E-4042-B24F-C7562737F31B}" sibTransId="{0D90E1B7-F0DC-4860-8BBD-E01715573AFB}"/>
    <dgm:cxn modelId="{0FBF7AD0-143B-4E6C-8FC0-863ED591852B}" type="presOf" srcId="{FDAA198E-3A9F-4B6B-BC5E-7D87AC719A78}" destId="{66202BD9-D5E1-4DB5-A065-6D7F2CDF5DC4}" srcOrd="0" destOrd="1" presId="urn:microsoft.com/office/officeart/2009/3/layout/IncreasingArrowsProcess"/>
    <dgm:cxn modelId="{89DFC381-2696-4FE8-B016-448063985C7F}" type="presOf" srcId="{0855D56F-50C2-4B50-B2A7-3B5EFC1584D8}" destId="{096CFD18-AE26-4091-87AB-5F8DC375732D}" srcOrd="0" destOrd="0" presId="urn:microsoft.com/office/officeart/2009/3/layout/IncreasingArrowsProcess"/>
    <dgm:cxn modelId="{9BE75AA4-33D9-4CEC-8A11-B80E8E619890}" srcId="{0855D56F-50C2-4B50-B2A7-3B5EFC1584D8}" destId="{5354ADCA-12EF-41EE-AD6F-8D42641F5648}" srcOrd="3" destOrd="0" parTransId="{310A7AFF-2296-4F37-856A-99F223A45DBA}" sibTransId="{DBF7CA3C-9342-4CC7-88F8-1D02180B198D}"/>
    <dgm:cxn modelId="{00760418-42DC-48FE-A9DE-4E9188FF1BF6}" type="presOf" srcId="{E93B2CC0-145F-4A64-82DF-050501B65FEE}" destId="{66202BD9-D5E1-4DB5-A065-6D7F2CDF5DC4}" srcOrd="0" destOrd="4" presId="urn:microsoft.com/office/officeart/2009/3/layout/IncreasingArrowsProcess"/>
    <dgm:cxn modelId="{7F993C19-A646-425A-9BA1-09A98C52E2D2}" type="presOf" srcId="{3938E250-7EA9-4397-84DA-FA68BF20E30C}" destId="{A492896F-673E-47CA-9376-8A9DA41860C4}" srcOrd="0" destOrd="0" presId="urn:microsoft.com/office/officeart/2009/3/layout/IncreasingArrowsProcess"/>
    <dgm:cxn modelId="{80A4FFFC-FB20-46F9-A279-B134920ED88D}" srcId="{EAA5C243-EEE6-44AA-877D-B45082F59000}" destId="{523DBF7B-5673-45E8-87AD-DD588D316D3E}" srcOrd="2" destOrd="0" parTransId="{73230658-44F3-41C1-9DAA-0C49FCDBE7E1}" sibTransId="{CBDC1BD1-0C65-42AA-8344-551AF9C7268E}"/>
    <dgm:cxn modelId="{55637AA0-86F2-4737-ACF8-C712D320FC4F}" srcId="{EAA5C243-EEE6-44AA-877D-B45082F59000}" destId="{8F36328E-E7AF-4697-9B7D-E7212620C49E}" srcOrd="1" destOrd="0" parTransId="{D87E24BF-B115-42DA-8159-C463A49B976A}" sibTransId="{C64F6301-0D1D-49C4-99E5-6E02AAF0B73B}"/>
    <dgm:cxn modelId="{E0187135-7E65-4644-92B8-E26B5049EDA7}" srcId="{8F36328E-E7AF-4697-9B7D-E7212620C49E}" destId="{B6D6767F-1FD9-49E7-9E45-7C0FBFCE1237}" srcOrd="0" destOrd="0" parTransId="{3C0CC187-1EBB-4B32-82A2-6A678A1C8156}" sibTransId="{3B045DF9-C533-461E-ABF3-EA5D83C1575C}"/>
    <dgm:cxn modelId="{1CD3601B-FF9A-4FF3-8ADD-DDB599E6F905}" srcId="{0855D56F-50C2-4B50-B2A7-3B5EFC1584D8}" destId="{637C37D5-6846-403C-A48C-10D14FF837AB}" srcOrd="2" destOrd="0" parTransId="{9A157DD1-A197-49DA-9DE3-AFDD2CA3402C}" sibTransId="{7C11B9A3-EA38-4677-B2E5-E6029299A531}"/>
    <dgm:cxn modelId="{8CD81A78-3FFD-44C7-8507-DCAB06281003}" type="presOf" srcId="{25860D2A-C4DD-44EA-87E2-F4746884B23F}" destId="{B8C1E77E-145B-4628-97AB-0CFDA9A151C7}" srcOrd="0" destOrd="0" presId="urn:microsoft.com/office/officeart/2009/3/layout/IncreasingArrowsProcess"/>
    <dgm:cxn modelId="{44674680-F0E9-4E9E-8508-D2B8AE622C5A}" srcId="{0855D56F-50C2-4B50-B2A7-3B5EFC1584D8}" destId="{3938E250-7EA9-4397-84DA-FA68BF20E30C}" srcOrd="0" destOrd="0" parTransId="{DE5C3480-7A89-40C3-96BD-D8FA1F0E857E}" sibTransId="{544C4FAD-8722-4978-B35D-B44FEF7E50EA}"/>
    <dgm:cxn modelId="{5C414655-4649-47CE-B930-D156E169D64E}" type="presOf" srcId="{ABAA6BCE-2D3A-4A65-A7E3-F67B69FE680D}" destId="{A492896F-673E-47CA-9376-8A9DA41860C4}" srcOrd="0" destOrd="5" presId="urn:microsoft.com/office/officeart/2009/3/layout/IncreasingArrowsProcess"/>
    <dgm:cxn modelId="{20210018-225F-4AE1-8F21-4666B0050F0A}" srcId="{0855D56F-50C2-4B50-B2A7-3B5EFC1584D8}" destId="{37A5EC7D-4F72-4F51-9788-7B49BE1522C6}" srcOrd="1" destOrd="0" parTransId="{36369E7C-315F-4DA0-95EC-55C7FF3106DD}" sibTransId="{BC9238A6-430B-4878-87DE-0F0B6C55A976}"/>
    <dgm:cxn modelId="{5F88A15F-CD74-4E37-8075-C21C1A2F0A7E}" type="presOf" srcId="{523DBF7B-5673-45E8-87AD-DD588D316D3E}" destId="{A8FD86B4-837E-4F1E-9F08-CCE869B2E081}" srcOrd="0" destOrd="0" presId="urn:microsoft.com/office/officeart/2009/3/layout/IncreasingArrowsProcess"/>
    <dgm:cxn modelId="{21E10FC8-D973-49AD-B4DE-F9512677848A}" srcId="{8F36328E-E7AF-4697-9B7D-E7212620C49E}" destId="{B459ED75-1DE6-448C-889C-B4EDC6266293}" srcOrd="2" destOrd="0" parTransId="{36C7D4A6-9C37-4757-83D9-423BE3CA0DDB}" sibTransId="{145C0B4F-0779-4A19-98C0-3AD2C97E061D}"/>
    <dgm:cxn modelId="{F580B54F-E541-4E6A-A26E-55D34B2B21B8}" srcId="{8F36328E-E7AF-4697-9B7D-E7212620C49E}" destId="{FDAA198E-3A9F-4B6B-BC5E-7D87AC719A78}" srcOrd="1" destOrd="0" parTransId="{3096FB29-443F-49C8-B00F-FF3479BDB1D2}" sibTransId="{36E516A6-283E-4D89-8276-468A15DF60AC}"/>
    <dgm:cxn modelId="{3E92DDAC-658B-40AD-A3E1-9C323BA769FE}" srcId="{0855D56F-50C2-4B50-B2A7-3B5EFC1584D8}" destId="{E8323374-9AC6-44E3-900F-473F16294EB8}" srcOrd="4" destOrd="0" parTransId="{E4D1920F-F13F-46CE-821F-4ECE70EFDA0C}" sibTransId="{DB45E899-312C-4B01-A958-DF61D3685324}"/>
    <dgm:cxn modelId="{F7B290A6-F404-4270-8D6F-1792FD121000}" type="presOf" srcId="{8F36328E-E7AF-4697-9B7D-E7212620C49E}" destId="{B89D5C21-2B7A-4BD4-983D-FAD1E9B84A83}" srcOrd="0" destOrd="0" presId="urn:microsoft.com/office/officeart/2009/3/layout/IncreasingArrowsProcess"/>
    <dgm:cxn modelId="{00787584-734C-49E8-B480-40E3AB189405}" srcId="{523DBF7B-5673-45E8-87AD-DD588D316D3E}" destId="{25860D2A-C4DD-44EA-87E2-F4746884B23F}" srcOrd="0" destOrd="0" parTransId="{7A554020-1096-4D2B-9CFB-5FCCFCFD39A6}" sibTransId="{42FFA5C0-7563-4927-AD56-22C424FC61F2}"/>
    <dgm:cxn modelId="{DCFC843D-8FBD-477D-A33F-D4C1E910E95D}" type="presOf" srcId="{B459ED75-1DE6-448C-889C-B4EDC6266293}" destId="{66202BD9-D5E1-4DB5-A065-6D7F2CDF5DC4}" srcOrd="0" destOrd="2" presId="urn:microsoft.com/office/officeart/2009/3/layout/IncreasingArrowsProcess"/>
    <dgm:cxn modelId="{B1E66EC0-7D70-4AAE-944D-54516CA95DA7}" srcId="{0855D56F-50C2-4B50-B2A7-3B5EFC1584D8}" destId="{ABAA6BCE-2D3A-4A65-A7E3-F67B69FE680D}" srcOrd="5" destOrd="0" parTransId="{2052BE99-0E02-4D7E-8845-7AA9613298AA}" sibTransId="{E43A8765-B3EE-422C-8D20-EAC4E1046960}"/>
    <dgm:cxn modelId="{42262895-2314-4881-BFF9-EC598CDE3FE5}" type="presOf" srcId="{E8323374-9AC6-44E3-900F-473F16294EB8}" destId="{A492896F-673E-47CA-9376-8A9DA41860C4}" srcOrd="0" destOrd="4" presId="urn:microsoft.com/office/officeart/2009/3/layout/IncreasingArrowsProcess"/>
    <dgm:cxn modelId="{9A958525-2253-4209-A82F-592D48A31954}" srcId="{8F36328E-E7AF-4697-9B7D-E7212620C49E}" destId="{A3394334-1149-4A5E-BA2B-6BC47FED4909}" srcOrd="3" destOrd="0" parTransId="{F6D26FF7-6E29-4BD3-89ED-B0D66F898634}" sibTransId="{84BAB2C1-61F8-4052-9770-E64A1A29E2AB}"/>
    <dgm:cxn modelId="{4AEA66C7-3DA4-4397-9371-8C6EDD45F58B}" type="presOf" srcId="{5354ADCA-12EF-41EE-AD6F-8D42641F5648}" destId="{A492896F-673E-47CA-9376-8A9DA41860C4}" srcOrd="0" destOrd="3" presId="urn:microsoft.com/office/officeart/2009/3/layout/IncreasingArrowsProcess"/>
    <dgm:cxn modelId="{824F6ED1-1D31-418B-8BA1-44936EB760EB}" srcId="{EAA5C243-EEE6-44AA-877D-B45082F59000}" destId="{0855D56F-50C2-4B50-B2A7-3B5EFC1584D8}" srcOrd="0" destOrd="0" parTransId="{C4612B60-A222-42BF-8F45-4FC871117328}" sibTransId="{40CF981D-2C74-43CF-8AD5-547E4A52FED1}"/>
    <dgm:cxn modelId="{1499E98B-164E-435C-86E0-B7B4E70E7826}" type="presOf" srcId="{A3394334-1149-4A5E-BA2B-6BC47FED4909}" destId="{66202BD9-D5E1-4DB5-A065-6D7F2CDF5DC4}" srcOrd="0" destOrd="3" presId="urn:microsoft.com/office/officeart/2009/3/layout/IncreasingArrowsProcess"/>
    <dgm:cxn modelId="{EB6EB7AB-E23F-4279-8585-D6FC9BB76796}" type="presOf" srcId="{B6D6767F-1FD9-49E7-9E45-7C0FBFCE1237}" destId="{66202BD9-D5E1-4DB5-A065-6D7F2CDF5DC4}" srcOrd="0" destOrd="0" presId="urn:microsoft.com/office/officeart/2009/3/layout/IncreasingArrowsProcess"/>
    <dgm:cxn modelId="{491629BE-BB58-4D55-B817-7843BD29854C}" type="presParOf" srcId="{DDD467CE-1E32-47DE-AAB4-3FCDB5DBFA73}" destId="{096CFD18-AE26-4091-87AB-5F8DC375732D}" srcOrd="0" destOrd="0" presId="urn:microsoft.com/office/officeart/2009/3/layout/IncreasingArrowsProcess"/>
    <dgm:cxn modelId="{D7A69D34-CD62-4053-A5CC-9476BD1670EB}" type="presParOf" srcId="{DDD467CE-1E32-47DE-AAB4-3FCDB5DBFA73}" destId="{A492896F-673E-47CA-9376-8A9DA41860C4}" srcOrd="1" destOrd="0" presId="urn:microsoft.com/office/officeart/2009/3/layout/IncreasingArrowsProcess"/>
    <dgm:cxn modelId="{B32C42CF-6809-47E6-B37B-848E65A87A9B}" type="presParOf" srcId="{DDD467CE-1E32-47DE-AAB4-3FCDB5DBFA73}" destId="{B89D5C21-2B7A-4BD4-983D-FAD1E9B84A83}" srcOrd="2" destOrd="0" presId="urn:microsoft.com/office/officeart/2009/3/layout/IncreasingArrowsProcess"/>
    <dgm:cxn modelId="{AF14C55E-8B04-40B7-A309-2B184B8FF861}" type="presParOf" srcId="{DDD467CE-1E32-47DE-AAB4-3FCDB5DBFA73}" destId="{66202BD9-D5E1-4DB5-A065-6D7F2CDF5DC4}" srcOrd="3" destOrd="0" presId="urn:microsoft.com/office/officeart/2009/3/layout/IncreasingArrowsProcess"/>
    <dgm:cxn modelId="{145562FA-794A-4A3A-9CEF-97C10B6A93CB}" type="presParOf" srcId="{DDD467CE-1E32-47DE-AAB4-3FCDB5DBFA73}" destId="{A8FD86B4-837E-4F1E-9F08-CCE869B2E081}" srcOrd="4" destOrd="0" presId="urn:microsoft.com/office/officeart/2009/3/layout/IncreasingArrowsProcess"/>
    <dgm:cxn modelId="{420F2E59-0902-4F94-85F5-CD18BE73AA31}" type="presParOf" srcId="{DDD467CE-1E32-47DE-AAB4-3FCDB5DBFA73}" destId="{B8C1E77E-145B-4628-97AB-0CFDA9A151C7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CFD18-AE26-4091-87AB-5F8DC375732D}">
      <dsp:nvSpPr>
        <dsp:cNvPr id="0" name=""/>
        <dsp:cNvSpPr/>
      </dsp:nvSpPr>
      <dsp:spPr>
        <a:xfrm>
          <a:off x="0" y="86275"/>
          <a:ext cx="10826496" cy="1576750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0309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  <a:latin typeface="+mj-lt"/>
            </a:rPr>
            <a:t>Data Pre-processing</a:t>
          </a:r>
          <a:endParaRPr lang="en-US" sz="3000" kern="1200" dirty="0">
            <a:solidFill>
              <a:schemeClr val="tx1"/>
            </a:solidFill>
            <a:latin typeface="+mj-lt"/>
          </a:endParaRPr>
        </a:p>
      </dsp:txBody>
      <dsp:txXfrm>
        <a:off x="0" y="480463"/>
        <a:ext cx="10432309" cy="788375"/>
      </dsp:txXfrm>
    </dsp:sp>
    <dsp:sp modelId="{A492896F-673E-47CA-9376-8A9DA41860C4}">
      <dsp:nvSpPr>
        <dsp:cNvPr id="0" name=""/>
        <dsp:cNvSpPr/>
      </dsp:nvSpPr>
      <dsp:spPr>
        <a:xfrm>
          <a:off x="0" y="1272597"/>
          <a:ext cx="3334560" cy="31256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Outlier/Error detection</a:t>
          </a:r>
          <a:endParaRPr lang="en-US" sz="2200" kern="1200" dirty="0">
            <a:latin typeface="+mj-lt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Descriptive Statistics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Imputing Missing Values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Data reduction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Principal Component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Attribute selection</a:t>
          </a:r>
        </a:p>
      </dsp:txBody>
      <dsp:txXfrm>
        <a:off x="0" y="1272597"/>
        <a:ext cx="3334560" cy="3125668"/>
      </dsp:txXfrm>
    </dsp:sp>
    <dsp:sp modelId="{B89D5C21-2B7A-4BD4-983D-FAD1E9B84A83}">
      <dsp:nvSpPr>
        <dsp:cNvPr id="0" name=""/>
        <dsp:cNvSpPr/>
      </dsp:nvSpPr>
      <dsp:spPr>
        <a:xfrm>
          <a:off x="3334560" y="626412"/>
          <a:ext cx="7491935" cy="157675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0309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  <a:latin typeface="+mj-lt"/>
            </a:rPr>
            <a:t>Airline Segmentation</a:t>
          </a:r>
          <a:endParaRPr lang="en-US" sz="3000" kern="1200" dirty="0">
            <a:solidFill>
              <a:schemeClr val="tx1"/>
            </a:solidFill>
            <a:latin typeface="+mj-lt"/>
          </a:endParaRPr>
        </a:p>
      </dsp:txBody>
      <dsp:txXfrm>
        <a:off x="3334560" y="1020600"/>
        <a:ext cx="7097748" cy="788375"/>
      </dsp:txXfrm>
    </dsp:sp>
    <dsp:sp modelId="{66202BD9-D5E1-4DB5-A065-6D7F2CDF5DC4}">
      <dsp:nvSpPr>
        <dsp:cNvPr id="0" name=""/>
        <dsp:cNvSpPr/>
      </dsp:nvSpPr>
      <dsp:spPr>
        <a:xfrm>
          <a:off x="3334560" y="1842314"/>
          <a:ext cx="3334560" cy="3037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Choosing Distance metric </a:t>
          </a:r>
          <a:endParaRPr lang="en-US" sz="2200" kern="1200" dirty="0">
            <a:latin typeface="+mj-lt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Hierarchical Clustering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</a:t>
          </a:r>
          <a:r>
            <a:rPr lang="en-US" altLang="ko-KR" sz="2200" kern="1200" dirty="0" smtClean="0">
              <a:latin typeface="+mj-lt"/>
            </a:rPr>
            <a:t>K-means </a:t>
          </a:r>
          <a:r>
            <a:rPr lang="en-US" altLang="ko-KR" sz="2200" kern="1200" dirty="0" smtClean="0">
              <a:latin typeface="+mj-lt"/>
            </a:rPr>
            <a:t>Clustering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</a:t>
          </a:r>
          <a:r>
            <a:rPr lang="en-US" altLang="ko-KR" sz="2200" kern="1200" dirty="0" err="1" smtClean="0">
              <a:latin typeface="+mj-lt"/>
            </a:rPr>
            <a:t>Dbscan</a:t>
          </a:r>
          <a:r>
            <a:rPr lang="en-US" altLang="ko-KR" sz="2200" kern="1200" dirty="0" smtClean="0">
              <a:latin typeface="+mj-lt"/>
            </a:rPr>
            <a:t> Clustering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Evaluating Cluster Performance</a:t>
          </a:r>
        </a:p>
      </dsp:txBody>
      <dsp:txXfrm>
        <a:off x="3334560" y="1842314"/>
        <a:ext cx="3334560" cy="3037401"/>
      </dsp:txXfrm>
    </dsp:sp>
    <dsp:sp modelId="{A8FD86B4-837E-4F1E-9F08-CCE869B2E081}">
      <dsp:nvSpPr>
        <dsp:cNvPr id="0" name=""/>
        <dsp:cNvSpPr/>
      </dsp:nvSpPr>
      <dsp:spPr>
        <a:xfrm>
          <a:off x="6669121" y="1151996"/>
          <a:ext cx="4157374" cy="157675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0309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  <a:latin typeface="+mj-lt"/>
            </a:rPr>
            <a:t>Topic Modelling</a:t>
          </a:r>
          <a:endParaRPr lang="en-US" sz="3000" kern="1200" dirty="0">
            <a:solidFill>
              <a:schemeClr val="tx1"/>
            </a:solidFill>
            <a:latin typeface="+mj-lt"/>
          </a:endParaRPr>
        </a:p>
      </dsp:txBody>
      <dsp:txXfrm>
        <a:off x="6669121" y="1546184"/>
        <a:ext cx="3763187" cy="788375"/>
      </dsp:txXfrm>
    </dsp:sp>
    <dsp:sp modelId="{B8C1E77E-145B-4628-97AB-0CFDA9A151C7}">
      <dsp:nvSpPr>
        <dsp:cNvPr id="0" name=""/>
        <dsp:cNvSpPr/>
      </dsp:nvSpPr>
      <dsp:spPr>
        <a:xfrm>
          <a:off x="6669121" y="2367898"/>
          <a:ext cx="3334560" cy="29929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&gt; Preprocessing ( Stemming,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Removing numbers, </a:t>
          </a:r>
          <a:r>
            <a:rPr lang="en-US" altLang="ko-KR" sz="2200" kern="1200" dirty="0" err="1" smtClean="0">
              <a:latin typeface="+mj-lt"/>
            </a:rPr>
            <a:t>stopwords</a:t>
          </a:r>
          <a:r>
            <a:rPr lang="en-US" altLang="ko-KR" sz="2200" kern="1200" dirty="0" smtClean="0">
              <a:latin typeface="+mj-lt"/>
            </a:rPr>
            <a:t>,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+mj-lt"/>
            </a:rPr>
            <a:t>Converting to lowercase)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j-lt"/>
            </a:rPr>
            <a:t>&gt; Latent </a:t>
          </a:r>
          <a:r>
            <a:rPr lang="en-US" sz="2200" kern="1200" dirty="0" err="1" smtClean="0">
              <a:latin typeface="+mj-lt"/>
            </a:rPr>
            <a:t>Dirichlet</a:t>
          </a:r>
          <a:r>
            <a:rPr lang="en-US" sz="2200" kern="1200" dirty="0" smtClean="0">
              <a:latin typeface="+mj-lt"/>
            </a:rPr>
            <a:t> Allocation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j-lt"/>
            </a:rPr>
            <a:t>&gt; </a:t>
          </a:r>
          <a:r>
            <a:rPr lang="en-US" sz="2200" kern="1200" dirty="0" err="1" smtClean="0">
              <a:latin typeface="+mj-lt"/>
            </a:rPr>
            <a:t>Wordcloud</a:t>
          </a:r>
          <a:r>
            <a:rPr lang="en-US" sz="2200" kern="1200" dirty="0" smtClean="0">
              <a:latin typeface="+mj-lt"/>
            </a:rPr>
            <a:t> (Shiny)</a:t>
          </a:r>
          <a:endParaRPr lang="en-US" sz="2200" kern="1200" dirty="0">
            <a:latin typeface="+mj-lt"/>
          </a:endParaRPr>
        </a:p>
      </dsp:txBody>
      <dsp:txXfrm>
        <a:off x="6669121" y="2367898"/>
        <a:ext cx="3334560" cy="2992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5EF8B-9889-4FB0-9DD9-D1E9E9C5568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4D32-BA91-47BF-9F7D-636D5184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2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7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Xiaochen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Xiaochen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1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HK</a:t>
            </a:r>
          </a:p>
          <a:p>
            <a:endParaRPr lang="en-US" dirty="0" smtClean="0"/>
          </a:p>
          <a:p>
            <a:r>
              <a:rPr lang="en-US" dirty="0" smtClean="0"/>
              <a:t>Remember to mention data cleaning</a:t>
            </a:r>
            <a:r>
              <a:rPr lang="en-US" baseline="0" dirty="0" smtClean="0"/>
              <a:t> and </a:t>
            </a:r>
            <a:r>
              <a:rPr lang="en-US" dirty="0" smtClean="0"/>
              <a:t>outlier detection in</a:t>
            </a:r>
            <a:r>
              <a:rPr lang="en-US" baseline="0" dirty="0" smtClean="0"/>
              <a:t>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5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3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7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F4D32-BA91-47BF-9F7D-636D51844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F8EB-0B29-4EEF-B3C0-8E1E51E1F89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049F-92F3-4BCF-8472-99C17758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akhilmathew.shinyapps.io/AirlineReviewCompari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171700"/>
            <a:ext cx="12192000" cy="2438400"/>
          </a:xfrm>
          <a:prstGeom prst="rect">
            <a:avLst/>
          </a:prstGeom>
          <a:solidFill>
            <a:srgbClr val="D46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Hyejin</a:t>
            </a:r>
            <a:r>
              <a:rPr lang="en-US" dirty="0" smtClean="0">
                <a:solidFill>
                  <a:schemeClr val="bg1"/>
                </a:solidFill>
              </a:rPr>
              <a:t> Kim, </a:t>
            </a:r>
            <a:r>
              <a:rPr lang="en-US" dirty="0" err="1" smtClean="0">
                <a:solidFill>
                  <a:schemeClr val="bg1"/>
                </a:solidFill>
              </a:rPr>
              <a:t>Xiaochen</a:t>
            </a:r>
            <a:r>
              <a:rPr lang="en-US" dirty="0" smtClean="0">
                <a:solidFill>
                  <a:schemeClr val="bg1"/>
                </a:solidFill>
              </a:rPr>
              <a:t> Li, </a:t>
            </a:r>
            <a:r>
              <a:rPr lang="en-US" dirty="0" err="1" smtClean="0">
                <a:solidFill>
                  <a:schemeClr val="bg1"/>
                </a:solidFill>
              </a:rPr>
              <a:t>Akhil</a:t>
            </a:r>
            <a:r>
              <a:rPr lang="en-US" dirty="0" smtClean="0">
                <a:solidFill>
                  <a:schemeClr val="bg1"/>
                </a:solidFill>
              </a:rPr>
              <a:t> Mathew, Pengfei (Alex) Song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76"/>
            <a:ext cx="12192000" cy="60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6207" y="6353294"/>
            <a:ext cx="566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Hyejin</a:t>
            </a:r>
            <a:r>
              <a:rPr lang="en-US" dirty="0">
                <a:latin typeface="+mj-lt"/>
              </a:rPr>
              <a:t> Kim, </a:t>
            </a:r>
            <a:r>
              <a:rPr lang="en-US" dirty="0" err="1">
                <a:latin typeface="+mj-lt"/>
              </a:rPr>
              <a:t>Xiaochen</a:t>
            </a:r>
            <a:r>
              <a:rPr lang="en-US" dirty="0">
                <a:latin typeface="+mj-lt"/>
              </a:rPr>
              <a:t> Li, Akhil Mathew, </a:t>
            </a:r>
            <a:r>
              <a:rPr lang="en-US" dirty="0" err="1">
                <a:latin typeface="+mj-lt"/>
              </a:rPr>
              <a:t>Pengfei</a:t>
            </a:r>
            <a:r>
              <a:rPr lang="en-US" dirty="0">
                <a:latin typeface="+mj-lt"/>
              </a:rPr>
              <a:t> (Alex) Song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8640" y="155853"/>
            <a:ext cx="9198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atin typeface="+mj-lt"/>
              </a:rPr>
              <a:t>Airlytics</a:t>
            </a:r>
            <a:r>
              <a:rPr lang="en-US" sz="4400" b="1" dirty="0" smtClean="0">
                <a:latin typeface="+mj-lt"/>
              </a:rPr>
              <a:t>: </a:t>
            </a:r>
          </a:p>
          <a:p>
            <a:r>
              <a:rPr lang="en-US" sz="4400" b="1" dirty="0" smtClean="0">
                <a:latin typeface="+mj-lt"/>
              </a:rPr>
              <a:t>Uncover Airlines from Surface to Insights</a:t>
            </a:r>
          </a:p>
          <a:p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2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Hierarchical Clustering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77" y="1280399"/>
            <a:ext cx="9385245" cy="54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20" y="365999"/>
            <a:ext cx="11610226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Cosine </a:t>
            </a:r>
            <a:r>
              <a:rPr lang="en-US" b="1" dirty="0" smtClean="0">
                <a:solidFill>
                  <a:schemeClr val="bg1"/>
                </a:solidFill>
              </a:rPr>
              <a:t>Similarity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erformed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etter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han </a:t>
            </a:r>
            <a:r>
              <a:rPr lang="en-US" b="1" dirty="0" smtClean="0">
                <a:solidFill>
                  <a:schemeClr val="bg1"/>
                </a:solidFill>
              </a:rPr>
              <a:t>Euclidean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318"/>
            <a:ext cx="5864746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074"/>
            <a:ext cx="5898776" cy="3943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0498" y="1779525"/>
            <a:ext cx="12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86809" y="1835986"/>
            <a:ext cx="88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93074" y="6069307"/>
            <a:ext cx="351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SILHOUETTE WIDTH: 0.34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72058" y="6069307"/>
            <a:ext cx="351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SILHOUETTE WIDTH: 0.39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K-means </a:t>
            </a:r>
            <a:r>
              <a:rPr lang="en-US" b="1" dirty="0" smtClean="0">
                <a:solidFill>
                  <a:schemeClr val="bg1"/>
                </a:solidFill>
              </a:rPr>
              <a:t>Clustering 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" y="1580753"/>
            <a:ext cx="5121808" cy="442952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2094672" y="4776698"/>
            <a:ext cx="236305" cy="580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38747" y="186493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SSE Plot </a:t>
            </a:r>
            <a:endParaRPr lang="ko-KR" altLang="en-US" u="sng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79" y="1580753"/>
            <a:ext cx="6779027" cy="442952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2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Principal </a:t>
            </a:r>
            <a:r>
              <a:rPr lang="en-US" b="1" dirty="0" smtClean="0">
                <a:solidFill>
                  <a:schemeClr val="bg1"/>
                </a:solidFill>
              </a:rPr>
              <a:t>Component </a:t>
            </a:r>
            <a:r>
              <a:rPr lang="en-US" b="1" dirty="0" smtClean="0">
                <a:solidFill>
                  <a:schemeClr val="bg1"/>
                </a:solidFill>
              </a:rPr>
              <a:t>Analysis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1454446"/>
            <a:ext cx="5032778" cy="387916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5461685"/>
            <a:ext cx="5032778" cy="75496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576" y="1454446"/>
            <a:ext cx="6961424" cy="29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Dbscan</a:t>
            </a:r>
            <a:r>
              <a:rPr lang="en-US" b="1" dirty="0" smtClean="0">
                <a:solidFill>
                  <a:schemeClr val="bg1"/>
                </a:solidFill>
              </a:rPr>
              <a:t> Clustering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80" y="1580753"/>
            <a:ext cx="6892019" cy="4332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" y="2029243"/>
            <a:ext cx="5221604" cy="34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Dbscan</a:t>
            </a:r>
            <a:r>
              <a:rPr lang="en-US" b="1" dirty="0" smtClean="0">
                <a:solidFill>
                  <a:schemeClr val="bg1"/>
                </a:solidFill>
              </a:rPr>
              <a:t> Clustering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879"/>
            <a:ext cx="6374674" cy="4621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2" y="1976845"/>
            <a:ext cx="5841138" cy="42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19" y="365999"/>
            <a:ext cx="11387705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Topic Modelling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53" y="1428951"/>
            <a:ext cx="6923314" cy="47826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33836" y="1580753"/>
            <a:ext cx="618307" cy="45792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0367" y="6292453"/>
            <a:ext cx="374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 smtClean="0">
                <a:hlinkClick r:id="rId4"/>
              </a:rPr>
              <a:t>Word Cloud for 5 underperforming airlines </a:t>
            </a:r>
          </a:p>
          <a:p>
            <a:pPr algn="ctr"/>
            <a:r>
              <a:rPr lang="en-US" altLang="ko-KR" sz="1200" u="sng" dirty="0" smtClean="0">
                <a:hlinkClick r:id="rId4"/>
              </a:rPr>
              <a:t>– AA/Canada/Spirit/ </a:t>
            </a:r>
            <a:r>
              <a:rPr lang="en-US" altLang="ko-KR" sz="1200" u="sng" dirty="0" err="1" smtClean="0">
                <a:hlinkClick r:id="rId4"/>
              </a:rPr>
              <a:t>Sunwing</a:t>
            </a:r>
            <a:r>
              <a:rPr lang="en-US" altLang="ko-KR" sz="1200" u="sng" dirty="0" smtClean="0">
                <a:hlinkClick r:id="rId4"/>
              </a:rPr>
              <a:t>/UA </a:t>
            </a:r>
            <a:endParaRPr lang="ko-KR" altLang="en-US" sz="1200" u="sng" dirty="0"/>
          </a:p>
        </p:txBody>
      </p:sp>
      <p:pic>
        <p:nvPicPr>
          <p:cNvPr id="11" name="Picture 10" descr="../../../../Users/lee616r/Desktop/Airline%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580753"/>
            <a:ext cx="4711700" cy="4470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4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1026811"/>
              </p:ext>
            </p:extLst>
          </p:nvPr>
        </p:nvGraphicFramePr>
        <p:xfrm>
          <a:off x="330200" y="1873244"/>
          <a:ext cx="5461000" cy="4303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8543"/>
                <a:gridCol w="2052457"/>
              </a:tblGrid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Associated Words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Correlation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abysmal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atrocious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squeeze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painfully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uncomfortable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unfortunate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awkward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dissatisfaction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aggravating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pitiful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8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unhappy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1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800" dirty="0" smtClean="0"/>
              <a:t>Over </a:t>
            </a:r>
            <a:r>
              <a:rPr lang="en-US" altLang="ko-KR" sz="3800" dirty="0" smtClean="0"/>
              <a:t>A </a:t>
            </a:r>
            <a:r>
              <a:rPr lang="en-US" altLang="ko-KR" sz="3800" dirty="0" smtClean="0"/>
              <a:t>Dozen of Negative Words Are Associated with “Seat” </a:t>
            </a:r>
            <a:endParaRPr lang="ko-KR" altLang="en-US" sz="38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Overall </a:t>
            </a:r>
            <a:r>
              <a:rPr lang="en-US" b="1" dirty="0" smtClean="0">
                <a:solidFill>
                  <a:schemeClr val="bg1"/>
                </a:solidFill>
              </a:rPr>
              <a:t>Ratings - Seat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69" y="1565365"/>
            <a:ext cx="739357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/>
              <a:t>Rating Breakdowns within the Topic of Seat</a:t>
            </a:r>
            <a:endParaRPr lang="ko-KR" altLang="en-US" sz="4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내용 개체 틀 1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92" y="1365249"/>
            <a:ext cx="1678180" cy="3022599"/>
          </a:xfr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72" y="3651432"/>
            <a:ext cx="1649128" cy="31242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" y="1411332"/>
            <a:ext cx="1743640" cy="2976517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68" y="3651432"/>
            <a:ext cx="1782524" cy="31242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80" y="3651432"/>
            <a:ext cx="1782570" cy="31242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0"/>
            <a:ext cx="1712387" cy="3022599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65250"/>
            <a:ext cx="1728980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365999"/>
            <a:ext cx="2735580" cy="74739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59965"/>
            <a:ext cx="355854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Project Goals</a:t>
            </a:r>
          </a:p>
          <a:p>
            <a:r>
              <a:rPr lang="en-US" sz="3200" dirty="0" smtClean="0">
                <a:latin typeface="+mj-lt"/>
              </a:rPr>
              <a:t>Data</a:t>
            </a:r>
          </a:p>
          <a:p>
            <a:r>
              <a:rPr lang="en-US" sz="3200" dirty="0" smtClean="0">
                <a:latin typeface="+mj-lt"/>
              </a:rPr>
              <a:t>Methodologies</a:t>
            </a:r>
          </a:p>
          <a:p>
            <a:r>
              <a:rPr lang="en-US" sz="3200" dirty="0" smtClean="0">
                <a:latin typeface="+mj-lt"/>
              </a:rPr>
              <a:t>Findings</a:t>
            </a:r>
          </a:p>
          <a:p>
            <a:r>
              <a:rPr lang="en-US" sz="3200" dirty="0" smtClean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601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Recommendations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4541" y="2038564"/>
            <a:ext cx="9529281" cy="719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94541" y="2943032"/>
            <a:ext cx="9529281" cy="719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94543" y="3847500"/>
            <a:ext cx="9529281" cy="719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94539" y="4751968"/>
            <a:ext cx="9529281" cy="719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94540" y="5656436"/>
            <a:ext cx="9529281" cy="719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677176" y="3928957"/>
            <a:ext cx="498197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6609011" y="3929480"/>
            <a:ext cx="4975630" cy="814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4542" y="1457801"/>
            <a:ext cx="170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Airline Name </a:t>
            </a:r>
            <a:endParaRPr lang="ko-KR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5214" y="1476072"/>
            <a:ext cx="341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Areas of Improvement  </a:t>
            </a:r>
            <a:endParaRPr lang="ko-KR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6055" y="1462937"/>
            <a:ext cx="141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  </a:t>
            </a:r>
            <a:endParaRPr lang="ko-KR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1492" y="3085898"/>
            <a:ext cx="1700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Air </a:t>
            </a:r>
          </a:p>
          <a:p>
            <a:pPr algn="ctr"/>
            <a:r>
              <a:rPr lang="en-US" altLang="ko-KR" sz="2000" dirty="0" smtClean="0"/>
              <a:t>Canada </a:t>
            </a:r>
            <a:r>
              <a:rPr lang="en-US" altLang="ko-KR" sz="2000" dirty="0" smtClean="0"/>
              <a:t>Rouge 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28556" y="4999066"/>
            <a:ext cx="170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Sunwing</a:t>
            </a:r>
            <a:r>
              <a:rPr lang="en-US" altLang="ko-KR" sz="2000" dirty="0" smtClean="0"/>
              <a:t>  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28555" y="4106209"/>
            <a:ext cx="170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Sprit   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93384" y="2320495"/>
            <a:ext cx="193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American Airline   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4076" y="5891923"/>
            <a:ext cx="193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United Airline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8542" y="3141538"/>
            <a:ext cx="5888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dirty="0" smtClean="0"/>
              <a:t>Seat services - cannot </a:t>
            </a:r>
            <a:r>
              <a:rPr lang="en-US" altLang="ko-KR" sz="1600" dirty="0"/>
              <a:t>reach industrial average </a:t>
            </a:r>
            <a:r>
              <a:rPr lang="en-US" altLang="ko-KR" sz="1600" dirty="0"/>
              <a:t>w</a:t>
            </a:r>
            <a:r>
              <a:rPr lang="en-US" altLang="ko-KR" sz="1600" dirty="0" smtClean="0"/>
              <a:t>idth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aisle </a:t>
            </a:r>
            <a:r>
              <a:rPr lang="en-US" altLang="ko-KR" sz="1600" dirty="0"/>
              <a:t>s</a:t>
            </a:r>
            <a:r>
              <a:rPr lang="en-US" altLang="ko-KR" sz="1600" dirty="0" smtClean="0"/>
              <a:t>pace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viewing </a:t>
            </a:r>
            <a:r>
              <a:rPr lang="en-US" altLang="ko-KR" sz="1600" dirty="0"/>
              <a:t>TV and </a:t>
            </a:r>
            <a:r>
              <a:rPr lang="en-US" altLang="ko-KR" sz="1600" dirty="0" smtClean="0"/>
              <a:t>power </a:t>
            </a:r>
            <a:r>
              <a:rPr lang="en-US" altLang="ko-KR" sz="1600" dirty="0"/>
              <a:t>s</a:t>
            </a:r>
            <a:r>
              <a:rPr lang="en-US" altLang="ko-KR" sz="1600" dirty="0" smtClean="0"/>
              <a:t>upply </a:t>
            </a:r>
            <a:r>
              <a:rPr lang="en-US" altLang="ko-KR" sz="1600" dirty="0" smtClean="0"/>
              <a:t>– urged to improve problems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219922" y="4898282"/>
            <a:ext cx="5747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dirty="0" smtClean="0"/>
              <a:t>Priority </a:t>
            </a:r>
            <a:r>
              <a:rPr lang="en-US" altLang="ko-KR" sz="1600" dirty="0"/>
              <a:t>should be solving seat problems </a:t>
            </a:r>
            <a:r>
              <a:rPr lang="en-US" altLang="ko-KR" sz="1600" dirty="0" smtClean="0"/>
              <a:t>such </a:t>
            </a:r>
            <a:r>
              <a:rPr lang="en-US" altLang="ko-KR" sz="1600" dirty="0"/>
              <a:t>as </a:t>
            </a:r>
            <a:r>
              <a:rPr lang="en-US" altLang="ko-KR" sz="1600" dirty="0" smtClean="0"/>
              <a:t>viewing </a:t>
            </a:r>
            <a:r>
              <a:rPr lang="en-US" altLang="ko-KR" sz="1600" dirty="0"/>
              <a:t>TV, </a:t>
            </a:r>
            <a:r>
              <a:rPr lang="en-US" altLang="ko-KR" sz="1600" dirty="0" smtClean="0"/>
              <a:t>power </a:t>
            </a:r>
            <a:r>
              <a:rPr lang="en-US" altLang="ko-KR" sz="1600" dirty="0"/>
              <a:t>s</a:t>
            </a:r>
            <a:r>
              <a:rPr lang="en-US" altLang="ko-KR" sz="1600" dirty="0" smtClean="0"/>
              <a:t>upply </a:t>
            </a:r>
            <a:r>
              <a:rPr lang="en-US" altLang="ko-KR" sz="1600" dirty="0"/>
              <a:t>and </a:t>
            </a:r>
            <a:r>
              <a:rPr lang="en-US" altLang="ko-KR" sz="1600" dirty="0" smtClean="0"/>
              <a:t>recline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219921" y="4048400"/>
            <a:ext cx="574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dirty="0"/>
              <a:t>Seat </a:t>
            </a:r>
            <a:r>
              <a:rPr lang="en-US" altLang="ko-KR" sz="1600" dirty="0" smtClean="0"/>
              <a:t>problems </a:t>
            </a:r>
            <a:r>
              <a:rPr lang="en-US" altLang="ko-KR" sz="1600" dirty="0"/>
              <a:t>with </a:t>
            </a:r>
            <a:r>
              <a:rPr lang="en-US" altLang="ko-KR" sz="1600" dirty="0"/>
              <a:t>l</a:t>
            </a:r>
            <a:r>
              <a:rPr lang="en-US" altLang="ko-KR" sz="1600" dirty="0" smtClean="0"/>
              <a:t>eg </a:t>
            </a:r>
            <a:r>
              <a:rPr lang="en-US" altLang="ko-KR" sz="1600" dirty="0"/>
              <a:t>r</a:t>
            </a:r>
            <a:r>
              <a:rPr lang="en-US" altLang="ko-KR" sz="1600" dirty="0" smtClean="0"/>
              <a:t>oom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viewing </a:t>
            </a:r>
            <a:r>
              <a:rPr lang="en-US" altLang="ko-KR" sz="1600" dirty="0"/>
              <a:t>TV </a:t>
            </a:r>
            <a:r>
              <a:rPr lang="en-US" altLang="ko-KR" sz="1600" dirty="0" smtClean="0"/>
              <a:t>and </a:t>
            </a:r>
            <a:r>
              <a:rPr lang="en-US" altLang="ko-KR" sz="1600" dirty="0" smtClean="0"/>
              <a:t>slightly </a:t>
            </a:r>
            <a:r>
              <a:rPr lang="en-US" altLang="ko-KR" sz="1600" dirty="0"/>
              <a:t>w</a:t>
            </a:r>
            <a:r>
              <a:rPr lang="en-US" altLang="ko-KR" sz="1600" dirty="0" smtClean="0"/>
              <a:t>idth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roblem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219922" y="5793773"/>
            <a:ext cx="583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dirty="0"/>
              <a:t>Seat services cannot reach industrial average in any aspect </a:t>
            </a:r>
            <a:endParaRPr lang="en-US" altLang="ko-KR" sz="1600" dirty="0" smtClean="0"/>
          </a:p>
          <a:p>
            <a:pPr fontAlgn="t"/>
            <a:r>
              <a:rPr lang="en-US" altLang="ko-KR" sz="1600" dirty="0" smtClean="0"/>
              <a:t>and </a:t>
            </a:r>
            <a:r>
              <a:rPr lang="en-US" altLang="ko-KR" sz="1600" dirty="0"/>
              <a:t>service such as </a:t>
            </a:r>
            <a:r>
              <a:rPr lang="en-US" altLang="ko-KR" sz="1600" dirty="0" smtClean="0"/>
              <a:t>width </a:t>
            </a:r>
            <a:r>
              <a:rPr lang="en-US" altLang="ko-KR" sz="1600" dirty="0"/>
              <a:t>and </a:t>
            </a:r>
            <a:r>
              <a:rPr lang="en-US" altLang="ko-KR" sz="1600" dirty="0" smtClean="0"/>
              <a:t>recline </a:t>
            </a:r>
            <a:r>
              <a:rPr lang="en-US" altLang="ko-KR" sz="1600" dirty="0"/>
              <a:t>is the worst among all airlines.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791201" y="8249025"/>
            <a:ext cx="6681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2000" dirty="0"/>
              <a:t>Seat services cannot reach industrial average in any aspect and services such as Storage, Leg Room, Width Aisle and Power Supply are the worst among all airlines. 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87168" y="2217692"/>
            <a:ext cx="5888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dirty="0"/>
              <a:t>Seat services cannot reach industrial average in any aspect and service such as </a:t>
            </a:r>
            <a:r>
              <a:rPr lang="en-US" altLang="ko-KR" sz="1600" dirty="0" smtClean="0"/>
              <a:t>width </a:t>
            </a:r>
            <a:r>
              <a:rPr lang="en-US" altLang="ko-KR" sz="1600" dirty="0"/>
              <a:t>and </a:t>
            </a:r>
            <a:r>
              <a:rPr lang="en-US" altLang="ko-KR" sz="1600" dirty="0" smtClean="0"/>
              <a:t>recline </a:t>
            </a:r>
            <a:r>
              <a:rPr lang="en-US" altLang="ko-KR" sz="1600" dirty="0"/>
              <a:t>is the worst among all airlines.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163769" y="2995030"/>
            <a:ext cx="164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9 routes</a:t>
            </a:r>
          </a:p>
          <a:p>
            <a:pPr algn="ctr"/>
            <a:r>
              <a:rPr lang="en-US" altLang="ko-KR" sz="1200" dirty="0" smtClean="0"/>
              <a:t>La – Vancouver</a:t>
            </a:r>
          </a:p>
          <a:p>
            <a:pPr algn="ctr"/>
            <a:r>
              <a:rPr lang="en-US" altLang="ko-KR" sz="1200" dirty="0" smtClean="0"/>
              <a:t>Toronto – Las Vegas </a:t>
            </a:r>
          </a:p>
          <a:p>
            <a:pPr algn="ctr"/>
            <a:r>
              <a:rPr lang="en-US" altLang="ko-KR" sz="1200" dirty="0" smtClean="0"/>
              <a:t>Ottawa – Dublin    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163769" y="4815704"/>
            <a:ext cx="164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</a:t>
            </a:r>
            <a:r>
              <a:rPr lang="en-US" altLang="ko-KR" sz="1200" dirty="0" smtClean="0"/>
              <a:t> routes</a:t>
            </a:r>
          </a:p>
          <a:p>
            <a:pPr algn="ctr"/>
            <a:r>
              <a:rPr lang="en-US" altLang="ko-KR" sz="1200" dirty="0" smtClean="0"/>
              <a:t>Holguin to Montreal </a:t>
            </a:r>
          </a:p>
          <a:p>
            <a:pPr algn="ctr"/>
            <a:r>
              <a:rPr lang="en-US" altLang="ko-KR" sz="1200" dirty="0" smtClean="0"/>
              <a:t>Vancouver to Vallarta Mexico     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163769" y="3901466"/>
            <a:ext cx="1641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40 routes</a:t>
            </a:r>
          </a:p>
          <a:p>
            <a:pPr algn="ctr"/>
            <a:r>
              <a:rPr lang="en-US" altLang="ko-KR" sz="1200" dirty="0" smtClean="0"/>
              <a:t>LA – Houston </a:t>
            </a:r>
          </a:p>
          <a:p>
            <a:pPr algn="ctr"/>
            <a:r>
              <a:rPr lang="en-US" altLang="ko-KR" sz="1200" dirty="0" smtClean="0"/>
              <a:t>Dallas - NY </a:t>
            </a:r>
          </a:p>
          <a:p>
            <a:pPr algn="ctr"/>
            <a:r>
              <a:rPr lang="en-US" altLang="ko-KR" sz="1200" dirty="0" smtClean="0"/>
              <a:t>Denver - Minneapolis</a:t>
            </a:r>
          </a:p>
          <a:p>
            <a:pPr algn="ctr"/>
            <a:r>
              <a:rPr lang="en-US" altLang="ko-KR" sz="1200" dirty="0" smtClean="0"/>
              <a:t>    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163769" y="2074523"/>
            <a:ext cx="1641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18 routes</a:t>
            </a:r>
          </a:p>
          <a:p>
            <a:pPr algn="ctr"/>
            <a:r>
              <a:rPr lang="en-US" altLang="ko-KR" sz="1200" dirty="0" smtClean="0"/>
              <a:t>LA - London</a:t>
            </a:r>
          </a:p>
          <a:p>
            <a:pPr algn="ctr"/>
            <a:r>
              <a:rPr lang="en-US" altLang="ko-KR" sz="1200" dirty="0" smtClean="0"/>
              <a:t>San Jose - NY</a:t>
            </a:r>
          </a:p>
          <a:p>
            <a:pPr algn="ctr"/>
            <a:r>
              <a:rPr lang="en-US" altLang="ko-KR" sz="1200" dirty="0" smtClean="0"/>
              <a:t>Tokyo – Chicago </a:t>
            </a:r>
          </a:p>
          <a:p>
            <a:pPr algn="ctr"/>
            <a:r>
              <a:rPr lang="en-US" altLang="ko-KR" sz="1200" dirty="0" smtClean="0"/>
              <a:t>    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163769" y="5699382"/>
            <a:ext cx="164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37 routes</a:t>
            </a:r>
          </a:p>
          <a:p>
            <a:pPr algn="ctr"/>
            <a:r>
              <a:rPr lang="en-US" altLang="ko-KR" sz="1200" dirty="0" smtClean="0"/>
              <a:t>Chicago – Millan </a:t>
            </a:r>
          </a:p>
          <a:p>
            <a:pPr algn="ctr"/>
            <a:r>
              <a:rPr lang="en-US" altLang="ko-KR" sz="1200" dirty="0" smtClean="0"/>
              <a:t>Miami – London</a:t>
            </a:r>
          </a:p>
          <a:p>
            <a:pPr algn="ctr"/>
            <a:r>
              <a:rPr lang="en-US" altLang="ko-KR" sz="1200" dirty="0" smtClean="0"/>
              <a:t>Minneapolis – San Jose    </a:t>
            </a:r>
            <a:endParaRPr lang="ko-KR" altLang="en-US" sz="1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2" y="3184575"/>
            <a:ext cx="1049003" cy="5417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0" y="5752593"/>
            <a:ext cx="725939" cy="7054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21" y="2119796"/>
            <a:ext cx="777463" cy="8015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7" y="4088654"/>
            <a:ext cx="1207956" cy="435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13" y="4993569"/>
            <a:ext cx="1152761" cy="4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171700"/>
            <a:ext cx="12192000" cy="2438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34639"/>
            <a:ext cx="9144000" cy="101822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Questions?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171700"/>
            <a:ext cx="12192000" cy="2438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34639"/>
            <a:ext cx="9144000" cy="101822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Thank You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Be </a:t>
            </a:r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amiliar with exploratory analytics methodologies and tools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Discover meaningful clusters for airlines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Compare customer reviews among clusters to find out the underlining differences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Provide actionable solutions to underperforming airlines</a:t>
            </a:r>
            <a:endParaRPr lang="en-US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Four Project Goals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Source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+mj-lt"/>
              </a:rPr>
              <a:t>362 airlines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chose 63 airlines based on self-defined criteria </a:t>
            </a:r>
          </a:p>
          <a:p>
            <a:r>
              <a:rPr lang="en-US" dirty="0" smtClean="0">
                <a:latin typeface="+mj-lt"/>
              </a:rPr>
              <a:t>As a result, our data set consists of 21,781 rows of airline data as well and </a:t>
            </a:r>
            <a:r>
              <a:rPr lang="en-US" dirty="0" smtClean="0">
                <a:latin typeface="+mj-lt"/>
              </a:rPr>
              <a:t>the seat </a:t>
            </a:r>
            <a:r>
              <a:rPr lang="en-US" dirty="0" smtClean="0">
                <a:latin typeface="+mj-lt"/>
              </a:rPr>
              <a:t>data </a:t>
            </a:r>
            <a:r>
              <a:rPr lang="en-US" dirty="0" smtClean="0">
                <a:latin typeface="+mj-lt"/>
              </a:rPr>
              <a:t>from a separate </a:t>
            </a:r>
            <a:r>
              <a:rPr lang="en-US" dirty="0" smtClean="0">
                <a:latin typeface="+mj-lt"/>
              </a:rPr>
              <a:t>file </a:t>
            </a:r>
            <a:endParaRPr lang="en-US" dirty="0">
              <a:latin typeface="+mj-lt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57295"/>
            <a:ext cx="312420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Data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84260"/>
              </p:ext>
            </p:extLst>
          </p:nvPr>
        </p:nvGraphicFramePr>
        <p:xfrm>
          <a:off x="838199" y="5100077"/>
          <a:ext cx="103555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2"/>
                <a:gridCol w="896983"/>
                <a:gridCol w="1245326"/>
                <a:gridCol w="775063"/>
                <a:gridCol w="965054"/>
                <a:gridCol w="994374"/>
                <a:gridCol w="896983"/>
                <a:gridCol w="1201783"/>
                <a:gridCol w="1584960"/>
                <a:gridCol w="935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Airline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Aircraft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 Comments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Rating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</a:t>
                      </a:r>
                    </a:p>
                    <a:p>
                      <a:r>
                        <a:rPr lang="en-US" dirty="0" smtClean="0"/>
                        <a:t>Comfort</a:t>
                      </a:r>
                      <a:r>
                        <a:rPr lang="en-US" baseline="0" dirty="0" smtClean="0"/>
                        <a:t> Rating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Cabin</a:t>
                      </a:r>
                    </a:p>
                    <a:p>
                      <a:r>
                        <a:rPr lang="en-US" dirty="0" smtClean="0"/>
                        <a:t>Staff Rating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 Beverages Rating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Inflight Entertainment Rating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Money Rating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60992924"/>
              </p:ext>
            </p:extLst>
          </p:nvPr>
        </p:nvGraphicFramePr>
        <p:xfrm>
          <a:off x="527304" y="950976"/>
          <a:ext cx="10826496" cy="546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35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329" y="1672046"/>
            <a:ext cx="9773218" cy="48071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latin typeface="+mj-lt"/>
              </a:rPr>
              <a:t>Year – Data </a:t>
            </a:r>
            <a:r>
              <a:rPr lang="en-US" altLang="ko-KR" sz="4400" b="1" dirty="0" smtClean="0">
                <a:latin typeface="+mj-lt"/>
              </a:rPr>
              <a:t>Entry </a:t>
            </a:r>
            <a:r>
              <a:rPr lang="en-US" altLang="ko-KR" sz="4400" b="1" dirty="0">
                <a:latin typeface="+mj-lt"/>
              </a:rPr>
              <a:t>E</a:t>
            </a:r>
            <a:r>
              <a:rPr lang="en-US" altLang="ko-KR" sz="4400" b="1" dirty="0" smtClean="0">
                <a:latin typeface="+mj-lt"/>
              </a:rPr>
              <a:t>rror </a:t>
            </a:r>
            <a:r>
              <a:rPr lang="en-US" altLang="ko-KR" sz="4400" b="1" dirty="0">
                <a:latin typeface="+mj-lt"/>
              </a:rPr>
              <a:t>D</a:t>
            </a:r>
            <a:r>
              <a:rPr lang="en-US" altLang="ko-KR" sz="4400" b="1" dirty="0" smtClean="0">
                <a:latin typeface="+mj-lt"/>
              </a:rPr>
              <a:t>etected </a:t>
            </a:r>
            <a:r>
              <a:rPr lang="en-US" altLang="ko-KR" sz="4400" b="1" dirty="0" smtClean="0">
                <a:latin typeface="+mj-lt"/>
              </a:rPr>
              <a:t>and </a:t>
            </a:r>
            <a:r>
              <a:rPr lang="en-US" altLang="ko-KR" sz="4400" b="1" dirty="0" smtClean="0">
                <a:latin typeface="+mj-lt"/>
              </a:rPr>
              <a:t>Removed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2232" y="1290980"/>
            <a:ext cx="5988118" cy="3353979"/>
          </a:xfrm>
          <a:prstGeom prst="rect">
            <a:avLst/>
          </a:prstGeom>
        </p:spPr>
      </p:pic>
      <p:sp>
        <p:nvSpPr>
          <p:cNvPr id="6" name="직사각형 4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latin typeface="+mj-lt"/>
              </a:rPr>
              <a:t>People from U.K. </a:t>
            </a:r>
            <a:r>
              <a:rPr lang="en-US" altLang="ko-KR" sz="4000" b="1" dirty="0" smtClean="0">
                <a:latin typeface="+mj-lt"/>
              </a:rPr>
              <a:t>like rating &amp; Asian Airlines Are on the Top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8150" y="1290980"/>
            <a:ext cx="4635500" cy="5427894"/>
          </a:xfrm>
          <a:prstGeom prst="rect">
            <a:avLst/>
          </a:prstGeom>
        </p:spPr>
      </p:pic>
      <p:sp>
        <p:nvSpPr>
          <p:cNvPr id="9" name="직사각형 16"/>
          <p:cNvSpPr/>
          <p:nvPr/>
        </p:nvSpPr>
        <p:spPr>
          <a:xfrm rot="5400000">
            <a:off x="2170573" y="-102727"/>
            <a:ext cx="1290229" cy="4515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181350" y="2835341"/>
            <a:ext cx="1892300" cy="4920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68% of all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6919"/>
            <a:ext cx="10515600" cy="423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-1065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METHODOLOGY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0520" y="365999"/>
            <a:ext cx="816102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Rating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atterns </a:t>
            </a:r>
            <a:r>
              <a:rPr lang="en-US" b="1" dirty="0" smtClean="0">
                <a:solidFill>
                  <a:schemeClr val="bg1"/>
                </a:solidFill>
              </a:rPr>
              <a:t>from 2009 to 2015 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" y="1387354"/>
            <a:ext cx="5261067" cy="4198106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9430"/>
          <a:stretch/>
        </p:blipFill>
        <p:spPr>
          <a:xfrm>
            <a:off x="6190706" y="1387354"/>
            <a:ext cx="5132614" cy="42128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3380" y="5829541"/>
            <a:ext cx="11445240" cy="929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+mj-lt"/>
              </a:rPr>
              <a:t>The amount of ratings posted got its peak in 2014 and suddenly dropped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in 2015</a:t>
            </a:r>
          </a:p>
          <a:p>
            <a:pPr marL="0" indent="0" algn="ctr">
              <a:buNone/>
            </a:pPr>
            <a:r>
              <a:rPr lang="en-US" sz="2400" dirty="0" smtClean="0">
                <a:latin typeface="+mj-lt"/>
              </a:rPr>
              <a:t>Overall/Food/Cabin/Seat ratings tend to decrease, but entertainment rating goes up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07720" y="1245774"/>
            <a:ext cx="10515600" cy="423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99610" y="1340246"/>
            <a:ext cx="3192780" cy="388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34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people that give very low rating and very high ratings are both high</a:t>
            </a:r>
          </a:p>
          <a:p>
            <a:pPr lvl="1"/>
            <a:r>
              <a:rPr lang="en-US" dirty="0"/>
              <a:t>Potentially indicates there are clusters among airlines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9" y="1825625"/>
            <a:ext cx="6011763" cy="3816395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0" y="279877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/>
              <a:t>Counts of Ratings Are High on Two Extremes</a:t>
            </a:r>
            <a:endParaRPr lang="ko-KR" altLang="en-US" sz="4400" dirty="0"/>
          </a:p>
        </p:txBody>
      </p:sp>
      <p:sp>
        <p:nvSpPr>
          <p:cNvPr id="8" name="Rounded Rectangle 7"/>
          <p:cNvSpPr/>
          <p:nvPr/>
        </p:nvSpPr>
        <p:spPr>
          <a:xfrm>
            <a:off x="5924549" y="2965450"/>
            <a:ext cx="139700" cy="1778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652</Words>
  <Application>Microsoft Office PowerPoint</Application>
  <PresentationFormat>Widescreen</PresentationFormat>
  <Paragraphs>204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Wingdings</vt:lpstr>
      <vt:lpstr>Office Theme</vt:lpstr>
      <vt:lpstr>TITLE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????</dc:title>
  <dc:creator>Pengfei</dc:creator>
  <cp:lastModifiedBy>Pengfei</cp:lastModifiedBy>
  <cp:revision>150</cp:revision>
  <dcterms:created xsi:type="dcterms:W3CDTF">2015-12-04T17:52:27Z</dcterms:created>
  <dcterms:modified xsi:type="dcterms:W3CDTF">2015-12-08T09:28:11Z</dcterms:modified>
</cp:coreProperties>
</file>