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634" r:id="rId2"/>
    <p:sldId id="747" r:id="rId3"/>
    <p:sldId id="873" r:id="rId4"/>
    <p:sldId id="876" r:id="rId5"/>
    <p:sldId id="759" r:id="rId6"/>
    <p:sldId id="877" r:id="rId7"/>
    <p:sldId id="878" r:id="rId8"/>
    <p:sldId id="874" r:id="rId9"/>
    <p:sldId id="879" r:id="rId10"/>
    <p:sldId id="880" r:id="rId11"/>
    <p:sldId id="881" r:id="rId12"/>
    <p:sldId id="882" r:id="rId13"/>
    <p:sldId id="883" r:id="rId14"/>
    <p:sldId id="884" r:id="rId15"/>
    <p:sldId id="762" r:id="rId16"/>
    <p:sldId id="885" r:id="rId17"/>
    <p:sldId id="886" r:id="rId18"/>
    <p:sldId id="887" r:id="rId19"/>
    <p:sldId id="892" r:id="rId20"/>
    <p:sldId id="889" r:id="rId21"/>
    <p:sldId id="893" r:id="rId22"/>
    <p:sldId id="894" r:id="rId23"/>
    <p:sldId id="895" r:id="rId24"/>
    <p:sldId id="896" r:id="rId25"/>
    <p:sldId id="897" r:id="rId26"/>
    <p:sldId id="902" r:id="rId27"/>
    <p:sldId id="900" r:id="rId28"/>
    <p:sldId id="899" r:id="rId29"/>
    <p:sldId id="901" r:id="rId30"/>
    <p:sldId id="905" r:id="rId31"/>
    <p:sldId id="904" r:id="rId32"/>
    <p:sldId id="903" r:id="rId33"/>
    <p:sldId id="906" r:id="rId34"/>
    <p:sldId id="907" r:id="rId35"/>
    <p:sldId id="908" r:id="rId36"/>
    <p:sldId id="898" r:id="rId37"/>
    <p:sldId id="909" r:id="rId38"/>
    <p:sldId id="911" r:id="rId39"/>
    <p:sldId id="918" r:id="rId40"/>
    <p:sldId id="919" r:id="rId41"/>
    <p:sldId id="920" r:id="rId42"/>
    <p:sldId id="92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lejandraramos\Documents\Dropbox\Trinity\2017-2018\EC1030\EC1030%202017-2018\Statistics\Slides_2018\NormalDistribution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lejandraramos\Documents\Dropbox\Trinity\2017-2018\EC1030\EC1030%202017-2018\Statistics\Slides_2018\NormalDistribution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lejandraramos\Documents\Dropbox\Trinity\2017-2018\EC1030\EC1030%202017-2018\Statistics\Slides_2018\NormalDistribution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lejandraramos\Documents\Dropbox\Trinity\2017-2018\EC1030\EC1030%202017-2018\Statistics\Slides_2018\NormalDistribution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865647179346003E-2"/>
          <c:y val="3.2867965744575044E-3"/>
          <c:w val="0.86111403101274619"/>
          <c:h val="0.77419354838709675"/>
        </c:manualLayout>
      </c:layout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rgbClr val="46B2B5"/>
              </a:solidFill>
              <a:round/>
            </a:ln>
            <a:effectLst/>
          </c:spPr>
          <c:marker>
            <c:symbol val="none"/>
          </c:marker>
          <c:xVal>
            <c:numRef>
              <c:f>Normal!$C$16:$C$56</c:f>
              <c:numCache>
                <c:formatCode>General</c:formatCode>
                <c:ptCount val="41"/>
                <c:pt idx="0">
                  <c:v>-10</c:v>
                </c:pt>
                <c:pt idx="1">
                  <c:v>-8</c:v>
                </c:pt>
                <c:pt idx="2">
                  <c:v>-6</c:v>
                </c:pt>
                <c:pt idx="3">
                  <c:v>-3.9999999999999929</c:v>
                </c:pt>
                <c:pt idx="4">
                  <c:v>-1.9999999999999929</c:v>
                </c:pt>
                <c:pt idx="5">
                  <c:v>0</c:v>
                </c:pt>
                <c:pt idx="6">
                  <c:v>2.0000000000000107</c:v>
                </c:pt>
                <c:pt idx="7">
                  <c:v>4.0000000000000142</c:v>
                </c:pt>
                <c:pt idx="8">
                  <c:v>6.0000000000000142</c:v>
                </c:pt>
                <c:pt idx="9">
                  <c:v>8.0000000000000142</c:v>
                </c:pt>
                <c:pt idx="10">
                  <c:v>10.000000000000014</c:v>
                </c:pt>
                <c:pt idx="11">
                  <c:v>12.000000000000014</c:v>
                </c:pt>
                <c:pt idx="12">
                  <c:v>14.000000000000014</c:v>
                </c:pt>
                <c:pt idx="13">
                  <c:v>16.000000000000014</c:v>
                </c:pt>
                <c:pt idx="14">
                  <c:v>18.000000000000014</c:v>
                </c:pt>
                <c:pt idx="15">
                  <c:v>20.000000000000014</c:v>
                </c:pt>
                <c:pt idx="16">
                  <c:v>22.000000000000014</c:v>
                </c:pt>
                <c:pt idx="17">
                  <c:v>24.000000000000014</c:v>
                </c:pt>
                <c:pt idx="18">
                  <c:v>26.000000000000014</c:v>
                </c:pt>
                <c:pt idx="19">
                  <c:v>28.000000000000014</c:v>
                </c:pt>
                <c:pt idx="20">
                  <c:v>30.000000000000014</c:v>
                </c:pt>
                <c:pt idx="21">
                  <c:v>32.000000000000014</c:v>
                </c:pt>
                <c:pt idx="22">
                  <c:v>34.000000000000014</c:v>
                </c:pt>
                <c:pt idx="23">
                  <c:v>36.000000000000014</c:v>
                </c:pt>
                <c:pt idx="24">
                  <c:v>38.000000000000014</c:v>
                </c:pt>
                <c:pt idx="25">
                  <c:v>40.000000000000014</c:v>
                </c:pt>
                <c:pt idx="26">
                  <c:v>42.000000000000014</c:v>
                </c:pt>
                <c:pt idx="27">
                  <c:v>44.000000000000014</c:v>
                </c:pt>
                <c:pt idx="28">
                  <c:v>46.000000000000014</c:v>
                </c:pt>
                <c:pt idx="29">
                  <c:v>48.000000000000014</c:v>
                </c:pt>
                <c:pt idx="30">
                  <c:v>50.000000000000014</c:v>
                </c:pt>
                <c:pt idx="31">
                  <c:v>52.000000000000014</c:v>
                </c:pt>
                <c:pt idx="32">
                  <c:v>54.000000000000014</c:v>
                </c:pt>
                <c:pt idx="33">
                  <c:v>56.000000000000014</c:v>
                </c:pt>
                <c:pt idx="34">
                  <c:v>58.000000000000021</c:v>
                </c:pt>
                <c:pt idx="35">
                  <c:v>60.000000000000021</c:v>
                </c:pt>
                <c:pt idx="36">
                  <c:v>62.000000000000021</c:v>
                </c:pt>
                <c:pt idx="37">
                  <c:v>64.000000000000028</c:v>
                </c:pt>
                <c:pt idx="38">
                  <c:v>66.000000000000028</c:v>
                </c:pt>
                <c:pt idx="39">
                  <c:v>68.000000000000028</c:v>
                </c:pt>
                <c:pt idx="40">
                  <c:v>70.000000000000028</c:v>
                </c:pt>
              </c:numCache>
            </c:numRef>
          </c:xVal>
          <c:yVal>
            <c:numRef>
              <c:f>Normal!$D$16:$D$56</c:f>
              <c:numCache>
                <c:formatCode>General</c:formatCode>
                <c:ptCount val="41"/>
                <c:pt idx="0">
                  <c:v>1.3383022576488536E-5</c:v>
                </c:pt>
                <c:pt idx="1">
                  <c:v>2.9194692579146026E-5</c:v>
                </c:pt>
                <c:pt idx="2">
                  <c:v>6.1190193011377187E-5</c:v>
                </c:pt>
                <c:pt idx="3">
                  <c:v>1.2322191684730209E-4</c:v>
                </c:pt>
                <c:pt idx="4">
                  <c:v>2.3840882014648486E-4</c:v>
                </c:pt>
                <c:pt idx="5">
                  <c:v>4.4318484119380076E-4</c:v>
                </c:pt>
                <c:pt idx="6">
                  <c:v>7.91545158297999E-4</c:v>
                </c:pt>
                <c:pt idx="7">
                  <c:v>1.358296923368566E-3</c:v>
                </c:pt>
                <c:pt idx="8">
                  <c:v>2.2394530294842971E-3</c:v>
                </c:pt>
                <c:pt idx="9">
                  <c:v>3.5474592846231564E-3</c:v>
                </c:pt>
                <c:pt idx="10">
                  <c:v>5.39909665131882E-3</c:v>
                </c:pt>
                <c:pt idx="11">
                  <c:v>7.8950158300894382E-3</c:v>
                </c:pt>
                <c:pt idx="12">
                  <c:v>1.1092083467945582E-2</c:v>
                </c:pt>
                <c:pt idx="13">
                  <c:v>1.4972746563574517E-2</c:v>
                </c:pt>
                <c:pt idx="14">
                  <c:v>1.9418605498321327E-2</c:v>
                </c:pt>
                <c:pt idx="15">
                  <c:v>2.4197072451914371E-2</c:v>
                </c:pt>
                <c:pt idx="16">
                  <c:v>2.8969155276148306E-2</c:v>
                </c:pt>
                <c:pt idx="17">
                  <c:v>3.3322460289179998E-2</c:v>
                </c:pt>
                <c:pt idx="18">
                  <c:v>3.6827014030332353E-2</c:v>
                </c:pt>
                <c:pt idx="19">
                  <c:v>3.9104269397545598E-2</c:v>
                </c:pt>
                <c:pt idx="20">
                  <c:v>3.9894228040143274E-2</c:v>
                </c:pt>
                <c:pt idx="21">
                  <c:v>3.9104269397545577E-2</c:v>
                </c:pt>
                <c:pt idx="22">
                  <c:v>3.6827014030332311E-2</c:v>
                </c:pt>
                <c:pt idx="23">
                  <c:v>3.3322460289179935E-2</c:v>
                </c:pt>
                <c:pt idx="24">
                  <c:v>2.8969155276148247E-2</c:v>
                </c:pt>
                <c:pt idx="25">
                  <c:v>2.4197072451914305E-2</c:v>
                </c:pt>
                <c:pt idx="26">
                  <c:v>1.9418605498321258E-2</c:v>
                </c:pt>
                <c:pt idx="27">
                  <c:v>1.4972746563574453E-2</c:v>
                </c:pt>
                <c:pt idx="28">
                  <c:v>1.1092083467945532E-2</c:v>
                </c:pt>
                <c:pt idx="29">
                  <c:v>7.8950158300893965E-3</c:v>
                </c:pt>
                <c:pt idx="30">
                  <c:v>5.3990966513187914E-3</c:v>
                </c:pt>
                <c:pt idx="31">
                  <c:v>3.5474592846231308E-3</c:v>
                </c:pt>
                <c:pt idx="32">
                  <c:v>2.2394530294842833E-3</c:v>
                </c:pt>
                <c:pt idx="33">
                  <c:v>1.3582969233685567E-3</c:v>
                </c:pt>
                <c:pt idx="34">
                  <c:v>7.9154515829799185E-4</c:v>
                </c:pt>
                <c:pt idx="35">
                  <c:v>4.4318484119379767E-4</c:v>
                </c:pt>
                <c:pt idx="36">
                  <c:v>2.3840882014648275E-4</c:v>
                </c:pt>
                <c:pt idx="37">
                  <c:v>1.2322191684730068E-4</c:v>
                </c:pt>
                <c:pt idx="38">
                  <c:v>6.1190193011376591E-5</c:v>
                </c:pt>
                <c:pt idx="39">
                  <c:v>2.9194692579145691E-5</c:v>
                </c:pt>
                <c:pt idx="40">
                  <c:v>1.3383022576488395E-5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E09-1B4D-B97D-FB5099E95C15}"/>
            </c:ext>
          </c:extLst>
        </c:ser>
        <c:ser>
          <c:idx val="1"/>
          <c:order val="1"/>
          <c:tx>
            <c:v>Left Tail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Normal!$C$61:$C$85</c:f>
              <c:numCache>
                <c:formatCode>General</c:formatCode>
                <c:ptCount val="25"/>
                <c:pt idx="0">
                  <c:v>-10</c:v>
                </c:pt>
                <c:pt idx="1">
                  <c:v>-9.125</c:v>
                </c:pt>
                <c:pt idx="2">
                  <c:v>-8.25</c:v>
                </c:pt>
                <c:pt idx="3">
                  <c:v>-7.375</c:v>
                </c:pt>
                <c:pt idx="4">
                  <c:v>-6.5</c:v>
                </c:pt>
                <c:pt idx="5">
                  <c:v>-5.625</c:v>
                </c:pt>
                <c:pt idx="6">
                  <c:v>-4.75</c:v>
                </c:pt>
                <c:pt idx="7">
                  <c:v>-3.875</c:v>
                </c:pt>
                <c:pt idx="8">
                  <c:v>-3</c:v>
                </c:pt>
                <c:pt idx="9">
                  <c:v>-2.125</c:v>
                </c:pt>
                <c:pt idx="10">
                  <c:v>-1.25</c:v>
                </c:pt>
                <c:pt idx="11">
                  <c:v>-0.375</c:v>
                </c:pt>
                <c:pt idx="12">
                  <c:v>0.5</c:v>
                </c:pt>
                <c:pt idx="13">
                  <c:v>1.375</c:v>
                </c:pt>
                <c:pt idx="14">
                  <c:v>2.25</c:v>
                </c:pt>
                <c:pt idx="15">
                  <c:v>3.125</c:v>
                </c:pt>
                <c:pt idx="16">
                  <c:v>4</c:v>
                </c:pt>
                <c:pt idx="17">
                  <c:v>4.875</c:v>
                </c:pt>
                <c:pt idx="18">
                  <c:v>5.75</c:v>
                </c:pt>
                <c:pt idx="19">
                  <c:v>6.625</c:v>
                </c:pt>
                <c:pt idx="20">
                  <c:v>7.5</c:v>
                </c:pt>
                <c:pt idx="21">
                  <c:v>8.375</c:v>
                </c:pt>
                <c:pt idx="22">
                  <c:v>9.25</c:v>
                </c:pt>
                <c:pt idx="23">
                  <c:v>10.125</c:v>
                </c:pt>
                <c:pt idx="24">
                  <c:v>11</c:v>
                </c:pt>
              </c:numCache>
            </c:numRef>
          </c:xVal>
          <c:yVal>
            <c:numRef>
              <c:f>Normal!$D$61:$D$85</c:f>
              <c:numCache>
                <c:formatCode>General</c:formatCode>
                <c:ptCount val="25"/>
                <c:pt idx="0">
                  <c:v>1.3383022576488536E-5</c:v>
                </c:pt>
                <c:pt idx="1">
                  <c:v>1.8918850515163188E-5</c:v>
                </c:pt>
                <c:pt idx="2">
                  <c:v>2.6540568038022828E-5</c:v>
                </c:pt>
                <c:pt idx="3">
                  <c:v>3.6948823507501461E-5</c:v>
                </c:pt>
                <c:pt idx="4">
                  <c:v>5.1046497434418559E-5</c:v>
                </c:pt>
                <c:pt idx="5">
                  <c:v>6.9985201094694284E-5</c:v>
                </c:pt>
                <c:pt idx="6">
                  <c:v>9.521851724562694E-5</c:v>
                </c:pt>
                <c:pt idx="7">
                  <c:v>1.2856168226184093E-4</c:v>
                </c:pt>
                <c:pt idx="8">
                  <c:v>1.722568939053681E-4</c:v>
                </c:pt>
                <c:pt idx="9">
                  <c:v>2.2904278193116806E-4</c:v>
                </c:pt>
                <c:pt idx="10">
                  <c:v>3.0222580351987562E-4</c:v>
                </c:pt>
                <c:pt idx="11">
                  <c:v>3.9575043849299777E-4</c:v>
                </c:pt>
                <c:pt idx="12">
                  <c:v>5.1426409230539397E-4</c:v>
                </c:pt>
                <c:pt idx="13">
                  <c:v>6.6317161760011888E-4</c:v>
                </c:pt>
                <c:pt idx="14">
                  <c:v>8.4867340622387202E-4</c:v>
                </c:pt>
                <c:pt idx="15">
                  <c:v>1.0777801700270903E-3</c:v>
                </c:pt>
                <c:pt idx="16">
                  <c:v>1.3582969233685612E-3</c:v>
                </c:pt>
                <c:pt idx="17">
                  <c:v>1.6987684167585485E-3</c:v>
                </c:pt>
                <c:pt idx="18">
                  <c:v>2.1083784665664115E-3</c:v>
                </c:pt>
                <c:pt idx="19">
                  <c:v>2.596796390464087E-3</c:v>
                </c:pt>
                <c:pt idx="20">
                  <c:v>3.1739651835667416E-3</c:v>
                </c:pt>
                <c:pt idx="21">
                  <c:v>3.8498282148449435E-3</c:v>
                </c:pt>
                <c:pt idx="22">
                  <c:v>4.6339940998709212E-3</c:v>
                </c:pt>
                <c:pt idx="23">
                  <c:v>5.5353429682076247E-3</c:v>
                </c:pt>
                <c:pt idx="24">
                  <c:v>6.5615814774676604E-3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E09-1B4D-B97D-FB5099E95C15}"/>
            </c:ext>
          </c:extLst>
        </c:ser>
        <c:ser>
          <c:idx val="2"/>
          <c:order val="2"/>
          <c:tx>
            <c:v>Right Tail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minus"/>
            <c:errValType val="percentage"/>
            <c:noEndCap val="1"/>
            <c:val val="100"/>
            <c:spPr>
              <a:noFill/>
              <a:ln w="127000">
                <a:solidFill>
                  <a:srgbClr val="FFC000"/>
                </a:solidFill>
                <a:round/>
              </a:ln>
              <a:effectLst/>
            </c:spPr>
          </c:errBars>
          <c:xVal>
            <c:numRef>
              <c:f>Normal!$C$61:$C$85</c:f>
              <c:numCache>
                <c:formatCode>General</c:formatCode>
                <c:ptCount val="25"/>
                <c:pt idx="0">
                  <c:v>-10</c:v>
                </c:pt>
                <c:pt idx="1">
                  <c:v>-9.125</c:v>
                </c:pt>
                <c:pt idx="2">
                  <c:v>-8.25</c:v>
                </c:pt>
                <c:pt idx="3">
                  <c:v>-7.375</c:v>
                </c:pt>
                <c:pt idx="4">
                  <c:v>-6.5</c:v>
                </c:pt>
                <c:pt idx="5">
                  <c:v>-5.625</c:v>
                </c:pt>
                <c:pt idx="6">
                  <c:v>-4.75</c:v>
                </c:pt>
                <c:pt idx="7">
                  <c:v>-3.875</c:v>
                </c:pt>
                <c:pt idx="8">
                  <c:v>-3</c:v>
                </c:pt>
                <c:pt idx="9">
                  <c:v>-2.125</c:v>
                </c:pt>
                <c:pt idx="10">
                  <c:v>-1.25</c:v>
                </c:pt>
                <c:pt idx="11">
                  <c:v>-0.375</c:v>
                </c:pt>
                <c:pt idx="12">
                  <c:v>0.5</c:v>
                </c:pt>
                <c:pt idx="13">
                  <c:v>1.375</c:v>
                </c:pt>
                <c:pt idx="14">
                  <c:v>2.25</c:v>
                </c:pt>
                <c:pt idx="15">
                  <c:v>3.125</c:v>
                </c:pt>
                <c:pt idx="16">
                  <c:v>4</c:v>
                </c:pt>
                <c:pt idx="17">
                  <c:v>4.875</c:v>
                </c:pt>
                <c:pt idx="18">
                  <c:v>5.75</c:v>
                </c:pt>
                <c:pt idx="19">
                  <c:v>6.625</c:v>
                </c:pt>
                <c:pt idx="20">
                  <c:v>7.5</c:v>
                </c:pt>
                <c:pt idx="21">
                  <c:v>8.375</c:v>
                </c:pt>
                <c:pt idx="22">
                  <c:v>9.25</c:v>
                </c:pt>
                <c:pt idx="23">
                  <c:v>10.125</c:v>
                </c:pt>
                <c:pt idx="24">
                  <c:v>11</c:v>
                </c:pt>
              </c:numCache>
            </c:numRef>
          </c:xVal>
          <c:yVal>
            <c:numRef>
              <c:f>Normal!$D$61:$D$85</c:f>
              <c:numCache>
                <c:formatCode>General</c:formatCode>
                <c:ptCount val="25"/>
                <c:pt idx="0">
                  <c:v>1.3383022576488536E-5</c:v>
                </c:pt>
                <c:pt idx="1">
                  <c:v>1.8918850515163188E-5</c:v>
                </c:pt>
                <c:pt idx="2">
                  <c:v>2.6540568038022828E-5</c:v>
                </c:pt>
                <c:pt idx="3">
                  <c:v>3.6948823507501461E-5</c:v>
                </c:pt>
                <c:pt idx="4">
                  <c:v>5.1046497434418559E-5</c:v>
                </c:pt>
                <c:pt idx="5">
                  <c:v>6.9985201094694284E-5</c:v>
                </c:pt>
                <c:pt idx="6">
                  <c:v>9.521851724562694E-5</c:v>
                </c:pt>
                <c:pt idx="7">
                  <c:v>1.2856168226184093E-4</c:v>
                </c:pt>
                <c:pt idx="8">
                  <c:v>1.722568939053681E-4</c:v>
                </c:pt>
                <c:pt idx="9">
                  <c:v>2.2904278193116806E-4</c:v>
                </c:pt>
                <c:pt idx="10">
                  <c:v>3.0222580351987562E-4</c:v>
                </c:pt>
                <c:pt idx="11">
                  <c:v>3.9575043849299777E-4</c:v>
                </c:pt>
                <c:pt idx="12">
                  <c:v>5.1426409230539397E-4</c:v>
                </c:pt>
                <c:pt idx="13">
                  <c:v>6.6317161760011888E-4</c:v>
                </c:pt>
                <c:pt idx="14">
                  <c:v>8.4867340622387202E-4</c:v>
                </c:pt>
                <c:pt idx="15">
                  <c:v>1.0777801700270903E-3</c:v>
                </c:pt>
                <c:pt idx="16">
                  <c:v>1.3582969233685612E-3</c:v>
                </c:pt>
                <c:pt idx="17">
                  <c:v>1.6987684167585485E-3</c:v>
                </c:pt>
                <c:pt idx="18">
                  <c:v>2.1083784665664115E-3</c:v>
                </c:pt>
                <c:pt idx="19">
                  <c:v>2.596796390464087E-3</c:v>
                </c:pt>
                <c:pt idx="20">
                  <c:v>3.1739651835667416E-3</c:v>
                </c:pt>
                <c:pt idx="21">
                  <c:v>3.8498282148449435E-3</c:v>
                </c:pt>
                <c:pt idx="22">
                  <c:v>4.6339940998709212E-3</c:v>
                </c:pt>
                <c:pt idx="23">
                  <c:v>5.5353429682076247E-3</c:v>
                </c:pt>
                <c:pt idx="24">
                  <c:v>6.5615814774676604E-3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E09-1B4D-B97D-FB5099E95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845631"/>
        <c:axId val="1"/>
      </c:scatterChart>
      <c:valAx>
        <c:axId val="46584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58456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69478588455501"/>
          <c:y val="7.7419354838709681E-2"/>
          <c:w val="0.86111403101274619"/>
          <c:h val="0.77419354838709675"/>
        </c:manualLayout>
      </c:layout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rgbClr val="46B2B5"/>
              </a:solidFill>
              <a:round/>
            </a:ln>
            <a:effectLst/>
          </c:spPr>
          <c:marker>
            <c:symbol val="none"/>
          </c:marker>
          <c:xVal>
            <c:numRef>
              <c:f>Normal!$C$16:$C$56</c:f>
              <c:numCache>
                <c:formatCode>General</c:formatCode>
                <c:ptCount val="41"/>
                <c:pt idx="0">
                  <c:v>-10</c:v>
                </c:pt>
                <c:pt idx="1">
                  <c:v>-8</c:v>
                </c:pt>
                <c:pt idx="2">
                  <c:v>-6</c:v>
                </c:pt>
                <c:pt idx="3">
                  <c:v>-3.9999999999999929</c:v>
                </c:pt>
                <c:pt idx="4">
                  <c:v>-1.9999999999999929</c:v>
                </c:pt>
                <c:pt idx="5">
                  <c:v>0</c:v>
                </c:pt>
                <c:pt idx="6">
                  <c:v>2.0000000000000107</c:v>
                </c:pt>
                <c:pt idx="7">
                  <c:v>4.0000000000000142</c:v>
                </c:pt>
                <c:pt idx="8">
                  <c:v>6.0000000000000142</c:v>
                </c:pt>
                <c:pt idx="9">
                  <c:v>8.0000000000000142</c:v>
                </c:pt>
                <c:pt idx="10">
                  <c:v>10.000000000000014</c:v>
                </c:pt>
                <c:pt idx="11">
                  <c:v>12.000000000000014</c:v>
                </c:pt>
                <c:pt idx="12">
                  <c:v>14.000000000000014</c:v>
                </c:pt>
                <c:pt idx="13">
                  <c:v>16.000000000000014</c:v>
                </c:pt>
                <c:pt idx="14">
                  <c:v>18.000000000000014</c:v>
                </c:pt>
                <c:pt idx="15">
                  <c:v>20.000000000000014</c:v>
                </c:pt>
                <c:pt idx="16">
                  <c:v>22.000000000000014</c:v>
                </c:pt>
                <c:pt idx="17">
                  <c:v>24.000000000000014</c:v>
                </c:pt>
                <c:pt idx="18">
                  <c:v>26.000000000000014</c:v>
                </c:pt>
                <c:pt idx="19">
                  <c:v>28.000000000000014</c:v>
                </c:pt>
                <c:pt idx="20">
                  <c:v>30.000000000000014</c:v>
                </c:pt>
                <c:pt idx="21">
                  <c:v>32.000000000000014</c:v>
                </c:pt>
                <c:pt idx="22">
                  <c:v>34.000000000000014</c:v>
                </c:pt>
                <c:pt idx="23">
                  <c:v>36.000000000000014</c:v>
                </c:pt>
                <c:pt idx="24">
                  <c:v>38.000000000000014</c:v>
                </c:pt>
                <c:pt idx="25">
                  <c:v>40.000000000000014</c:v>
                </c:pt>
                <c:pt idx="26">
                  <c:v>42.000000000000014</c:v>
                </c:pt>
                <c:pt idx="27">
                  <c:v>44.000000000000014</c:v>
                </c:pt>
                <c:pt idx="28">
                  <c:v>46.000000000000014</c:v>
                </c:pt>
                <c:pt idx="29">
                  <c:v>48.000000000000014</c:v>
                </c:pt>
                <c:pt idx="30">
                  <c:v>50.000000000000014</c:v>
                </c:pt>
                <c:pt idx="31">
                  <c:v>52.000000000000014</c:v>
                </c:pt>
                <c:pt idx="32">
                  <c:v>54.000000000000014</c:v>
                </c:pt>
                <c:pt idx="33">
                  <c:v>56.000000000000014</c:v>
                </c:pt>
                <c:pt idx="34">
                  <c:v>58.000000000000021</c:v>
                </c:pt>
                <c:pt idx="35">
                  <c:v>60.000000000000021</c:v>
                </c:pt>
                <c:pt idx="36">
                  <c:v>62.000000000000021</c:v>
                </c:pt>
                <c:pt idx="37">
                  <c:v>64.000000000000028</c:v>
                </c:pt>
                <c:pt idx="38">
                  <c:v>66.000000000000028</c:v>
                </c:pt>
                <c:pt idx="39">
                  <c:v>68.000000000000028</c:v>
                </c:pt>
                <c:pt idx="40">
                  <c:v>70.000000000000028</c:v>
                </c:pt>
              </c:numCache>
            </c:numRef>
          </c:xVal>
          <c:yVal>
            <c:numRef>
              <c:f>Normal!$D$16:$D$56</c:f>
              <c:numCache>
                <c:formatCode>General</c:formatCode>
                <c:ptCount val="41"/>
                <c:pt idx="0">
                  <c:v>1.3383022576488536E-5</c:v>
                </c:pt>
                <c:pt idx="1">
                  <c:v>2.9194692579146026E-5</c:v>
                </c:pt>
                <c:pt idx="2">
                  <c:v>6.1190193011377187E-5</c:v>
                </c:pt>
                <c:pt idx="3">
                  <c:v>1.2322191684730209E-4</c:v>
                </c:pt>
                <c:pt idx="4">
                  <c:v>2.3840882014648486E-4</c:v>
                </c:pt>
                <c:pt idx="5">
                  <c:v>4.4318484119380076E-4</c:v>
                </c:pt>
                <c:pt idx="6">
                  <c:v>7.91545158297999E-4</c:v>
                </c:pt>
                <c:pt idx="7">
                  <c:v>1.358296923368566E-3</c:v>
                </c:pt>
                <c:pt idx="8">
                  <c:v>2.2394530294842971E-3</c:v>
                </c:pt>
                <c:pt idx="9">
                  <c:v>3.5474592846231564E-3</c:v>
                </c:pt>
                <c:pt idx="10">
                  <c:v>5.39909665131882E-3</c:v>
                </c:pt>
                <c:pt idx="11">
                  <c:v>7.8950158300894382E-3</c:v>
                </c:pt>
                <c:pt idx="12">
                  <c:v>1.1092083467945582E-2</c:v>
                </c:pt>
                <c:pt idx="13">
                  <c:v>1.4972746563574517E-2</c:v>
                </c:pt>
                <c:pt idx="14">
                  <c:v>1.9418605498321327E-2</c:v>
                </c:pt>
                <c:pt idx="15">
                  <c:v>2.4197072451914371E-2</c:v>
                </c:pt>
                <c:pt idx="16">
                  <c:v>2.8969155276148306E-2</c:v>
                </c:pt>
                <c:pt idx="17">
                  <c:v>3.3322460289179998E-2</c:v>
                </c:pt>
                <c:pt idx="18">
                  <c:v>3.6827014030332353E-2</c:v>
                </c:pt>
                <c:pt idx="19">
                  <c:v>3.9104269397545598E-2</c:v>
                </c:pt>
                <c:pt idx="20">
                  <c:v>3.9894228040143274E-2</c:v>
                </c:pt>
                <c:pt idx="21">
                  <c:v>3.9104269397545577E-2</c:v>
                </c:pt>
                <c:pt idx="22">
                  <c:v>3.6827014030332311E-2</c:v>
                </c:pt>
                <c:pt idx="23">
                  <c:v>3.3322460289179935E-2</c:v>
                </c:pt>
                <c:pt idx="24">
                  <c:v>2.8969155276148247E-2</c:v>
                </c:pt>
                <c:pt idx="25">
                  <c:v>2.4197072451914305E-2</c:v>
                </c:pt>
                <c:pt idx="26">
                  <c:v>1.9418605498321258E-2</c:v>
                </c:pt>
                <c:pt idx="27">
                  <c:v>1.4972746563574453E-2</c:v>
                </c:pt>
                <c:pt idx="28">
                  <c:v>1.1092083467945532E-2</c:v>
                </c:pt>
                <c:pt idx="29">
                  <c:v>7.8950158300893965E-3</c:v>
                </c:pt>
                <c:pt idx="30">
                  <c:v>5.3990966513187914E-3</c:v>
                </c:pt>
                <c:pt idx="31">
                  <c:v>3.5474592846231308E-3</c:v>
                </c:pt>
                <c:pt idx="32">
                  <c:v>2.2394530294842833E-3</c:v>
                </c:pt>
                <c:pt idx="33">
                  <c:v>1.3582969233685567E-3</c:v>
                </c:pt>
                <c:pt idx="34">
                  <c:v>7.9154515829799185E-4</c:v>
                </c:pt>
                <c:pt idx="35">
                  <c:v>4.4318484119379767E-4</c:v>
                </c:pt>
                <c:pt idx="36">
                  <c:v>2.3840882014648275E-4</c:v>
                </c:pt>
                <c:pt idx="37">
                  <c:v>1.2322191684730068E-4</c:v>
                </c:pt>
                <c:pt idx="38">
                  <c:v>6.1190193011376591E-5</c:v>
                </c:pt>
                <c:pt idx="39">
                  <c:v>2.9194692579145691E-5</c:v>
                </c:pt>
                <c:pt idx="40">
                  <c:v>1.3383022576488395E-5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EF-0549-89F1-E18AC1D31000}"/>
            </c:ext>
          </c:extLst>
        </c:ser>
        <c:ser>
          <c:idx val="1"/>
          <c:order val="1"/>
          <c:tx>
            <c:v>Left Tail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Normal!$C$61:$C$73</c:f>
              <c:numCache>
                <c:formatCode>General</c:formatCode>
                <c:ptCount val="13"/>
                <c:pt idx="0">
                  <c:v>-10</c:v>
                </c:pt>
                <c:pt idx="1">
                  <c:v>-9.125</c:v>
                </c:pt>
                <c:pt idx="2">
                  <c:v>-8.25</c:v>
                </c:pt>
                <c:pt idx="3">
                  <c:v>-7.375</c:v>
                </c:pt>
                <c:pt idx="4">
                  <c:v>-6.5</c:v>
                </c:pt>
                <c:pt idx="5">
                  <c:v>-5.625</c:v>
                </c:pt>
                <c:pt idx="6">
                  <c:v>-4.75</c:v>
                </c:pt>
                <c:pt idx="7">
                  <c:v>-3.875</c:v>
                </c:pt>
                <c:pt idx="8">
                  <c:v>-3</c:v>
                </c:pt>
                <c:pt idx="9">
                  <c:v>-2.125</c:v>
                </c:pt>
                <c:pt idx="10">
                  <c:v>-1.25</c:v>
                </c:pt>
                <c:pt idx="11">
                  <c:v>-0.375</c:v>
                </c:pt>
                <c:pt idx="12">
                  <c:v>0.5</c:v>
                </c:pt>
              </c:numCache>
            </c:numRef>
          </c:xVal>
          <c:yVal>
            <c:numRef>
              <c:f>Normal!$D$61:$D$73</c:f>
              <c:numCache>
                <c:formatCode>General</c:formatCode>
                <c:ptCount val="13"/>
                <c:pt idx="0">
                  <c:v>1.3383022576488536E-5</c:v>
                </c:pt>
                <c:pt idx="1">
                  <c:v>1.8918850515163188E-5</c:v>
                </c:pt>
                <c:pt idx="2">
                  <c:v>2.6540568038022828E-5</c:v>
                </c:pt>
                <c:pt idx="3">
                  <c:v>3.6948823507501461E-5</c:v>
                </c:pt>
                <c:pt idx="4">
                  <c:v>5.1046497434418559E-5</c:v>
                </c:pt>
                <c:pt idx="5">
                  <c:v>6.9985201094694284E-5</c:v>
                </c:pt>
                <c:pt idx="6">
                  <c:v>9.521851724562694E-5</c:v>
                </c:pt>
                <c:pt idx="7">
                  <c:v>1.2856168226184093E-4</c:v>
                </c:pt>
                <c:pt idx="8">
                  <c:v>1.722568939053681E-4</c:v>
                </c:pt>
                <c:pt idx="9">
                  <c:v>2.2904278193116806E-4</c:v>
                </c:pt>
                <c:pt idx="10">
                  <c:v>3.0222580351987562E-4</c:v>
                </c:pt>
                <c:pt idx="11">
                  <c:v>3.9575043849299777E-4</c:v>
                </c:pt>
                <c:pt idx="12">
                  <c:v>5.1426409230539397E-4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2EF-0549-89F1-E18AC1D31000}"/>
            </c:ext>
          </c:extLst>
        </c:ser>
        <c:ser>
          <c:idx val="2"/>
          <c:order val="2"/>
          <c:tx>
            <c:v>Right Tail</c:v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minus"/>
            <c:errValType val="percentage"/>
            <c:noEndCap val="1"/>
            <c:val val="100"/>
            <c:spPr>
              <a:noFill/>
              <a:ln w="127000">
                <a:solidFill>
                  <a:srgbClr val="FFC000"/>
                </a:solidFill>
                <a:round/>
              </a:ln>
              <a:effectLst/>
            </c:spPr>
          </c:errBars>
          <c:xVal>
            <c:numRef>
              <c:f>Normal!$C$104:$C$116</c:f>
              <c:numCache>
                <c:formatCode>General</c:formatCode>
                <c:ptCount val="13"/>
                <c:pt idx="0">
                  <c:v>70</c:v>
                </c:pt>
                <c:pt idx="1">
                  <c:v>68.25</c:v>
                </c:pt>
                <c:pt idx="2">
                  <c:v>66.5</c:v>
                </c:pt>
                <c:pt idx="3">
                  <c:v>64.75</c:v>
                </c:pt>
                <c:pt idx="4">
                  <c:v>63</c:v>
                </c:pt>
                <c:pt idx="5">
                  <c:v>61.25</c:v>
                </c:pt>
                <c:pt idx="6">
                  <c:v>59.5</c:v>
                </c:pt>
                <c:pt idx="7">
                  <c:v>57.75</c:v>
                </c:pt>
                <c:pt idx="8">
                  <c:v>56</c:v>
                </c:pt>
                <c:pt idx="9">
                  <c:v>54.25</c:v>
                </c:pt>
                <c:pt idx="10">
                  <c:v>52.5</c:v>
                </c:pt>
                <c:pt idx="11">
                  <c:v>50.75</c:v>
                </c:pt>
                <c:pt idx="12">
                  <c:v>49</c:v>
                </c:pt>
              </c:numCache>
            </c:numRef>
          </c:xVal>
          <c:yVal>
            <c:numRef>
              <c:f>Normal!$D$104:$D$116</c:f>
              <c:numCache>
                <c:formatCode>General</c:formatCode>
                <c:ptCount val="13"/>
                <c:pt idx="0">
                  <c:v>1.3383022576488536E-5</c:v>
                </c:pt>
                <c:pt idx="1">
                  <c:v>2.6540568038022828E-5</c:v>
                </c:pt>
                <c:pt idx="2">
                  <c:v>5.1046497434418559E-5</c:v>
                </c:pt>
                <c:pt idx="3">
                  <c:v>9.521851724562694E-5</c:v>
                </c:pt>
                <c:pt idx="4">
                  <c:v>1.722568939053681E-4</c:v>
                </c:pt>
                <c:pt idx="5">
                  <c:v>3.0222580351987562E-4</c:v>
                </c:pt>
                <c:pt idx="6">
                  <c:v>5.1426409230539397E-4</c:v>
                </c:pt>
                <c:pt idx="7">
                  <c:v>8.4867340622387202E-4</c:v>
                </c:pt>
                <c:pt idx="8">
                  <c:v>1.3582969233685612E-3</c:v>
                </c:pt>
                <c:pt idx="9">
                  <c:v>2.1083784665664115E-3</c:v>
                </c:pt>
                <c:pt idx="10">
                  <c:v>3.1739651835667416E-3</c:v>
                </c:pt>
                <c:pt idx="11">
                  <c:v>4.6339940998709212E-3</c:v>
                </c:pt>
                <c:pt idx="12">
                  <c:v>6.5615814774676604E-3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2EF-0549-89F1-E18AC1D31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845631"/>
        <c:axId val="1"/>
      </c:scatterChart>
      <c:valAx>
        <c:axId val="46584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584563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865647179346003E-2"/>
          <c:y val="3.2867965744575044E-3"/>
          <c:w val="0.86111403101274619"/>
          <c:h val="0.77419354838709675"/>
        </c:manualLayout>
      </c:layout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rgbClr val="46B2B5"/>
              </a:solidFill>
              <a:round/>
            </a:ln>
            <a:effectLst/>
          </c:spPr>
          <c:marker>
            <c:symbol val="none"/>
          </c:marker>
          <c:xVal>
            <c:numRef>
              <c:f>Normal!$C$16:$C$56</c:f>
              <c:numCache>
                <c:formatCode>General</c:formatCode>
                <c:ptCount val="41"/>
                <c:pt idx="0">
                  <c:v>-10</c:v>
                </c:pt>
                <c:pt idx="1">
                  <c:v>-8</c:v>
                </c:pt>
                <c:pt idx="2">
                  <c:v>-6</c:v>
                </c:pt>
                <c:pt idx="3">
                  <c:v>-3.9999999999999929</c:v>
                </c:pt>
                <c:pt idx="4">
                  <c:v>-1.9999999999999929</c:v>
                </c:pt>
                <c:pt idx="5">
                  <c:v>0</c:v>
                </c:pt>
                <c:pt idx="6">
                  <c:v>2.0000000000000107</c:v>
                </c:pt>
                <c:pt idx="7">
                  <c:v>4.0000000000000142</c:v>
                </c:pt>
                <c:pt idx="8">
                  <c:v>6.0000000000000142</c:v>
                </c:pt>
                <c:pt idx="9">
                  <c:v>8.0000000000000142</c:v>
                </c:pt>
                <c:pt idx="10">
                  <c:v>10.000000000000014</c:v>
                </c:pt>
                <c:pt idx="11">
                  <c:v>12.000000000000014</c:v>
                </c:pt>
                <c:pt idx="12">
                  <c:v>14.000000000000014</c:v>
                </c:pt>
                <c:pt idx="13">
                  <c:v>16.000000000000014</c:v>
                </c:pt>
                <c:pt idx="14">
                  <c:v>18.000000000000014</c:v>
                </c:pt>
                <c:pt idx="15">
                  <c:v>20.000000000000014</c:v>
                </c:pt>
                <c:pt idx="16">
                  <c:v>22.000000000000014</c:v>
                </c:pt>
                <c:pt idx="17">
                  <c:v>24.000000000000014</c:v>
                </c:pt>
                <c:pt idx="18">
                  <c:v>26.000000000000014</c:v>
                </c:pt>
                <c:pt idx="19">
                  <c:v>28.000000000000014</c:v>
                </c:pt>
                <c:pt idx="20">
                  <c:v>30.000000000000014</c:v>
                </c:pt>
                <c:pt idx="21">
                  <c:v>32.000000000000014</c:v>
                </c:pt>
                <c:pt idx="22">
                  <c:v>34.000000000000014</c:v>
                </c:pt>
                <c:pt idx="23">
                  <c:v>36.000000000000014</c:v>
                </c:pt>
                <c:pt idx="24">
                  <c:v>38.000000000000014</c:v>
                </c:pt>
                <c:pt idx="25">
                  <c:v>40.000000000000014</c:v>
                </c:pt>
                <c:pt idx="26">
                  <c:v>42.000000000000014</c:v>
                </c:pt>
                <c:pt idx="27">
                  <c:v>44.000000000000014</c:v>
                </c:pt>
                <c:pt idx="28">
                  <c:v>46.000000000000014</c:v>
                </c:pt>
                <c:pt idx="29">
                  <c:v>48.000000000000014</c:v>
                </c:pt>
                <c:pt idx="30">
                  <c:v>50.000000000000014</c:v>
                </c:pt>
                <c:pt idx="31">
                  <c:v>52.000000000000014</c:v>
                </c:pt>
                <c:pt idx="32">
                  <c:v>54.000000000000014</c:v>
                </c:pt>
                <c:pt idx="33">
                  <c:v>56.000000000000014</c:v>
                </c:pt>
                <c:pt idx="34">
                  <c:v>58.000000000000021</c:v>
                </c:pt>
                <c:pt idx="35">
                  <c:v>60.000000000000021</c:v>
                </c:pt>
                <c:pt idx="36">
                  <c:v>62.000000000000021</c:v>
                </c:pt>
                <c:pt idx="37">
                  <c:v>64.000000000000028</c:v>
                </c:pt>
                <c:pt idx="38">
                  <c:v>66.000000000000028</c:v>
                </c:pt>
                <c:pt idx="39">
                  <c:v>68.000000000000028</c:v>
                </c:pt>
                <c:pt idx="40">
                  <c:v>70.000000000000028</c:v>
                </c:pt>
              </c:numCache>
            </c:numRef>
          </c:xVal>
          <c:yVal>
            <c:numRef>
              <c:f>Normal!$D$16:$D$56</c:f>
              <c:numCache>
                <c:formatCode>General</c:formatCode>
                <c:ptCount val="41"/>
                <c:pt idx="0">
                  <c:v>1.3383022576488536E-5</c:v>
                </c:pt>
                <c:pt idx="1">
                  <c:v>2.9194692579146026E-5</c:v>
                </c:pt>
                <c:pt idx="2">
                  <c:v>6.1190193011377187E-5</c:v>
                </c:pt>
                <c:pt idx="3">
                  <c:v>1.2322191684730209E-4</c:v>
                </c:pt>
                <c:pt idx="4">
                  <c:v>2.3840882014648486E-4</c:v>
                </c:pt>
                <c:pt idx="5">
                  <c:v>4.4318484119380076E-4</c:v>
                </c:pt>
                <c:pt idx="6">
                  <c:v>7.91545158297999E-4</c:v>
                </c:pt>
                <c:pt idx="7">
                  <c:v>1.358296923368566E-3</c:v>
                </c:pt>
                <c:pt idx="8">
                  <c:v>2.2394530294842971E-3</c:v>
                </c:pt>
                <c:pt idx="9">
                  <c:v>3.5474592846231564E-3</c:v>
                </c:pt>
                <c:pt idx="10">
                  <c:v>5.39909665131882E-3</c:v>
                </c:pt>
                <c:pt idx="11">
                  <c:v>7.8950158300894382E-3</c:v>
                </c:pt>
                <c:pt idx="12">
                  <c:v>1.1092083467945582E-2</c:v>
                </c:pt>
                <c:pt idx="13">
                  <c:v>1.4972746563574517E-2</c:v>
                </c:pt>
                <c:pt idx="14">
                  <c:v>1.9418605498321327E-2</c:v>
                </c:pt>
                <c:pt idx="15">
                  <c:v>2.4197072451914371E-2</c:v>
                </c:pt>
                <c:pt idx="16">
                  <c:v>2.8969155276148306E-2</c:v>
                </c:pt>
                <c:pt idx="17">
                  <c:v>3.3322460289179998E-2</c:v>
                </c:pt>
                <c:pt idx="18">
                  <c:v>3.6827014030332353E-2</c:v>
                </c:pt>
                <c:pt idx="19">
                  <c:v>3.9104269397545598E-2</c:v>
                </c:pt>
                <c:pt idx="20">
                  <c:v>3.9894228040143274E-2</c:v>
                </c:pt>
                <c:pt idx="21">
                  <c:v>3.9104269397545577E-2</c:v>
                </c:pt>
                <c:pt idx="22">
                  <c:v>3.6827014030332311E-2</c:v>
                </c:pt>
                <c:pt idx="23">
                  <c:v>3.3322460289179935E-2</c:v>
                </c:pt>
                <c:pt idx="24">
                  <c:v>2.8969155276148247E-2</c:v>
                </c:pt>
                <c:pt idx="25">
                  <c:v>2.4197072451914305E-2</c:v>
                </c:pt>
                <c:pt idx="26">
                  <c:v>1.9418605498321258E-2</c:v>
                </c:pt>
                <c:pt idx="27">
                  <c:v>1.4972746563574453E-2</c:v>
                </c:pt>
                <c:pt idx="28">
                  <c:v>1.1092083467945532E-2</c:v>
                </c:pt>
                <c:pt idx="29">
                  <c:v>7.8950158300893965E-3</c:v>
                </c:pt>
                <c:pt idx="30">
                  <c:v>5.3990966513187914E-3</c:v>
                </c:pt>
                <c:pt idx="31">
                  <c:v>3.5474592846231308E-3</c:v>
                </c:pt>
                <c:pt idx="32">
                  <c:v>2.2394530294842833E-3</c:v>
                </c:pt>
                <c:pt idx="33">
                  <c:v>1.3582969233685567E-3</c:v>
                </c:pt>
                <c:pt idx="34">
                  <c:v>7.9154515829799185E-4</c:v>
                </c:pt>
                <c:pt idx="35">
                  <c:v>4.4318484119379767E-4</c:v>
                </c:pt>
                <c:pt idx="36">
                  <c:v>2.3840882014648275E-4</c:v>
                </c:pt>
                <c:pt idx="37">
                  <c:v>1.2322191684730068E-4</c:v>
                </c:pt>
                <c:pt idx="38">
                  <c:v>6.1190193011376591E-5</c:v>
                </c:pt>
                <c:pt idx="39">
                  <c:v>2.9194692579145691E-5</c:v>
                </c:pt>
                <c:pt idx="40">
                  <c:v>1.3383022576488395E-5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E09-1B4D-B97D-FB5099E95C15}"/>
            </c:ext>
          </c:extLst>
        </c:ser>
        <c:ser>
          <c:idx val="1"/>
          <c:order val="1"/>
          <c:tx>
            <c:v>Left Tail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Normal!$C$61:$C$85</c:f>
              <c:numCache>
                <c:formatCode>General</c:formatCode>
                <c:ptCount val="25"/>
                <c:pt idx="0">
                  <c:v>-10</c:v>
                </c:pt>
                <c:pt idx="1">
                  <c:v>-9.125</c:v>
                </c:pt>
                <c:pt idx="2">
                  <c:v>-8.25</c:v>
                </c:pt>
                <c:pt idx="3">
                  <c:v>-7.375</c:v>
                </c:pt>
                <c:pt idx="4">
                  <c:v>-6.5</c:v>
                </c:pt>
                <c:pt idx="5">
                  <c:v>-5.625</c:v>
                </c:pt>
                <c:pt idx="6">
                  <c:v>-4.75</c:v>
                </c:pt>
                <c:pt idx="7">
                  <c:v>-3.875</c:v>
                </c:pt>
                <c:pt idx="8">
                  <c:v>-3</c:v>
                </c:pt>
                <c:pt idx="9">
                  <c:v>-2.125</c:v>
                </c:pt>
                <c:pt idx="10">
                  <c:v>-1.25</c:v>
                </c:pt>
                <c:pt idx="11">
                  <c:v>-0.375</c:v>
                </c:pt>
                <c:pt idx="12">
                  <c:v>0.5</c:v>
                </c:pt>
                <c:pt idx="13">
                  <c:v>1.375</c:v>
                </c:pt>
                <c:pt idx="14">
                  <c:v>2.25</c:v>
                </c:pt>
                <c:pt idx="15">
                  <c:v>3.125</c:v>
                </c:pt>
                <c:pt idx="16">
                  <c:v>4</c:v>
                </c:pt>
                <c:pt idx="17">
                  <c:v>4.875</c:v>
                </c:pt>
                <c:pt idx="18">
                  <c:v>5.75</c:v>
                </c:pt>
                <c:pt idx="19">
                  <c:v>6.625</c:v>
                </c:pt>
                <c:pt idx="20">
                  <c:v>7.5</c:v>
                </c:pt>
                <c:pt idx="21">
                  <c:v>8.375</c:v>
                </c:pt>
                <c:pt idx="22">
                  <c:v>9.25</c:v>
                </c:pt>
                <c:pt idx="23">
                  <c:v>10.125</c:v>
                </c:pt>
                <c:pt idx="24">
                  <c:v>11</c:v>
                </c:pt>
              </c:numCache>
            </c:numRef>
          </c:xVal>
          <c:yVal>
            <c:numRef>
              <c:f>Normal!$D$61:$D$85</c:f>
              <c:numCache>
                <c:formatCode>General</c:formatCode>
                <c:ptCount val="25"/>
                <c:pt idx="0">
                  <c:v>1.3383022576488536E-5</c:v>
                </c:pt>
                <c:pt idx="1">
                  <c:v>1.8918850515163188E-5</c:v>
                </c:pt>
                <c:pt idx="2">
                  <c:v>2.6540568038022828E-5</c:v>
                </c:pt>
                <c:pt idx="3">
                  <c:v>3.6948823507501461E-5</c:v>
                </c:pt>
                <c:pt idx="4">
                  <c:v>5.1046497434418559E-5</c:v>
                </c:pt>
                <c:pt idx="5">
                  <c:v>6.9985201094694284E-5</c:v>
                </c:pt>
                <c:pt idx="6">
                  <c:v>9.521851724562694E-5</c:v>
                </c:pt>
                <c:pt idx="7">
                  <c:v>1.2856168226184093E-4</c:v>
                </c:pt>
                <c:pt idx="8">
                  <c:v>1.722568939053681E-4</c:v>
                </c:pt>
                <c:pt idx="9">
                  <c:v>2.2904278193116806E-4</c:v>
                </c:pt>
                <c:pt idx="10">
                  <c:v>3.0222580351987562E-4</c:v>
                </c:pt>
                <c:pt idx="11">
                  <c:v>3.9575043849299777E-4</c:v>
                </c:pt>
                <c:pt idx="12">
                  <c:v>5.1426409230539397E-4</c:v>
                </c:pt>
                <c:pt idx="13">
                  <c:v>6.6317161760011888E-4</c:v>
                </c:pt>
                <c:pt idx="14">
                  <c:v>8.4867340622387202E-4</c:v>
                </c:pt>
                <c:pt idx="15">
                  <c:v>1.0777801700270903E-3</c:v>
                </c:pt>
                <c:pt idx="16">
                  <c:v>1.3582969233685612E-3</c:v>
                </c:pt>
                <c:pt idx="17">
                  <c:v>1.6987684167585485E-3</c:v>
                </c:pt>
                <c:pt idx="18">
                  <c:v>2.1083784665664115E-3</c:v>
                </c:pt>
                <c:pt idx="19">
                  <c:v>2.596796390464087E-3</c:v>
                </c:pt>
                <c:pt idx="20">
                  <c:v>3.1739651835667416E-3</c:v>
                </c:pt>
                <c:pt idx="21">
                  <c:v>3.8498282148449435E-3</c:v>
                </c:pt>
                <c:pt idx="22">
                  <c:v>4.6339940998709212E-3</c:v>
                </c:pt>
                <c:pt idx="23">
                  <c:v>5.5353429682076247E-3</c:v>
                </c:pt>
                <c:pt idx="24">
                  <c:v>6.5615814774676604E-3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E09-1B4D-B97D-FB5099E95C15}"/>
            </c:ext>
          </c:extLst>
        </c:ser>
        <c:ser>
          <c:idx val="2"/>
          <c:order val="2"/>
          <c:tx>
            <c:v>Right Tail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minus"/>
            <c:errValType val="percentage"/>
            <c:noEndCap val="1"/>
            <c:val val="100"/>
            <c:spPr>
              <a:noFill/>
              <a:ln w="127000">
                <a:solidFill>
                  <a:srgbClr val="FFC000"/>
                </a:solidFill>
                <a:round/>
              </a:ln>
              <a:effectLst/>
            </c:spPr>
          </c:errBars>
          <c:xVal>
            <c:numRef>
              <c:f>Normal!$C$61:$C$85</c:f>
              <c:numCache>
                <c:formatCode>General</c:formatCode>
                <c:ptCount val="25"/>
                <c:pt idx="0">
                  <c:v>-10</c:v>
                </c:pt>
                <c:pt idx="1">
                  <c:v>-9.125</c:v>
                </c:pt>
                <c:pt idx="2">
                  <c:v>-8.25</c:v>
                </c:pt>
                <c:pt idx="3">
                  <c:v>-7.375</c:v>
                </c:pt>
                <c:pt idx="4">
                  <c:v>-6.5</c:v>
                </c:pt>
                <c:pt idx="5">
                  <c:v>-5.625</c:v>
                </c:pt>
                <c:pt idx="6">
                  <c:v>-4.75</c:v>
                </c:pt>
                <c:pt idx="7">
                  <c:v>-3.875</c:v>
                </c:pt>
                <c:pt idx="8">
                  <c:v>-3</c:v>
                </c:pt>
                <c:pt idx="9">
                  <c:v>-2.125</c:v>
                </c:pt>
                <c:pt idx="10">
                  <c:v>-1.25</c:v>
                </c:pt>
                <c:pt idx="11">
                  <c:v>-0.375</c:v>
                </c:pt>
                <c:pt idx="12">
                  <c:v>0.5</c:v>
                </c:pt>
                <c:pt idx="13">
                  <c:v>1.375</c:v>
                </c:pt>
                <c:pt idx="14">
                  <c:v>2.25</c:v>
                </c:pt>
                <c:pt idx="15">
                  <c:v>3.125</c:v>
                </c:pt>
                <c:pt idx="16">
                  <c:v>4</c:v>
                </c:pt>
                <c:pt idx="17">
                  <c:v>4.875</c:v>
                </c:pt>
                <c:pt idx="18">
                  <c:v>5.75</c:v>
                </c:pt>
                <c:pt idx="19">
                  <c:v>6.625</c:v>
                </c:pt>
                <c:pt idx="20">
                  <c:v>7.5</c:v>
                </c:pt>
                <c:pt idx="21">
                  <c:v>8.375</c:v>
                </c:pt>
                <c:pt idx="22">
                  <c:v>9.25</c:v>
                </c:pt>
                <c:pt idx="23">
                  <c:v>10.125</c:v>
                </c:pt>
                <c:pt idx="24">
                  <c:v>11</c:v>
                </c:pt>
              </c:numCache>
            </c:numRef>
          </c:xVal>
          <c:yVal>
            <c:numRef>
              <c:f>Normal!$D$61:$D$85</c:f>
              <c:numCache>
                <c:formatCode>General</c:formatCode>
                <c:ptCount val="25"/>
                <c:pt idx="0">
                  <c:v>1.3383022576488536E-5</c:v>
                </c:pt>
                <c:pt idx="1">
                  <c:v>1.8918850515163188E-5</c:v>
                </c:pt>
                <c:pt idx="2">
                  <c:v>2.6540568038022828E-5</c:v>
                </c:pt>
                <c:pt idx="3">
                  <c:v>3.6948823507501461E-5</c:v>
                </c:pt>
                <c:pt idx="4">
                  <c:v>5.1046497434418559E-5</c:v>
                </c:pt>
                <c:pt idx="5">
                  <c:v>6.9985201094694284E-5</c:v>
                </c:pt>
                <c:pt idx="6">
                  <c:v>9.521851724562694E-5</c:v>
                </c:pt>
                <c:pt idx="7">
                  <c:v>1.2856168226184093E-4</c:v>
                </c:pt>
                <c:pt idx="8">
                  <c:v>1.722568939053681E-4</c:v>
                </c:pt>
                <c:pt idx="9">
                  <c:v>2.2904278193116806E-4</c:v>
                </c:pt>
                <c:pt idx="10">
                  <c:v>3.0222580351987562E-4</c:v>
                </c:pt>
                <c:pt idx="11">
                  <c:v>3.9575043849299777E-4</c:v>
                </c:pt>
                <c:pt idx="12">
                  <c:v>5.1426409230539397E-4</c:v>
                </c:pt>
                <c:pt idx="13">
                  <c:v>6.6317161760011888E-4</c:v>
                </c:pt>
                <c:pt idx="14">
                  <c:v>8.4867340622387202E-4</c:v>
                </c:pt>
                <c:pt idx="15">
                  <c:v>1.0777801700270903E-3</c:v>
                </c:pt>
                <c:pt idx="16">
                  <c:v>1.3582969233685612E-3</c:v>
                </c:pt>
                <c:pt idx="17">
                  <c:v>1.6987684167585485E-3</c:v>
                </c:pt>
                <c:pt idx="18">
                  <c:v>2.1083784665664115E-3</c:v>
                </c:pt>
                <c:pt idx="19">
                  <c:v>2.596796390464087E-3</c:v>
                </c:pt>
                <c:pt idx="20">
                  <c:v>3.1739651835667416E-3</c:v>
                </c:pt>
                <c:pt idx="21">
                  <c:v>3.8498282148449435E-3</c:v>
                </c:pt>
                <c:pt idx="22">
                  <c:v>4.6339940998709212E-3</c:v>
                </c:pt>
                <c:pt idx="23">
                  <c:v>5.5353429682076247E-3</c:v>
                </c:pt>
                <c:pt idx="24">
                  <c:v>6.5615814774676604E-3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E09-1B4D-B97D-FB5099E95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845631"/>
        <c:axId val="1"/>
      </c:scatterChart>
      <c:valAx>
        <c:axId val="46584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58456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69478588455501"/>
          <c:y val="7.7419354838709681E-2"/>
          <c:w val="0.86111403101274619"/>
          <c:h val="0.77419354838709675"/>
        </c:manualLayout>
      </c:layout>
      <c:scatterChart>
        <c:scatterStyle val="smoothMarker"/>
        <c:varyColors val="0"/>
        <c:ser>
          <c:idx val="0"/>
          <c:order val="0"/>
          <c:spPr>
            <a:ln w="57150" cap="rnd">
              <a:solidFill>
                <a:srgbClr val="46B2B5"/>
              </a:solidFill>
              <a:round/>
            </a:ln>
            <a:effectLst/>
          </c:spPr>
          <c:marker>
            <c:symbol val="none"/>
          </c:marker>
          <c:xVal>
            <c:numRef>
              <c:f>Normal!$C$16:$C$56</c:f>
              <c:numCache>
                <c:formatCode>General</c:formatCode>
                <c:ptCount val="41"/>
                <c:pt idx="0">
                  <c:v>-10</c:v>
                </c:pt>
                <c:pt idx="1">
                  <c:v>-8</c:v>
                </c:pt>
                <c:pt idx="2">
                  <c:v>-6</c:v>
                </c:pt>
                <c:pt idx="3">
                  <c:v>-3.9999999999999929</c:v>
                </c:pt>
                <c:pt idx="4">
                  <c:v>-1.9999999999999929</c:v>
                </c:pt>
                <c:pt idx="5">
                  <c:v>0</c:v>
                </c:pt>
                <c:pt idx="6">
                  <c:v>2.0000000000000107</c:v>
                </c:pt>
                <c:pt idx="7">
                  <c:v>4.0000000000000142</c:v>
                </c:pt>
                <c:pt idx="8">
                  <c:v>6.0000000000000142</c:v>
                </c:pt>
                <c:pt idx="9">
                  <c:v>8.0000000000000142</c:v>
                </c:pt>
                <c:pt idx="10">
                  <c:v>10.000000000000014</c:v>
                </c:pt>
                <c:pt idx="11">
                  <c:v>12.000000000000014</c:v>
                </c:pt>
                <c:pt idx="12">
                  <c:v>14.000000000000014</c:v>
                </c:pt>
                <c:pt idx="13">
                  <c:v>16.000000000000014</c:v>
                </c:pt>
                <c:pt idx="14">
                  <c:v>18.000000000000014</c:v>
                </c:pt>
                <c:pt idx="15">
                  <c:v>20.000000000000014</c:v>
                </c:pt>
                <c:pt idx="16">
                  <c:v>22.000000000000014</c:v>
                </c:pt>
                <c:pt idx="17">
                  <c:v>24.000000000000014</c:v>
                </c:pt>
                <c:pt idx="18">
                  <c:v>26.000000000000014</c:v>
                </c:pt>
                <c:pt idx="19">
                  <c:v>28.000000000000014</c:v>
                </c:pt>
                <c:pt idx="20">
                  <c:v>30.000000000000014</c:v>
                </c:pt>
                <c:pt idx="21">
                  <c:v>32.000000000000014</c:v>
                </c:pt>
                <c:pt idx="22">
                  <c:v>34.000000000000014</c:v>
                </c:pt>
                <c:pt idx="23">
                  <c:v>36.000000000000014</c:v>
                </c:pt>
                <c:pt idx="24">
                  <c:v>38.000000000000014</c:v>
                </c:pt>
                <c:pt idx="25">
                  <c:v>40.000000000000014</c:v>
                </c:pt>
                <c:pt idx="26">
                  <c:v>42.000000000000014</c:v>
                </c:pt>
                <c:pt idx="27">
                  <c:v>44.000000000000014</c:v>
                </c:pt>
                <c:pt idx="28">
                  <c:v>46.000000000000014</c:v>
                </c:pt>
                <c:pt idx="29">
                  <c:v>48.000000000000014</c:v>
                </c:pt>
                <c:pt idx="30">
                  <c:v>50.000000000000014</c:v>
                </c:pt>
                <c:pt idx="31">
                  <c:v>52.000000000000014</c:v>
                </c:pt>
                <c:pt idx="32">
                  <c:v>54.000000000000014</c:v>
                </c:pt>
                <c:pt idx="33">
                  <c:v>56.000000000000014</c:v>
                </c:pt>
                <c:pt idx="34">
                  <c:v>58.000000000000021</c:v>
                </c:pt>
                <c:pt idx="35">
                  <c:v>60.000000000000021</c:v>
                </c:pt>
                <c:pt idx="36">
                  <c:v>62.000000000000021</c:v>
                </c:pt>
                <c:pt idx="37">
                  <c:v>64.000000000000028</c:v>
                </c:pt>
                <c:pt idx="38">
                  <c:v>66.000000000000028</c:v>
                </c:pt>
                <c:pt idx="39">
                  <c:v>68.000000000000028</c:v>
                </c:pt>
                <c:pt idx="40">
                  <c:v>70.000000000000028</c:v>
                </c:pt>
              </c:numCache>
            </c:numRef>
          </c:xVal>
          <c:yVal>
            <c:numRef>
              <c:f>Normal!$D$16:$D$56</c:f>
              <c:numCache>
                <c:formatCode>General</c:formatCode>
                <c:ptCount val="41"/>
                <c:pt idx="0">
                  <c:v>1.3383022576488536E-5</c:v>
                </c:pt>
                <c:pt idx="1">
                  <c:v>2.9194692579146026E-5</c:v>
                </c:pt>
                <c:pt idx="2">
                  <c:v>6.1190193011377187E-5</c:v>
                </c:pt>
                <c:pt idx="3">
                  <c:v>1.2322191684730209E-4</c:v>
                </c:pt>
                <c:pt idx="4">
                  <c:v>2.3840882014648486E-4</c:v>
                </c:pt>
                <c:pt idx="5">
                  <c:v>4.4318484119380076E-4</c:v>
                </c:pt>
                <c:pt idx="6">
                  <c:v>7.91545158297999E-4</c:v>
                </c:pt>
                <c:pt idx="7">
                  <c:v>1.358296923368566E-3</c:v>
                </c:pt>
                <c:pt idx="8">
                  <c:v>2.2394530294842971E-3</c:v>
                </c:pt>
                <c:pt idx="9">
                  <c:v>3.5474592846231564E-3</c:v>
                </c:pt>
                <c:pt idx="10">
                  <c:v>5.39909665131882E-3</c:v>
                </c:pt>
                <c:pt idx="11">
                  <c:v>7.8950158300894382E-3</c:v>
                </c:pt>
                <c:pt idx="12">
                  <c:v>1.1092083467945582E-2</c:v>
                </c:pt>
                <c:pt idx="13">
                  <c:v>1.4972746563574517E-2</c:v>
                </c:pt>
                <c:pt idx="14">
                  <c:v>1.9418605498321327E-2</c:v>
                </c:pt>
                <c:pt idx="15">
                  <c:v>2.4197072451914371E-2</c:v>
                </c:pt>
                <c:pt idx="16">
                  <c:v>2.8969155276148306E-2</c:v>
                </c:pt>
                <c:pt idx="17">
                  <c:v>3.3322460289179998E-2</c:v>
                </c:pt>
                <c:pt idx="18">
                  <c:v>3.6827014030332353E-2</c:v>
                </c:pt>
                <c:pt idx="19">
                  <c:v>3.9104269397545598E-2</c:v>
                </c:pt>
                <c:pt idx="20">
                  <c:v>3.9894228040143274E-2</c:v>
                </c:pt>
                <c:pt idx="21">
                  <c:v>3.9104269397545577E-2</c:v>
                </c:pt>
                <c:pt idx="22">
                  <c:v>3.6827014030332311E-2</c:v>
                </c:pt>
                <c:pt idx="23">
                  <c:v>3.3322460289179935E-2</c:v>
                </c:pt>
                <c:pt idx="24">
                  <c:v>2.8969155276148247E-2</c:v>
                </c:pt>
                <c:pt idx="25">
                  <c:v>2.4197072451914305E-2</c:v>
                </c:pt>
                <c:pt idx="26">
                  <c:v>1.9418605498321258E-2</c:v>
                </c:pt>
                <c:pt idx="27">
                  <c:v>1.4972746563574453E-2</c:v>
                </c:pt>
                <c:pt idx="28">
                  <c:v>1.1092083467945532E-2</c:v>
                </c:pt>
                <c:pt idx="29">
                  <c:v>7.8950158300893965E-3</c:v>
                </c:pt>
                <c:pt idx="30">
                  <c:v>5.3990966513187914E-3</c:v>
                </c:pt>
                <c:pt idx="31">
                  <c:v>3.5474592846231308E-3</c:v>
                </c:pt>
                <c:pt idx="32">
                  <c:v>2.2394530294842833E-3</c:v>
                </c:pt>
                <c:pt idx="33">
                  <c:v>1.3582969233685567E-3</c:v>
                </c:pt>
                <c:pt idx="34">
                  <c:v>7.9154515829799185E-4</c:v>
                </c:pt>
                <c:pt idx="35">
                  <c:v>4.4318484119379767E-4</c:v>
                </c:pt>
                <c:pt idx="36">
                  <c:v>2.3840882014648275E-4</c:v>
                </c:pt>
                <c:pt idx="37">
                  <c:v>1.2322191684730068E-4</c:v>
                </c:pt>
                <c:pt idx="38">
                  <c:v>6.1190193011376591E-5</c:v>
                </c:pt>
                <c:pt idx="39">
                  <c:v>2.9194692579145691E-5</c:v>
                </c:pt>
                <c:pt idx="40">
                  <c:v>1.3383022576488395E-5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EF-0549-89F1-E18AC1D31000}"/>
            </c:ext>
          </c:extLst>
        </c:ser>
        <c:ser>
          <c:idx val="1"/>
          <c:order val="1"/>
          <c:tx>
            <c:v>Left Tail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Normal!$C$61:$C$73</c:f>
              <c:numCache>
                <c:formatCode>General</c:formatCode>
                <c:ptCount val="13"/>
                <c:pt idx="0">
                  <c:v>-10</c:v>
                </c:pt>
                <c:pt idx="1">
                  <c:v>-9.125</c:v>
                </c:pt>
                <c:pt idx="2">
                  <c:v>-8.25</c:v>
                </c:pt>
                <c:pt idx="3">
                  <c:v>-7.375</c:v>
                </c:pt>
                <c:pt idx="4">
                  <c:v>-6.5</c:v>
                </c:pt>
                <c:pt idx="5">
                  <c:v>-5.625</c:v>
                </c:pt>
                <c:pt idx="6">
                  <c:v>-4.75</c:v>
                </c:pt>
                <c:pt idx="7">
                  <c:v>-3.875</c:v>
                </c:pt>
                <c:pt idx="8">
                  <c:v>-3</c:v>
                </c:pt>
                <c:pt idx="9">
                  <c:v>-2.125</c:v>
                </c:pt>
                <c:pt idx="10">
                  <c:v>-1.25</c:v>
                </c:pt>
                <c:pt idx="11">
                  <c:v>-0.375</c:v>
                </c:pt>
                <c:pt idx="12">
                  <c:v>0.5</c:v>
                </c:pt>
              </c:numCache>
            </c:numRef>
          </c:xVal>
          <c:yVal>
            <c:numRef>
              <c:f>Normal!$D$61:$D$73</c:f>
              <c:numCache>
                <c:formatCode>General</c:formatCode>
                <c:ptCount val="13"/>
                <c:pt idx="0">
                  <c:v>1.3383022576488536E-5</c:v>
                </c:pt>
                <c:pt idx="1">
                  <c:v>1.8918850515163188E-5</c:v>
                </c:pt>
                <c:pt idx="2">
                  <c:v>2.6540568038022828E-5</c:v>
                </c:pt>
                <c:pt idx="3">
                  <c:v>3.6948823507501461E-5</c:v>
                </c:pt>
                <c:pt idx="4">
                  <c:v>5.1046497434418559E-5</c:v>
                </c:pt>
                <c:pt idx="5">
                  <c:v>6.9985201094694284E-5</c:v>
                </c:pt>
                <c:pt idx="6">
                  <c:v>9.521851724562694E-5</c:v>
                </c:pt>
                <c:pt idx="7">
                  <c:v>1.2856168226184093E-4</c:v>
                </c:pt>
                <c:pt idx="8">
                  <c:v>1.722568939053681E-4</c:v>
                </c:pt>
                <c:pt idx="9">
                  <c:v>2.2904278193116806E-4</c:v>
                </c:pt>
                <c:pt idx="10">
                  <c:v>3.0222580351987562E-4</c:v>
                </c:pt>
                <c:pt idx="11">
                  <c:v>3.9575043849299777E-4</c:v>
                </c:pt>
                <c:pt idx="12">
                  <c:v>5.1426409230539397E-4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2EF-0549-89F1-E18AC1D31000}"/>
            </c:ext>
          </c:extLst>
        </c:ser>
        <c:ser>
          <c:idx val="2"/>
          <c:order val="2"/>
          <c:tx>
            <c:v>Right Tail</c:v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minus"/>
            <c:errValType val="percentage"/>
            <c:noEndCap val="1"/>
            <c:val val="100"/>
            <c:spPr>
              <a:noFill/>
              <a:ln w="127000">
                <a:solidFill>
                  <a:srgbClr val="FFC000"/>
                </a:solidFill>
                <a:round/>
              </a:ln>
              <a:effectLst/>
            </c:spPr>
          </c:errBars>
          <c:xVal>
            <c:numRef>
              <c:f>Normal!$C$104:$C$116</c:f>
              <c:numCache>
                <c:formatCode>General</c:formatCode>
                <c:ptCount val="13"/>
                <c:pt idx="0">
                  <c:v>70</c:v>
                </c:pt>
                <c:pt idx="1">
                  <c:v>68.25</c:v>
                </c:pt>
                <c:pt idx="2">
                  <c:v>66.5</c:v>
                </c:pt>
                <c:pt idx="3">
                  <c:v>64.75</c:v>
                </c:pt>
                <c:pt idx="4">
                  <c:v>63</c:v>
                </c:pt>
                <c:pt idx="5">
                  <c:v>61.25</c:v>
                </c:pt>
                <c:pt idx="6">
                  <c:v>59.5</c:v>
                </c:pt>
                <c:pt idx="7">
                  <c:v>57.75</c:v>
                </c:pt>
                <c:pt idx="8">
                  <c:v>56</c:v>
                </c:pt>
                <c:pt idx="9">
                  <c:v>54.25</c:v>
                </c:pt>
                <c:pt idx="10">
                  <c:v>52.5</c:v>
                </c:pt>
                <c:pt idx="11">
                  <c:v>50.75</c:v>
                </c:pt>
                <c:pt idx="12">
                  <c:v>49</c:v>
                </c:pt>
              </c:numCache>
            </c:numRef>
          </c:xVal>
          <c:yVal>
            <c:numRef>
              <c:f>Normal!$D$104:$D$116</c:f>
              <c:numCache>
                <c:formatCode>General</c:formatCode>
                <c:ptCount val="13"/>
                <c:pt idx="0">
                  <c:v>1.3383022576488536E-5</c:v>
                </c:pt>
                <c:pt idx="1">
                  <c:v>2.6540568038022828E-5</c:v>
                </c:pt>
                <c:pt idx="2">
                  <c:v>5.1046497434418559E-5</c:v>
                </c:pt>
                <c:pt idx="3">
                  <c:v>9.521851724562694E-5</c:v>
                </c:pt>
                <c:pt idx="4">
                  <c:v>1.722568939053681E-4</c:v>
                </c:pt>
                <c:pt idx="5">
                  <c:v>3.0222580351987562E-4</c:v>
                </c:pt>
                <c:pt idx="6">
                  <c:v>5.1426409230539397E-4</c:v>
                </c:pt>
                <c:pt idx="7">
                  <c:v>8.4867340622387202E-4</c:v>
                </c:pt>
                <c:pt idx="8">
                  <c:v>1.3582969233685612E-3</c:v>
                </c:pt>
                <c:pt idx="9">
                  <c:v>2.1083784665664115E-3</c:v>
                </c:pt>
                <c:pt idx="10">
                  <c:v>3.1739651835667416E-3</c:v>
                </c:pt>
                <c:pt idx="11">
                  <c:v>4.6339940998709212E-3</c:v>
                </c:pt>
                <c:pt idx="12">
                  <c:v>6.5615814774676604E-3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2EF-0549-89F1-E18AC1D31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845631"/>
        <c:axId val="1"/>
      </c:scatterChart>
      <c:valAx>
        <c:axId val="46584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584563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A8346-2A85-44C8-A687-710F6A76A1DF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F560B-EB38-4359-93E9-B7920EB7BD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7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040C-D7AA-4AC5-8E75-E287D32170C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29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040C-D7AA-4AC5-8E75-E287D32170C6}" type="slidenum">
              <a:rPr lang="en-IE" smtClean="0"/>
              <a:t>30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1905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Upper</a:t>
            </a:r>
            <a:r>
              <a:rPr lang="es-ES" dirty="0"/>
              <a:t> </a:t>
            </a:r>
            <a:r>
              <a:rPr lang="es-ES" dirty="0" err="1"/>
              <a:t>tail</a:t>
            </a:r>
            <a:r>
              <a:rPr lang="es-ES" dirty="0"/>
              <a:t> </a:t>
            </a:r>
            <a:r>
              <a:rPr lang="es-ES" dirty="0" err="1"/>
              <a:t>tables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040C-D7AA-4AC5-8E75-E287D32170C6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159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040C-D7AA-4AC5-8E75-E287D32170C6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91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040C-D7AA-4AC5-8E75-E287D32170C6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41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040C-D7AA-4AC5-8E75-E287D32170C6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54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040C-D7AA-4AC5-8E75-E287D32170C6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965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040C-D7AA-4AC5-8E75-E287D32170C6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8894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040C-D7AA-4AC5-8E75-E287D32170C6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8778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040C-D7AA-4AC5-8E75-E287D32170C6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04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040C-D7AA-4AC5-8E75-E287D32170C6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184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040C-D7AA-4AC5-8E75-E287D32170C6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258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46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1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1175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01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83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4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430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664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chart" Target="../charts/chart1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chart" Target="../charts/chart2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8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6.png"/><Relationship Id="rId5" Type="http://schemas.openxmlformats.org/officeDocument/2006/relationships/chart" Target="../charts/chart4.xml"/><Relationship Id="rId15" Type="http://schemas.openxmlformats.org/officeDocument/2006/relationships/image" Target="../media/image33.png"/><Relationship Id="rId10" Type="http://schemas.openxmlformats.org/officeDocument/2006/relationships/image" Target="../media/image31.png"/><Relationship Id="rId4" Type="http://schemas.openxmlformats.org/officeDocument/2006/relationships/chart" Target="../charts/chart3.xml"/><Relationship Id="rId9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0B6B-948E-7247-BCB6-E92D0186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9674-E2B4-C64E-81D4-A7F2BDF22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6198" y="5159783"/>
            <a:ext cx="6711802" cy="951135"/>
          </a:xfrm>
        </p:spPr>
        <p:txBody>
          <a:bodyPr>
            <a:normAutofit/>
          </a:bodyPr>
          <a:lstStyle/>
          <a:p>
            <a:r>
              <a:rPr lang="en-IE" sz="2400" dirty="0"/>
              <a:t>Estimation &amp;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253559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758" y="382385"/>
            <a:ext cx="7633742" cy="1492132"/>
          </a:xfrm>
        </p:spPr>
        <p:txBody>
          <a:bodyPr>
            <a:normAutofit/>
          </a:bodyPr>
          <a:lstStyle/>
          <a:p>
            <a:r>
              <a:rPr lang="en-US" dirty="0"/>
              <a:t>Confidence interval 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6975" y="1487896"/>
                <a:ext cx="7633742" cy="56976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b="1" dirty="0">
                    <a:solidFill>
                      <a:srgbClr val="FFC000"/>
                    </a:solidFill>
                  </a:rPr>
                  <a:t>Confidence Interval (CI):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800" dirty="0"/>
                  <a:t>Range of values that, with a certain level of confidence, contains the population parameter of interest.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Also referred to as an </a:t>
                </a:r>
                <a:r>
                  <a:rPr lang="en-US" sz="2800" dirty="0">
                    <a:solidFill>
                      <a:srgbClr val="46B2B5"/>
                    </a:solidFill>
                  </a:rPr>
                  <a:t>interval estimate</a:t>
                </a:r>
                <a:r>
                  <a:rPr lang="en-US" sz="2800" dirty="0"/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46B2B5"/>
                          </a:solidFill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US" sz="2800" i="1" dirty="0">
                          <a:solidFill>
                            <a:srgbClr val="46B2B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rgbClr val="46B2B5"/>
                          </a:solidFill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sz="2800" i="1" dirty="0">
                          <a:solidFill>
                            <a:srgbClr val="46B2B5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2800" i="1" dirty="0">
                          <a:solidFill>
                            <a:srgbClr val="46B2B5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800" i="1" dirty="0">
                          <a:solidFill>
                            <a:srgbClr val="46B2B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solidFill>
                            <a:srgbClr val="46B2B5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800" i="1" dirty="0">
                          <a:solidFill>
                            <a:srgbClr val="46B2B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FFC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b="1" dirty="0">
                  <a:solidFill>
                    <a:srgbClr val="FFC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b="1" dirty="0">
                    <a:solidFill>
                      <a:srgbClr val="FFC000"/>
                    </a:solidFill>
                  </a:rPr>
                  <a:t>Margin error: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Accounts for the variability of the estimator and the desired confidence level of the interval.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6975" y="1487896"/>
                <a:ext cx="7633742" cy="5697650"/>
              </a:xfrm>
              <a:blipFill>
                <a:blip r:embed="rId2"/>
                <a:stretch>
                  <a:fillRect l="-1677" t="-1070" r="-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9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interval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6975" y="1770700"/>
                <a:ext cx="7859831" cy="4592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800" dirty="0"/>
                  <a:t>Consider a normally distributed random variable.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600" dirty="0"/>
                  <a:t>Key summary statistics: </a:t>
                </a:r>
                <a14:m>
                  <m:oMath xmlns:m="http://schemas.openxmlformats.org/officeDocument/2006/math">
                    <m:r>
                      <a:rPr lang="en-IE" sz="26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E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sz="2600" dirty="0"/>
                  <a:t>.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600" dirty="0"/>
                  <a:t>But these population parameters are typically </a:t>
                </a:r>
                <a:r>
                  <a:rPr lang="en-IE" sz="2600" dirty="0">
                    <a:solidFill>
                      <a:srgbClr val="46B2B5"/>
                    </a:solidFill>
                  </a:rPr>
                  <a:t>unknown</a:t>
                </a:r>
                <a:r>
                  <a:rPr lang="en-IE" sz="2600" dirty="0"/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IE" sz="2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800" dirty="0"/>
                  <a:t>We would like to build a confidence interval for the population mean </a:t>
                </a:r>
                <a14:m>
                  <m:oMath xmlns:m="http://schemas.openxmlformats.org/officeDocument/2006/math">
                    <m:r>
                      <a:rPr lang="en-IE" sz="28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600" dirty="0"/>
                  <a:t>For the time being, we will assume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sz="2600" dirty="0"/>
                  <a:t> is known.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IE" sz="2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800" dirty="0"/>
                  <a:t>We know that, for a standard normal random variable, </a:t>
                </a:r>
                <a14:m>
                  <m:oMath xmlns:m="http://schemas.openxmlformats.org/officeDocument/2006/math">
                    <m:r>
                      <a:rPr lang="en-IE" sz="2800" i="1" dirty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IE" sz="28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−1.96&lt;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&lt;1.96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=0.9</m:t>
                          </m:r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E" sz="2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IE" sz="2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IE" sz="2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6975" y="1770700"/>
                <a:ext cx="7859831" cy="4592000"/>
              </a:xfrm>
              <a:blipFill>
                <a:blip r:embed="rId2"/>
                <a:stretch>
                  <a:fillRect l="-1396" t="-1326" r="-2793" b="-7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9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5D7F18C-EE3D-FC44-96DA-74EF0BE3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736" y="1309846"/>
            <a:ext cx="7858244" cy="5225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dirty="0"/>
              <a:t>95% of observations are within 2 SDs of the mean.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235E9D9-5476-BA48-B020-1A17DBF1B084}"/>
              </a:ext>
            </a:extLst>
          </p:cNvPr>
          <p:cNvGraphicFramePr>
            <a:graphicFrameLocks/>
          </p:cNvGraphicFramePr>
          <p:nvPr/>
        </p:nvGraphicFramePr>
        <p:xfrm>
          <a:off x="1816859" y="2363547"/>
          <a:ext cx="8209355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62758" y="382385"/>
            <a:ext cx="7633742" cy="1021594"/>
          </a:xfrm>
        </p:spPr>
        <p:txBody>
          <a:bodyPr/>
          <a:lstStyle/>
          <a:p>
            <a:r>
              <a:rPr lang="en-IE" dirty="0"/>
              <a:t>Confidence interval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EB944D-0A4B-E641-81B7-C38012574FE6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EC3E643-EAE4-7B49-8A99-861370CBF97C}"/>
              </a:ext>
            </a:extLst>
          </p:cNvPr>
          <p:cNvGraphicFramePr>
            <a:graphicFrameLocks/>
          </p:cNvGraphicFramePr>
          <p:nvPr/>
        </p:nvGraphicFramePr>
        <p:xfrm>
          <a:off x="1732016" y="2042700"/>
          <a:ext cx="8209355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7A7AB51E-A17F-F64E-A13A-B0F74447825D}"/>
                  </a:ext>
                </a:extLst>
              </p:cNvPr>
              <p:cNvSpPr txBox="1"/>
              <p:nvPr/>
            </p:nvSpPr>
            <p:spPr>
              <a:xfrm>
                <a:off x="6279630" y="2181113"/>
                <a:ext cx="53934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−1.96&lt;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&lt;1.96</m:t>
                              </m:r>
                            </m:e>
                          </m:d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=0.95</m:t>
                          </m:r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7A7AB51E-A17F-F64E-A13A-B0F744478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630" y="2181113"/>
                <a:ext cx="5393411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1FBFC2D3-C4A9-ED42-A1B2-08F075BD5909}"/>
                  </a:ext>
                </a:extLst>
              </p:cNvPr>
              <p:cNvSpPr txBox="1"/>
              <p:nvPr/>
            </p:nvSpPr>
            <p:spPr>
              <a:xfrm>
                <a:off x="7159262" y="4285020"/>
                <a:ext cx="32229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&gt;1.96</m:t>
                              </m:r>
                            </m:e>
                          </m:d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=0.025</m:t>
                          </m:r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1FBFC2D3-C4A9-ED42-A1B2-08F075BD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262" y="4285020"/>
                <a:ext cx="3222989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20FF4CE8-6549-6548-9D29-5D1EA4A4643B}"/>
                  </a:ext>
                </a:extLst>
              </p:cNvPr>
              <p:cNvSpPr txBox="1"/>
              <p:nvPr/>
            </p:nvSpPr>
            <p:spPr>
              <a:xfrm>
                <a:off x="1816858" y="3817417"/>
                <a:ext cx="355159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&lt;−1.96</m:t>
                              </m:r>
                            </m:e>
                          </m:d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=0.025</m:t>
                          </m:r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20FF4CE8-6549-6548-9D29-5D1EA4A46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858" y="3817417"/>
                <a:ext cx="355159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7">
                <a:extLst>
                  <a:ext uri="{FF2B5EF4-FFF2-40B4-BE49-F238E27FC236}">
                    <a16:creationId xmlns:a16="http://schemas.microsoft.com/office/drawing/2014/main" id="{095D9FD9-D258-6C41-BED5-65F6CD401C5F}"/>
                  </a:ext>
                </a:extLst>
              </p:cNvPr>
              <p:cNvSpPr txBox="1"/>
              <p:nvPr/>
            </p:nvSpPr>
            <p:spPr>
              <a:xfrm>
                <a:off x="7009566" y="5747449"/>
                <a:ext cx="102234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1.96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9" name="TextBox 7">
                <a:extLst>
                  <a:ext uri="{FF2B5EF4-FFF2-40B4-BE49-F238E27FC236}">
                    <a16:creationId xmlns:a16="http://schemas.microsoft.com/office/drawing/2014/main" id="{095D9FD9-D258-6C41-BED5-65F6CD401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566" y="5747449"/>
                <a:ext cx="1022341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">
                <a:extLst>
                  <a:ext uri="{FF2B5EF4-FFF2-40B4-BE49-F238E27FC236}">
                    <a16:creationId xmlns:a16="http://schemas.microsoft.com/office/drawing/2014/main" id="{3D44EF42-B252-1241-85D6-29E17B6913A2}"/>
                  </a:ext>
                </a:extLst>
              </p:cNvPr>
              <p:cNvSpPr txBox="1"/>
              <p:nvPr/>
            </p:nvSpPr>
            <p:spPr>
              <a:xfrm>
                <a:off x="4231600" y="5711906"/>
                <a:ext cx="102234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−1.96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1" name="TextBox 7">
                <a:extLst>
                  <a:ext uri="{FF2B5EF4-FFF2-40B4-BE49-F238E27FC236}">
                    <a16:creationId xmlns:a16="http://schemas.microsoft.com/office/drawing/2014/main" id="{3D44EF42-B252-1241-85D6-29E17B691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00" y="5711906"/>
                <a:ext cx="1022341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7F23C7C7-22C6-A040-AA46-485352AF3CD3}"/>
                  </a:ext>
                </a:extLst>
              </p:cNvPr>
              <p:cNvSpPr txBox="1"/>
              <p:nvPr/>
            </p:nvSpPr>
            <p:spPr>
              <a:xfrm>
                <a:off x="9270370" y="5459062"/>
                <a:ext cx="102234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7F23C7C7-22C6-A040-AA46-485352AF3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70" y="5459062"/>
                <a:ext cx="1022341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7">
                <a:extLst>
                  <a:ext uri="{FF2B5EF4-FFF2-40B4-BE49-F238E27FC236}">
                    <a16:creationId xmlns:a16="http://schemas.microsoft.com/office/drawing/2014/main" id="{D55CACBD-AFD7-C240-A4FC-8FC640B3E74C}"/>
                  </a:ext>
                </a:extLst>
              </p:cNvPr>
              <p:cNvSpPr txBox="1"/>
              <p:nvPr/>
            </p:nvSpPr>
            <p:spPr>
              <a:xfrm>
                <a:off x="9270370" y="6085612"/>
                <a:ext cx="102234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3" name="TextBox 7">
                <a:extLst>
                  <a:ext uri="{FF2B5EF4-FFF2-40B4-BE49-F238E27FC236}">
                    <a16:creationId xmlns:a16="http://schemas.microsoft.com/office/drawing/2014/main" id="{D55CACBD-AFD7-C240-A4FC-8FC640B3E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70" y="6085612"/>
                <a:ext cx="1022341" cy="4770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7">
                <a:extLst>
                  <a:ext uri="{FF2B5EF4-FFF2-40B4-BE49-F238E27FC236}">
                    <a16:creationId xmlns:a16="http://schemas.microsoft.com/office/drawing/2014/main" id="{23A9155E-FC2C-4C4D-AFE5-48AE981AD18F}"/>
                  </a:ext>
                </a:extLst>
              </p:cNvPr>
              <p:cNvSpPr txBox="1"/>
              <p:nvPr/>
            </p:nvSpPr>
            <p:spPr>
              <a:xfrm>
                <a:off x="5584830" y="5721308"/>
                <a:ext cx="102234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5" name="TextBox 7">
                <a:extLst>
                  <a:ext uri="{FF2B5EF4-FFF2-40B4-BE49-F238E27FC236}">
                    <a16:creationId xmlns:a16="http://schemas.microsoft.com/office/drawing/2014/main" id="{23A9155E-FC2C-4C4D-AFE5-48AE981AD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30" y="5721308"/>
                <a:ext cx="1022341" cy="4770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7DC36F33-9F6B-C446-9F99-CC5AE311D9BB}"/>
                  </a:ext>
                </a:extLst>
              </p:cNvPr>
              <p:cNvSpPr txBox="1"/>
              <p:nvPr/>
            </p:nvSpPr>
            <p:spPr>
              <a:xfrm>
                <a:off x="7009566" y="6407152"/>
                <a:ext cx="2245505" cy="481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+1.96 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7DC36F33-9F6B-C446-9F99-CC5AE311D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566" y="6407152"/>
                <a:ext cx="2245505" cy="4812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7">
                <a:extLst>
                  <a:ext uri="{FF2B5EF4-FFF2-40B4-BE49-F238E27FC236}">
                    <a16:creationId xmlns:a16="http://schemas.microsoft.com/office/drawing/2014/main" id="{F34FBD50-755D-A045-A3D9-331E63173F8E}"/>
                  </a:ext>
                </a:extLst>
              </p:cNvPr>
              <p:cNvSpPr txBox="1"/>
              <p:nvPr/>
            </p:nvSpPr>
            <p:spPr>
              <a:xfrm>
                <a:off x="3008436" y="6348444"/>
                <a:ext cx="2245505" cy="481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−1.96 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7" name="TextBox 7">
                <a:extLst>
                  <a:ext uri="{FF2B5EF4-FFF2-40B4-BE49-F238E27FC236}">
                    <a16:creationId xmlns:a16="http://schemas.microsoft.com/office/drawing/2014/main" id="{F34FBD50-755D-A045-A3D9-331E63173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436" y="6348444"/>
                <a:ext cx="2245505" cy="4812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7">
                <a:extLst>
                  <a:ext uri="{FF2B5EF4-FFF2-40B4-BE49-F238E27FC236}">
                    <a16:creationId xmlns:a16="http://schemas.microsoft.com/office/drawing/2014/main" id="{504754DE-668C-B844-A411-009B0197095C}"/>
                  </a:ext>
                </a:extLst>
              </p:cNvPr>
              <p:cNvSpPr txBox="1"/>
              <p:nvPr/>
            </p:nvSpPr>
            <p:spPr>
              <a:xfrm>
                <a:off x="5893875" y="6395624"/>
                <a:ext cx="404248" cy="481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8" name="TextBox 7">
                <a:extLst>
                  <a:ext uri="{FF2B5EF4-FFF2-40B4-BE49-F238E27FC236}">
                    <a16:creationId xmlns:a16="http://schemas.microsoft.com/office/drawing/2014/main" id="{504754DE-668C-B844-A411-009B01970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75" y="6395624"/>
                <a:ext cx="404248" cy="4812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E84AC9-3E45-6546-9628-F3DE05CB81D9}"/>
              </a:ext>
            </a:extLst>
          </p:cNvPr>
          <p:cNvCxnSpPr>
            <a:cxnSpLocks/>
          </p:cNvCxnSpPr>
          <p:nvPr/>
        </p:nvCxnSpPr>
        <p:spPr>
          <a:xfrm flipH="1">
            <a:off x="6298124" y="2598000"/>
            <a:ext cx="1721659" cy="145794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ADF360-DF9B-6649-B346-0C7B3F407B6D}"/>
              </a:ext>
            </a:extLst>
          </p:cNvPr>
          <p:cNvCxnSpPr>
            <a:cxnSpLocks/>
          </p:cNvCxnSpPr>
          <p:nvPr/>
        </p:nvCxnSpPr>
        <p:spPr>
          <a:xfrm flipH="1">
            <a:off x="7459172" y="4762075"/>
            <a:ext cx="919745" cy="86282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74C188-4BC9-7249-89A8-706F8A6A88A6}"/>
              </a:ext>
            </a:extLst>
          </p:cNvPr>
          <p:cNvCxnSpPr>
            <a:cxnSpLocks/>
          </p:cNvCxnSpPr>
          <p:nvPr/>
        </p:nvCxnSpPr>
        <p:spPr>
          <a:xfrm>
            <a:off x="3287240" y="4335909"/>
            <a:ext cx="1404439" cy="130501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B39ABB-E7F9-3B47-A839-B41973B69151}"/>
              </a:ext>
            </a:extLst>
          </p:cNvPr>
          <p:cNvCxnSpPr/>
          <p:nvPr/>
        </p:nvCxnSpPr>
        <p:spPr>
          <a:xfrm>
            <a:off x="6106451" y="2784143"/>
            <a:ext cx="0" cy="29633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22D0CA-E252-544C-BC0E-D1907FA6CF4D}"/>
              </a:ext>
            </a:extLst>
          </p:cNvPr>
          <p:cNvCxnSpPr>
            <a:cxnSpLocks/>
          </p:cNvCxnSpPr>
          <p:nvPr/>
        </p:nvCxnSpPr>
        <p:spPr>
          <a:xfrm flipV="1">
            <a:off x="2576737" y="6359803"/>
            <a:ext cx="7094977" cy="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003DE-5AE0-DF4E-A98E-355EA0C05A1C}"/>
              </a:ext>
            </a:extLst>
          </p:cNvPr>
          <p:cNvCxnSpPr>
            <a:cxnSpLocks/>
          </p:cNvCxnSpPr>
          <p:nvPr/>
        </p:nvCxnSpPr>
        <p:spPr>
          <a:xfrm>
            <a:off x="7376361" y="5747450"/>
            <a:ext cx="0" cy="6123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D4142F-9FCC-0541-8F4A-5D54080ACF35}"/>
              </a:ext>
            </a:extLst>
          </p:cNvPr>
          <p:cNvCxnSpPr>
            <a:cxnSpLocks/>
          </p:cNvCxnSpPr>
          <p:nvPr/>
        </p:nvCxnSpPr>
        <p:spPr>
          <a:xfrm>
            <a:off x="6095999" y="5771039"/>
            <a:ext cx="0" cy="6123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C0B14B-D84B-4744-A6B8-AC07D4BC30FF}"/>
              </a:ext>
            </a:extLst>
          </p:cNvPr>
          <p:cNvCxnSpPr>
            <a:cxnSpLocks/>
          </p:cNvCxnSpPr>
          <p:nvPr/>
        </p:nvCxnSpPr>
        <p:spPr>
          <a:xfrm>
            <a:off x="4828327" y="5721309"/>
            <a:ext cx="0" cy="61235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4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970" y="435140"/>
            <a:ext cx="8299939" cy="1492132"/>
          </a:xfrm>
        </p:spPr>
        <p:txBody>
          <a:bodyPr>
            <a:normAutofit/>
          </a:bodyPr>
          <a:lstStyle/>
          <a:p>
            <a:r>
              <a:rPr lang="en-US" sz="4200" dirty="0"/>
              <a:t>Confidence interval of the mean</a:t>
            </a:r>
            <a:endParaRPr lang="en-IE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6114" y="1238493"/>
                <a:ext cx="7633742" cy="4592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400" dirty="0"/>
                  <a:t>Consider a random variable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E" sz="24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IE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400" dirty="0"/>
                  <a:t>The sample mean of this random variable is also normally distributed,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E" sz="24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IE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400" dirty="0"/>
                  <a:t>We can transform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400" dirty="0"/>
                  <a:t> into a standard normal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IE" sz="2400" dirty="0"/>
                  <a:t>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IE" sz="24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IE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400" dirty="0"/>
                  <a:t>We know that for a standard normal,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−1.96&lt;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&lt;1.96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=0.9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E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6114" y="1238493"/>
                <a:ext cx="7633742" cy="4592000"/>
              </a:xfrm>
              <a:blipFill>
                <a:blip r:embed="rId2"/>
                <a:stretch>
                  <a:fillRect l="-1118" t="-1062" r="-479" b="-17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1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57793" y="1128452"/>
                <a:ext cx="7889422" cy="572954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400" dirty="0"/>
                  <a:t>Thus,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1.96&lt;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&lt;1.96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&amp;=0.95</m:t>
                          </m:r>
                        </m:e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−1.96&lt;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rad>
                                    </m:den>
                                  </m:f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&lt;1.96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&amp;=0.95</m:t>
                          </m:r>
                        </m:e>
                      </m:eqArr>
                    </m:oMath>
                  </m:oMathPara>
                </a14:m>
                <a:endParaRPr lang="en-IE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400" dirty="0"/>
                  <a:t>Rearranging terms, we have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−1.96</m:t>
                              </m:r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+1.96</m:t>
                              </m:r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=0.95</m:t>
                          </m:r>
                        </m:e>
                      </m:func>
                    </m:oMath>
                  </m:oMathPara>
                </a14:m>
                <a:endParaRPr lang="en-IE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IE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>
                    <a:solidFill>
                      <a:srgbClr val="FFC000"/>
                    </a:solidFill>
                  </a:rPr>
                  <a:t>There is a 95% probability that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FFC000"/>
                    </a:solidFill>
                  </a:rPr>
                  <a:t> will fall within the interval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46B2B5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46B2B5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i="1" dirty="0">
                        <a:solidFill>
                          <a:srgbClr val="46B2B5"/>
                        </a:solidFill>
                        <a:latin typeface="Cambria Math" panose="02040503050406030204" pitchFamily="18" charset="0"/>
                      </a:rPr>
                      <m:t>−1.96</m:t>
                    </m:r>
                    <m:f>
                      <m:fPr>
                        <m:type m:val="lin"/>
                        <m:ctrlPr>
                          <a:rPr lang="en-US" sz="2400" i="1">
                            <a:solidFill>
                              <a:srgbClr val="46B2B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46B2B5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46B2B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46B2B5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400" i="1">
                        <a:solidFill>
                          <a:srgbClr val="46B2B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solidFill>
                          <a:srgbClr val="46B2B5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i="1" dirty="0">
                        <a:solidFill>
                          <a:srgbClr val="46B2B5"/>
                        </a:solidFill>
                        <a:latin typeface="Cambria Math" panose="02040503050406030204" pitchFamily="18" charset="0"/>
                      </a:rPr>
                      <m:t>+1.96</m:t>
                    </m:r>
                    <m:f>
                      <m:fPr>
                        <m:type m:val="lin"/>
                        <m:ctrlPr>
                          <a:rPr lang="en-US" sz="2400" i="1">
                            <a:solidFill>
                              <a:srgbClr val="46B2B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46B2B5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46B2B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rgbClr val="46B2B5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400" i="1" dirty="0">
                        <a:solidFill>
                          <a:srgbClr val="46B2B5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E" sz="2400" dirty="0">
                  <a:solidFill>
                    <a:srgbClr val="46B2B5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kern="0" dirty="0"/>
                  <a:t>If samples of size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kern="0" dirty="0"/>
                  <a:t> are drawn repeatedly from a given population, 95% of the computed sample means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kern="0" dirty="0"/>
                  <a:t>, will fall within the interval.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kern="0" dirty="0"/>
                  <a:t>The remaining 5% will fall outside the interval.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IE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7793" y="1128452"/>
                <a:ext cx="7889422" cy="5729549"/>
              </a:xfrm>
              <a:blipFill>
                <a:blip r:embed="rId2"/>
                <a:stretch>
                  <a:fillRect l="-1082" t="-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A107C2-4DEB-774B-8CAB-A540F23C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970" y="435140"/>
            <a:ext cx="8299939" cy="892892"/>
          </a:xfrm>
        </p:spPr>
        <p:txBody>
          <a:bodyPr>
            <a:normAutofit/>
          </a:bodyPr>
          <a:lstStyle/>
          <a:p>
            <a:r>
              <a:rPr lang="en-US" sz="4200" dirty="0"/>
              <a:t>Confidence interval of the mean</a:t>
            </a:r>
            <a:endParaRPr lang="en-IE" sz="4200" dirty="0"/>
          </a:p>
        </p:txBody>
      </p:sp>
    </p:spTree>
    <p:extLst>
      <p:ext uri="{BB962C8B-B14F-4D97-AF65-F5344CB8AC3E}">
        <p14:creationId xmlns:p14="http://schemas.microsoft.com/office/powerpoint/2010/main" val="388329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2758" y="1160350"/>
                <a:ext cx="7986878" cy="54045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E" sz="2600" dirty="0">
                    <a:solidFill>
                      <a:srgbClr val="46B2B5"/>
                    </a:solidFill>
                  </a:rPr>
                  <a:t>Problem: </a:t>
                </a:r>
              </a:p>
              <a:p>
                <a:r>
                  <a:rPr lang="en-US" sz="2600" dirty="0"/>
                  <a:t>The population mean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600" dirty="0"/>
                  <a:t> is unknown.</a:t>
                </a:r>
              </a:p>
              <a:p>
                <a:r>
                  <a:rPr lang="en-US" sz="2600" dirty="0"/>
                  <a:t>Therefore, we can not determine if a particular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 dirty="0"/>
                  <a:t> falls within the interval or not.</a:t>
                </a:r>
              </a:p>
              <a:p>
                <a:endParaRPr lang="en-US" sz="2600" dirty="0"/>
              </a:p>
              <a:p>
                <a:pPr marL="0" indent="0">
                  <a:buNone/>
                </a:pPr>
                <a:r>
                  <a:rPr lang="en-IE" sz="2600" dirty="0">
                    <a:solidFill>
                      <a:srgbClr val="46B2B5"/>
                    </a:solidFill>
                  </a:rPr>
                  <a:t>Solution: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kern="0" dirty="0"/>
                  <a:t>will fall within the interval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±1.96</m:t>
                    </m:r>
                    <m:f>
                      <m:fPr>
                        <m:type m:val="li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i="1" kern="0" dirty="0"/>
                  <a:t> if and only if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kern="0" dirty="0"/>
                  <a:t>falls within the  interval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600" i="1" dirty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1.96</m:t>
                    </m:r>
                    <m:f>
                      <m:fPr>
                        <m:type m:val="li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6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600" dirty="0"/>
              </a:p>
              <a:p>
                <a:r>
                  <a:rPr lang="en-US" sz="2600" kern="0" dirty="0"/>
                  <a:t>This will happen 95% of the times given the interval construction. Thus, this is a 95% confidence interval for the population mean.</a:t>
                </a:r>
              </a:p>
              <a:p>
                <a:endParaRPr lang="en-IE" sz="2600" dirty="0">
                  <a:solidFill>
                    <a:srgbClr val="46B2B5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2758" y="1160350"/>
                <a:ext cx="7986878" cy="5404512"/>
              </a:xfrm>
              <a:blipFill>
                <a:blip r:embed="rId2"/>
                <a:stretch>
                  <a:fillRect l="-1374" t="-789" r="-1145" b="-2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F6ACC176-9B51-324E-A5FF-F7450E7B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970" y="435140"/>
            <a:ext cx="8299939" cy="1492132"/>
          </a:xfrm>
        </p:spPr>
        <p:txBody>
          <a:bodyPr>
            <a:normAutofit/>
          </a:bodyPr>
          <a:lstStyle/>
          <a:p>
            <a:r>
              <a:rPr lang="en-US" sz="4200" dirty="0"/>
              <a:t>Confidence interval of the mean</a:t>
            </a:r>
            <a:endParaRPr lang="en-IE" sz="4200" dirty="0"/>
          </a:p>
        </p:txBody>
      </p:sp>
    </p:spTree>
    <p:extLst>
      <p:ext uri="{BB962C8B-B14F-4D97-AF65-F5344CB8AC3E}">
        <p14:creationId xmlns:p14="http://schemas.microsoft.com/office/powerpoint/2010/main" val="206417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Confidence coefficient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6975" y="1487896"/>
                <a:ext cx="7633742" cy="56976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b="1" dirty="0">
                    <a:solidFill>
                      <a:srgbClr val="FFC000"/>
                    </a:solidFill>
                  </a:rPr>
                  <a:t>Significance Level: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800" b="1" dirty="0">
                  <a:solidFill>
                    <a:srgbClr val="FFC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800" dirty="0"/>
                  <a:t>Probability of error =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IE" sz="28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b="1" dirty="0">
                  <a:solidFill>
                    <a:srgbClr val="FFC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b="1" dirty="0">
                    <a:solidFill>
                      <a:srgbClr val="FFC000"/>
                    </a:solidFill>
                  </a:rPr>
                  <a:t>Confidence coefficient: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800" b="1" dirty="0">
                  <a:solidFill>
                    <a:srgbClr val="FFC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kern="0" dirty="0"/>
                  <a:t>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FFC000"/>
                            </a:solidFill>
                          </a:rPr>
                          <m:t> 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800" b="1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kern="0" dirty="0"/>
                  <a:t>confidence interval of the population mean </a:t>
                </a:r>
                <a14:m>
                  <m:oMath xmlns:m="http://schemas.openxmlformats.org/officeDocument/2006/math">
                    <m:r>
                      <a:rPr lang="en-US" sz="2800" i="1" ker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b="1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kern="0" dirty="0"/>
                  <a:t>when the </a:t>
                </a:r>
                <a:r>
                  <a:rPr lang="en-US" sz="2800" u="sng" kern="0" dirty="0"/>
                  <a:t>standard deviation </a:t>
                </a:r>
                <a14:m>
                  <m:oMath xmlns:m="http://schemas.openxmlformats.org/officeDocument/2006/math">
                    <m:r>
                      <a:rPr lang="en-US" sz="2800" i="1" u="sng" ker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b="1" u="sng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kern="0" dirty="0"/>
                  <a:t>is known </a:t>
                </a:r>
                <a:r>
                  <a:rPr lang="en-US" sz="2800" kern="0" dirty="0"/>
                  <a:t>is computed as: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kern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800" i="1" dirty="0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sz="28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800" i="1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n-US" sz="28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800" i="1" dirty="0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sz="28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6975" y="1487896"/>
                <a:ext cx="7633742" cy="5697650"/>
              </a:xfrm>
              <a:blipFill>
                <a:blip r:embed="rId2"/>
                <a:stretch>
                  <a:fillRect l="-1677" t="-10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97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5D7F18C-EE3D-FC44-96DA-74EF0BE3F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6971" y="1066357"/>
                <a:ext cx="7858244" cy="52257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IE" sz="2800" dirty="0"/>
                  <a:t> is the value associated with a probability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E" sz="2800" dirty="0"/>
                  <a:t> in the upper tail,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IE" sz="2800" dirty="0"/>
                  <a:t> in the lower tail.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5D7F18C-EE3D-FC44-96DA-74EF0BE3F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6971" y="1066357"/>
                <a:ext cx="7858244" cy="5225796"/>
              </a:xfrm>
              <a:blipFill>
                <a:blip r:embed="rId3"/>
                <a:stretch>
                  <a:fillRect t="-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235E9D9-5476-BA48-B020-1A17DBF1B084}"/>
              </a:ext>
            </a:extLst>
          </p:cNvPr>
          <p:cNvGraphicFramePr>
            <a:graphicFrameLocks/>
          </p:cNvGraphicFramePr>
          <p:nvPr/>
        </p:nvGraphicFramePr>
        <p:xfrm>
          <a:off x="1816859" y="2363547"/>
          <a:ext cx="8209355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62758" y="382385"/>
            <a:ext cx="7633742" cy="1021594"/>
          </a:xfrm>
        </p:spPr>
        <p:txBody>
          <a:bodyPr/>
          <a:lstStyle/>
          <a:p>
            <a:r>
              <a:rPr lang="en-IE" dirty="0"/>
              <a:t>Confidence coefficient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EB944D-0A4B-E641-81B7-C38012574FE6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EC3E643-EAE4-7B49-8A99-861370CBF97C}"/>
              </a:ext>
            </a:extLst>
          </p:cNvPr>
          <p:cNvGraphicFramePr>
            <a:graphicFrameLocks/>
          </p:cNvGraphicFramePr>
          <p:nvPr/>
        </p:nvGraphicFramePr>
        <p:xfrm>
          <a:off x="1732016" y="2042700"/>
          <a:ext cx="8209355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7A7AB51E-A17F-F64E-A13A-B0F74447825D}"/>
                  </a:ext>
                </a:extLst>
              </p:cNvPr>
              <p:cNvSpPr txBox="1"/>
              <p:nvPr/>
            </p:nvSpPr>
            <p:spPr>
              <a:xfrm>
                <a:off x="6279630" y="2181114"/>
                <a:ext cx="5393411" cy="543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7A7AB51E-A17F-F64E-A13A-B0F744478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630" y="2181114"/>
                <a:ext cx="5393411" cy="5437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1FBFC2D3-C4A9-ED42-A1B2-08F075BD5909}"/>
                  </a:ext>
                </a:extLst>
              </p:cNvPr>
              <p:cNvSpPr txBox="1"/>
              <p:nvPr/>
            </p:nvSpPr>
            <p:spPr>
              <a:xfrm>
                <a:off x="6466094" y="4610665"/>
                <a:ext cx="322298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id="{1FBFC2D3-C4A9-ED42-A1B2-08F075BD5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94" y="4610665"/>
                <a:ext cx="3222989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20FF4CE8-6549-6548-9D29-5D1EA4A4643B}"/>
                  </a:ext>
                </a:extLst>
              </p:cNvPr>
              <p:cNvSpPr txBox="1"/>
              <p:nvPr/>
            </p:nvSpPr>
            <p:spPr>
              <a:xfrm>
                <a:off x="2294050" y="4582155"/>
                <a:ext cx="355159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20FF4CE8-6549-6548-9D29-5D1EA4A46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50" y="4582155"/>
                <a:ext cx="3551590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7">
                <a:extLst>
                  <a:ext uri="{FF2B5EF4-FFF2-40B4-BE49-F238E27FC236}">
                    <a16:creationId xmlns:a16="http://schemas.microsoft.com/office/drawing/2014/main" id="{095D9FD9-D258-6C41-BED5-65F6CD401C5F}"/>
                  </a:ext>
                </a:extLst>
              </p:cNvPr>
              <p:cNvSpPr txBox="1"/>
              <p:nvPr/>
            </p:nvSpPr>
            <p:spPr>
              <a:xfrm>
                <a:off x="7135026" y="5705289"/>
                <a:ext cx="1022341" cy="494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9" name="TextBox 7">
                <a:extLst>
                  <a:ext uri="{FF2B5EF4-FFF2-40B4-BE49-F238E27FC236}">
                    <a16:creationId xmlns:a16="http://schemas.microsoft.com/office/drawing/2014/main" id="{095D9FD9-D258-6C41-BED5-65F6CD401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26" y="5705289"/>
                <a:ext cx="1022341" cy="494815"/>
              </a:xfrm>
              <a:prstGeom prst="rect">
                <a:avLst/>
              </a:prstGeom>
              <a:blipFill>
                <a:blip r:embed="rId9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">
                <a:extLst>
                  <a:ext uri="{FF2B5EF4-FFF2-40B4-BE49-F238E27FC236}">
                    <a16:creationId xmlns:a16="http://schemas.microsoft.com/office/drawing/2014/main" id="{3D44EF42-B252-1241-85D6-29E17B6913A2}"/>
                  </a:ext>
                </a:extLst>
              </p:cNvPr>
              <p:cNvSpPr txBox="1"/>
              <p:nvPr/>
            </p:nvSpPr>
            <p:spPr>
              <a:xfrm>
                <a:off x="4285812" y="5683111"/>
                <a:ext cx="1022341" cy="517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1" name="TextBox 7">
                <a:extLst>
                  <a:ext uri="{FF2B5EF4-FFF2-40B4-BE49-F238E27FC236}">
                    <a16:creationId xmlns:a16="http://schemas.microsoft.com/office/drawing/2014/main" id="{3D44EF42-B252-1241-85D6-29E17B691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812" y="5683111"/>
                <a:ext cx="1022341" cy="517514"/>
              </a:xfrm>
              <a:prstGeom prst="rect">
                <a:avLst/>
              </a:prstGeom>
              <a:blipFill>
                <a:blip r:embed="rId10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7F23C7C7-22C6-A040-AA46-485352AF3CD3}"/>
                  </a:ext>
                </a:extLst>
              </p:cNvPr>
              <p:cNvSpPr txBox="1"/>
              <p:nvPr/>
            </p:nvSpPr>
            <p:spPr>
              <a:xfrm>
                <a:off x="9270370" y="5459062"/>
                <a:ext cx="102234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7F23C7C7-22C6-A040-AA46-485352AF3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70" y="5459062"/>
                <a:ext cx="1022341" cy="4770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7">
                <a:extLst>
                  <a:ext uri="{FF2B5EF4-FFF2-40B4-BE49-F238E27FC236}">
                    <a16:creationId xmlns:a16="http://schemas.microsoft.com/office/drawing/2014/main" id="{D55CACBD-AFD7-C240-A4FC-8FC640B3E74C}"/>
                  </a:ext>
                </a:extLst>
              </p:cNvPr>
              <p:cNvSpPr txBox="1"/>
              <p:nvPr/>
            </p:nvSpPr>
            <p:spPr>
              <a:xfrm>
                <a:off x="9270370" y="6085612"/>
                <a:ext cx="102234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3" name="TextBox 7">
                <a:extLst>
                  <a:ext uri="{FF2B5EF4-FFF2-40B4-BE49-F238E27FC236}">
                    <a16:creationId xmlns:a16="http://schemas.microsoft.com/office/drawing/2014/main" id="{D55CACBD-AFD7-C240-A4FC-8FC640B3E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70" y="6085612"/>
                <a:ext cx="1022341" cy="4770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7">
                <a:extLst>
                  <a:ext uri="{FF2B5EF4-FFF2-40B4-BE49-F238E27FC236}">
                    <a16:creationId xmlns:a16="http://schemas.microsoft.com/office/drawing/2014/main" id="{23A9155E-FC2C-4C4D-AFE5-48AE981AD18F}"/>
                  </a:ext>
                </a:extLst>
              </p:cNvPr>
              <p:cNvSpPr txBox="1"/>
              <p:nvPr/>
            </p:nvSpPr>
            <p:spPr>
              <a:xfrm>
                <a:off x="5584830" y="5721308"/>
                <a:ext cx="102234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5" name="TextBox 7">
                <a:extLst>
                  <a:ext uri="{FF2B5EF4-FFF2-40B4-BE49-F238E27FC236}">
                    <a16:creationId xmlns:a16="http://schemas.microsoft.com/office/drawing/2014/main" id="{23A9155E-FC2C-4C4D-AFE5-48AE981AD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30" y="5721308"/>
                <a:ext cx="1022341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7DC36F33-9F6B-C446-9F99-CC5AE311D9BB}"/>
                  </a:ext>
                </a:extLst>
              </p:cNvPr>
              <p:cNvSpPr txBox="1"/>
              <p:nvPr/>
            </p:nvSpPr>
            <p:spPr>
              <a:xfrm>
                <a:off x="7009566" y="6407152"/>
                <a:ext cx="2245505" cy="52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7DC36F33-9F6B-C446-9F99-CC5AE311D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566" y="6407152"/>
                <a:ext cx="2245505" cy="5293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7">
                <a:extLst>
                  <a:ext uri="{FF2B5EF4-FFF2-40B4-BE49-F238E27FC236}">
                    <a16:creationId xmlns:a16="http://schemas.microsoft.com/office/drawing/2014/main" id="{F34FBD50-755D-A045-A3D9-331E63173F8E}"/>
                  </a:ext>
                </a:extLst>
              </p:cNvPr>
              <p:cNvSpPr txBox="1"/>
              <p:nvPr/>
            </p:nvSpPr>
            <p:spPr>
              <a:xfrm>
                <a:off x="3008436" y="6348444"/>
                <a:ext cx="2245505" cy="52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7" name="TextBox 7">
                <a:extLst>
                  <a:ext uri="{FF2B5EF4-FFF2-40B4-BE49-F238E27FC236}">
                    <a16:creationId xmlns:a16="http://schemas.microsoft.com/office/drawing/2014/main" id="{F34FBD50-755D-A045-A3D9-331E63173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436" y="6348444"/>
                <a:ext cx="2245505" cy="52931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7">
                <a:extLst>
                  <a:ext uri="{FF2B5EF4-FFF2-40B4-BE49-F238E27FC236}">
                    <a16:creationId xmlns:a16="http://schemas.microsoft.com/office/drawing/2014/main" id="{504754DE-668C-B844-A411-009B0197095C}"/>
                  </a:ext>
                </a:extLst>
              </p:cNvPr>
              <p:cNvSpPr txBox="1"/>
              <p:nvPr/>
            </p:nvSpPr>
            <p:spPr>
              <a:xfrm>
                <a:off x="5893875" y="6395624"/>
                <a:ext cx="404248" cy="481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8" name="TextBox 7">
                <a:extLst>
                  <a:ext uri="{FF2B5EF4-FFF2-40B4-BE49-F238E27FC236}">
                    <a16:creationId xmlns:a16="http://schemas.microsoft.com/office/drawing/2014/main" id="{504754DE-668C-B844-A411-009B01970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75" y="6395624"/>
                <a:ext cx="404248" cy="4812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E84AC9-3E45-6546-9628-F3DE05CB81D9}"/>
              </a:ext>
            </a:extLst>
          </p:cNvPr>
          <p:cNvCxnSpPr>
            <a:cxnSpLocks/>
          </p:cNvCxnSpPr>
          <p:nvPr/>
        </p:nvCxnSpPr>
        <p:spPr>
          <a:xfrm flipH="1">
            <a:off x="6298124" y="2598000"/>
            <a:ext cx="1721659" cy="145794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ADF360-DF9B-6649-B346-0C7B3F407B6D}"/>
              </a:ext>
            </a:extLst>
          </p:cNvPr>
          <p:cNvCxnSpPr>
            <a:cxnSpLocks/>
          </p:cNvCxnSpPr>
          <p:nvPr/>
        </p:nvCxnSpPr>
        <p:spPr>
          <a:xfrm flipH="1">
            <a:off x="7459172" y="5082921"/>
            <a:ext cx="533372" cy="54198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74C188-4BC9-7249-89A8-706F8A6A88A6}"/>
              </a:ext>
            </a:extLst>
          </p:cNvPr>
          <p:cNvCxnSpPr>
            <a:cxnSpLocks/>
          </p:cNvCxnSpPr>
          <p:nvPr/>
        </p:nvCxnSpPr>
        <p:spPr>
          <a:xfrm>
            <a:off x="4131188" y="5025573"/>
            <a:ext cx="560491" cy="61535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B39ABB-E7F9-3B47-A839-B41973B69151}"/>
              </a:ext>
            </a:extLst>
          </p:cNvPr>
          <p:cNvCxnSpPr/>
          <p:nvPr/>
        </p:nvCxnSpPr>
        <p:spPr>
          <a:xfrm>
            <a:off x="6106451" y="2784143"/>
            <a:ext cx="0" cy="296330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22D0CA-E252-544C-BC0E-D1907FA6CF4D}"/>
              </a:ext>
            </a:extLst>
          </p:cNvPr>
          <p:cNvCxnSpPr>
            <a:cxnSpLocks/>
          </p:cNvCxnSpPr>
          <p:nvPr/>
        </p:nvCxnSpPr>
        <p:spPr>
          <a:xfrm flipV="1">
            <a:off x="2576737" y="6359803"/>
            <a:ext cx="7094977" cy="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4003DE-5AE0-DF4E-A98E-355EA0C05A1C}"/>
              </a:ext>
            </a:extLst>
          </p:cNvPr>
          <p:cNvCxnSpPr>
            <a:cxnSpLocks/>
          </p:cNvCxnSpPr>
          <p:nvPr/>
        </p:nvCxnSpPr>
        <p:spPr>
          <a:xfrm>
            <a:off x="7376361" y="5747450"/>
            <a:ext cx="0" cy="6123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D4142F-9FCC-0541-8F4A-5D54080ACF35}"/>
              </a:ext>
            </a:extLst>
          </p:cNvPr>
          <p:cNvCxnSpPr>
            <a:cxnSpLocks/>
          </p:cNvCxnSpPr>
          <p:nvPr/>
        </p:nvCxnSpPr>
        <p:spPr>
          <a:xfrm>
            <a:off x="6095999" y="5771039"/>
            <a:ext cx="0" cy="6123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C0B14B-D84B-4744-A6B8-AC07D4BC30FF}"/>
              </a:ext>
            </a:extLst>
          </p:cNvPr>
          <p:cNvCxnSpPr>
            <a:cxnSpLocks/>
          </p:cNvCxnSpPr>
          <p:nvPr/>
        </p:nvCxnSpPr>
        <p:spPr>
          <a:xfrm>
            <a:off x="4828327" y="5721309"/>
            <a:ext cx="0" cy="6123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61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Confidence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CC360CB-17AC-4E4C-B3F0-E2749F13CCD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462213" y="2286000"/>
              <a:ext cx="7654744" cy="30571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5654">
                      <a:extLst>
                        <a:ext uri="{9D8B030D-6E8A-4147-A177-3AD203B41FA5}">
                          <a16:colId xmlns:a16="http://schemas.microsoft.com/office/drawing/2014/main" val="1963450109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255227329"/>
                        </a:ext>
                      </a:extLst>
                    </a:gridCol>
                    <a:gridCol w="2019039">
                      <a:extLst>
                        <a:ext uri="{9D8B030D-6E8A-4147-A177-3AD203B41FA5}">
                          <a16:colId xmlns:a16="http://schemas.microsoft.com/office/drawing/2014/main" val="912613239"/>
                        </a:ext>
                      </a:extLst>
                    </a:gridCol>
                    <a:gridCol w="1920051">
                      <a:extLst>
                        <a:ext uri="{9D8B030D-6E8A-4147-A177-3AD203B41FA5}">
                          <a16:colId xmlns:a16="http://schemas.microsoft.com/office/drawing/2014/main" val="34785273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Confidence Level</a:t>
                          </a:r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Significance Level</a:t>
                          </a:r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z-score</a:t>
                          </a:r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Confidence interval</a:t>
                          </a:r>
                        </a:p>
                      </a:txBody>
                      <a:tcPr marL="86921" marR="86921" anchor="ctr"/>
                    </a:tc>
                    <a:extLst>
                      <a:ext uri="{0D108BD9-81ED-4DB2-BD59-A6C34878D82A}">
                        <a16:rowId xmlns:a16="http://schemas.microsoft.com/office/drawing/2014/main" val="4152702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= 90%</m:t>
                                </m:r>
                              </m:oMath>
                            </m:oMathPara>
                          </a14:m>
                          <a:endParaRPr lang="en-US" sz="2300" dirty="0"/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=10%</m:t>
                                </m:r>
                              </m:oMath>
                            </m:oMathPara>
                          </a14:m>
                          <a:endParaRPr lang="en-US" sz="2300" dirty="0"/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  <m:t>0.05</m:t>
                                    </m:r>
                                  </m:sub>
                                </m:sSub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=1.645 </m:t>
                                </m:r>
                              </m:oMath>
                            </m:oMathPara>
                          </a14:m>
                          <a:endParaRPr lang="en-US" sz="2300" dirty="0"/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3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300" b="0" i="1" dirty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1.645</m:t>
                                </m:r>
                                <m:f>
                                  <m:fPr>
                                    <m:ctrlP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3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3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300" dirty="0"/>
                        </a:p>
                      </a:txBody>
                      <a:tcPr marL="86921" marR="86921" anchor="ctr"/>
                    </a:tc>
                    <a:extLst>
                      <a:ext uri="{0D108BD9-81ED-4DB2-BD59-A6C34878D82A}">
                        <a16:rowId xmlns:a16="http://schemas.microsoft.com/office/drawing/2014/main" val="250658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= 95%</m:t>
                                </m:r>
                              </m:oMath>
                            </m:oMathPara>
                          </a14:m>
                          <a:endParaRPr lang="en-US" sz="2300" dirty="0"/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=5%</m:t>
                                </m:r>
                              </m:oMath>
                            </m:oMathPara>
                          </a14:m>
                          <a:endParaRPr lang="en-US" sz="2300" dirty="0"/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  <m:t>0.025</m:t>
                                    </m:r>
                                  </m:sub>
                                </m:sSub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=1.96</m:t>
                                </m:r>
                              </m:oMath>
                            </m:oMathPara>
                          </a14:m>
                          <a:endParaRPr lang="en-US" sz="2300" dirty="0"/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3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300" b="0" i="1" dirty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1.96</m:t>
                                </m:r>
                                <m:f>
                                  <m:fPr>
                                    <m:ctrlP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3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3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300" dirty="0"/>
                        </a:p>
                      </a:txBody>
                      <a:tcPr marL="86921" marR="86921" anchor="ctr"/>
                    </a:tc>
                    <a:extLst>
                      <a:ext uri="{0D108BD9-81ED-4DB2-BD59-A6C34878D82A}">
                        <a16:rowId xmlns:a16="http://schemas.microsoft.com/office/drawing/2014/main" val="11773697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= 99%</m:t>
                                </m:r>
                              </m:oMath>
                            </m:oMathPara>
                          </a14:m>
                          <a:endParaRPr lang="en-US" sz="2300" dirty="0"/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=1%</m:t>
                                </m:r>
                              </m:oMath>
                            </m:oMathPara>
                          </a14:m>
                          <a:endParaRPr lang="en-US" sz="2300" dirty="0"/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  <m:t>0.005</m:t>
                                    </m:r>
                                  </m:sub>
                                </m:sSub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=2.575 </m:t>
                                </m:r>
                              </m:oMath>
                            </m:oMathPara>
                          </a14:m>
                          <a:endParaRPr lang="en-US" sz="2300" dirty="0"/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3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300" b="0" i="1" dirty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300" b="0" i="1" dirty="0" smtClean="0">
                                    <a:latin typeface="Cambria Math" panose="02040503050406030204" pitchFamily="18" charset="0"/>
                                  </a:rPr>
                                  <m:t>2.575</m:t>
                                </m:r>
                                <m:f>
                                  <m:fPr>
                                    <m:ctrlP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300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3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3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300" dirty="0"/>
                        </a:p>
                      </a:txBody>
                      <a:tcPr marL="86921" marR="86921" anchor="ctr"/>
                    </a:tc>
                    <a:extLst>
                      <a:ext uri="{0D108BD9-81ED-4DB2-BD59-A6C34878D82A}">
                        <a16:rowId xmlns:a16="http://schemas.microsoft.com/office/drawing/2014/main" val="392323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CC360CB-17AC-4E4C-B3F0-E2749F13CCD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462213" y="2286000"/>
              <a:ext cx="7654744" cy="30571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5654">
                      <a:extLst>
                        <a:ext uri="{9D8B030D-6E8A-4147-A177-3AD203B41FA5}">
                          <a16:colId xmlns:a16="http://schemas.microsoft.com/office/drawing/2014/main" val="1963450109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2255227329"/>
                        </a:ext>
                      </a:extLst>
                    </a:gridCol>
                    <a:gridCol w="2019039">
                      <a:extLst>
                        <a:ext uri="{9D8B030D-6E8A-4147-A177-3AD203B41FA5}">
                          <a16:colId xmlns:a16="http://schemas.microsoft.com/office/drawing/2014/main" val="912613239"/>
                        </a:ext>
                      </a:extLst>
                    </a:gridCol>
                    <a:gridCol w="1920051">
                      <a:extLst>
                        <a:ext uri="{9D8B030D-6E8A-4147-A177-3AD203B41FA5}">
                          <a16:colId xmlns:a16="http://schemas.microsoft.com/office/drawing/2014/main" val="3478527319"/>
                        </a:ext>
                      </a:extLst>
                    </a:gridCol>
                  </a:tblGrid>
                  <a:tr h="792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Confidence Level</a:t>
                          </a:r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Significance Level</a:t>
                          </a:r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z-score</a:t>
                          </a:r>
                        </a:p>
                      </a:txBody>
                      <a:tcPr marL="86921" marR="8692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300" dirty="0"/>
                            <a:t>Confidence interval</a:t>
                          </a:r>
                        </a:p>
                      </a:txBody>
                      <a:tcPr marL="86921" marR="86921" anchor="ctr"/>
                    </a:tc>
                    <a:extLst>
                      <a:ext uri="{0D108BD9-81ED-4DB2-BD59-A6C34878D82A}">
                        <a16:rowId xmlns:a16="http://schemas.microsoft.com/office/drawing/2014/main" val="4152702697"/>
                      </a:ext>
                    </a:extLst>
                  </a:tr>
                  <a:tr h="754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921" marR="86921" anchor="ctr">
                        <a:blipFill>
                          <a:blip r:embed="rId2"/>
                          <a:stretch>
                            <a:fillRect l="-317" t="-111290" r="-300317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921" marR="86921" anchor="ctr">
                        <a:blipFill>
                          <a:blip r:embed="rId2"/>
                          <a:stretch>
                            <a:fillRect l="-107119" t="-111290" r="-220678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921" marR="86921" anchor="ctr">
                        <a:blipFill>
                          <a:blip r:embed="rId2"/>
                          <a:stretch>
                            <a:fillRect l="-184036" t="-111290" r="-96084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921" marR="86921" anchor="ctr">
                        <a:blipFill>
                          <a:blip r:embed="rId2"/>
                          <a:stretch>
                            <a:fillRect l="-299365" t="-111290" r="-1270" b="-2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658645"/>
                      </a:ext>
                    </a:extLst>
                  </a:tr>
                  <a:tr h="754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921" marR="86921" anchor="ctr">
                        <a:blipFill>
                          <a:blip r:embed="rId2"/>
                          <a:stretch>
                            <a:fillRect l="-317" t="-211290" r="-30031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921" marR="86921" anchor="ctr">
                        <a:blipFill>
                          <a:blip r:embed="rId2"/>
                          <a:stretch>
                            <a:fillRect l="-107119" t="-211290" r="-220678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921" marR="86921" anchor="ctr">
                        <a:blipFill>
                          <a:blip r:embed="rId2"/>
                          <a:stretch>
                            <a:fillRect l="-184036" t="-211290" r="-96084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921" marR="86921" anchor="ctr">
                        <a:blipFill>
                          <a:blip r:embed="rId2"/>
                          <a:stretch>
                            <a:fillRect l="-299365" t="-211290" r="-127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369764"/>
                      </a:ext>
                    </a:extLst>
                  </a:tr>
                  <a:tr h="754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921" marR="86921" anchor="ctr">
                        <a:blipFill>
                          <a:blip r:embed="rId2"/>
                          <a:stretch>
                            <a:fillRect l="-317" t="-311290" r="-300317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921" marR="86921" anchor="ctr">
                        <a:blipFill>
                          <a:blip r:embed="rId2"/>
                          <a:stretch>
                            <a:fillRect l="-107119" t="-311290" r="-220678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921" marR="86921" anchor="ctr">
                        <a:blipFill>
                          <a:blip r:embed="rId2"/>
                          <a:stretch>
                            <a:fillRect l="-184036" t="-311290" r="-9608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921" marR="86921" anchor="ctr">
                        <a:blipFill>
                          <a:blip r:embed="rId2"/>
                          <a:stretch>
                            <a:fillRect l="-299365" t="-311290" r="-1270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3238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74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CI Interpretation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04B3DD2-E079-EA40-A3EE-6EBAD2BC1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3834" y="1271843"/>
                <a:ext cx="8262498" cy="359359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solidFill>
                      <a:srgbClr val="FFC000"/>
                    </a:solidFill>
                  </a:rPr>
                  <a:t>Incorrect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>
                    <a:srgbClr val="46B2B5"/>
                  </a:buClr>
                  <a:buFont typeface="ZapfDingbatsITC" pitchFamily="2" charset="0"/>
                  <a:buChar char="✕"/>
                </a:pPr>
                <a:r>
                  <a:rPr lang="en-IE" sz="2600" dirty="0"/>
                  <a:t>The probability that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600" dirty="0"/>
                  <a:t>falls in the interval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600" i="1" dirty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600" dirty="0"/>
                  <a:t>  is 0.95. 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IE" sz="2600" dirty="0"/>
                  <a:t>Recall that </a:t>
                </a:r>
                <a14:m>
                  <m:oMath xmlns:m="http://schemas.openxmlformats.org/officeDocument/2006/math">
                    <m:r>
                      <a:rPr lang="en-US" sz="2600" i="1" u="sng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E" sz="2600" u="sng" dirty="0"/>
                  <a:t> is a constant</a:t>
                </a:r>
                <a:r>
                  <a:rPr lang="en-IE" sz="2600" dirty="0"/>
                  <a:t>, so either it falls within the interval or it does not.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600" b="1" dirty="0">
                  <a:solidFill>
                    <a:srgbClr val="FFC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600" b="1" dirty="0">
                    <a:solidFill>
                      <a:srgbClr val="FFC000"/>
                    </a:solidFill>
                  </a:rPr>
                  <a:t>Correct</a:t>
                </a:r>
              </a:p>
              <a:p>
                <a:pPr>
                  <a:spcBef>
                    <a:spcPct val="20000"/>
                  </a:spcBef>
                  <a:buClr>
                    <a:srgbClr val="46B2B5"/>
                  </a:buClr>
                  <a:buSzPct val="100000"/>
                  <a:buFont typeface="Wingdings" pitchFamily="2" charset="2"/>
                  <a:buChar char="ü"/>
                  <a:defRPr/>
                </a:pPr>
                <a:r>
                  <a:rPr lang="en-US" sz="2600" kern="0" dirty="0"/>
                  <a:t>If </a:t>
                </a:r>
                <a:r>
                  <a:rPr lang="en-US" sz="2600" dirty="0"/>
                  <a:t>numerous samples of size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are drawn from a given population, then 95% of the intervals formed by the formula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600" i="1" dirty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 will contain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687387" lvl="1" indent="-342900">
                  <a:spcBef>
                    <a:spcPct val="20000"/>
                  </a:spcBef>
                  <a:buClr>
                    <a:schemeClr val="tx1"/>
                  </a:buClr>
                  <a:buSzPct val="100000"/>
                  <a:defRPr/>
                </a:pPr>
                <a:r>
                  <a:rPr lang="en-US" sz="2600" dirty="0"/>
                  <a:t>Since there are many possible samples, </a:t>
                </a:r>
                <a:r>
                  <a:rPr lang="en-US" sz="2600" u="sng" dirty="0"/>
                  <a:t>we will be right 95% of the time</a:t>
                </a:r>
                <a:r>
                  <a:rPr lang="en-US" sz="2600" dirty="0"/>
                  <a:t>, thus giving us 95% confidence.</a:t>
                </a:r>
                <a:endParaRPr lang="en-US" sz="2600" b="1" kern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6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6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04B3DD2-E079-EA40-A3EE-6EBAD2BC1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3834" y="1271843"/>
                <a:ext cx="8262498" cy="3593591"/>
              </a:xfrm>
              <a:blipFill>
                <a:blip r:embed="rId3"/>
                <a:stretch>
                  <a:fillRect l="-1549" t="-1698" r="-1401" b="-582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10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758" y="382385"/>
            <a:ext cx="8120401" cy="1492132"/>
          </a:xfrm>
        </p:spPr>
        <p:txBody>
          <a:bodyPr/>
          <a:lstStyle/>
          <a:p>
            <a:r>
              <a:rPr lang="en-IE" dirty="0"/>
              <a:t>Parameters vs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2758" y="1465871"/>
                <a:ext cx="7931865" cy="359359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E" sz="2800" b="1" dirty="0">
                    <a:solidFill>
                      <a:srgbClr val="FFC000"/>
                    </a:solidFill>
                  </a:rPr>
                  <a:t>Population: </a:t>
                </a:r>
              </a:p>
              <a:p>
                <a:r>
                  <a:rPr lang="en-US" sz="2800" dirty="0"/>
                  <a:t>All items all items of interest in a statistical problem. </a:t>
                </a:r>
              </a:p>
              <a:p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46B2B5"/>
                    </a:solidFill>
                  </a:rPr>
                  <a:t>Population Parameter </a:t>
                </a:r>
                <a:r>
                  <a:rPr lang="en-US" sz="2800" dirty="0"/>
                  <a:t>is an </a:t>
                </a:r>
                <a:r>
                  <a:rPr lang="en-US" sz="2800" u="sng" dirty="0"/>
                  <a:t>unknown </a:t>
                </a:r>
                <a:r>
                  <a:rPr lang="en-US" sz="2800" dirty="0"/>
                  <a:t>constant: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IE" sz="2800" b="1" dirty="0">
                  <a:solidFill>
                    <a:srgbClr val="46B2B5"/>
                  </a:solidFill>
                </a:endParaRPr>
              </a:p>
              <a:p>
                <a:pPr marL="0" indent="0">
                  <a:buNone/>
                </a:pPr>
                <a:r>
                  <a:rPr lang="en-IE" sz="2800" b="1" dirty="0">
                    <a:solidFill>
                      <a:srgbClr val="FFC000"/>
                    </a:solidFill>
                  </a:rPr>
                  <a:t>Sample</a:t>
                </a:r>
                <a:r>
                  <a:rPr lang="en-IE" sz="2800" dirty="0">
                    <a:solidFill>
                      <a:srgbClr val="FFC000"/>
                    </a:solidFill>
                  </a:rPr>
                  <a:t>: </a:t>
                </a:r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A subset of the population.</a:t>
                </a:r>
              </a:p>
              <a:p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46B2B5"/>
                    </a:solidFill>
                  </a:rPr>
                  <a:t>Sample Statistic</a:t>
                </a:r>
                <a:r>
                  <a:rPr lang="en-US" sz="2800" i="1" dirty="0">
                    <a:solidFill>
                      <a:srgbClr val="46B2B5"/>
                    </a:solidFill>
                  </a:rPr>
                  <a:t> </a:t>
                </a:r>
                <a:r>
                  <a:rPr lang="en-US" sz="2800" dirty="0"/>
                  <a:t>is a </a:t>
                </a:r>
                <a:r>
                  <a:rPr lang="en-US" sz="2800" u="sng" dirty="0"/>
                  <a:t>random variable </a:t>
                </a:r>
                <a:r>
                  <a:rPr lang="en-US" sz="2800" dirty="0"/>
                  <a:t>used to make </a:t>
                </a:r>
                <a:r>
                  <a:rPr lang="en-US" sz="2800" i="1" dirty="0"/>
                  <a:t>inferences about the population: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2758" y="1465871"/>
                <a:ext cx="7931865" cy="3593591"/>
              </a:xfrm>
              <a:blipFill>
                <a:blip r:embed="rId2"/>
                <a:stretch>
                  <a:fillRect l="-1614" t="-1356" r="-2767" b="-39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25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7C812-97C2-8645-9146-87002A911B98}"/>
              </a:ext>
            </a:extLst>
          </p:cNvPr>
          <p:cNvSpPr/>
          <p:nvPr/>
        </p:nvSpPr>
        <p:spPr>
          <a:xfrm>
            <a:off x="10455402" y="3784"/>
            <a:ext cx="212598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40A05-5108-004F-A673-A76C525A8DD5}"/>
              </a:ext>
            </a:extLst>
          </p:cNvPr>
          <p:cNvCxnSpPr>
            <a:cxnSpLocks/>
          </p:cNvCxnSpPr>
          <p:nvPr/>
        </p:nvCxnSpPr>
        <p:spPr>
          <a:xfrm flipV="1">
            <a:off x="2199774" y="1124984"/>
            <a:ext cx="8135502" cy="35682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85FEA92-70B7-D747-989E-8CE7CB84BE64}"/>
              </a:ext>
            </a:extLst>
          </p:cNvPr>
          <p:cNvSpPr txBox="1">
            <a:spLocks/>
          </p:cNvSpPr>
          <p:nvPr/>
        </p:nvSpPr>
        <p:spPr>
          <a:xfrm>
            <a:off x="2462758" y="382385"/>
            <a:ext cx="763374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chemeClr val="tx1"/>
                </a:solidFill>
              </a:rPr>
              <a:t>Sampling distribution</a:t>
            </a:r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5B36EABC-9B3F-6649-BE0C-33B14F3C3D40}"/>
              </a:ext>
            </a:extLst>
          </p:cNvPr>
          <p:cNvGrpSpPr>
            <a:grpSpLocks/>
          </p:cNvGrpSpPr>
          <p:nvPr/>
        </p:nvGrpSpPr>
        <p:grpSpPr bwMode="auto">
          <a:xfrm>
            <a:off x="6269336" y="2088840"/>
            <a:ext cx="4062660" cy="4118777"/>
            <a:chOff x="373" y="1872"/>
            <a:chExt cx="2740" cy="2247"/>
          </a:xfrm>
        </p:grpSpPr>
        <p:grpSp>
          <p:nvGrpSpPr>
            <p:cNvPr id="17" name="Group 7">
              <a:extLst>
                <a:ext uri="{FF2B5EF4-FFF2-40B4-BE49-F238E27FC236}">
                  <a16:creationId xmlns:a16="http://schemas.microsoft.com/office/drawing/2014/main" id="{60EB0828-617D-B145-928F-BC1A9A748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" y="1872"/>
              <a:ext cx="2740" cy="2247"/>
              <a:chOff x="2260" y="1497"/>
              <a:chExt cx="2407" cy="1911"/>
            </a:xfrm>
          </p:grpSpPr>
          <p:pic>
            <p:nvPicPr>
              <p:cNvPr id="22" name="Picture 8">
                <a:extLst>
                  <a:ext uri="{FF2B5EF4-FFF2-40B4-BE49-F238E27FC236}">
                    <a16:creationId xmlns:a16="http://schemas.microsoft.com/office/drawing/2014/main" id="{C2BC9129-5EF9-5F4F-B131-602CC6A2EE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8" r="4990"/>
              <a:stretch/>
            </p:blipFill>
            <p:spPr bwMode="auto">
              <a:xfrm>
                <a:off x="2260" y="1497"/>
                <a:ext cx="2407" cy="1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6D945A49-CC58-6744-9F6B-2C4751734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288" cy="14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IE" altLang="en-US"/>
              </a:p>
            </p:txBody>
          </p:sp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D0E64689-D227-9448-9A46-8183B190E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928"/>
                <a:ext cx="288" cy="14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IE" altLang="en-US"/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7A1AA853-7831-9C48-B114-37A321723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543"/>
                <a:ext cx="81" cy="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200" i="1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sp>
            <p:nvSpPr>
              <p:cNvPr id="26" name="Rectangle 12">
                <a:extLst>
                  <a:ext uri="{FF2B5EF4-FFF2-40B4-BE49-F238E27FC236}">
                    <a16:creationId xmlns:a16="http://schemas.microsoft.com/office/drawing/2014/main" id="{B6C247FC-E3BC-7440-9683-6840A2637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2352"/>
                <a:ext cx="56" cy="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100" i="1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</p:grp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D590F262-EEC1-3547-8563-90420477C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40"/>
              <a:ext cx="20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 b="1" i="1" dirty="0">
                  <a:solidFill>
                    <a:schemeClr val="bg1"/>
                  </a:solidFill>
                  <a:latin typeface="Symbol" pitchFamily="18" charset="2"/>
                </a:rPr>
                <a:t>m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8516DFAD-66EB-5048-A817-61F3505DC9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23982" y="1374989"/>
                <a:ext cx="4300896" cy="510062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r>
                  <a:rPr lang="en-US" sz="2400" dirty="0">
                    <a:solidFill>
                      <a:schemeClr val="tx1"/>
                    </a:solidFill>
                  </a:rPr>
                  <a:t>We don’t need to take a lot of random samples to rebuild the sampling distribution.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r>
                  <a:rPr lang="en-US" sz="2400" dirty="0">
                    <a:solidFill>
                      <a:schemeClr val="tx1"/>
                    </a:solidFill>
                  </a:rPr>
                  <a:t>We know that the sampling distribution will be centered around the population mean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E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All we need is one random sample of size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E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 rely on the properties of the sample means distribution to infer about the population mean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</a:pPr>
                <a:endParaRPr lang="en-IE" sz="24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8516DFAD-66EB-5048-A817-61F3505D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82" y="1374989"/>
                <a:ext cx="4300896" cy="5100627"/>
              </a:xfrm>
              <a:prstGeom prst="rect">
                <a:avLst/>
              </a:prstGeom>
              <a:blipFill>
                <a:blip r:embed="rId5"/>
                <a:stretch>
                  <a:fillRect l="-1986" t="-957" r="-2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635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7C812-97C2-8645-9146-87002A911B98}"/>
              </a:ext>
            </a:extLst>
          </p:cNvPr>
          <p:cNvSpPr/>
          <p:nvPr/>
        </p:nvSpPr>
        <p:spPr>
          <a:xfrm>
            <a:off x="10455402" y="3784"/>
            <a:ext cx="212598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40A05-5108-004F-A673-A76C525A8DD5}"/>
              </a:ext>
            </a:extLst>
          </p:cNvPr>
          <p:cNvCxnSpPr>
            <a:cxnSpLocks/>
          </p:cNvCxnSpPr>
          <p:nvPr/>
        </p:nvCxnSpPr>
        <p:spPr>
          <a:xfrm flipV="1">
            <a:off x="2199774" y="1124984"/>
            <a:ext cx="8135502" cy="35682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85FEA92-70B7-D747-989E-8CE7CB84BE64}"/>
              </a:ext>
            </a:extLst>
          </p:cNvPr>
          <p:cNvSpPr txBox="1">
            <a:spLocks/>
          </p:cNvSpPr>
          <p:nvPr/>
        </p:nvSpPr>
        <p:spPr>
          <a:xfrm>
            <a:off x="2385515" y="368318"/>
            <a:ext cx="7872518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4800" dirty="0">
                <a:solidFill>
                  <a:schemeClr val="tx1"/>
                </a:solidFill>
              </a:rPr>
              <a:t>Sampling distribution &amp; CI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9A45C1AA-227C-004E-AEC0-CCD2AFC33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3"/>
          <a:stretch>
            <a:fillRect/>
          </a:stretch>
        </p:blipFill>
        <p:spPr>
          <a:xfrm>
            <a:off x="6125114" y="1529292"/>
            <a:ext cx="4205288" cy="516784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8516DFAD-66EB-5048-A817-61F3505DC9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5130" y="1128830"/>
                <a:ext cx="4348536" cy="558274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r>
                  <a:rPr lang="en-US" sz="2400" dirty="0">
                    <a:solidFill>
                      <a:schemeClr val="tx1"/>
                    </a:solidFill>
                  </a:rPr>
                  <a:t>Suppose we build a 95% CI for a sample of 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r>
                  <a:rPr lang="en-US" sz="2400" dirty="0">
                    <a:solidFill>
                      <a:schemeClr val="tx1"/>
                    </a:solidFill>
                  </a:rPr>
                  <a:t>In 95% of all possible samples of this 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will indeed fall in our CI. In only 5% of samples would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farther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r>
                  <a:rPr lang="en-US" sz="2400" dirty="0">
                    <a:solidFill>
                      <a:schemeClr val="tx1"/>
                    </a:solidFill>
                  </a:rPr>
                  <a:t>In any given sample, though, the probability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in the CI is  either 0 or 1.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r>
                  <a:rPr lang="en-US" sz="2400" dirty="0">
                    <a:solidFill>
                      <a:schemeClr val="tx1"/>
                    </a:solidFill>
                  </a:rPr>
                  <a:t>That is why we don’t use the word “probability” but rather say that we are “95% confident</a:t>
                </a:r>
                <a:endParaRPr lang="en-IE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8516DFAD-66EB-5048-A817-61F3505D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130" y="1128830"/>
                <a:ext cx="4348536" cy="5582748"/>
              </a:xfrm>
              <a:prstGeom prst="rect">
                <a:avLst/>
              </a:prstGeom>
              <a:blipFill>
                <a:blip r:embed="rId4"/>
                <a:stretch>
                  <a:fillRect l="-1821" t="-873" r="-3782" b="-24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2">
            <a:extLst>
              <a:ext uri="{FF2B5EF4-FFF2-40B4-BE49-F238E27FC236}">
                <a16:creationId xmlns:a16="http://schemas.microsoft.com/office/drawing/2014/main" id="{CC39334D-0D2D-8B45-8E7B-E2AFB885C0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0497" y="2203094"/>
          <a:ext cx="759688" cy="40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400" imgH="215900" progId="Equation.3">
                  <p:embed/>
                </p:oleObj>
              </mc:Choice>
              <mc:Fallback>
                <p:oleObj name="Equation" r:id="rId5" imgW="406400" imgH="215900" progId="Equation.3">
                  <p:embed/>
                  <p:pic>
                    <p:nvPicPr>
                      <p:cNvPr id="19" name="Object 2">
                        <a:extLst>
                          <a:ext uri="{FF2B5EF4-FFF2-40B4-BE49-F238E27FC236}">
                            <a16:creationId xmlns:a16="http://schemas.microsoft.com/office/drawing/2014/main" id="{CC39334D-0D2D-8B45-8E7B-E2AFB885C0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497" y="2203094"/>
                        <a:ext cx="759688" cy="406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1">
            <a:extLst>
              <a:ext uri="{FF2B5EF4-FFF2-40B4-BE49-F238E27FC236}">
                <a16:creationId xmlns:a16="http://schemas.microsoft.com/office/drawing/2014/main" id="{6EED2F28-D11D-524A-87B4-883E49AF2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677" y="1060425"/>
            <a:ext cx="2698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sz="1600" b="1" dirty="0">
                <a:solidFill>
                  <a:srgbClr val="0A2AA2"/>
                </a:solidFill>
                <a:latin typeface="Gill Sans MT" panose="020B0502020104020203" pitchFamily="34" charset="77"/>
              </a:rPr>
              <a:t>Sampling Distribution of the Sample Mean</a:t>
            </a:r>
          </a:p>
        </p:txBody>
      </p:sp>
      <p:pic>
        <p:nvPicPr>
          <p:cNvPr id="27" name="Picture 14" descr="Picture1">
            <a:extLst>
              <a:ext uri="{FF2B5EF4-FFF2-40B4-BE49-F238E27FC236}">
                <a16:creationId xmlns:a16="http://schemas.microsoft.com/office/drawing/2014/main" id="{5CD7BFAE-0AF8-5E42-8960-24C0277D1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019" y="5501364"/>
            <a:ext cx="296863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34A713-95FB-9649-8A34-BD62DE79EC64}"/>
              </a:ext>
            </a:extLst>
          </p:cNvPr>
          <p:cNvCxnSpPr>
            <a:cxnSpLocks/>
          </p:cNvCxnSpPr>
          <p:nvPr/>
        </p:nvCxnSpPr>
        <p:spPr>
          <a:xfrm flipH="1">
            <a:off x="8632436" y="5847583"/>
            <a:ext cx="1293014" cy="507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6C7227-8219-024F-A50C-E28B00C07FCC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8723290" y="5066792"/>
            <a:ext cx="1202160" cy="43457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04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86" y="414284"/>
            <a:ext cx="9222805" cy="1492132"/>
          </a:xfrm>
        </p:spPr>
        <p:txBody>
          <a:bodyPr>
            <a:normAutofit/>
          </a:bodyPr>
          <a:lstStyle/>
          <a:p>
            <a:r>
              <a:rPr lang="en-IE" sz="4400" dirty="0"/>
              <a:t>Width of Confidence intervals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6975" y="1487896"/>
                <a:ext cx="8072236" cy="56976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b="1" dirty="0">
                    <a:solidFill>
                      <a:srgbClr val="FFC000"/>
                    </a:solidFill>
                  </a:rPr>
                  <a:t>Margin Error: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E" sz="28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b="1" dirty="0">
                  <a:solidFill>
                    <a:srgbClr val="FFC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b="1" dirty="0">
                    <a:solidFill>
                      <a:srgbClr val="FFC000"/>
                    </a:solidFill>
                  </a:rPr>
                  <a:t>Confidence Interval Width: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8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The width of the confidence interval is affected by: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Sample size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Standard deviation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sz="2800" dirty="0"/>
                  <a:t>.</a:t>
                </a:r>
                <a:endParaRPr lang="en-US" sz="2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Confidence level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100(1 − </m:t>
                    </m:r>
                    <m:r>
                      <a:rPr lang="el-GR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sz="2800" i="1" dirty="0">
                        <a:latin typeface="Cambria Math" panose="02040503050406030204" pitchFamily="18" charset="0"/>
                      </a:rPr>
                      <m:t>)%.</m:t>
                    </m:r>
                  </m:oMath>
                </a14:m>
                <a:endParaRPr lang="el-GR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l-GR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6975" y="1487896"/>
                <a:ext cx="8072236" cy="5697650"/>
              </a:xfrm>
              <a:blipFill>
                <a:blip r:embed="rId2"/>
                <a:stretch>
                  <a:fillRect l="-1586" t="-10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296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528" y="414284"/>
            <a:ext cx="9000863" cy="1492132"/>
          </a:xfrm>
        </p:spPr>
        <p:txBody>
          <a:bodyPr>
            <a:normAutofit/>
          </a:bodyPr>
          <a:lstStyle/>
          <a:p>
            <a:r>
              <a:rPr lang="en-IE" sz="4400" dirty="0"/>
              <a:t>Width of Confidence intervals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6975" y="1556963"/>
                <a:ext cx="7874416" cy="56976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FFC000"/>
                    </a:solidFill>
                  </a:rPr>
                  <a:t>Confidence Interval Width</a:t>
                </a:r>
                <a:endParaRPr lang="en-US" sz="24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/>
                  <a:t>The width of the confidence interval is affected by the </a:t>
                </a:r>
                <a:r>
                  <a:rPr lang="en-US" sz="2400" dirty="0">
                    <a:solidFill>
                      <a:srgbClr val="46B2B5"/>
                    </a:solidFill>
                  </a:rPr>
                  <a:t>sample 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46B2B5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rgbClr val="46B2B5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400" kern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/>
                  <a:t>For a given confidence level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100(1 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 pitchFamily="18" charset="2"/>
                      </a:rPr>
                      <m:t>− </m:t>
                    </m:r>
                    <m:r>
                      <a:rPr lang="el-GR" sz="2400" i="1" kern="0" dirty="0">
                        <a:latin typeface="Cambria Math" panose="02040503050406030204" pitchFamily="18" charset="0"/>
                        <a:cs typeface="Times New Roman"/>
                      </a:rPr>
                      <m:t>𝛼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)% </m:t>
                    </m:r>
                  </m:oMath>
                </a14:m>
                <a:r>
                  <a:rPr lang="en-US" sz="2400" dirty="0"/>
                  <a:t>and population standard deviation </a:t>
                </a:r>
                <a14:m>
                  <m:oMath xmlns:m="http://schemas.openxmlformats.org/officeDocument/2006/math">
                    <m:r>
                      <a:rPr lang="el-GR" sz="24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u="sng" dirty="0"/>
                  <a:t>the smaller the sample size, the wider the CI.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u="sng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u="sng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i="1" dirty="0"/>
                  <a:t>Increased sample size brings greater precision.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l-GR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6975" y="1556963"/>
                <a:ext cx="7874416" cy="5697650"/>
              </a:xfrm>
              <a:blipFill>
                <a:blip r:embed="rId2"/>
                <a:stretch>
                  <a:fillRect l="-1239" t="-856" r="-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7CC828-6E28-954A-98CF-76898A34CA1B}"/>
              </a:ext>
            </a:extLst>
          </p:cNvPr>
          <p:cNvCxnSpPr>
            <a:cxnSpLocks/>
          </p:cNvCxnSpPr>
          <p:nvPr/>
        </p:nvCxnSpPr>
        <p:spPr>
          <a:xfrm>
            <a:off x="7164149" y="5227455"/>
            <a:ext cx="0" cy="58262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83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14284"/>
            <a:ext cx="8817391" cy="1492132"/>
          </a:xfrm>
        </p:spPr>
        <p:txBody>
          <a:bodyPr>
            <a:normAutofit/>
          </a:bodyPr>
          <a:lstStyle/>
          <a:p>
            <a:r>
              <a:rPr lang="en-IE" sz="4400" dirty="0"/>
              <a:t>Width of Confidence intervals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6975" y="1487896"/>
                <a:ext cx="7874416" cy="56976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FFC000"/>
                    </a:solidFill>
                  </a:rPr>
                  <a:t>Confidence Interval Width</a:t>
                </a:r>
                <a:endParaRPr lang="en-US" sz="24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/>
                  <a:t>The width of the confidence interval is affected by the </a:t>
                </a:r>
                <a:r>
                  <a:rPr lang="en-US" sz="2400" dirty="0">
                    <a:solidFill>
                      <a:srgbClr val="46B2B5"/>
                    </a:solidFill>
                  </a:rPr>
                  <a:t>standard deviation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46B2B5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>
                  <a:solidFill>
                    <a:srgbClr val="46B2B5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kern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/>
                  <a:t>For a given confidence level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100(1 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 pitchFamily="18" charset="2"/>
                      </a:rPr>
                      <m:t>− </m:t>
                    </m:r>
                    <m:r>
                      <a:rPr lang="el-GR" sz="2400" i="1" kern="0" dirty="0">
                        <a:latin typeface="Cambria Math" panose="02040503050406030204" pitchFamily="18" charset="0"/>
                        <a:cs typeface="Times New Roman"/>
                      </a:rPr>
                      <m:t>𝛼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)% </m:t>
                    </m:r>
                  </m:oMath>
                </a14:m>
                <a:r>
                  <a:rPr lang="en-US" sz="2400" dirty="0"/>
                  <a:t>and sample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u="sng" dirty="0"/>
                  <a:t>the greater the standard deviation, the wider the CI</a:t>
                </a:r>
                <a:r>
                  <a:rPr lang="en-US" sz="2400" dirty="0"/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i="1" dirty="0"/>
                  <a:t>Increased spread weakens precision.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kern="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l-GR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6975" y="1487896"/>
                <a:ext cx="7874416" cy="5697650"/>
              </a:xfrm>
              <a:blipFill>
                <a:blip r:embed="rId2"/>
                <a:stretch>
                  <a:fillRect l="-1239" t="-856" r="-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A49D6-2949-964C-BDAD-1564BBCC400B}"/>
              </a:ext>
            </a:extLst>
          </p:cNvPr>
          <p:cNvCxnSpPr>
            <a:cxnSpLocks/>
          </p:cNvCxnSpPr>
          <p:nvPr/>
        </p:nvCxnSpPr>
        <p:spPr>
          <a:xfrm flipV="1">
            <a:off x="7026584" y="5090279"/>
            <a:ext cx="0" cy="6392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1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609" y="414284"/>
            <a:ext cx="8490782" cy="1492132"/>
          </a:xfrm>
        </p:spPr>
        <p:txBody>
          <a:bodyPr>
            <a:normAutofit/>
          </a:bodyPr>
          <a:lstStyle/>
          <a:p>
            <a:r>
              <a:rPr lang="en-IE" sz="4400" dirty="0"/>
              <a:t>Width of Confidence intervals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6975" y="1586162"/>
                <a:ext cx="7874416" cy="56976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FFC000"/>
                    </a:solidFill>
                  </a:rPr>
                  <a:t>Confidence Interval Width</a:t>
                </a:r>
                <a:endParaRPr lang="en-US" sz="24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/>
                  <a:t>The width of the confidence interval is affected by the </a:t>
                </a:r>
                <a:r>
                  <a:rPr lang="en-US" sz="2400" dirty="0">
                    <a:solidFill>
                      <a:srgbClr val="46B2B5"/>
                    </a:solidFill>
                  </a:rPr>
                  <a:t>confidence level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46B2B5"/>
                        </a:solidFill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sz="2400" i="1">
                            <a:solidFill>
                              <a:srgbClr val="46B2B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46B2B5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rgbClr val="46B2B5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>
                        <a:solidFill>
                          <a:srgbClr val="46B2B5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400" dirty="0">
                  <a:solidFill>
                    <a:srgbClr val="46B2B5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>
                  <a:solidFill>
                    <a:srgbClr val="46B2B5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/>
                  <a:t>For a given sample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a population standard deviation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u="sng" dirty="0"/>
                  <a:t>the greater the greater the confidence level, the wider the CI.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u="sng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l-GR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6975" y="1586162"/>
                <a:ext cx="7874416" cy="5697650"/>
              </a:xfrm>
              <a:blipFill>
                <a:blip r:embed="rId2"/>
                <a:stretch>
                  <a:fillRect l="-1239" t="-856" r="-1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D1BCA1-FC56-BB4C-877C-2B43A2C8B19A}"/>
              </a:ext>
            </a:extLst>
          </p:cNvPr>
          <p:cNvCxnSpPr>
            <a:cxnSpLocks/>
          </p:cNvCxnSpPr>
          <p:nvPr/>
        </p:nvCxnSpPr>
        <p:spPr>
          <a:xfrm flipV="1">
            <a:off x="7172241" y="5590299"/>
            <a:ext cx="0" cy="6392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63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320B6B-948E-7247-BCB6-E92D01863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56197" y="1073890"/>
                <a:ext cx="6452496" cy="4064627"/>
              </a:xfrm>
            </p:spPr>
            <p:txBody>
              <a:bodyPr>
                <a:normAutofit/>
              </a:bodyPr>
              <a:lstStyle/>
              <a:p>
                <a:r>
                  <a:rPr lang="en-US" sz="5400" dirty="0"/>
                  <a:t>Confidence interval of the  mean, </a:t>
                </a:r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5400" dirty="0"/>
                  <a:t> unknown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320B6B-948E-7247-BCB6-E92D01863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6197" y="1073890"/>
                <a:ext cx="6452496" cy="4064627"/>
              </a:xfrm>
              <a:blipFill>
                <a:blip r:embed="rId2"/>
                <a:stretch>
                  <a:fillRect l="-5104" r="-6144" b="-92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9674-E2B4-C64E-81D4-A7F2BDF22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6198" y="5159783"/>
            <a:ext cx="6711802" cy="951135"/>
          </a:xfrm>
        </p:spPr>
        <p:txBody>
          <a:bodyPr/>
          <a:lstStyle/>
          <a:p>
            <a:r>
              <a:rPr lang="en-IE" dirty="0"/>
              <a:t>Estimation &amp;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251637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2758" y="1551759"/>
                <a:ext cx="8046480" cy="530624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800" dirty="0"/>
                  <a:t>Consider a normally distributed random variable.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600" dirty="0"/>
                  <a:t>Key summary statistics: </a:t>
                </a:r>
                <a14:m>
                  <m:oMath xmlns:m="http://schemas.openxmlformats.org/officeDocument/2006/math">
                    <m:r>
                      <a:rPr lang="en-IE" sz="26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E" sz="2600" dirty="0"/>
                  <a:t> and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sz="2600" dirty="0"/>
                  <a:t>.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600" dirty="0"/>
                  <a:t>But these population parameters are typically </a:t>
                </a:r>
                <a:r>
                  <a:rPr lang="en-IE" sz="2600" dirty="0">
                    <a:solidFill>
                      <a:srgbClr val="46B2B5"/>
                    </a:solidFill>
                  </a:rPr>
                  <a:t>unknown</a:t>
                </a:r>
                <a:r>
                  <a:rPr lang="en-IE" sz="2600" dirty="0"/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IE" sz="2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800" dirty="0"/>
                  <a:t>We would like to build a confidence interval for </a:t>
                </a:r>
                <a14:m>
                  <m:oMath xmlns:m="http://schemas.openxmlformats.org/officeDocument/2006/math">
                    <m:r>
                      <a:rPr lang="en-IE" sz="28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600" dirty="0"/>
                  <a:t>We will consider the case when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sz="2600" dirty="0"/>
                  <a:t> is </a:t>
                </a:r>
                <a:r>
                  <a:rPr lang="en-IE" sz="2600" dirty="0">
                    <a:solidFill>
                      <a:srgbClr val="46B2B5"/>
                    </a:solidFill>
                  </a:rPr>
                  <a:t>unknown</a:t>
                </a:r>
                <a:r>
                  <a:rPr lang="en-IE" sz="2600" dirty="0"/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IE" sz="2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800" dirty="0"/>
                  <a:t>We will use the </a:t>
                </a:r>
                <a:r>
                  <a:rPr lang="en-IE" sz="2800" dirty="0">
                    <a:solidFill>
                      <a:srgbClr val="FFC000"/>
                    </a:solidFill>
                  </a:rPr>
                  <a:t>sample standard deviation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E" sz="2800" dirty="0"/>
                  <a:t> instead of the unknown population standard deviation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sz="2800" dirty="0"/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600" dirty="0"/>
                  <a:t>We need to correct for the fact that </a:t>
                </a:r>
                <a14:m>
                  <m:oMath xmlns:m="http://schemas.openxmlformats.org/officeDocument/2006/math">
                    <m:r>
                      <a:rPr lang="en-US" sz="2600" i="1" u="sng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E" sz="2600" u="sng" dirty="0"/>
                  <a:t> is a random variable, while </a:t>
                </a:r>
                <a14:m>
                  <m:oMath xmlns:m="http://schemas.openxmlformats.org/officeDocument/2006/math">
                    <m:r>
                      <a:rPr lang="en-US" sz="2600" i="1" u="sng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sz="2600" u="sng" dirty="0"/>
                  <a:t> is is a constant. </a:t>
                </a:r>
                <a:endParaRPr lang="en-IE" sz="2800" u="sng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2758" y="1551759"/>
                <a:ext cx="8046480" cy="5306241"/>
              </a:xfrm>
              <a:blipFill>
                <a:blip r:embed="rId2"/>
                <a:stretch>
                  <a:fillRect l="-1364" t="-1264" r="-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E59150D-8240-0644-A4D9-3EC8F6BF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970" y="435140"/>
            <a:ext cx="8299939" cy="1492132"/>
          </a:xfrm>
        </p:spPr>
        <p:txBody>
          <a:bodyPr>
            <a:normAutofit/>
          </a:bodyPr>
          <a:lstStyle/>
          <a:p>
            <a:r>
              <a:rPr lang="en-US" sz="4200" dirty="0"/>
              <a:t>Confidence interval of the mean</a:t>
            </a:r>
            <a:endParaRPr lang="en-IE" sz="4200" dirty="0"/>
          </a:p>
        </p:txBody>
      </p:sp>
    </p:spTree>
    <p:extLst>
      <p:ext uri="{BB962C8B-B14F-4D97-AF65-F5344CB8AC3E}">
        <p14:creationId xmlns:p14="http://schemas.microsoft.com/office/powerpoint/2010/main" val="255225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T-Distribution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6975" y="1770700"/>
                <a:ext cx="7859831" cy="45920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b="1" dirty="0">
                    <a:solidFill>
                      <a:srgbClr val="FFC000"/>
                    </a:solidFill>
                  </a:rPr>
                  <a:t>Standard Normal Distribution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b="1" dirty="0">
                  <a:solidFill>
                    <a:srgbClr val="FFC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b="1" dirty="0">
                    <a:solidFill>
                      <a:srgbClr val="FFC000"/>
                    </a:solidFill>
                  </a:rPr>
                  <a:t>T-Distribution with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>
                    <a:solidFill>
                      <a:srgbClr val="FFC000"/>
                    </a:solidFill>
                  </a:rPr>
                  <a:t> Degrees of Freedom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E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800" dirty="0"/>
                  <a:t>We replaced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800" dirty="0"/>
                  <a:t>by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E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800" dirty="0"/>
                  <a:t>Since we are estimating a parameter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sz="2800" dirty="0"/>
                  <a:t>) with an estimator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E" sz="2800" dirty="0"/>
                  <a:t>) there is more variability.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6975" y="1770700"/>
                <a:ext cx="7859831" cy="4592000"/>
              </a:xfrm>
              <a:blipFill>
                <a:blip r:embed="rId2"/>
                <a:stretch>
                  <a:fillRect l="-1629" t="-1326" r="-543" b="-25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59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7C812-97C2-8645-9146-87002A911B98}"/>
              </a:ext>
            </a:extLst>
          </p:cNvPr>
          <p:cNvSpPr/>
          <p:nvPr/>
        </p:nvSpPr>
        <p:spPr>
          <a:xfrm>
            <a:off x="10455402" y="3784"/>
            <a:ext cx="212598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40A05-5108-004F-A673-A76C525A8DD5}"/>
              </a:ext>
            </a:extLst>
          </p:cNvPr>
          <p:cNvCxnSpPr>
            <a:cxnSpLocks/>
          </p:cNvCxnSpPr>
          <p:nvPr/>
        </p:nvCxnSpPr>
        <p:spPr>
          <a:xfrm flipV="1">
            <a:off x="2199774" y="1124984"/>
            <a:ext cx="8135502" cy="35682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85FEA92-70B7-D747-989E-8CE7CB84BE64}"/>
              </a:ext>
            </a:extLst>
          </p:cNvPr>
          <p:cNvSpPr txBox="1">
            <a:spLocks/>
          </p:cNvSpPr>
          <p:nvPr/>
        </p:nvSpPr>
        <p:spPr>
          <a:xfrm>
            <a:off x="2462758" y="382385"/>
            <a:ext cx="763374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chemeClr val="bg2"/>
                </a:solidFill>
              </a:rPr>
              <a:t>T-Distribution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8516DFAD-66EB-5048-A817-61F3505DC97B}"/>
              </a:ext>
            </a:extLst>
          </p:cNvPr>
          <p:cNvSpPr txBox="1">
            <a:spLocks/>
          </p:cNvSpPr>
          <p:nvPr/>
        </p:nvSpPr>
        <p:spPr>
          <a:xfrm>
            <a:off x="2428176" y="5814800"/>
            <a:ext cx="8231420" cy="1352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As the degrees of freedom increase, the t-distribution tends towards the standard normal distribution.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IE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3DB70B-A979-4E4F-BB0E-A9B74991358F}"/>
              </a:ext>
            </a:extLst>
          </p:cNvPr>
          <p:cNvGrpSpPr/>
          <p:nvPr/>
        </p:nvGrpSpPr>
        <p:grpSpPr>
          <a:xfrm>
            <a:off x="3709745" y="1160666"/>
            <a:ext cx="5104377" cy="4647706"/>
            <a:chOff x="2185744" y="1160666"/>
            <a:chExt cx="5104377" cy="464770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62BAC87-27DF-AA4A-AB19-02811E640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488" b="4264"/>
            <a:stretch/>
          </p:blipFill>
          <p:spPr>
            <a:xfrm>
              <a:off x="2185744" y="1160666"/>
              <a:ext cx="4984251" cy="4647706"/>
            </a:xfrm>
            <a:prstGeom prst="rect">
              <a:avLst/>
            </a:prstGeom>
          </p:spPr>
        </p:pic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E803EA44-AF1D-B545-8019-6CA8BF5C9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3131" y="1511260"/>
              <a:ext cx="18516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IE" altLang="en-US" sz="1600" b="1" dirty="0">
                  <a:solidFill>
                    <a:srgbClr val="0A00FF"/>
                  </a:solidFill>
                </a:rPr>
                <a:t>Standard Normal Distribution</a:t>
              </a:r>
            </a:p>
          </p:txBody>
        </p:sp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5CF4BD96-23D9-A64A-976D-0B5BB71D3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688" y="4163584"/>
              <a:ext cx="185167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IE" altLang="en-US" sz="1600" b="1" dirty="0">
                  <a:solidFill>
                    <a:srgbClr val="FF0000"/>
                  </a:solidFill>
                </a:rPr>
                <a:t>t-Distribution with 1 DF</a:t>
              </a:r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64206EF5-26DB-614D-865C-96FBA0C1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075" y="1558302"/>
              <a:ext cx="1662009" cy="463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IE" altLang="en-US" sz="2400" dirty="0">
                  <a:solidFill>
                    <a:schemeClr val="bg1"/>
                  </a:solidFill>
                  <a:latin typeface="+mn-lt"/>
                </a:rPr>
                <a:t>Lower peak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C7E6EBF-F266-7C4E-8962-D65D0D34BE6C}"/>
                </a:ext>
              </a:extLst>
            </p:cNvPr>
            <p:cNvCxnSpPr>
              <a:cxnSpLocks/>
            </p:cNvCxnSpPr>
            <p:nvPr/>
          </p:nvCxnSpPr>
          <p:spPr>
            <a:xfrm>
              <a:off x="3964826" y="1966404"/>
              <a:ext cx="878066" cy="253599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1">
              <a:extLst>
                <a:ext uri="{FF2B5EF4-FFF2-40B4-BE49-F238E27FC236}">
                  <a16:creationId xmlns:a16="http://schemas.microsoft.com/office/drawing/2014/main" id="{9EC7774B-25E3-DD40-82E9-D7EBD905E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12" y="3665120"/>
              <a:ext cx="166200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IE" altLang="en-US" sz="2400" dirty="0">
                  <a:solidFill>
                    <a:schemeClr val="bg1"/>
                  </a:solidFill>
                  <a:latin typeface="+mn-lt"/>
                </a:rPr>
                <a:t>Heavier tails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9764D6-E39D-224A-8D0E-01357A4754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391" y="4455971"/>
              <a:ext cx="236067" cy="364225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77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Estimator vs. Estimates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149" y="1786383"/>
            <a:ext cx="763374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Estimator: </a:t>
            </a:r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rgbClr val="46B2B5"/>
                </a:solidFill>
              </a:rPr>
              <a:t>sample statistic </a:t>
            </a:r>
            <a:r>
              <a:rPr lang="en-US" sz="2800" dirty="0"/>
              <a:t>used to estimate a population parameter.</a:t>
            </a:r>
          </a:p>
          <a:p>
            <a:pPr marL="0" indent="0">
              <a:buNone/>
            </a:pPr>
            <a:endParaRPr lang="en-US" sz="28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Estimate:</a:t>
            </a:r>
          </a:p>
          <a:p>
            <a:r>
              <a:rPr lang="en-US" sz="2800" dirty="0"/>
              <a:t>A particular </a:t>
            </a:r>
            <a:r>
              <a:rPr lang="en-US" sz="2800" dirty="0">
                <a:solidFill>
                  <a:srgbClr val="46B2B5"/>
                </a:solidFill>
              </a:rPr>
              <a:t>value </a:t>
            </a:r>
            <a:r>
              <a:rPr lang="en-US" sz="2800" dirty="0"/>
              <a:t>of the estimator.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54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7C812-97C2-8645-9146-87002A911B98}"/>
              </a:ext>
            </a:extLst>
          </p:cNvPr>
          <p:cNvSpPr/>
          <p:nvPr/>
        </p:nvSpPr>
        <p:spPr>
          <a:xfrm>
            <a:off x="10455402" y="3784"/>
            <a:ext cx="212598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40A05-5108-004F-A673-A76C525A8DD5}"/>
              </a:ext>
            </a:extLst>
          </p:cNvPr>
          <p:cNvCxnSpPr>
            <a:cxnSpLocks/>
          </p:cNvCxnSpPr>
          <p:nvPr/>
        </p:nvCxnSpPr>
        <p:spPr>
          <a:xfrm flipV="1">
            <a:off x="2199774" y="1124984"/>
            <a:ext cx="8135502" cy="35682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85FEA92-70B7-D747-989E-8CE7CB84BE64}"/>
              </a:ext>
            </a:extLst>
          </p:cNvPr>
          <p:cNvSpPr txBox="1">
            <a:spLocks/>
          </p:cNvSpPr>
          <p:nvPr/>
        </p:nvSpPr>
        <p:spPr>
          <a:xfrm>
            <a:off x="2462758" y="382385"/>
            <a:ext cx="763374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chemeClr val="bg2"/>
                </a:solidFill>
              </a:rPr>
              <a:t>T-Distribution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8516DFAD-66EB-5048-A817-61F3505DC97B}"/>
              </a:ext>
            </a:extLst>
          </p:cNvPr>
          <p:cNvSpPr txBox="1">
            <a:spLocks/>
          </p:cNvSpPr>
          <p:nvPr/>
        </p:nvSpPr>
        <p:spPr>
          <a:xfrm>
            <a:off x="2428176" y="5814800"/>
            <a:ext cx="8231420" cy="1352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As the degrees of freedom increase, the t-distribution tends towards the standard normal distribution.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IE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ADF2AB-FF9A-6641-9839-705F63BEE3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5984" y="1105107"/>
            <a:ext cx="4997003" cy="49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1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T-Distribution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8587" y="1384870"/>
                <a:ext cx="8160473" cy="523487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b="1" dirty="0">
                    <a:solidFill>
                      <a:srgbClr val="FFC000"/>
                    </a:solidFill>
                  </a:rPr>
                  <a:t>Degrees of Freedom </a:t>
                </a:r>
                <a:r>
                  <a:rPr lang="en-US" sz="2800" dirty="0">
                    <a:solidFill>
                      <a:schemeClr val="tx1"/>
                    </a:solidFill>
                  </a:rPr>
                  <a:t>(Intuition)</a:t>
                </a:r>
                <a:endParaRPr lang="en-IE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Recall the formula of the sample mean: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E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800" dirty="0"/>
                  <a:t>Suppose you known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E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sz="2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E" sz="2800" dirty="0"/>
                  <a:t> Then there is only one possible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E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IE" sz="2800" dirty="0"/>
                  <a:t>As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E" sz="2800" dirty="0"/>
                  <a:t> is fixed, we only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E" sz="2800" dirty="0"/>
                  <a:t> degrees of freedom when computing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Example: 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=20,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=4.</m:t>
                    </m:r>
                  </m:oMath>
                </a14:m>
                <a:r>
                  <a:rPr lang="en-IE" sz="28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=16,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</a:t>
                </a:r>
              </a:p>
              <a:p>
                <a:pPr marL="268288" indent="-3810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n-IE" sz="2800" dirty="0"/>
                  <a:t>, there is no choice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E" sz="2800" dirty="0"/>
                  <a:t> but to have a value of 22.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8587" y="1384870"/>
                <a:ext cx="8160473" cy="5234871"/>
              </a:xfrm>
              <a:blipFill>
                <a:blip r:embed="rId2"/>
                <a:stretch>
                  <a:fillRect l="-1494" t="-1164" r="-2390" b="-1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139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T-Distribution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2759" y="1623130"/>
                <a:ext cx="7633742" cy="523487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b="1" dirty="0">
                    <a:solidFill>
                      <a:srgbClr val="FFC000"/>
                    </a:solidFill>
                  </a:rPr>
                  <a:t>t-Distribution </a:t>
                </a:r>
                <a:endParaRPr lang="en-US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Bell-shaped and symmetric around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Asymptotic tails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Slightly broader tails than the z-distribution.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Family of distributions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The actual shape depends on the degrees of freedom.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/>
                  <a:t> As the degrees of freedom increases, the t-distribution tends to the z-distribution.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2759" y="1623130"/>
                <a:ext cx="7633742" cy="5234871"/>
              </a:xfrm>
              <a:blipFill>
                <a:blip r:embed="rId2"/>
                <a:stretch>
                  <a:fillRect l="-1677" t="-11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11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EF92086-103B-F743-96E9-AE36395E50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72634" y="1813611"/>
              <a:ext cx="3780000" cy="502909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828778663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1611380424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2844848758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1672980078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1839282509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2082330783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ES" sz="1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s-ES" sz="1600" u="none" strike="noStrike" dirty="0">
                            <a:effectLst/>
                          </a:endParaRPr>
                        </a:p>
                        <a:p>
                          <a:pPr algn="l" fontAlgn="b"/>
                          <a:r>
                            <a:rPr lang="es-ES" sz="1600" u="none" strike="noStrike" dirty="0">
                              <a:effectLst/>
                            </a:rPr>
                            <a:t>DF 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0.1000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0.0500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0.0250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0.0100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0.0050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extLst>
                      <a:ext uri="{0D108BD9-81ED-4DB2-BD59-A6C34878D82A}">
                        <a16:rowId xmlns:a16="http://schemas.microsoft.com/office/drawing/2014/main" val="38186885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 dirty="0">
                              <a:effectLst/>
                            </a:rPr>
                            <a:t>1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3.078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6.314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12.706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31.821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63.657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99224349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1.886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2.920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4.303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6.965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9.925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409459048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3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1.638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2.353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3.182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4.541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5.841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142205169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4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1.533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2.132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2.776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3.747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4.604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28492914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5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1.476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2.015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2.571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3.365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4.032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570898719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6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1.440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1.943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2.447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3.143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3.707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45280570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7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1.415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1.895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2.365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2.998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3.499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52481038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8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1.397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1.860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2.306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2.896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3.355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52769335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9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1.383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1.833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2.262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2.821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3.250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95788783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1.372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1.812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2.228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2.764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3.169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91261635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11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1.363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1.796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2.201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2.718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3.106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7240056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12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1.356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1.782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2.179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2.681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3.055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012097019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13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1.350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1.771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2.160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2.650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3.012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69836241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14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1.345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1.761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2.145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2.624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2.977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4925558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15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1.341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1.753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2.131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2.602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2.947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34396053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16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1.337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1.746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2.120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2.583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2.921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46565357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17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1.333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1.740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2.110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2.567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2.898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88567793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18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1.330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1.734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2.101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2.552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2.878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883005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EF92086-103B-F743-96E9-AE36395E50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72634" y="1813611"/>
              <a:ext cx="3780000" cy="502909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828778663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1611380424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2844848758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1672980078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1839282509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2082330783"/>
                        </a:ext>
                      </a:extLst>
                    </a:gridCol>
                  </a:tblGrid>
                  <a:tr h="4930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10" marR="5410" marT="5410" marB="0" anchor="b">
                        <a:blipFill>
                          <a:blip r:embed="rId3"/>
                          <a:stretch>
                            <a:fillRect l="-1695" t="-11111" r="-959322" b="-9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0.1000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0.0500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0.0250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0.0100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0.0050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extLst>
                      <a:ext uri="{0D108BD9-81ED-4DB2-BD59-A6C34878D82A}">
                        <a16:rowId xmlns:a16="http://schemas.microsoft.com/office/drawing/2014/main" val="38186885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 dirty="0">
                              <a:effectLst/>
                            </a:rPr>
                            <a:t>1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3.078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6.314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12.706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31.821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63.657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99224349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1.886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2.920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4.303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6.965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9.925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409459048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3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1.638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2.353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3.182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4.541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5.841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142205169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4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1.533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2.132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2.776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3.747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4.604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28492914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5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1.476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2.015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2.571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3.365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4.032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570898719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6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1.440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1.943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2.447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3.143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3.707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45280570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7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1.415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1.895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2.365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2.998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3.499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524810382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8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1.397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1.860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2.306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2.896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3.355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52769335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9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1.383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1.833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2.262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2.821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3.250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95788783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1.372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1.812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2.228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2.764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3.169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91261635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11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1.363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1.796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2.201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2.718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3.106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7240056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12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1.356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1.782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2.179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2.681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3.055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012097019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13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1.350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1.771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2.160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2.650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3.012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69836241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14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1.345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1.761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2.145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2.624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2.977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4925558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15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1.341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1.753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2.131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2.602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2.947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34396053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16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1.337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1.746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2.120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2.583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2.921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46565357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17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1.333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1.740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2.110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2.567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2.898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88567793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18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1.330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1.734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2.101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2.552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2.878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8830055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DD2A0F-80EB-144E-BD66-1C32219D4D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8433" y="1848546"/>
              <a:ext cx="3780000" cy="497959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828778663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1611380424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2844848758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1672980078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1839282509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20823307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s-ES" sz="1600" i="1" u="none" strike="noStrike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s-ES" sz="1600" u="none" strike="noStrike" dirty="0">
                            <a:effectLst/>
                          </a:endParaRPr>
                        </a:p>
                        <a:p>
                          <a:pPr algn="l" fontAlgn="b"/>
                          <a:r>
                            <a:rPr lang="es-ES" sz="1600" u="none" strike="noStrike" dirty="0">
                              <a:effectLst/>
                            </a:rPr>
                            <a:t>DF 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0.1000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0.0500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0.0250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0.0100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0.0050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extLst>
                      <a:ext uri="{0D108BD9-81ED-4DB2-BD59-A6C34878D82A}">
                        <a16:rowId xmlns:a16="http://schemas.microsoft.com/office/drawing/2014/main" val="38186885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19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1.328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1.729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2.093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2.539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2.861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460465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1.325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1.725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2.086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2.528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2.845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1935110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21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1.323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1.721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2.080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2.518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2.831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6189231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22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1.321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1.717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2.074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2.508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2.819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812685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23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1.714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2.069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2.500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2.807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9426792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24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1.711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2.064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2.492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2.797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463352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25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1.708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2.060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2.485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2.787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2820042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26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1.706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2.056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2.479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2.779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42790049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27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1.703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2.052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2.473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2.771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5940649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28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1.701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2.048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2.467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2.763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9054417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29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1.699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2.045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2.462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2.756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7975724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30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1.697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2.042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2.457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2.750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053414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40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1.303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1.684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2.021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2.423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2.704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7810917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50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1.299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1.676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2.009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2.403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2.678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41048058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60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1.296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1.671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2.000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2.390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2.660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3098965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100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1.290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1.660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1.984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2.364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2.626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6207405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120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1.289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1.658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1.980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2.358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2.617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210570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1.282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1.645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1.960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>
                        <a:solidFill>
                          <a:srgbClr val="0C78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2.326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2.576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010994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DD2A0F-80EB-144E-BD66-1C32219D4D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48433" y="1848546"/>
              <a:ext cx="3780000" cy="497959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360000">
                      <a:extLst>
                        <a:ext uri="{9D8B030D-6E8A-4147-A177-3AD203B41FA5}">
                          <a16:colId xmlns:a16="http://schemas.microsoft.com/office/drawing/2014/main" val="828778663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1611380424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2844848758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1672980078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1839282509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2082330783"/>
                        </a:ext>
                      </a:extLst>
                    </a:gridCol>
                  </a:tblGrid>
                  <a:tr h="4930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10" marR="5410" marT="5410" marB="0" anchor="b">
                        <a:blipFill>
                          <a:blip r:embed="rId4"/>
                          <a:stretch>
                            <a:fillRect l="-1695" t="-11111" r="-959322" b="-934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0.1000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0.0500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0.0250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0.0100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0.0050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/>
                    </a:tc>
                    <a:extLst>
                      <a:ext uri="{0D108BD9-81ED-4DB2-BD59-A6C34878D82A}">
                        <a16:rowId xmlns:a16="http://schemas.microsoft.com/office/drawing/2014/main" val="3818688557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19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1.328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1.729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2.093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2.539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2.861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46046547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1.325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1.725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2.086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2.528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2.845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193511062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21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1.323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1.721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2.080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2.518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2.831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618923160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22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1.321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1.717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2.074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2.508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2.819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81268566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23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1.714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2.069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2.500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2.807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942679285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24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1.711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2.064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2.492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2.797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46335245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25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1.708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2.060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2.485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2.787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282004233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26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1.706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2.056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2.479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2.779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4279004990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27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1.703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2.052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2.473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2.771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2594064999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28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1.701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2.048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2.467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2.763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905441716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29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1.699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2.045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2.462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2.756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797572470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30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1.310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1.697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2.042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2.457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2.750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05341478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40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1.303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1.684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2.021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2.423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2.704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781091730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50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1.299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1.676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2.009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2.403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2.678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4104805862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60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1.296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1.671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2.000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2.390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2.660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309896576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100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1.290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1.660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1.984</a:t>
                          </a:r>
                          <a:endParaRPr lang="es-E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2.364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2.626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620740575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ES" sz="1600" u="none" strike="noStrike">
                              <a:effectLst/>
                            </a:rPr>
                            <a:t>120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1.289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1.658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1.980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2.358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2.617</a:t>
                          </a:r>
                          <a:endParaRPr lang="es-E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121057011"/>
                      </a:ext>
                    </a:extLst>
                  </a:tr>
                  <a:tr h="249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10" marR="5410" marT="5410" marB="0" anchor="b">
                        <a:blipFill>
                          <a:blip r:embed="rId4"/>
                          <a:stretch>
                            <a:fillRect l="-1695" t="-1917073" r="-959322" b="-4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1.282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1.645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1.960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>
                        <a:solidFill>
                          <a:srgbClr val="0C78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>
                              <a:effectLst/>
                            </a:rPr>
                            <a:t>2.326</a:t>
                          </a:r>
                          <a:endParaRPr lang="es-ES" sz="1600" b="1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s-ES" sz="1600" u="none" strike="noStrike" dirty="0">
                              <a:effectLst/>
                            </a:rPr>
                            <a:t>2.576</a:t>
                          </a:r>
                          <a:endParaRPr lang="es-ES" sz="1600" b="1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5410" marR="5410" marT="5410" marB="0" anchor="b"/>
                    </a:tc>
                    <a:extLst>
                      <a:ext uri="{0D108BD9-81ED-4DB2-BD59-A6C34878D82A}">
                        <a16:rowId xmlns:a16="http://schemas.microsoft.com/office/drawing/2014/main" val="30109948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859AE5DE-FD97-1A4D-A8B6-E9C1C21D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T-</a:t>
            </a:r>
            <a:r>
              <a:rPr lang="es-ES" dirty="0" err="1"/>
              <a:t>Table</a:t>
            </a:r>
            <a:r>
              <a:rPr lang="es-ES" dirty="0"/>
              <a:t>, </a:t>
            </a:r>
            <a:r>
              <a:rPr lang="es-ES" dirty="0" err="1"/>
              <a:t>Upper</a:t>
            </a:r>
            <a:r>
              <a:rPr lang="es-ES" dirty="0"/>
              <a:t> </a:t>
            </a:r>
            <a:r>
              <a:rPr lang="es-ES" dirty="0" err="1"/>
              <a:t>tail</a:t>
            </a:r>
            <a:r>
              <a:rPr lang="es-ES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330D2-CA90-DC40-B099-01866ADB9530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520BF5A-EF25-4643-B44B-645AC57F5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1562" y="1205776"/>
                <a:ext cx="7633742" cy="202567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520BF5A-EF25-4643-B44B-645AC57F5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1562" y="1205776"/>
                <a:ext cx="7633742" cy="202567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46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6975" y="1906417"/>
                <a:ext cx="7990010" cy="359359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kern="0" dirty="0"/>
                  <a:t>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FFC000"/>
                            </a:solidFill>
                          </a:rPr>
                          <m:t> 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800" b="1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kern="0" dirty="0"/>
                  <a:t>confidence interval of the population mean </a:t>
                </a:r>
                <a14:m>
                  <m:oMath xmlns:m="http://schemas.openxmlformats.org/officeDocument/2006/math">
                    <m:r>
                      <a:rPr lang="en-US" sz="2800" i="1" ker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b="1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kern="0" dirty="0"/>
                  <a:t>when the standard deviation </a:t>
                </a:r>
                <a14:m>
                  <m:oMath xmlns:m="http://schemas.openxmlformats.org/officeDocument/2006/math">
                    <m:r>
                      <a:rPr lang="en-US" sz="2800" i="1" ker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b="1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kern="0" dirty="0"/>
                  <a:t>is </a:t>
                </a:r>
                <a:r>
                  <a:rPr lang="en-US" sz="2800" kern="0" dirty="0">
                    <a:solidFill>
                      <a:srgbClr val="46B2B5"/>
                    </a:solidFill>
                  </a:rPr>
                  <a:t>unknown </a:t>
                </a:r>
                <a:r>
                  <a:rPr lang="en-US" sz="2800" kern="0" dirty="0"/>
                  <a:t>is computed as: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kern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/2,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𝑑𝑓</m:t>
                          </m:r>
                        </m:sub>
                      </m:sSub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/2,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/2,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is the sample standard deviation.</a:t>
                </a:r>
                <a:endParaRPr lang="en-US" sz="28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6975" y="1906417"/>
                <a:ext cx="7990010" cy="3593591"/>
              </a:xfrm>
              <a:blipFill>
                <a:blip r:embed="rId2"/>
                <a:stretch>
                  <a:fillRect l="-1603" t="-1868" b="-5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349302-B1E1-D54E-BF6F-88DAC9B6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970" y="435140"/>
            <a:ext cx="8299939" cy="1492132"/>
          </a:xfrm>
        </p:spPr>
        <p:txBody>
          <a:bodyPr>
            <a:normAutofit/>
          </a:bodyPr>
          <a:lstStyle/>
          <a:p>
            <a:r>
              <a:rPr lang="en-US" sz="4200" dirty="0"/>
              <a:t>Confidence interval of the mean</a:t>
            </a:r>
            <a:endParaRPr lang="en-IE" sz="4200" dirty="0"/>
          </a:p>
        </p:txBody>
      </p:sp>
    </p:spTree>
    <p:extLst>
      <p:ext uri="{BB962C8B-B14F-4D97-AF65-F5344CB8AC3E}">
        <p14:creationId xmlns:p14="http://schemas.microsoft.com/office/powerpoint/2010/main" val="3409016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6975" y="1906417"/>
                <a:ext cx="7990010" cy="3593591"/>
              </a:xfrm>
            </p:spPr>
            <p:txBody>
              <a:bodyPr>
                <a:noAutofit/>
              </a:bodyPr>
              <a:lstStyle/>
              <a:p>
                <a:pPr marL="514350" indent="-51435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B2B5"/>
                  </a:buClr>
                  <a:buFont typeface="+mj-lt"/>
                  <a:buAutoNum type="arabicPeriod"/>
                </a:pPr>
                <a:r>
                  <a:rPr lang="en-US" sz="2800" dirty="0"/>
                  <a:t>Compute the sample mean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B2B5"/>
                  </a:buClr>
                  <a:buFont typeface="+mj-lt"/>
                  <a:buAutoNum type="arabicPeriod"/>
                </a:pPr>
                <a:r>
                  <a:rPr lang="en-US" sz="2800" dirty="0"/>
                  <a:t>Compute the sample standard deviation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B2B5"/>
                  </a:buClr>
                  <a:buFont typeface="+mj-lt"/>
                  <a:buAutoNum type="arabicPeriod"/>
                </a:pPr>
                <a:r>
                  <a:rPr lang="en-US" sz="2800" dirty="0"/>
                  <a:t>Specify the confidence level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B2B5"/>
                  </a:buClr>
                  <a:buFont typeface="+mj-lt"/>
                  <a:buAutoNum type="arabicPeriod"/>
                </a:pPr>
                <a:r>
                  <a:rPr lang="en-US" sz="2800" dirty="0"/>
                  <a:t>Determine the degrees of freedom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) 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B2B5"/>
                  </a:buClr>
                  <a:buFont typeface="+mj-lt"/>
                  <a:buAutoNum type="arabicPeriod"/>
                </a:pPr>
                <a:r>
                  <a:rPr lang="en-US" sz="2800" dirty="0"/>
                  <a:t>Use the t-tables to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/2,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𝑑𝑓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514350" indent="-51435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B2B5"/>
                  </a:buClr>
                  <a:buFont typeface="+mj-lt"/>
                  <a:buAutoNum type="arabicPeriod"/>
                </a:pPr>
                <a:r>
                  <a:rPr lang="en-US" sz="2800" dirty="0"/>
                  <a:t>Build the confidence interval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B2B5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/2,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𝑑𝑓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514350" indent="-51435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46B2B5"/>
                  </a:buClr>
                  <a:buFont typeface="+mj-lt"/>
                  <a:buAutoNum type="arabicPeriod" startAt="4"/>
                </a:pPr>
                <a:endParaRPr lang="en-US" sz="2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6975" y="1906417"/>
                <a:ext cx="7990010" cy="3593591"/>
              </a:xfrm>
              <a:blipFill>
                <a:blip r:embed="rId2"/>
                <a:stretch>
                  <a:fillRect l="-1450" t="-1868" r="-76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A675007A-D7C7-4D41-A7DA-0F910D4A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970" y="435140"/>
            <a:ext cx="8299939" cy="1492132"/>
          </a:xfrm>
        </p:spPr>
        <p:txBody>
          <a:bodyPr>
            <a:normAutofit/>
          </a:bodyPr>
          <a:lstStyle/>
          <a:p>
            <a:r>
              <a:rPr lang="en-US" sz="4200" dirty="0"/>
              <a:t>Confidence interval of the mean</a:t>
            </a:r>
            <a:endParaRPr lang="en-IE" sz="4200" dirty="0"/>
          </a:p>
        </p:txBody>
      </p:sp>
    </p:spTree>
    <p:extLst>
      <p:ext uri="{BB962C8B-B14F-4D97-AF65-F5344CB8AC3E}">
        <p14:creationId xmlns:p14="http://schemas.microsoft.com/office/powerpoint/2010/main" val="3001644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0B6B-948E-7247-BCB6-E92D0186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197" y="1073890"/>
            <a:ext cx="6452496" cy="4064627"/>
          </a:xfrm>
        </p:spPr>
        <p:txBody>
          <a:bodyPr>
            <a:normAutofit/>
          </a:bodyPr>
          <a:lstStyle/>
          <a:p>
            <a:r>
              <a:rPr lang="en-US" sz="5400" dirty="0"/>
              <a:t>Confidence interval of the proportion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9674-E2B4-C64E-81D4-A7F2BDF22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6198" y="5159783"/>
            <a:ext cx="6711802" cy="951135"/>
          </a:xfrm>
        </p:spPr>
        <p:txBody>
          <a:bodyPr>
            <a:normAutofit/>
          </a:bodyPr>
          <a:lstStyle/>
          <a:p>
            <a:r>
              <a:rPr lang="en-IE" sz="2400" dirty="0"/>
              <a:t>Estimation &amp;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407969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2758" y="1610727"/>
                <a:ext cx="7361181" cy="4592000"/>
              </a:xfrm>
            </p:spPr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en-US" sz="2400" dirty="0"/>
                  <a:t>Let the parameter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represent the proportion of successes in the population, where success is defined by a particular outcome.</a:t>
                </a:r>
              </a:p>
              <a:p>
                <a:pPr>
                  <a:defRPr/>
                </a:pPr>
                <a:endParaRPr lang="en-US" sz="24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400" dirty="0"/>
                  <a:t> is the </a:t>
                </a:r>
                <a:r>
                  <a:rPr lang="en-US" sz="2400" dirty="0">
                    <a:solidFill>
                      <a:srgbClr val="46B2B5"/>
                    </a:solidFill>
                  </a:rPr>
                  <a:t>point estimator </a:t>
                </a:r>
                <a:r>
                  <a:rPr lang="en-US" sz="2400" dirty="0"/>
                  <a:t>of the population proportion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defRPr/>
                </a:pPr>
                <a:endParaRPr lang="en-US" sz="2400" dirty="0"/>
              </a:p>
              <a:p>
                <a:pPr>
                  <a:defRPr/>
                </a:pPr>
                <a:r>
                  <a:rPr lang="en-US" sz="2400" dirty="0"/>
                  <a:t>By the central limit theorem,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be approximated by a normal distribution for large samples.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2758" y="1610727"/>
                <a:ext cx="7361181" cy="4592000"/>
              </a:xfrm>
              <a:blipFill>
                <a:blip r:embed="rId2"/>
                <a:stretch>
                  <a:fillRect l="-1159" t="-796" r="-2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EBA47CA-201F-8A45-92C7-417C5A21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6" y="414284"/>
            <a:ext cx="8774723" cy="1492132"/>
          </a:xfrm>
        </p:spPr>
        <p:txBody>
          <a:bodyPr>
            <a:normAutofit/>
          </a:bodyPr>
          <a:lstStyle/>
          <a:p>
            <a:r>
              <a:rPr lang="en-US" sz="3800" dirty="0"/>
              <a:t>Confidence interval of proportions</a:t>
            </a:r>
            <a:endParaRPr lang="en-IE" sz="3800" dirty="0"/>
          </a:p>
        </p:txBody>
      </p:sp>
    </p:spTree>
    <p:extLst>
      <p:ext uri="{BB962C8B-B14F-4D97-AF65-F5344CB8AC3E}">
        <p14:creationId xmlns:p14="http://schemas.microsoft.com/office/powerpoint/2010/main" val="3372665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6975" y="1482858"/>
                <a:ext cx="7990010" cy="537514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kern="0" dirty="0"/>
                  <a:t>A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FFC000"/>
                            </a:solidFill>
                          </a:rPr>
                          <m:t> 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b="1" dirty="0">
                    <a:solidFill>
                      <a:srgbClr val="FFC000"/>
                    </a:solidFill>
                  </a:rPr>
                  <a:t> </a:t>
                </a:r>
                <a:r>
                  <a:rPr lang="en-US" sz="2400" kern="0" dirty="0"/>
                  <a:t>confidence interval of the population proportion is: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kern="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i="1" dirty="0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solidFill>
                                            <a:srgbClr val="46B2B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46B2B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rgbClr val="46B2B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46B2B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 dirty="0">
                                              <a:solidFill>
                                                <a:srgbClr val="46B2B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rgbClr val="46B2B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i="1" dirty="0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400" i="1" dirty="0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solidFill>
                                            <a:srgbClr val="46B2B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46B2B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rgbClr val="46B2B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46B2B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 dirty="0">
                                              <a:solidFill>
                                                <a:srgbClr val="46B2B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rgbClr val="46B2B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is the sample proportion and is used as an estimate of the true population parameter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.</a:t>
                </a:r>
                <a:endParaRPr lang="en-US" sz="2400" kern="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0EC60DA-43D9-934A-AC5A-9A2C86090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6975" y="1482858"/>
                <a:ext cx="7990010" cy="5375143"/>
              </a:xfrm>
              <a:blipFill>
                <a:blip r:embed="rId3"/>
                <a:stretch>
                  <a:fillRect l="-1221" t="-907" r="-18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BF6A0F24-8638-874A-90F5-1D553E35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6" y="414284"/>
            <a:ext cx="8774723" cy="1492132"/>
          </a:xfrm>
        </p:spPr>
        <p:txBody>
          <a:bodyPr>
            <a:normAutofit/>
          </a:bodyPr>
          <a:lstStyle/>
          <a:p>
            <a:r>
              <a:rPr lang="en-US" sz="3800" dirty="0"/>
              <a:t>Confidence interval of proportions</a:t>
            </a:r>
            <a:endParaRPr lang="en-IE" sz="3800" dirty="0"/>
          </a:p>
        </p:txBody>
      </p:sp>
    </p:spTree>
    <p:extLst>
      <p:ext uri="{BB962C8B-B14F-4D97-AF65-F5344CB8AC3E}">
        <p14:creationId xmlns:p14="http://schemas.microsoft.com/office/powerpoint/2010/main" val="2409865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0B6B-948E-7247-BCB6-E92D0186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197" y="1073890"/>
            <a:ext cx="6452496" cy="4064627"/>
          </a:xfrm>
        </p:spPr>
        <p:txBody>
          <a:bodyPr>
            <a:normAutofit/>
          </a:bodyPr>
          <a:lstStyle/>
          <a:p>
            <a:r>
              <a:rPr lang="en-US" sz="5400" dirty="0"/>
              <a:t>Sample size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9674-E2B4-C64E-81D4-A7F2BDF22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6198" y="5159783"/>
            <a:ext cx="6711802" cy="951135"/>
          </a:xfrm>
        </p:spPr>
        <p:txBody>
          <a:bodyPr/>
          <a:lstStyle/>
          <a:p>
            <a:r>
              <a:rPr lang="en-IE" dirty="0"/>
              <a:t>Estimation &amp;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29276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477" y="414284"/>
            <a:ext cx="9442414" cy="1492132"/>
          </a:xfrm>
        </p:spPr>
        <p:txBody>
          <a:bodyPr>
            <a:normAutofit/>
          </a:bodyPr>
          <a:lstStyle/>
          <a:p>
            <a:r>
              <a:rPr lang="en-US" sz="4400" dirty="0"/>
              <a:t>Properties of point estimators</a:t>
            </a:r>
            <a:endParaRPr lang="en-IE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1339" y="1160351"/>
            <a:ext cx="7984209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Unbiased: </a:t>
            </a:r>
          </a:p>
          <a:p>
            <a:r>
              <a:rPr lang="en-US" sz="2800" dirty="0"/>
              <a:t>A point estimator is </a:t>
            </a:r>
            <a:r>
              <a:rPr lang="en-US" sz="2800" i="1" dirty="0"/>
              <a:t>unbiased</a:t>
            </a:r>
            <a:r>
              <a:rPr lang="en-US" sz="2800" dirty="0"/>
              <a:t> if its </a:t>
            </a:r>
            <a:r>
              <a:rPr lang="en-US" sz="2800" dirty="0">
                <a:solidFill>
                  <a:srgbClr val="46B2B5"/>
                </a:solidFill>
              </a:rPr>
              <a:t>expected value </a:t>
            </a:r>
            <a:r>
              <a:rPr lang="en-US" sz="2800" dirty="0"/>
              <a:t>equals the unknown population parameter. </a:t>
            </a:r>
            <a:endParaRPr lang="en-US" sz="28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Efficient: </a:t>
            </a:r>
          </a:p>
          <a:p>
            <a:r>
              <a:rPr lang="en-US" sz="2800" dirty="0"/>
              <a:t>An unbiased point estimator is </a:t>
            </a:r>
            <a:r>
              <a:rPr lang="en-US" sz="2800" i="1" dirty="0"/>
              <a:t>efficient</a:t>
            </a:r>
            <a:r>
              <a:rPr lang="en-US" sz="2800" dirty="0"/>
              <a:t> if its </a:t>
            </a:r>
            <a:r>
              <a:rPr lang="en-US" sz="2800" dirty="0">
                <a:solidFill>
                  <a:srgbClr val="46B2B5"/>
                </a:solidFill>
              </a:rPr>
              <a:t>standard error </a:t>
            </a:r>
            <a:r>
              <a:rPr lang="en-US" sz="2800" dirty="0"/>
              <a:t>is lower than that of other unbiased estimators. 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Consistent: </a:t>
            </a:r>
          </a:p>
          <a:p>
            <a:r>
              <a:rPr lang="en-US" sz="2800" dirty="0"/>
              <a:t>A point estimator is</a:t>
            </a:r>
            <a:r>
              <a:rPr lang="en-US" sz="2800" i="1" dirty="0"/>
              <a:t> consistent </a:t>
            </a:r>
            <a:r>
              <a:rPr lang="en-US" sz="2800" dirty="0"/>
              <a:t>if approaches the unknown population parameter as the </a:t>
            </a:r>
            <a:r>
              <a:rPr lang="en-US" sz="2800" dirty="0">
                <a:solidFill>
                  <a:srgbClr val="46B2B5"/>
                </a:solidFill>
              </a:rPr>
              <a:t>sample size grows larger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b="1" dirty="0">
              <a:solidFill>
                <a:srgbClr val="FFC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80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C62A67-6DF8-924B-B883-AC1FDA86D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9506" y="1690437"/>
                <a:ext cx="7633742" cy="4445320"/>
              </a:xfrm>
            </p:spPr>
            <p:txBody>
              <a:bodyPr>
                <a:noAutofit/>
              </a:bodyPr>
              <a:lstStyle/>
              <a:p>
                <a:r>
                  <a:rPr lang="en-IE" sz="2800" dirty="0">
                    <a:solidFill>
                      <a:srgbClr val="FFC000"/>
                    </a:solidFill>
                  </a:rPr>
                  <a:t>Precision</a:t>
                </a:r>
                <a:r>
                  <a:rPr lang="en-IE" sz="2800" dirty="0"/>
                  <a:t> in </a:t>
                </a:r>
                <a:r>
                  <a:rPr lang="en-IE" sz="2800" dirty="0">
                    <a:solidFill>
                      <a:schemeClr val="tx1"/>
                    </a:solidFill>
                  </a:rPr>
                  <a:t>interval estimates is implied by a low </a:t>
                </a:r>
                <a:r>
                  <a:rPr lang="en-IE" sz="2800" dirty="0">
                    <a:solidFill>
                      <a:srgbClr val="46B2B5"/>
                    </a:solidFill>
                  </a:rPr>
                  <a:t>margin of error</a:t>
                </a:r>
                <a:r>
                  <a:rPr lang="en-IE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IE" sz="2800" dirty="0"/>
              </a:p>
              <a:p>
                <a:r>
                  <a:rPr lang="en-IE" sz="2800" dirty="0"/>
                  <a:t>The larger </a:t>
                </a:r>
                <a14:m>
                  <m:oMath xmlns:m="http://schemas.openxmlformats.org/officeDocument/2006/math">
                    <m:r>
                      <a:rPr lang="en-IE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sz="2800" dirty="0"/>
                  <a:t> reduces the margin of error for the interval estimates.</a:t>
                </a:r>
              </a:p>
              <a:p>
                <a:endParaRPr lang="en-IE" sz="2800" dirty="0"/>
              </a:p>
              <a:p>
                <a:r>
                  <a:rPr lang="en-IE" sz="2800" dirty="0">
                    <a:solidFill>
                      <a:srgbClr val="FFC000"/>
                    </a:solidFill>
                  </a:rPr>
                  <a:t>How large should the sample size be for a given margin of error?</a:t>
                </a:r>
              </a:p>
              <a:p>
                <a:endParaRPr lang="en-IE" sz="2800" dirty="0"/>
              </a:p>
              <a:p>
                <a:endParaRPr lang="en-IE" sz="2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C62A67-6DF8-924B-B883-AC1FDA86D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9506" y="1690437"/>
                <a:ext cx="7633742" cy="4445320"/>
              </a:xfrm>
              <a:blipFill>
                <a:blip r:embed="rId2"/>
                <a:stretch>
                  <a:fillRect l="-1438" t="-1096" r="-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75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size for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C62A67-6DF8-924B-B883-AC1FDA86D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2758" y="1195138"/>
                <a:ext cx="7907068" cy="5662863"/>
              </a:xfrm>
            </p:spPr>
            <p:txBody>
              <a:bodyPr>
                <a:noAutofit/>
              </a:bodyPr>
              <a:lstStyle/>
              <a:p>
                <a:r>
                  <a:rPr lang="en-IE" sz="2800" dirty="0"/>
                  <a:t>Consider a confidence interval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800" dirty="0"/>
                  <a:t>with a </a:t>
                </a:r>
                <a:br>
                  <a:rPr lang="en-IE" sz="2800" dirty="0"/>
                </a:br>
                <a:r>
                  <a:rPr lang="en-IE" sz="2800" dirty="0"/>
                  <a:t>known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800" dirty="0"/>
                  <a:t>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E" sz="2800" dirty="0"/>
                  <a:t> denote the desired margin of error.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46B2B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solidFill>
                            <a:srgbClr val="46B2B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800" i="1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sz="2800" i="1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E" sz="2800" dirty="0"/>
              </a:p>
              <a:p>
                <a:r>
                  <a:rPr lang="en-IE" sz="2800" dirty="0"/>
                  <a:t>Rearranging terms we have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f>
                                    <m:fPr>
                                      <m:type m:val="lin"/>
                                      <m:ctrlP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E" sz="2800" dirty="0"/>
              </a:p>
              <a:p>
                <a:r>
                  <a:rPr lang="en-IE" sz="2800" dirty="0"/>
                  <a:t>This is the </a:t>
                </a: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46B2B5"/>
                    </a:solidFill>
                  </a:rPr>
                  <a:t>minimum </a:t>
                </a:r>
                <a:r>
                  <a:rPr lang="en-US" sz="2800" dirty="0"/>
                  <a:t>sample size </a:t>
                </a:r>
                <a:r>
                  <a:rPr lang="en-IE" sz="2800" dirty="0"/>
                  <a:t>required to </a:t>
                </a:r>
                <a:r>
                  <a:rPr lang="en-US" sz="2800" dirty="0"/>
                  <a:t>estimate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800" dirty="0"/>
                  <a:t> confidence interval of the population mean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IE" sz="2800" dirty="0"/>
                  <a:t>for a</a:t>
                </a:r>
                <a:r>
                  <a:rPr lang="en-US" sz="2800" dirty="0"/>
                  <a:t> desired margin of error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E" sz="2800" dirty="0"/>
              </a:p>
              <a:p>
                <a:endParaRPr lang="en-IE" sz="2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C62A67-6DF8-924B-B883-AC1FDA86D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2758" y="1195138"/>
                <a:ext cx="7907068" cy="5662863"/>
              </a:xfrm>
              <a:blipFill>
                <a:blip r:embed="rId2"/>
                <a:stretch>
                  <a:fillRect l="-1388" t="-861" r="-1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136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496" y="382385"/>
            <a:ext cx="8547652" cy="1492132"/>
          </a:xfrm>
        </p:spPr>
        <p:txBody>
          <a:bodyPr>
            <a:normAutofit/>
          </a:bodyPr>
          <a:lstStyle/>
          <a:p>
            <a:r>
              <a:rPr lang="en-IE" sz="4800" dirty="0"/>
              <a:t>Sample size for proportions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C62A67-6DF8-924B-B883-AC1FDA86D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8458" y="1195138"/>
                <a:ext cx="8062367" cy="56628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IE" sz="2800" dirty="0"/>
                  <a:t>Consider a confidence interval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800" dirty="0"/>
                  <a:t>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E" sz="2800" dirty="0"/>
                  <a:t> denote the desired margin of error,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IE" sz="2800" dirty="0"/>
                  <a:t> sample proportion.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46B2B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solidFill>
                            <a:srgbClr val="46B2B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800" i="1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46B2B5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46B2B5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solidFill>
                                            <a:srgbClr val="46B2B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46B2B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46B2B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E" sz="2800" dirty="0"/>
              </a:p>
              <a:p>
                <a:pPr>
                  <a:lnSpc>
                    <a:spcPct val="100000"/>
                  </a:lnSpc>
                </a:pPr>
                <a:r>
                  <a:rPr lang="en-IE" sz="2800" dirty="0"/>
                  <a:t>Rearranging terms we have that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8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IE" sz="2800" dirty="0"/>
              </a:p>
              <a:p>
                <a:pPr>
                  <a:lnSpc>
                    <a:spcPct val="100000"/>
                  </a:lnSpc>
                </a:pPr>
                <a:r>
                  <a:rPr lang="en-IE" sz="2800" dirty="0"/>
                  <a:t>This is the </a:t>
                </a: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46B2B5"/>
                    </a:solidFill>
                  </a:rPr>
                  <a:t>minimum </a:t>
                </a:r>
                <a:r>
                  <a:rPr lang="en-US" sz="2800" dirty="0"/>
                  <a:t>sample size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sz="2800" dirty="0"/>
                  <a:t> required to </a:t>
                </a:r>
                <a:r>
                  <a:rPr lang="en-US" sz="2800" dirty="0"/>
                  <a:t>estimate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800" dirty="0"/>
                  <a:t> confidence interval of the population proportion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IE" sz="2800" dirty="0"/>
                  <a:t>for a</a:t>
                </a:r>
                <a:r>
                  <a:rPr lang="en-US" sz="2800" dirty="0"/>
                  <a:t> desired margin of error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E" sz="2800" dirty="0"/>
              </a:p>
              <a:p>
                <a:pPr>
                  <a:lnSpc>
                    <a:spcPct val="100000"/>
                  </a:lnSpc>
                </a:pPr>
                <a:endParaRPr lang="en-IE" sz="28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C62A67-6DF8-924B-B883-AC1FDA86D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8458" y="1195138"/>
                <a:ext cx="8062367" cy="5662863"/>
              </a:xfrm>
              <a:blipFill>
                <a:blip r:embed="rId2"/>
                <a:stretch>
                  <a:fillRect l="-1361" t="-1076" b="-5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99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7C812-97C2-8645-9146-87002A911B98}"/>
              </a:ext>
            </a:extLst>
          </p:cNvPr>
          <p:cNvSpPr/>
          <p:nvPr/>
        </p:nvSpPr>
        <p:spPr>
          <a:xfrm>
            <a:off x="10455402" y="3784"/>
            <a:ext cx="212598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40A05-5108-004F-A673-A76C525A8DD5}"/>
              </a:ext>
            </a:extLst>
          </p:cNvPr>
          <p:cNvCxnSpPr>
            <a:cxnSpLocks/>
          </p:cNvCxnSpPr>
          <p:nvPr/>
        </p:nvCxnSpPr>
        <p:spPr>
          <a:xfrm flipV="1">
            <a:off x="2199774" y="1124984"/>
            <a:ext cx="8135502" cy="35682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85FEA92-70B7-D747-989E-8CE7CB84BE64}"/>
              </a:ext>
            </a:extLst>
          </p:cNvPr>
          <p:cNvSpPr txBox="1">
            <a:spLocks/>
          </p:cNvSpPr>
          <p:nvPr/>
        </p:nvSpPr>
        <p:spPr>
          <a:xfrm>
            <a:off x="2462758" y="382385"/>
            <a:ext cx="763374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chemeClr val="bg2"/>
                </a:solidFill>
              </a:rPr>
              <a:t>unbiasedness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659070F-C0E2-734A-8EC5-D56CA311F477}"/>
              </a:ext>
            </a:extLst>
          </p:cNvPr>
          <p:cNvSpPr txBox="1">
            <a:spLocks/>
          </p:cNvSpPr>
          <p:nvPr/>
        </p:nvSpPr>
        <p:spPr>
          <a:xfrm>
            <a:off x="2549086" y="5586604"/>
            <a:ext cx="7562970" cy="1552193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347D737-A6E1-5246-A164-BBEAB834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0000" t="49779" r="38333" b="22667"/>
          <a:stretch>
            <a:fillRect/>
          </a:stretch>
        </p:blipFill>
        <p:spPr bwMode="auto">
          <a:xfrm>
            <a:off x="2531714" y="1171652"/>
            <a:ext cx="7693540" cy="418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5">
                <a:extLst>
                  <a:ext uri="{FF2B5EF4-FFF2-40B4-BE49-F238E27FC236}">
                    <a16:creationId xmlns:a16="http://schemas.microsoft.com/office/drawing/2014/main" id="{4328F5E5-68BF-5341-A921-36C71CCF22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6944" y="5120452"/>
                <a:ext cx="7637266" cy="458396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sz="25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 is an unbiased estimator of the true population parameter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50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5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bg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E" sz="25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 is a biased estimator of the true population parameter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50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5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endParaRPr lang="en-US" sz="25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endParaRPr lang="en-IE" sz="25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15">
                <a:extLst>
                  <a:ext uri="{FF2B5EF4-FFF2-40B4-BE49-F238E27FC236}">
                    <a16:creationId xmlns:a16="http://schemas.microsoft.com/office/drawing/2014/main" id="{4328F5E5-68BF-5341-A921-36C71CCF2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944" y="5120452"/>
                <a:ext cx="7637266" cy="4583967"/>
              </a:xfrm>
              <a:prstGeom prst="rect">
                <a:avLst/>
              </a:prstGeom>
              <a:blipFill>
                <a:blip r:embed="rId4"/>
                <a:stretch>
                  <a:fillRect t="-1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7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7C812-97C2-8645-9146-87002A911B98}"/>
              </a:ext>
            </a:extLst>
          </p:cNvPr>
          <p:cNvSpPr/>
          <p:nvPr/>
        </p:nvSpPr>
        <p:spPr>
          <a:xfrm>
            <a:off x="10455402" y="3784"/>
            <a:ext cx="212598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40A05-5108-004F-A673-A76C525A8DD5}"/>
              </a:ext>
            </a:extLst>
          </p:cNvPr>
          <p:cNvCxnSpPr>
            <a:cxnSpLocks/>
          </p:cNvCxnSpPr>
          <p:nvPr/>
        </p:nvCxnSpPr>
        <p:spPr>
          <a:xfrm flipV="1">
            <a:off x="2199774" y="1124984"/>
            <a:ext cx="8135502" cy="35682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85FEA92-70B7-D747-989E-8CE7CB84BE64}"/>
              </a:ext>
            </a:extLst>
          </p:cNvPr>
          <p:cNvSpPr txBox="1">
            <a:spLocks/>
          </p:cNvSpPr>
          <p:nvPr/>
        </p:nvSpPr>
        <p:spPr>
          <a:xfrm>
            <a:off x="2462758" y="382385"/>
            <a:ext cx="763374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chemeClr val="bg2"/>
                </a:solidFill>
              </a:rPr>
              <a:t>Efficiency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659070F-C0E2-734A-8EC5-D56CA311F477}"/>
              </a:ext>
            </a:extLst>
          </p:cNvPr>
          <p:cNvSpPr txBox="1">
            <a:spLocks/>
          </p:cNvSpPr>
          <p:nvPr/>
        </p:nvSpPr>
        <p:spPr>
          <a:xfrm>
            <a:off x="2549086" y="5586604"/>
            <a:ext cx="7562970" cy="1552193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D38D4822-1FFA-6B4E-AA92-15081351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29443" t="44667" r="37778" b="27779"/>
          <a:stretch>
            <a:fillRect/>
          </a:stretch>
        </p:blipFill>
        <p:spPr bwMode="auto">
          <a:xfrm>
            <a:off x="2549086" y="1390224"/>
            <a:ext cx="7562970" cy="397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D87EC233-54A7-BA48-A198-D3F9C46707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6944" y="5120452"/>
                <a:ext cx="7637266" cy="458396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r>
                  <a:rPr lang="en-US" sz="2500" dirty="0">
                    <a:solidFill>
                      <a:schemeClr val="tx1"/>
                    </a:solidFill>
                  </a:rPr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sz="25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E" sz="2500" dirty="0">
                    <a:solidFill>
                      <a:schemeClr val="tx1"/>
                    </a:solidFill>
                  </a:rPr>
                  <a:t> are unbiased estimators of the true population parameter </a:t>
                </a:r>
                <a14:m>
                  <m:oMath xmlns:m="http://schemas.openxmlformats.org/officeDocument/2006/math">
                    <m:r>
                      <a:rPr lang="en-US" sz="2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5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5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r>
                  <a:rPr lang="en-US" sz="2500" dirty="0">
                    <a:solidFill>
                      <a:schemeClr val="tx1"/>
                    </a:solidFill>
                  </a:rPr>
                  <a:t>Yet,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sz="2500" dirty="0">
                    <a:solidFill>
                      <a:schemeClr val="tx1"/>
                    </a:solidFill>
                  </a:rPr>
                  <a:t> is more efficient as it is less variable as it has smaller variance (and smaller standard error).</a:t>
                </a:r>
                <a:endParaRPr lang="en-US" sz="25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endParaRPr lang="en-IE" sz="25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D87EC233-54A7-BA48-A198-D3F9C4670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944" y="5120452"/>
                <a:ext cx="7637266" cy="4583967"/>
              </a:xfrm>
              <a:prstGeom prst="rect">
                <a:avLst/>
              </a:prstGeom>
              <a:blipFill>
                <a:blip r:embed="rId4"/>
                <a:stretch>
                  <a:fillRect l="-1197" t="-1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72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7C812-97C2-8645-9146-87002A911B98}"/>
              </a:ext>
            </a:extLst>
          </p:cNvPr>
          <p:cNvSpPr/>
          <p:nvPr/>
        </p:nvSpPr>
        <p:spPr>
          <a:xfrm>
            <a:off x="10455402" y="3784"/>
            <a:ext cx="212598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40A05-5108-004F-A673-A76C525A8DD5}"/>
              </a:ext>
            </a:extLst>
          </p:cNvPr>
          <p:cNvCxnSpPr>
            <a:cxnSpLocks/>
          </p:cNvCxnSpPr>
          <p:nvPr/>
        </p:nvCxnSpPr>
        <p:spPr>
          <a:xfrm flipV="1">
            <a:off x="2199774" y="1124984"/>
            <a:ext cx="8135502" cy="35682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85FEA92-70B7-D747-989E-8CE7CB84BE64}"/>
              </a:ext>
            </a:extLst>
          </p:cNvPr>
          <p:cNvSpPr txBox="1">
            <a:spLocks/>
          </p:cNvSpPr>
          <p:nvPr/>
        </p:nvSpPr>
        <p:spPr>
          <a:xfrm>
            <a:off x="2462758" y="382385"/>
            <a:ext cx="763374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chemeClr val="bg2"/>
                </a:solidFill>
              </a:rPr>
              <a:t>Consistency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E210515-195F-2E4D-9566-538182F8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9999" t="42000" r="28333" b="30444"/>
          <a:stretch>
            <a:fillRect/>
          </a:stretch>
        </p:blipFill>
        <p:spPr bwMode="auto">
          <a:xfrm>
            <a:off x="2428176" y="1160666"/>
            <a:ext cx="7842443" cy="395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8516DFAD-66EB-5048-A817-61F3505DC9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8272" y="4846813"/>
                <a:ext cx="8250546" cy="458396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r>
                  <a:rPr lang="en-US" sz="2400" dirty="0">
                    <a:solidFill>
                      <a:schemeClr val="tx1"/>
                    </a:solidFill>
                  </a:rPr>
                  <a:t>As the sample size increases the variability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decreases, until it becomes bunched around the population mean,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E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ClrTx/>
                </a:pPr>
                <a:r>
                  <a:rPr lang="en-IE" sz="2400" dirty="0">
                    <a:solidFill>
                      <a:schemeClr val="tx1"/>
                    </a:solidFill>
                  </a:rPr>
                  <a:t>In particular, 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IE" sz="2400" dirty="0">
                    <a:solidFill>
                      <a:schemeClr val="tx1"/>
                    </a:solidFill>
                  </a:rPr>
                  <a:t>. Thus,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sz="2400" dirty="0">
                    <a:solidFill>
                      <a:schemeClr val="tx1"/>
                    </a:solidFill>
                  </a:rPr>
                  <a:t>is a </a:t>
                </a:r>
                <a:r>
                  <a:rPr lang="en-IE" sz="24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consistent estimator of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E" sz="2400" dirty="0">
                    <a:solidFill>
                      <a:schemeClr val="bg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ClrTx/>
                  <a:buNone/>
                </a:pPr>
                <a:endParaRPr lang="en-IE" sz="24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8516DFAD-66EB-5048-A817-61F3505D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72" y="4846813"/>
                <a:ext cx="8250546" cy="4583967"/>
              </a:xfrm>
              <a:prstGeom prst="rect">
                <a:avLst/>
              </a:prstGeom>
              <a:blipFill>
                <a:blip r:embed="rId4"/>
                <a:stretch>
                  <a:fillRect l="-1035" t="-10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16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879" y="391812"/>
            <a:ext cx="8625525" cy="1492132"/>
          </a:xfrm>
        </p:spPr>
        <p:txBody>
          <a:bodyPr>
            <a:normAutofit/>
          </a:bodyPr>
          <a:lstStyle/>
          <a:p>
            <a:r>
              <a:rPr lang="en-US" sz="4800" dirty="0"/>
              <a:t>Point vs. interval estimation</a:t>
            </a:r>
            <a:endParaRPr lang="en-I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149" y="1786383"/>
            <a:ext cx="763374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Point Estimator: </a:t>
            </a:r>
          </a:p>
          <a:p>
            <a:r>
              <a:rPr lang="en-US" sz="2800" dirty="0"/>
              <a:t>A </a:t>
            </a:r>
            <a:r>
              <a:rPr lang="en-IE" sz="2800" dirty="0"/>
              <a:t>function of the random sample used to make inferences about a </a:t>
            </a:r>
            <a:r>
              <a:rPr lang="en-IE" sz="2800" dirty="0">
                <a:solidFill>
                  <a:srgbClr val="46B2B5"/>
                </a:solidFill>
              </a:rPr>
              <a:t>single</a:t>
            </a:r>
            <a:r>
              <a:rPr lang="en-IE" sz="2800" dirty="0"/>
              <a:t> value of an </a:t>
            </a:r>
            <a:r>
              <a:rPr lang="en-IE" sz="2800" dirty="0">
                <a:solidFill>
                  <a:srgbClr val="46B2B5"/>
                </a:solidFill>
              </a:rPr>
              <a:t>unknown</a:t>
            </a:r>
            <a:r>
              <a:rPr lang="en-IE" sz="2800" dirty="0"/>
              <a:t> population parameter.</a:t>
            </a:r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Interval Estimator: </a:t>
            </a:r>
          </a:p>
          <a:p>
            <a:r>
              <a:rPr lang="en-US" sz="2800" dirty="0"/>
              <a:t>A </a:t>
            </a:r>
            <a:r>
              <a:rPr lang="en-IE" sz="2800" dirty="0"/>
              <a:t>function of the random sample used to make inferences about the </a:t>
            </a:r>
            <a:r>
              <a:rPr lang="en-IE" sz="2800" dirty="0">
                <a:solidFill>
                  <a:srgbClr val="46B2B5"/>
                </a:solidFill>
              </a:rPr>
              <a:t>range of plausible </a:t>
            </a:r>
            <a:r>
              <a:rPr lang="en-IE" sz="2800" dirty="0"/>
              <a:t>values of an </a:t>
            </a:r>
            <a:r>
              <a:rPr lang="en-IE" sz="2800" dirty="0">
                <a:solidFill>
                  <a:srgbClr val="46B2B5"/>
                </a:solidFill>
              </a:rPr>
              <a:t>unknown</a:t>
            </a:r>
            <a:r>
              <a:rPr lang="en-IE" sz="2800" dirty="0"/>
              <a:t> population parameter.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320B6B-948E-7247-BCB6-E92D018638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56197" y="1073890"/>
                <a:ext cx="6452496" cy="4064627"/>
              </a:xfrm>
            </p:spPr>
            <p:txBody>
              <a:bodyPr>
                <a:normAutofit/>
              </a:bodyPr>
              <a:lstStyle/>
              <a:p>
                <a:r>
                  <a:rPr lang="en-US" sz="5400" dirty="0"/>
                  <a:t>Confidence interval of the  mean, </a:t>
                </a:r>
                <a14:m>
                  <m:oMath xmlns:m="http://schemas.openxmlformats.org/officeDocument/2006/math">
                    <m:r>
                      <a:rPr lang="en-US" sz="54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5400" dirty="0"/>
                  <a:t> known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320B6B-948E-7247-BCB6-E92D01863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6197" y="1073890"/>
                <a:ext cx="6452496" cy="4064627"/>
              </a:xfrm>
              <a:blipFill>
                <a:blip r:embed="rId2"/>
                <a:stretch>
                  <a:fillRect l="-5104" r="-6144" b="-89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9674-E2B4-C64E-81D4-A7F2BDF22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6198" y="5159783"/>
            <a:ext cx="6711802" cy="951135"/>
          </a:xfrm>
        </p:spPr>
        <p:txBody>
          <a:bodyPr>
            <a:normAutofit/>
          </a:bodyPr>
          <a:lstStyle/>
          <a:p>
            <a:r>
              <a:rPr lang="en-IE" sz="2400" dirty="0"/>
              <a:t>Estimation &amp;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31398797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2276</Words>
  <Application>Microsoft Office PowerPoint</Application>
  <PresentationFormat>Widescreen</PresentationFormat>
  <Paragraphs>571</Paragraphs>
  <Slides>42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Cambria Math</vt:lpstr>
      <vt:lpstr>Gill Sans MT</vt:lpstr>
      <vt:lpstr>Impact</vt:lpstr>
      <vt:lpstr>Symbol</vt:lpstr>
      <vt:lpstr>Wingdings</vt:lpstr>
      <vt:lpstr>ZapfDingbatsITC</vt:lpstr>
      <vt:lpstr>Badge</vt:lpstr>
      <vt:lpstr>Equation</vt:lpstr>
      <vt:lpstr>Estimation</vt:lpstr>
      <vt:lpstr>Parameters vs statistics</vt:lpstr>
      <vt:lpstr>Estimator vs. Estimates</vt:lpstr>
      <vt:lpstr>Properties of point estimators</vt:lpstr>
      <vt:lpstr>PowerPoint Presentation</vt:lpstr>
      <vt:lpstr>PowerPoint Presentation</vt:lpstr>
      <vt:lpstr>PowerPoint Presentation</vt:lpstr>
      <vt:lpstr>Point vs. interval estimation</vt:lpstr>
      <vt:lpstr>Confidence interval of the  mean, σ known</vt:lpstr>
      <vt:lpstr>Confidence interval </vt:lpstr>
      <vt:lpstr>Confidence interval</vt:lpstr>
      <vt:lpstr>Confidence interval</vt:lpstr>
      <vt:lpstr>Confidence interval of the mean</vt:lpstr>
      <vt:lpstr>Confidence interval of the mean</vt:lpstr>
      <vt:lpstr>Confidence interval of the mean</vt:lpstr>
      <vt:lpstr>Confidence coefficient</vt:lpstr>
      <vt:lpstr>Confidence coefficient</vt:lpstr>
      <vt:lpstr>Confidence coefficient</vt:lpstr>
      <vt:lpstr>CI Interpretation</vt:lpstr>
      <vt:lpstr>PowerPoint Presentation</vt:lpstr>
      <vt:lpstr>PowerPoint Presentation</vt:lpstr>
      <vt:lpstr>Width of Confidence intervals</vt:lpstr>
      <vt:lpstr>Width of Confidence intervals</vt:lpstr>
      <vt:lpstr>Width of Confidence intervals</vt:lpstr>
      <vt:lpstr>Width of Confidence intervals</vt:lpstr>
      <vt:lpstr>Confidence interval of the  mean, σ unknown</vt:lpstr>
      <vt:lpstr>Confidence interval of the mean</vt:lpstr>
      <vt:lpstr>T-Distribution</vt:lpstr>
      <vt:lpstr>PowerPoint Presentation</vt:lpstr>
      <vt:lpstr>PowerPoint Presentation</vt:lpstr>
      <vt:lpstr>T-Distribution</vt:lpstr>
      <vt:lpstr>T-Distribution</vt:lpstr>
      <vt:lpstr>T-Table, Upper tail </vt:lpstr>
      <vt:lpstr>Confidence interval of the mean</vt:lpstr>
      <vt:lpstr>Confidence interval of the mean</vt:lpstr>
      <vt:lpstr>Confidence interval of the proportion</vt:lpstr>
      <vt:lpstr>Confidence interval of proportions</vt:lpstr>
      <vt:lpstr>Confidence interval of proportions</vt:lpstr>
      <vt:lpstr>Sample size</vt:lpstr>
      <vt:lpstr>Sample size</vt:lpstr>
      <vt:lpstr>Sample size for the mean</vt:lpstr>
      <vt:lpstr>Sample size for proportions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</dc:title>
  <dc:creator>Hicham Rifai</dc:creator>
  <cp:lastModifiedBy>Hicham Rifai</cp:lastModifiedBy>
  <cp:revision>2</cp:revision>
  <dcterms:created xsi:type="dcterms:W3CDTF">2021-07-29T14:58:59Z</dcterms:created>
  <dcterms:modified xsi:type="dcterms:W3CDTF">2021-09-18T22:27:33Z</dcterms:modified>
</cp:coreProperties>
</file>