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807" r:id="rId2"/>
    <p:sldId id="282" r:id="rId3"/>
    <p:sldId id="275" r:id="rId4"/>
    <p:sldId id="277" r:id="rId5"/>
    <p:sldId id="278" r:id="rId6"/>
    <p:sldId id="279" r:id="rId7"/>
    <p:sldId id="936" r:id="rId8"/>
    <p:sldId id="937" r:id="rId9"/>
    <p:sldId id="1007" r:id="rId10"/>
    <p:sldId id="1008" r:id="rId11"/>
    <p:sldId id="1009" r:id="rId12"/>
    <p:sldId id="1010" r:id="rId13"/>
    <p:sldId id="10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1BC3-AE76-4EB0-8707-DC1B7F22C7C0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CD9D3-C417-48B2-99BB-2A1084E0CA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25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these four null hypotheses have in common is that they all contain a statement that two or more things are equal or unrelated (that’s the “no difference” and “no relationship” part) to each other.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D7EC9-F7FA-4DE3-8826-40C4C5D4A685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577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2040C-D7AA-4AC5-8E75-E287D32170C6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48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2040C-D7AA-4AC5-8E75-E287D32170C6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28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2040C-D7AA-4AC5-8E75-E287D32170C6}" type="slidenum">
              <a:rPr kumimoji="0" lang="en-I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65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714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3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5244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4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9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9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4027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9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6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ri.edu/assessment/sample-siz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K_Central_Statue_Square_Legislative_Council_Building_n_Themis_s.jp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>
            <a:normAutofit/>
          </a:bodyPr>
          <a:lstStyle/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752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63"/>
    </mc:Choice>
    <mc:Fallback xmlns="">
      <p:transition spd="slow" advTm="1636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58" y="382385"/>
            <a:ext cx="8120401" cy="1492132"/>
          </a:xfrm>
        </p:spPr>
        <p:txBody>
          <a:bodyPr/>
          <a:lstStyle/>
          <a:p>
            <a:r>
              <a:rPr lang="en-IE" dirty="0"/>
              <a:t>one-tailed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77916" y="1406157"/>
                <a:ext cx="8205243" cy="5677985"/>
              </a:xfrm>
            </p:spPr>
            <p:txBody>
              <a:bodyPr>
                <a:noAutofit/>
              </a:bodyPr>
              <a:lstStyle/>
              <a:p>
                <a:r>
                  <a:rPr lang="en-IE" sz="2600" dirty="0"/>
                  <a:t>In a one-tailed test, </a:t>
                </a:r>
                <a:r>
                  <a:rPr lang="en-US" sz="2600" i="1" dirty="0"/>
                  <a:t>H</a:t>
                </a:r>
                <a:r>
                  <a:rPr lang="en-US" sz="2600" i="1" baseline="-25000" dirty="0"/>
                  <a:t>0</a:t>
                </a:r>
                <a:r>
                  <a:rPr lang="en-IE" sz="2600" dirty="0"/>
                  <a:t> can only be r</a:t>
                </a:r>
                <a:r>
                  <a:rPr lang="en-US" sz="2600" dirty="0"/>
                  <a:t>ejected on one side of the parameter’s hypothesized value</a:t>
                </a:r>
              </a:p>
              <a:p>
                <a:pPr marL="0" indent="0">
                  <a:buNone/>
                </a:pPr>
                <a:r>
                  <a:rPr lang="en-US" sz="2600" dirty="0"/>
                  <a:t>	</a:t>
                </a:r>
                <a:r>
                  <a:rPr lang="en-US" sz="2600" b="1" dirty="0">
                    <a:solidFill>
                      <a:srgbClr val="FFC000"/>
                    </a:solidFill>
                  </a:rPr>
                  <a:t>Right-tail test</a:t>
                </a:r>
                <a:br>
                  <a:rPr lang="en-US" sz="2600" dirty="0"/>
                </a:br>
                <a:r>
                  <a:rPr lang="en-US" sz="2600" dirty="0"/>
                  <a:t>	</a:t>
                </a:r>
                <a:r>
                  <a:rPr lang="en-US" sz="2600" i="1" dirty="0"/>
                  <a:t>H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versus </a:t>
                </a:r>
                <a:r>
                  <a:rPr lang="en-US" sz="2600" i="1" dirty="0"/>
                  <a:t>H</a:t>
                </a:r>
                <a:r>
                  <a:rPr lang="en-US" sz="2600" i="1" baseline="-25000" dirty="0"/>
                  <a:t>A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b="1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FFC000"/>
                    </a:solidFill>
                  </a:rPr>
                  <a:t>	Left-tail test</a:t>
                </a:r>
                <a:br>
                  <a:rPr lang="en-US" sz="2600" dirty="0"/>
                </a:br>
                <a:r>
                  <a:rPr lang="en-US" sz="2600" dirty="0"/>
                  <a:t>	</a:t>
                </a:r>
                <a:r>
                  <a:rPr lang="en-US" sz="2600" i="1" dirty="0"/>
                  <a:t>H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versus </a:t>
                </a:r>
                <a:r>
                  <a:rPr lang="en-US" sz="2600" i="1" dirty="0"/>
                  <a:t>H</a:t>
                </a:r>
                <a:r>
                  <a:rPr lang="en-US" sz="2600" i="1" baseline="-25000" dirty="0"/>
                  <a:t>A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baseline="-25000" dirty="0"/>
              </a:p>
              <a:p>
                <a:pPr marL="0" indent="0">
                  <a:buNone/>
                </a:pPr>
                <a:endParaRPr lang="en-IE" sz="2600" dirty="0"/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46B2B5"/>
                    </a:solidFill>
                  </a:rPr>
                  <a:t>Example:</a:t>
                </a:r>
                <a:endParaRPr lang="en-IE" sz="2600" dirty="0"/>
              </a:p>
              <a:p>
                <a:r>
                  <a:rPr lang="en-US" sz="2600" i="1" dirty="0"/>
                  <a:t>H</a:t>
                </a:r>
                <a:r>
                  <a:rPr lang="en-US" sz="2600" i="1" baseline="-25000" dirty="0"/>
                  <a:t>0</a:t>
                </a:r>
                <a:r>
                  <a:rPr lang="en-IE" sz="2600" dirty="0"/>
                  <a:t>: Raising the minimum wage </a:t>
                </a:r>
                <a:r>
                  <a:rPr lang="en-IE" sz="2600" dirty="0">
                    <a:solidFill>
                      <a:srgbClr val="46B2B5"/>
                    </a:solidFill>
                  </a:rPr>
                  <a:t>does not increase </a:t>
                </a:r>
                <a:r>
                  <a:rPr lang="en-IE" sz="2600" dirty="0"/>
                  <a:t>unemployment, so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E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77916" y="1406157"/>
                <a:ext cx="8205243" cy="5677985"/>
              </a:xfrm>
              <a:blipFill>
                <a:blip r:embed="rId4"/>
                <a:stretch>
                  <a:fillRect l="-1337" t="-8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53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5"/>
    </mc:Choice>
    <mc:Fallback xmlns="">
      <p:transition spd="slow" advTm="2641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211878" y="1149575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rgbClr val="2A1A00"/>
                </a:solidFill>
                <a:latin typeface="Impact" panose="020B0806030902050204"/>
              </a:rPr>
              <a:t>one-tailed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0207" y="1167417"/>
                <a:ext cx="7908470" cy="250057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spcAft>
                    <a:spcPct val="0"/>
                  </a:spcAft>
                  <a:buClrTx/>
                  <a:buNone/>
                </a:pPr>
                <a:r>
                  <a:rPr lang="en-US" sz="2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The inequality in </a:t>
                </a:r>
                <a:r>
                  <a:rPr lang="en-US" sz="2600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H</a:t>
                </a:r>
                <a:r>
                  <a:rPr lang="en-US" sz="2600" i="1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A</a:t>
                </a:r>
                <a:r>
                  <a:rPr lang="en-US" sz="2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 determines which tail area will be used to make the decision regarding the rejection of </a:t>
                </a:r>
                <a:r>
                  <a:rPr lang="en-US" sz="2600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H</a:t>
                </a:r>
                <a:r>
                  <a:rPr lang="en-US" sz="2600" i="1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0 </a:t>
                </a:r>
              </a:p>
              <a:p>
                <a:pPr marL="0" indent="0" fontAlgn="base">
                  <a:spcAft>
                    <a:spcPct val="0"/>
                  </a:spcAft>
                  <a:buClrTx/>
                  <a:buNone/>
                </a:pPr>
                <a:endParaRPr lang="en-US" sz="2600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  <a:p>
                <a:pPr marL="0" indent="0" algn="ctr" fontAlgn="base">
                  <a:spcAft>
                    <a:spcPct val="0"/>
                  </a:spcAft>
                  <a:buClrTx/>
                  <a:buNone/>
                </a:pPr>
                <a:r>
                  <a:rPr lang="en-US" sz="2600" b="1" dirty="0">
                    <a:solidFill>
                      <a:srgbClr val="0C788E"/>
                    </a:solidFill>
                    <a:latin typeface="Gill Sans MT" panose="020B0502020104020203"/>
                  </a:rPr>
                  <a:t>Right-tail test:  </a:t>
                </a:r>
                <a:r>
                  <a:rPr lang="en-US" sz="2600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H</a:t>
                </a:r>
                <a:r>
                  <a:rPr lang="en-US" sz="2600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0</a:t>
                </a:r>
                <a:r>
                  <a:rPr lang="en-US" sz="2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6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 H</a:t>
                </a:r>
                <a:r>
                  <a:rPr lang="en-US" sz="2600" b="1" i="1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A</a:t>
                </a:r>
                <a:r>
                  <a:rPr lang="en-US" sz="2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600" b="1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600" b="1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600" b="1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600" b="1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  <a:p>
                <a:pPr marL="0" indent="0" fontAlgn="base">
                  <a:spcAft>
                    <a:spcPct val="0"/>
                  </a:spcAft>
                  <a:buClrTx/>
                  <a:buNone/>
                </a:pPr>
                <a:endParaRPr lang="en-US" sz="2600" b="1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  <a:p>
                <a:pPr marL="0" indent="0" algn="ctr" fontAlgn="base">
                  <a:spcAft>
                    <a:spcPct val="0"/>
                  </a:spcAft>
                  <a:buClrTx/>
                  <a:buNone/>
                </a:pPr>
                <a:endParaRPr lang="en-US" sz="2600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07" y="1167417"/>
                <a:ext cx="7908470" cy="2500571"/>
              </a:xfrm>
              <a:prstGeom prst="rect">
                <a:avLst/>
              </a:prstGeom>
              <a:blipFill>
                <a:blip r:embed="rId5"/>
                <a:stretch>
                  <a:fillRect l="-1388" t="-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40CACF7-74EC-7D43-91C3-19B6150A675B}"/>
              </a:ext>
            </a:extLst>
          </p:cNvPr>
          <p:cNvGrpSpPr/>
          <p:nvPr/>
        </p:nvGrpSpPr>
        <p:grpSpPr>
          <a:xfrm>
            <a:off x="3667831" y="2956273"/>
            <a:ext cx="6243963" cy="3538800"/>
            <a:chOff x="2143830" y="2956273"/>
            <a:chExt cx="6243963" cy="353503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81AE3BC-4585-C144-8436-F761CF832F25}"/>
                </a:ext>
              </a:extLst>
            </p:cNvPr>
            <p:cNvGrpSpPr/>
            <p:nvPr/>
          </p:nvGrpSpPr>
          <p:grpSpPr>
            <a:xfrm>
              <a:off x="2143830" y="2956273"/>
              <a:ext cx="6243963" cy="3239744"/>
              <a:chOff x="4312367" y="1509604"/>
              <a:chExt cx="5502377" cy="2264288"/>
            </a:xfrm>
          </p:grpSpPr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id="{DB524D78-2A6E-5441-BAD8-8ACF2EC6C8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155" r="2057" b="5570"/>
              <a:stretch/>
            </p:blipFill>
            <p:spPr bwMode="auto">
              <a:xfrm>
                <a:off x="4312367" y="1509604"/>
                <a:ext cx="4432052" cy="2264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F196D43-4722-CE4E-ADFC-B8180CD3C6D0}"/>
                  </a:ext>
                </a:extLst>
              </p:cNvPr>
              <p:cNvSpPr/>
              <p:nvPr/>
            </p:nvSpPr>
            <p:spPr>
              <a:xfrm>
                <a:off x="8014382" y="3023130"/>
                <a:ext cx="730037" cy="25785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charset="0"/>
                  <a:cs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D8DEF13-ABA1-3243-A611-E1ABC1B69A62}"/>
                      </a:ext>
                    </a:extLst>
                  </p:cNvPr>
                  <p:cNvSpPr/>
                  <p:nvPr/>
                </p:nvSpPr>
                <p:spPr>
                  <a:xfrm>
                    <a:off x="7784669" y="3023130"/>
                    <a:ext cx="2030075" cy="32266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prstClr val="black">
                                        <a:lumMod val="65000"/>
                                        <a:lumOff val="3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oMath>
                    </a14:m>
                    <a: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Arial" charset="0"/>
                        <a:cs typeface="Arial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AD8DEF13-ABA1-3243-A611-E1ABC1B69A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4669" y="3023130"/>
                    <a:ext cx="2030075" cy="3226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8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207117A-5B58-4D4C-AD5B-9B0CD7CF65C5}"/>
                    </a:ext>
                  </a:extLst>
                </p:cNvPr>
                <p:cNvSpPr/>
                <p:nvPr/>
              </p:nvSpPr>
              <p:spPr>
                <a:xfrm>
                  <a:off x="4125380" y="6029642"/>
                  <a:ext cx="122510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207117A-5B58-4D4C-AD5B-9B0CD7CF65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380" y="6029642"/>
                  <a:ext cx="122510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909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26"/>
    </mc:Choice>
    <mc:Fallback xmlns="">
      <p:transition spd="slow" advTm="1752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211878" y="1149575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rgbClr val="2A1A00"/>
                </a:solidFill>
                <a:latin typeface="Impact" panose="020B0806030902050204"/>
              </a:rPr>
              <a:t>one-tailed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0207" y="1167417"/>
                <a:ext cx="7908470" cy="2500571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spcAft>
                    <a:spcPct val="0"/>
                  </a:spcAft>
                  <a:buClrTx/>
                  <a:buNone/>
                </a:pPr>
                <a:r>
                  <a:rPr lang="en-US" sz="2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The inequality in </a:t>
                </a:r>
                <a:r>
                  <a:rPr lang="en-US" sz="2600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H</a:t>
                </a:r>
                <a:r>
                  <a:rPr lang="en-US" sz="2600" i="1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A</a:t>
                </a:r>
                <a:r>
                  <a:rPr lang="en-US" sz="2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 determines which tail area will be used to make the decision regarding the rejection of </a:t>
                </a:r>
                <a:r>
                  <a:rPr lang="en-US" sz="2600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H</a:t>
                </a:r>
                <a:r>
                  <a:rPr lang="en-US" sz="2600" i="1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0 </a:t>
                </a:r>
              </a:p>
              <a:p>
                <a:pPr marL="0" indent="0" fontAlgn="base">
                  <a:spcAft>
                    <a:spcPct val="0"/>
                  </a:spcAft>
                  <a:buClrTx/>
                  <a:buNone/>
                </a:pPr>
                <a:endParaRPr lang="en-US" sz="2600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  <a:p>
                <a:pPr marL="0" indent="0" algn="ctr" fontAlgn="base">
                  <a:spcAft>
                    <a:spcPct val="0"/>
                  </a:spcAft>
                  <a:buClrTx/>
                  <a:buNone/>
                </a:pPr>
                <a:r>
                  <a:rPr lang="en-US" sz="2600" b="1" dirty="0">
                    <a:solidFill>
                      <a:srgbClr val="0C788E"/>
                    </a:solidFill>
                    <a:latin typeface="Gill Sans MT" panose="020B0502020104020203"/>
                  </a:rPr>
                  <a:t>Left-tail test: </a:t>
                </a:r>
                <a:r>
                  <a:rPr lang="en-US" sz="2600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H</a:t>
                </a:r>
                <a:r>
                  <a:rPr lang="en-US" sz="2600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0</a:t>
                </a:r>
                <a:r>
                  <a:rPr lang="en-US" sz="26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6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600" b="1" i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 H</a:t>
                </a:r>
                <a:r>
                  <a:rPr lang="en-US" sz="2600" b="1" i="1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A</a:t>
                </a:r>
                <a:r>
                  <a:rPr lang="en-US" sz="2600" b="1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Gill Sans MT" panose="020B0502020104020203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600" b="1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600" b="1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600" b="1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600" b="1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600" b="1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  <a:p>
                <a:pPr marL="0" indent="0" fontAlgn="base">
                  <a:spcAft>
                    <a:spcPct val="0"/>
                  </a:spcAft>
                  <a:buClrTx/>
                  <a:buNone/>
                </a:pPr>
                <a:endParaRPr lang="en-US" sz="2600" b="1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  <a:p>
                <a:pPr marL="0" indent="0" algn="ctr" fontAlgn="base">
                  <a:spcAft>
                    <a:spcPct val="0"/>
                  </a:spcAft>
                  <a:buClrTx/>
                  <a:buNone/>
                </a:pPr>
                <a:endParaRPr lang="en-US" sz="2600" i="1" baseline="-250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Gill Sans MT" panose="020B0502020104020203"/>
                </a:endParaRPr>
              </a:p>
            </p:txBody>
          </p:sp>
        </mc:Choice>
        <mc:Fallback xmlns="">
          <p:sp>
            <p:nvSpPr>
              <p:cNvPr id="15" name="Content Placeholder 15">
                <a:extLst>
                  <a:ext uri="{FF2B5EF4-FFF2-40B4-BE49-F238E27FC236}">
                    <a16:creationId xmlns:a16="http://schemas.microsoft.com/office/drawing/2014/main" id="{8516DFAD-66EB-5048-A817-61F3505D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07" y="1167417"/>
                <a:ext cx="7908470" cy="2500571"/>
              </a:xfrm>
              <a:prstGeom prst="rect">
                <a:avLst/>
              </a:prstGeom>
              <a:blipFill>
                <a:blip r:embed="rId5"/>
                <a:stretch>
                  <a:fillRect l="-1388" t="-19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F6D88F5-5D3A-574D-AE68-CC8AFFDF6F95}"/>
              </a:ext>
            </a:extLst>
          </p:cNvPr>
          <p:cNvGrpSpPr/>
          <p:nvPr/>
        </p:nvGrpSpPr>
        <p:grpSpPr>
          <a:xfrm>
            <a:off x="2417527" y="2945341"/>
            <a:ext cx="7112719" cy="3769632"/>
            <a:chOff x="1230496" y="2868145"/>
            <a:chExt cx="7112719" cy="37696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7C8FA68F-DE16-C045-A4DD-E94C39F350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2" r="2057" b="55477"/>
            <a:stretch/>
          </p:blipFill>
          <p:spPr bwMode="auto">
            <a:xfrm>
              <a:off x="1749970" y="2868145"/>
              <a:ext cx="6593245" cy="3538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EF980FB-81CA-7147-A66E-87A369B7B05A}"/>
                    </a:ext>
                  </a:extLst>
                </p:cNvPr>
                <p:cNvSpPr/>
                <p:nvPr/>
              </p:nvSpPr>
              <p:spPr>
                <a:xfrm>
                  <a:off x="1230496" y="5066071"/>
                  <a:ext cx="1937308" cy="461665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>
                  <a:spAutoFit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 dirty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sz="2400" i="1" dirty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400" i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 baseline="-250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charset="0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EF980FB-81CA-7147-A66E-87A369B7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496" y="5066071"/>
                  <a:ext cx="1937308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r="-4545" b="-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DC16642-90CC-3341-8DCF-C97861BA7529}"/>
                    </a:ext>
                  </a:extLst>
                </p:cNvPr>
                <p:cNvSpPr/>
                <p:nvPr/>
              </p:nvSpPr>
              <p:spPr>
                <a:xfrm>
                  <a:off x="4434039" y="6176112"/>
                  <a:ext cx="122510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Arial" charset="0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DC16642-90CC-3341-8DCF-C97861BA75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039" y="6176112"/>
                  <a:ext cx="1225106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810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5"/>
    </mc:Choice>
    <mc:Fallback xmlns="">
      <p:transition spd="slow" advTm="568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58" y="382385"/>
            <a:ext cx="8120401" cy="1492132"/>
          </a:xfrm>
        </p:spPr>
        <p:txBody>
          <a:bodyPr/>
          <a:lstStyle/>
          <a:p>
            <a:r>
              <a:rPr lang="en-IE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336" y="1468195"/>
            <a:ext cx="7962530" cy="3593591"/>
          </a:xfrm>
        </p:spPr>
        <p:txBody>
          <a:bodyPr>
            <a:noAutofit/>
          </a:bodyPr>
          <a:lstStyle/>
          <a:p>
            <a:pPr marL="514350" indent="-514350">
              <a:buClr>
                <a:srgbClr val="46B2B5"/>
              </a:buClr>
              <a:buFont typeface="+mj-lt"/>
              <a:buAutoNum type="arabicPeriod"/>
            </a:pPr>
            <a:r>
              <a:rPr lang="en-US" sz="2600" dirty="0"/>
              <a:t>Identify the relevant population parameter of interest.</a:t>
            </a:r>
          </a:p>
          <a:p>
            <a:pPr marL="514350" indent="-514350">
              <a:buClr>
                <a:srgbClr val="46B2B5"/>
              </a:buClr>
              <a:buFont typeface="+mj-lt"/>
              <a:buAutoNum type="arabicPeriod"/>
            </a:pPr>
            <a:r>
              <a:rPr lang="en-US" sz="2600" dirty="0"/>
              <a:t>Determine whether it is a one or a two-tailed test.</a:t>
            </a:r>
          </a:p>
          <a:p>
            <a:pPr marL="514350" indent="-514350">
              <a:buClr>
                <a:srgbClr val="46B2B5"/>
              </a:buClr>
              <a:buFont typeface="+mj-lt"/>
              <a:buAutoNum type="arabicPeriod"/>
            </a:pPr>
            <a:r>
              <a:rPr lang="en-US" sz="2600" dirty="0"/>
              <a:t>Include some form of the equality sign in </a:t>
            </a:r>
            <a:r>
              <a:rPr lang="en-US" sz="2600" i="1" dirty="0"/>
              <a:t>H</a:t>
            </a:r>
            <a:r>
              <a:rPr lang="en-US" sz="2600" i="1" baseline="-25000" dirty="0"/>
              <a:t>0</a:t>
            </a:r>
            <a:r>
              <a:rPr lang="en-US" sz="2600" dirty="0"/>
              <a:t> and use </a:t>
            </a:r>
            <a:r>
              <a:rPr lang="en-US" sz="2600" i="1" dirty="0"/>
              <a:t>H</a:t>
            </a:r>
            <a:r>
              <a:rPr lang="en-US" sz="2600" i="1" baseline="-25000" dirty="0"/>
              <a:t>A</a:t>
            </a:r>
            <a:r>
              <a:rPr lang="en-US" sz="2600" dirty="0"/>
              <a:t> to establish a claim.</a:t>
            </a:r>
            <a:endParaRPr lang="en-IE" sz="2600" dirty="0"/>
          </a:p>
          <a:p>
            <a:pPr marL="514350" indent="-514350">
              <a:buClr>
                <a:srgbClr val="46B2B5"/>
              </a:buClr>
              <a:buFont typeface="+mj-lt"/>
              <a:buAutoNum type="arabicPeriod"/>
            </a:pPr>
            <a:endParaRPr lang="en-US" sz="2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17D3025-ADF9-1742-81A6-2FA0F5B38E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22752" y="3690185"/>
              <a:ext cx="680040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8204">
                      <a:extLst>
                        <a:ext uri="{9D8B030D-6E8A-4147-A177-3AD203B41FA5}">
                          <a16:colId xmlns:a16="http://schemas.microsoft.com/office/drawing/2014/main" val="218650269"/>
                        </a:ext>
                      </a:extLst>
                    </a:gridCol>
                    <a:gridCol w="1888204">
                      <a:extLst>
                        <a:ext uri="{9D8B030D-6E8A-4147-A177-3AD203B41FA5}">
                          <a16:colId xmlns:a16="http://schemas.microsoft.com/office/drawing/2014/main" val="3256229313"/>
                        </a:ext>
                      </a:extLst>
                    </a:gridCol>
                    <a:gridCol w="3024000">
                      <a:extLst>
                        <a:ext uri="{9D8B030D-6E8A-4147-A177-3AD203B41FA5}">
                          <a16:colId xmlns:a16="http://schemas.microsoft.com/office/drawing/2014/main" val="320144320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60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Test 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224894"/>
                      </a:ext>
                    </a:extLst>
                  </a:tr>
                  <a:tr h="130701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6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Two-tailed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0623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600" b="0" i="1" dirty="0" smtClean="0">
                                    <a:solidFill>
                                      <a:srgbClr val="0C788E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2600" b="0" i="1" dirty="0" smtClean="0">
                                    <a:solidFill>
                                      <a:srgbClr val="0C788E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600" dirty="0">
                            <a:solidFill>
                              <a:srgbClr val="0C788E"/>
                            </a:solidFill>
                          </a:endParaRPr>
                        </a:p>
                        <a:p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/>
                            <a:t>One-tailed, </a:t>
                          </a:r>
                          <a:r>
                            <a:rPr lang="en-US" sz="2600" dirty="0">
                              <a:solidFill>
                                <a:srgbClr val="0C788E"/>
                              </a:solidFill>
                            </a:rPr>
                            <a:t>Right-tail</a:t>
                          </a:r>
                        </a:p>
                        <a:p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46748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600" b="0" i="1" dirty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0" i="1" dirty="0" smtClean="0">
                                    <a:solidFill>
                                      <a:srgbClr val="0C788E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600" b="0" i="1" dirty="0" smtClean="0">
                                    <a:solidFill>
                                      <a:srgbClr val="0C788E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/>
                            <a:t>One-tailed, </a:t>
                          </a:r>
                          <a:r>
                            <a:rPr lang="en-US" sz="2600" dirty="0">
                              <a:solidFill>
                                <a:srgbClr val="0C788E"/>
                              </a:solidFill>
                            </a:rPr>
                            <a:t>Left-tail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6881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17D3025-ADF9-1742-81A6-2FA0F5B38EC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22752" y="3690185"/>
              <a:ext cx="6800408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8204">
                      <a:extLst>
                        <a:ext uri="{9D8B030D-6E8A-4147-A177-3AD203B41FA5}">
                          <a16:colId xmlns:a16="http://schemas.microsoft.com/office/drawing/2014/main" val="218650269"/>
                        </a:ext>
                      </a:extLst>
                    </a:gridCol>
                    <a:gridCol w="1888204">
                      <a:extLst>
                        <a:ext uri="{9D8B030D-6E8A-4147-A177-3AD203B41FA5}">
                          <a16:colId xmlns:a16="http://schemas.microsoft.com/office/drawing/2014/main" val="3256229313"/>
                        </a:ext>
                      </a:extLst>
                    </a:gridCol>
                    <a:gridCol w="3024000">
                      <a:extLst>
                        <a:ext uri="{9D8B030D-6E8A-4147-A177-3AD203B41FA5}">
                          <a16:colId xmlns:a16="http://schemas.microsoft.com/office/drawing/2014/main" val="3201443208"/>
                        </a:ext>
                      </a:extLst>
                    </a:gridCol>
                  </a:tblGrid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3" t="-11250" r="-261290" b="-4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23" t="-11250" r="-161290" b="-4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Test type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224894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3" t="-60959" r="-261290" b="-171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23" t="-60959" r="-161290" b="-171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600" dirty="0"/>
                            <a:t>Two-tailed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062398"/>
                      </a:ext>
                    </a:extLst>
                  </a:tr>
                  <a:tr h="883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3" t="-162069" r="-261290" b="-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23" t="-162069" r="-161290" b="-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/>
                            <a:t>One-tailed, </a:t>
                          </a:r>
                          <a:r>
                            <a:rPr lang="en-US" sz="2600" dirty="0">
                              <a:solidFill>
                                <a:srgbClr val="0C788E"/>
                              </a:solidFill>
                            </a:rPr>
                            <a:t>Right-tail</a:t>
                          </a:r>
                        </a:p>
                        <a:p>
                          <a:endParaRPr lang="en-US" sz="2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5467480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23" t="-475000" r="-261290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23" t="-475000" r="-161290" b="-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600" dirty="0"/>
                            <a:t>One-tailed, </a:t>
                          </a:r>
                          <a:r>
                            <a:rPr lang="en-US" sz="2600" dirty="0">
                              <a:solidFill>
                                <a:srgbClr val="0C788E"/>
                              </a:solidFill>
                            </a:rPr>
                            <a:t>Left-tail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286881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83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67"/>
    </mc:Choice>
    <mc:Fallback xmlns="">
      <p:transition spd="slow" advTm="687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5E7F-EDBE-4B1B-9658-D49BA1F5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8E479-AB2F-44ED-842C-32A929E8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208757" cy="3593591"/>
          </a:xfrm>
        </p:spPr>
        <p:txBody>
          <a:bodyPr/>
          <a:lstStyle/>
          <a:p>
            <a:r>
              <a:rPr lang="en-GB" dirty="0"/>
              <a:t>Hypothesis concerns population mean (μ)</a:t>
            </a:r>
          </a:p>
          <a:p>
            <a:r>
              <a:rPr lang="en-GB" dirty="0"/>
              <a:t>Use sample mean (    ) to make the 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C0BA6-9E27-4C68-8D8E-F6151EEC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20" y="2006123"/>
            <a:ext cx="5135078" cy="2824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7DE7F9-5A0D-479F-9FBB-A54B09E2C313}"/>
              </a:ext>
            </a:extLst>
          </p:cNvPr>
          <p:cNvSpPr txBox="1"/>
          <p:nvPr/>
        </p:nvSpPr>
        <p:spPr>
          <a:xfrm>
            <a:off x="6309672" y="4830416"/>
            <a:ext cx="53961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source: </a:t>
            </a:r>
            <a:r>
              <a:rPr lang="en-GB" sz="1400" dirty="0">
                <a:hlinkClick r:id="rId3"/>
              </a:rPr>
              <a:t>University of Rhode Island</a:t>
            </a:r>
            <a:r>
              <a:rPr lang="en-GB" sz="1400" dirty="0"/>
              <a:t>.</a:t>
            </a:r>
            <a:endParaRPr lang="en-I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B37AA5B2-8F4A-463F-8964-E901EA463A77}"/>
                  </a:ext>
                </a:extLst>
              </p:cNvPr>
              <p:cNvSpPr txBox="1"/>
              <p:nvPr/>
            </p:nvSpPr>
            <p:spPr bwMode="auto">
              <a:xfrm>
                <a:off x="3474453" y="2653955"/>
                <a:ext cx="45085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I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B37AA5B2-8F4A-463F-8964-E901EA463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4453" y="2653955"/>
                <a:ext cx="45085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85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45"/>
    </mc:Choice>
    <mc:Fallback xmlns="">
      <p:transition spd="slow" advTm="371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AD4C-CE18-4537-BC61-C9AAE10C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educated guess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93C6-C138-44A1-879A-88492742C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427418" cy="3593591"/>
          </a:xfrm>
        </p:spPr>
        <p:txBody>
          <a:bodyPr/>
          <a:lstStyle/>
          <a:p>
            <a:r>
              <a:rPr lang="en-GB" dirty="0"/>
              <a:t>A hypothesis is basically “</a:t>
            </a:r>
            <a:r>
              <a:rPr lang="en-GB" i="1" dirty="0"/>
              <a:t>an educated guess</a:t>
            </a:r>
            <a:r>
              <a:rPr lang="en-GB" dirty="0"/>
              <a:t>” (Salkind &amp; Frey, 2019)</a:t>
            </a:r>
          </a:p>
          <a:p>
            <a:r>
              <a:rPr lang="en-GB" dirty="0"/>
              <a:t>Often used as a research question</a:t>
            </a:r>
          </a:p>
          <a:p>
            <a:r>
              <a:rPr lang="en-GB" dirty="0"/>
              <a:t>Most important role is to: </a:t>
            </a:r>
          </a:p>
          <a:p>
            <a:pPr lvl="1"/>
            <a:r>
              <a:rPr lang="en-GB" dirty="0"/>
              <a:t>reflect the general problem statement or question that was the motivation for asking the research question in the first place</a:t>
            </a:r>
            <a:endParaRPr lang="en-IE" dirty="0"/>
          </a:p>
        </p:txBody>
      </p:sp>
      <p:pic>
        <p:nvPicPr>
          <p:cNvPr id="8" name="Graphic 7" descr="Thought">
            <a:extLst>
              <a:ext uri="{FF2B5EF4-FFF2-40B4-BE49-F238E27FC236}">
                <a16:creationId xmlns:a16="http://schemas.microsoft.com/office/drawing/2014/main" id="{DFAD14D7-61E5-42F6-8BCF-D7A1DBCD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2659" y="2248786"/>
            <a:ext cx="3707219" cy="3707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A3D806-53CB-4494-A5ED-C34865598F31}"/>
              </a:ext>
            </a:extLst>
          </p:cNvPr>
          <p:cNvSpPr txBox="1"/>
          <p:nvPr/>
        </p:nvSpPr>
        <p:spPr>
          <a:xfrm>
            <a:off x="7985051" y="2532735"/>
            <a:ext cx="22647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IE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01"/>
    </mc:Choice>
    <mc:Fallback xmlns="">
      <p:transition spd="slow" advTm="337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C750-4009-4864-A9AA-36E30EEB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life questions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ADAB-423D-499F-88D6-16B24AE9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160271"/>
            <a:ext cx="7658406" cy="359359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There will be no difference between the average score of 9th graders and the average score of 12th graders on a memory test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There is no difference between the effectiveness of community-based, long-term care and the effectiveness of in-home, long-term care in promoting the social activity of older adults when measured using the Margolis Scale of Social Activities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There is no relationship between reaction time and problem-solving ability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There is no difference between high- and low-income families in the amount of assistance families offer their children in school-related activities</a:t>
            </a:r>
          </a:p>
          <a:p>
            <a:pPr marL="0" indent="0" algn="r">
              <a:buNone/>
            </a:pPr>
            <a:r>
              <a:rPr lang="en-IE" dirty="0"/>
              <a:t>(Salkind &amp; Frey, 2019)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877CC-A6F2-42C5-A8EF-250D5FCEF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703" y="940764"/>
            <a:ext cx="2211362" cy="31527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7352B2-0AA4-4C64-BC93-B94E5B446A30}"/>
              </a:ext>
            </a:extLst>
          </p:cNvPr>
          <p:cNvSpPr txBox="1"/>
          <p:nvPr/>
        </p:nvSpPr>
        <p:spPr>
          <a:xfrm>
            <a:off x="3149421" y="2147817"/>
            <a:ext cx="1335493" cy="36933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8F2D35-3C82-4A62-A9D4-1576B13DB760}"/>
              </a:ext>
            </a:extLst>
          </p:cNvPr>
          <p:cNvSpPr txBox="1"/>
          <p:nvPr/>
        </p:nvSpPr>
        <p:spPr>
          <a:xfrm>
            <a:off x="2637792" y="2790449"/>
            <a:ext cx="1335493" cy="36933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6DFB4-B270-4E1B-928A-8919086BF518}"/>
              </a:ext>
            </a:extLst>
          </p:cNvPr>
          <p:cNvSpPr txBox="1"/>
          <p:nvPr/>
        </p:nvSpPr>
        <p:spPr>
          <a:xfrm>
            <a:off x="2637791" y="3916649"/>
            <a:ext cx="1520552" cy="36933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000F0-31FF-4C1F-B9D1-4A5DB6E9DE22}"/>
              </a:ext>
            </a:extLst>
          </p:cNvPr>
          <p:cNvSpPr txBox="1"/>
          <p:nvPr/>
        </p:nvSpPr>
        <p:spPr>
          <a:xfrm>
            <a:off x="2637792" y="4495730"/>
            <a:ext cx="1335493" cy="369332"/>
          </a:xfrm>
          <a:prstGeom prst="rect">
            <a:avLst/>
          </a:prstGeom>
          <a:solidFill>
            <a:schemeClr val="accent1">
              <a:alpha val="37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FF733B-8478-4020-A8D5-41BD0C77E650}"/>
              </a:ext>
            </a:extLst>
          </p:cNvPr>
          <p:cNvSpPr/>
          <p:nvPr/>
        </p:nvSpPr>
        <p:spPr>
          <a:xfrm>
            <a:off x="2286000" y="5764789"/>
            <a:ext cx="571665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F8B323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Null Hypothesis</a:t>
            </a:r>
            <a:endParaRPr kumimoji="0" lang="en-IE" sz="5400" b="0" i="0" u="none" strike="noStrike" kern="1200" cap="none" spc="0" normalizeH="0" baseline="0" noProof="0" dirty="0">
              <a:ln>
                <a:noFill/>
              </a:ln>
              <a:solidFill>
                <a:srgbClr val="F8B323">
                  <a:lumMod val="7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3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69"/>
    </mc:Choice>
    <mc:Fallback xmlns="">
      <p:transition spd="slow" advTm="57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FF6F-D56A-4806-BE6E-26C992C0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purposes of the null hypothesis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88C3-0A25-42BA-8415-C9225666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921696"/>
            <a:ext cx="6702500" cy="35935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Null Hypothesis (H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Represents the hypothesis that will be accepted unless the data provide convincing evidence that it is false</a:t>
            </a:r>
          </a:p>
          <a:p>
            <a:pPr lvl="1"/>
            <a:r>
              <a:rPr lang="en-GB" dirty="0"/>
              <a:t>This usually represents the “status quo” or some claim about the population parameter that the researcher wants to test</a:t>
            </a:r>
          </a:p>
          <a:p>
            <a:r>
              <a:rPr lang="en-GB" dirty="0"/>
              <a:t>Alternate (or Research) Hypothesis (H</a:t>
            </a:r>
            <a:r>
              <a:rPr lang="en-GB" baseline="-25000" dirty="0"/>
              <a:t>1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Represents the hypothesis that will be accepted if the data provide convincing evidence of its truth</a:t>
            </a:r>
          </a:p>
          <a:p>
            <a:pPr lvl="1"/>
            <a:r>
              <a:rPr lang="en-GB" dirty="0"/>
              <a:t>This usually represents the values of a population parameter for which the researcher wants to gather evidence to support</a:t>
            </a:r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4BBFF-793B-4499-88D8-0FF2E724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33" y="1955352"/>
            <a:ext cx="7882811" cy="926672"/>
          </a:xfrm>
          <a:prstGeom prst="rect">
            <a:avLst/>
          </a:prstGeom>
        </p:spPr>
      </p:pic>
      <p:pic>
        <p:nvPicPr>
          <p:cNvPr id="7" name="Graphic 6" descr="Thought">
            <a:extLst>
              <a:ext uri="{FF2B5EF4-FFF2-40B4-BE49-F238E27FC236}">
                <a16:creationId xmlns:a16="http://schemas.microsoft.com/office/drawing/2014/main" id="{717D5BF0-98DF-4DE4-8444-961C6C93D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190" y="2921697"/>
            <a:ext cx="2634950" cy="2634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E40D9D-2072-4C17-8D59-A952BEA85A47}"/>
              </a:ext>
            </a:extLst>
          </p:cNvPr>
          <p:cNvSpPr txBox="1"/>
          <p:nvPr/>
        </p:nvSpPr>
        <p:spPr>
          <a:xfrm>
            <a:off x="8452190" y="3121885"/>
            <a:ext cx="1609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  <a:endParaRPr kumimoji="0" lang="en-IE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20"/>
    </mc:Choice>
    <mc:Fallback xmlns="">
      <p:transition spd="slow" advTm="646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9144-89B6-44EF-A070-6410B00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Making a Judgement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986F3D-9DA9-4780-9202-F80AAB39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534" y="1874517"/>
            <a:ext cx="4522709" cy="4800600"/>
          </a:xfrm>
        </p:spPr>
        <p:txBody>
          <a:bodyPr>
            <a:normAutofit/>
          </a:bodyPr>
          <a:lstStyle/>
          <a:p>
            <a:r>
              <a:rPr lang="en-IE" dirty="0"/>
              <a:t>“Innocent”…</a:t>
            </a:r>
            <a:br>
              <a:rPr lang="en-IE" dirty="0"/>
            </a:br>
            <a:br>
              <a:rPr lang="en-IE" dirty="0"/>
            </a:br>
            <a:r>
              <a:rPr lang="en-IE" dirty="0"/>
              <a:t>…until proven…</a:t>
            </a:r>
            <a:br>
              <a:rPr lang="en-IE" dirty="0"/>
            </a:br>
            <a:br>
              <a:rPr lang="en-IE" dirty="0"/>
            </a:br>
            <a:r>
              <a:rPr lang="en-IE" dirty="0"/>
              <a:t>“Guilty”</a:t>
            </a:r>
          </a:p>
          <a:p>
            <a:endParaRPr lang="en-IE" dirty="0"/>
          </a:p>
          <a:p>
            <a:r>
              <a:rPr lang="en-IE" dirty="0"/>
              <a:t>Basis of Justice system</a:t>
            </a:r>
          </a:p>
          <a:p>
            <a:r>
              <a:rPr lang="en-IE" dirty="0"/>
              <a:t>Burden of proof is on Prosecution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E971F-EF0E-4B25-AF66-4661F619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12" y="1128451"/>
            <a:ext cx="3152775" cy="5124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66AB8-0123-474C-BB04-971B1EDB6531}"/>
              </a:ext>
            </a:extLst>
          </p:cNvPr>
          <p:cNvSpPr txBox="1"/>
          <p:nvPr/>
        </p:nvSpPr>
        <p:spPr>
          <a:xfrm>
            <a:off x="7289315" y="6218386"/>
            <a:ext cx="451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Image source: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  <a:hlinkClick r:id="rId3"/>
              </a:rPr>
              <a:t>Wikimedia Commons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.</a:t>
            </a:r>
            <a:endParaRPr kumimoji="0" lang="en-IE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01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67"/>
    </mc:Choice>
    <mc:Fallback xmlns="">
      <p:transition spd="slow" advTm="257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976" y="2620583"/>
            <a:ext cx="7886393" cy="3274142"/>
          </a:xfrm>
        </p:spPr>
        <p:txBody>
          <a:bodyPr>
            <a:noAutofit/>
          </a:bodyPr>
          <a:lstStyle/>
          <a:p>
            <a:r>
              <a:rPr lang="en-IE" sz="2600" dirty="0"/>
              <a:t>If you set up your desired outcome as </a:t>
            </a:r>
            <a:r>
              <a:rPr lang="en-US" sz="2600" i="1" dirty="0"/>
              <a:t>H</a:t>
            </a:r>
            <a:r>
              <a:rPr lang="en-US" sz="2600" i="1" baseline="-25000" dirty="0"/>
              <a:t>0</a:t>
            </a:r>
            <a:r>
              <a:rPr lang="en-IE" sz="2600" dirty="0"/>
              <a:t>, rather than </a:t>
            </a:r>
            <a:r>
              <a:rPr lang="en-US" sz="2600" i="1" dirty="0"/>
              <a:t>H</a:t>
            </a:r>
            <a:r>
              <a:rPr lang="en-US" sz="2600" i="1" baseline="-25000" dirty="0"/>
              <a:t>A</a:t>
            </a:r>
            <a:r>
              <a:rPr lang="en-IE" sz="2600" dirty="0"/>
              <a:t>, you are biasing the study to “not reject” the finding you are looking for.</a:t>
            </a:r>
          </a:p>
          <a:p>
            <a:endParaRPr lang="en-IE" sz="2600" dirty="0"/>
          </a:p>
          <a:p>
            <a:r>
              <a:rPr lang="en-IE" sz="2600" dirty="0"/>
              <a:t>Use the following signs in hypothesis tests</a:t>
            </a:r>
          </a:p>
          <a:p>
            <a:pPr marL="0" indent="0">
              <a:buNone/>
            </a:pPr>
            <a:r>
              <a:rPr lang="en-US" sz="2600" dirty="0">
                <a:sym typeface="Wingdings" pitchFamily="2" charset="2"/>
              </a:rPr>
              <a:t>					</a:t>
            </a:r>
            <a:r>
              <a:rPr lang="en-IE" sz="2600" dirty="0"/>
              <a:t> specify the status quo</a:t>
            </a:r>
            <a:br>
              <a:rPr lang="en-IE" sz="2600" dirty="0"/>
            </a:br>
            <a:r>
              <a:rPr lang="en-IE" sz="2600" dirty="0"/>
              <a:t>					</a:t>
            </a:r>
            <a:r>
              <a:rPr lang="en-US" sz="2600" dirty="0">
                <a:sym typeface="Wingdings" pitchFamily="2" charset="2"/>
              </a:rPr>
              <a:t></a:t>
            </a:r>
            <a:r>
              <a:rPr lang="en-IE" sz="2600" dirty="0"/>
              <a:t> contradict </a:t>
            </a:r>
            <a:r>
              <a:rPr lang="en-US" sz="2600" i="1" dirty="0"/>
              <a:t>H</a:t>
            </a:r>
            <a:r>
              <a:rPr lang="en-US" sz="2600" i="1" baseline="-25000" dirty="0"/>
              <a:t>0</a:t>
            </a:r>
            <a:endParaRPr lang="en-IE" sz="2600" dirty="0"/>
          </a:p>
          <a:p>
            <a:pPr lvl="1"/>
            <a:r>
              <a:rPr lang="en-IE" sz="2600" dirty="0"/>
              <a:t>Note that </a:t>
            </a:r>
            <a:r>
              <a:rPr lang="en-US" sz="2600" i="1" dirty="0">
                <a:solidFill>
                  <a:srgbClr val="46B2B5"/>
                </a:solidFill>
              </a:rPr>
              <a:t>H</a:t>
            </a:r>
            <a:r>
              <a:rPr lang="en-US" sz="2600" i="1" baseline="-25000" dirty="0">
                <a:solidFill>
                  <a:srgbClr val="46B2B5"/>
                </a:solidFill>
              </a:rPr>
              <a:t>0</a:t>
            </a:r>
            <a:r>
              <a:rPr lang="en-IE" sz="2600" dirty="0">
                <a:solidFill>
                  <a:srgbClr val="46B2B5"/>
                </a:solidFill>
              </a:rPr>
              <a:t> always contains the “equality</a:t>
            </a:r>
            <a:r>
              <a:rPr lang="en-IE" sz="2600" dirty="0"/>
              <a:t>”</a:t>
            </a:r>
          </a:p>
          <a:p>
            <a:endParaRPr lang="en-IE" sz="2600" dirty="0"/>
          </a:p>
          <a:p>
            <a:endParaRPr lang="en-IE" sz="2600" dirty="0"/>
          </a:p>
          <a:p>
            <a:endParaRPr lang="en-IE" sz="2600" dirty="0"/>
          </a:p>
          <a:p>
            <a:pPr marL="0" indent="0">
              <a:buNone/>
            </a:pPr>
            <a:endParaRPr lang="en-US" sz="2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38C223-043F-4F49-9CB9-1EAEED2D9C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1000" y="1455461"/>
                <a:ext cx="3638857" cy="10141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E" sz="2400" b="1" dirty="0">
                    <a:solidFill>
                      <a:srgbClr val="FFC000"/>
                    </a:solidFill>
                  </a:rPr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IE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400" b="1" dirty="0">
                    <a:solidFill>
                      <a:srgbClr val="FFC000"/>
                    </a:solidFill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IE" sz="2400" dirty="0"/>
                  <a:t>States the status quo.</a:t>
                </a:r>
              </a:p>
              <a:p>
                <a:endParaRPr lang="en-IE" sz="2400" dirty="0"/>
              </a:p>
              <a:p>
                <a:endParaRPr lang="en-IE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38C223-043F-4F49-9CB9-1EAEED2D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00" y="1455461"/>
                <a:ext cx="3638857" cy="1014158"/>
              </a:xfrm>
              <a:prstGeom prst="rect">
                <a:avLst/>
              </a:prstGeom>
              <a:blipFill>
                <a:blip r:embed="rId4"/>
                <a:stretch>
                  <a:fillRect l="-2680" t="-3614" b="-8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FA4795-0058-5941-800D-2A2D3B1B09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1" y="1444017"/>
                <a:ext cx="4838393" cy="1068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6858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C000"/>
                    </a:solidFill>
                  </a:rPr>
                  <a:t>Alternative Hypothesis </a:t>
                </a:r>
                <a:r>
                  <a:rPr lang="en-IE" sz="2400" b="1" dirty="0">
                    <a:solidFill>
                      <a:srgbClr val="FFC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IE" sz="2400" b="1" dirty="0">
                    <a:solidFill>
                      <a:srgbClr val="FFC000"/>
                    </a:solidFill>
                  </a:rPr>
                  <a:t>) 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</a:t>
                </a:r>
                <a:r>
                  <a:rPr lang="en-IE" sz="2400" dirty="0"/>
                  <a:t> contradiction of the status quo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BFA4795-0058-5941-800D-2A2D3B1B0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444017"/>
                <a:ext cx="4838393" cy="1068088"/>
              </a:xfrm>
              <a:prstGeom prst="rect">
                <a:avLst/>
              </a:prstGeom>
              <a:blipFill>
                <a:blip r:embed="rId5"/>
                <a:stretch>
                  <a:fillRect l="-1889" t="-3429" b="-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A248CEA-7073-B24B-A818-2289A889DB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1300" y="5005439"/>
              <a:ext cx="3168000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218650269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0417786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36594897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3092716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≤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224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220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90623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A248CEA-7073-B24B-A818-2289A889DB9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81300" y="5005439"/>
              <a:ext cx="3168000" cy="85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218650269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0417786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636594897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309271637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69" t="-1408" r="-303846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69" t="-1408" r="-203846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769" t="-1408" r="-103846" b="-10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769" t="-1408" r="-3846" b="-10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722489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69" t="-102857" r="-30384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769" t="-102857" r="-20384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769" t="-102857" r="-103846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769" t="-102857" r="-3846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90623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6544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482"/>
    </mc:Choice>
    <mc:Fallback xmlns="">
      <p:transition spd="slow" advTm="5448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2758" y="382385"/>
            <a:ext cx="8120401" cy="1492132"/>
          </a:xfrm>
        </p:spPr>
        <p:txBody>
          <a:bodyPr/>
          <a:lstStyle/>
          <a:p>
            <a:r>
              <a:rPr lang="en-IE" dirty="0"/>
              <a:t>Two-tailed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20336" y="1160351"/>
                <a:ext cx="8205243" cy="5677985"/>
              </a:xfrm>
            </p:spPr>
            <p:txBody>
              <a:bodyPr>
                <a:noAutofit/>
              </a:bodyPr>
              <a:lstStyle/>
              <a:p>
                <a:r>
                  <a:rPr lang="en-IE" sz="2600" dirty="0"/>
                  <a:t>Reject </a:t>
                </a:r>
                <a:r>
                  <a:rPr lang="en-US" sz="2600" i="1" dirty="0"/>
                  <a:t>H</a:t>
                </a:r>
                <a:r>
                  <a:rPr lang="en-US" sz="2600" i="1" baseline="-25000" dirty="0"/>
                  <a:t>0</a:t>
                </a:r>
                <a:r>
                  <a:rPr lang="en-IE" sz="2600" dirty="0"/>
                  <a:t> on either size of its hypothesised value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sz="2600" dirty="0"/>
                  <a:t>) of the population parameter (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E" sz="2600" dirty="0"/>
                  <a:t>).</a:t>
                </a:r>
              </a:p>
              <a:p>
                <a:pPr marL="0" indent="0">
                  <a:buNone/>
                </a:pPr>
                <a:r>
                  <a:rPr lang="en-US" sz="2600" dirty="0"/>
                  <a:t> 		</a:t>
                </a:r>
                <a:r>
                  <a:rPr lang="en-US" sz="2600" i="1" dirty="0"/>
                  <a:t>H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: </a:t>
                </a:r>
                <a:r>
                  <a:rPr lang="en-US" sz="2600" i="1" dirty="0">
                    <a:latin typeface="Symbol" pitchFamily="18" charset="2"/>
                  </a:rPr>
                  <a:t>m</a:t>
                </a:r>
                <a:r>
                  <a:rPr lang="en-US" sz="2600" i="1" dirty="0"/>
                  <a:t> </a:t>
                </a:r>
                <a:r>
                  <a:rPr lang="en-US" sz="2600" dirty="0"/>
                  <a:t>= </a:t>
                </a:r>
                <a:r>
                  <a:rPr lang="en-US" sz="2600" i="1" dirty="0">
                    <a:latin typeface="Symbol" pitchFamily="18" charset="2"/>
                  </a:rPr>
                  <a:t>m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 versus </a:t>
                </a:r>
                <a:r>
                  <a:rPr lang="en-US" sz="2600" i="1" dirty="0"/>
                  <a:t>H</a:t>
                </a:r>
                <a:r>
                  <a:rPr lang="en-US" sz="2600" i="1" baseline="-25000" dirty="0"/>
                  <a:t>A</a:t>
                </a:r>
                <a:r>
                  <a:rPr lang="en-US" sz="2600" dirty="0"/>
                  <a:t>: </a:t>
                </a:r>
                <a:r>
                  <a:rPr lang="en-US" sz="2600" i="1" dirty="0">
                    <a:latin typeface="Symbol" pitchFamily="18" charset="2"/>
                  </a:rPr>
                  <a:t>m </a:t>
                </a:r>
                <a:r>
                  <a:rPr lang="en-US" sz="2600" dirty="0">
                    <a:solidFill>
                      <a:srgbClr val="FF7E79"/>
                    </a:solidFill>
                  </a:rPr>
                  <a:t>≠</a:t>
                </a:r>
                <a:r>
                  <a:rPr lang="en-US" sz="2600" dirty="0"/>
                  <a:t> </a:t>
                </a:r>
                <a:r>
                  <a:rPr lang="en-US" sz="2600" i="1" dirty="0">
                    <a:latin typeface="Symbol" pitchFamily="18" charset="2"/>
                  </a:rPr>
                  <a:t>m</a:t>
                </a:r>
                <a:r>
                  <a:rPr lang="en-US" sz="2600" baseline="-25000" dirty="0"/>
                  <a:t>0</a:t>
                </a:r>
                <a:br>
                  <a:rPr lang="en-US" sz="2600" baseline="-25000" dirty="0"/>
                </a:br>
                <a:r>
                  <a:rPr lang="en-US" sz="2600" baseline="30000" dirty="0"/>
                  <a:t>          	 	</a:t>
                </a:r>
                <a:r>
                  <a:rPr lang="en-US" sz="2600" i="1" dirty="0"/>
                  <a:t>H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: </a:t>
                </a:r>
                <a:r>
                  <a:rPr lang="en-US" sz="2600" i="1" dirty="0"/>
                  <a:t>p = p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 versus </a:t>
                </a:r>
                <a:r>
                  <a:rPr lang="en-US" sz="2600" i="1" dirty="0"/>
                  <a:t>H</a:t>
                </a:r>
                <a:r>
                  <a:rPr lang="en-US" sz="2600" i="1" baseline="-25000" dirty="0"/>
                  <a:t>A</a:t>
                </a:r>
                <a:r>
                  <a:rPr lang="en-US" sz="2600" dirty="0"/>
                  <a:t>: </a:t>
                </a:r>
                <a:r>
                  <a:rPr lang="en-US" sz="2600" i="1" dirty="0"/>
                  <a:t>p </a:t>
                </a:r>
                <a:r>
                  <a:rPr lang="en-US" sz="2600" dirty="0">
                    <a:solidFill>
                      <a:srgbClr val="FF7E79"/>
                    </a:solidFill>
                  </a:rPr>
                  <a:t>≠</a:t>
                </a:r>
                <a:r>
                  <a:rPr lang="en-US" sz="2600" dirty="0"/>
                  <a:t> </a:t>
                </a:r>
                <a:r>
                  <a:rPr lang="en-US" sz="2600" i="1" dirty="0"/>
                  <a:t>p</a:t>
                </a:r>
                <a:r>
                  <a:rPr lang="en-US" sz="2600" baseline="-25000" dirty="0"/>
                  <a:t>0</a:t>
                </a:r>
              </a:p>
              <a:p>
                <a:r>
                  <a:rPr lang="en-US" sz="2800" dirty="0"/>
                  <a:t>The “≠” symbol in </a:t>
                </a:r>
                <a:r>
                  <a:rPr lang="en-US" sz="2800" i="1" dirty="0"/>
                  <a:t>H</a:t>
                </a:r>
                <a:r>
                  <a:rPr lang="en-US" sz="2800" i="1" baseline="-25000" dirty="0"/>
                  <a:t>A</a:t>
                </a:r>
                <a:r>
                  <a:rPr lang="en-US" sz="2800" dirty="0"/>
                  <a:t> indicates that both tail areas of the distribution will be used to make the decision regarding the rejection of </a:t>
                </a:r>
                <a:r>
                  <a:rPr lang="en-US" sz="2800" i="1" dirty="0"/>
                  <a:t>H</a:t>
                </a:r>
                <a:r>
                  <a:rPr lang="en-US" sz="2800" i="1" baseline="-25000" dirty="0"/>
                  <a:t>0</a:t>
                </a:r>
                <a:endParaRPr lang="en-IE" sz="2800" dirty="0"/>
              </a:p>
              <a:p>
                <a:pPr marL="0" indent="0">
                  <a:buNone/>
                </a:pPr>
                <a:endParaRPr lang="en-IE" sz="2600" dirty="0"/>
              </a:p>
              <a:p>
                <a:pPr marL="0" indent="0">
                  <a:buNone/>
                </a:pPr>
                <a:r>
                  <a:rPr lang="en-US" sz="2600" b="1" dirty="0">
                    <a:solidFill>
                      <a:srgbClr val="46B2B5"/>
                    </a:solidFill>
                  </a:rPr>
                  <a:t>Example:</a:t>
                </a:r>
                <a:endParaRPr lang="en-IE" sz="2600" dirty="0"/>
              </a:p>
              <a:p>
                <a:r>
                  <a:rPr lang="en-US" sz="2600" i="1" dirty="0"/>
                  <a:t>H</a:t>
                </a:r>
                <a:r>
                  <a:rPr lang="en-US" sz="2600" i="1" baseline="-25000" dirty="0"/>
                  <a:t>0</a:t>
                </a:r>
                <a:r>
                  <a:rPr lang="en-IE" sz="2600" dirty="0"/>
                  <a:t>: Raising the minimum wage has </a:t>
                </a:r>
                <a:r>
                  <a:rPr lang="en-IE" sz="2600" dirty="0">
                    <a:solidFill>
                      <a:srgbClr val="46B2B5"/>
                    </a:solidFill>
                  </a:rPr>
                  <a:t>no impact </a:t>
                </a:r>
                <a:r>
                  <a:rPr lang="en-IE" sz="2600" dirty="0"/>
                  <a:t>on unemployment”, so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E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0336" y="1160351"/>
                <a:ext cx="8205243" cy="5677985"/>
              </a:xfrm>
              <a:blipFill>
                <a:blip r:embed="rId4"/>
                <a:stretch>
                  <a:fillRect l="-1337" t="-751" r="-7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C95690-8003-5E4F-9C83-86EB4CF8789D}"/>
              </a:ext>
            </a:extLst>
          </p:cNvPr>
          <p:cNvCxnSpPr/>
          <p:nvPr/>
        </p:nvCxnSpPr>
        <p:spPr>
          <a:xfrm flipV="1">
            <a:off x="1524000" y="1128452"/>
            <a:ext cx="9144000" cy="31899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21"/>
    </mc:Choice>
    <mc:Fallback xmlns="">
      <p:transition spd="slow" advTm="4552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97C812-97C2-8645-9146-87002A911B98}"/>
              </a:ext>
            </a:extLst>
          </p:cNvPr>
          <p:cNvSpPr/>
          <p:nvPr/>
        </p:nvSpPr>
        <p:spPr>
          <a:xfrm>
            <a:off x="10455402" y="3784"/>
            <a:ext cx="212598" cy="6858000"/>
          </a:xfrm>
          <a:prstGeom prst="rect">
            <a:avLst/>
          </a:prstGeom>
          <a:solidFill>
            <a:schemeClr val="accent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40A05-5108-004F-A673-A76C525A8DD5}"/>
              </a:ext>
            </a:extLst>
          </p:cNvPr>
          <p:cNvCxnSpPr>
            <a:cxnSpLocks/>
          </p:cNvCxnSpPr>
          <p:nvPr/>
        </p:nvCxnSpPr>
        <p:spPr>
          <a:xfrm flipV="1">
            <a:off x="2199774" y="1124984"/>
            <a:ext cx="8135502" cy="35682"/>
          </a:xfrm>
          <a:prstGeom prst="line">
            <a:avLst/>
          </a:prstGeom>
          <a:ln w="76200">
            <a:solidFill>
              <a:srgbClr val="077C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385FEA92-70B7-D747-989E-8CE7CB84BE64}"/>
              </a:ext>
            </a:extLst>
          </p:cNvPr>
          <p:cNvSpPr txBox="1">
            <a:spLocks/>
          </p:cNvSpPr>
          <p:nvPr/>
        </p:nvSpPr>
        <p:spPr>
          <a:xfrm>
            <a:off x="2462758" y="382385"/>
            <a:ext cx="7633742" cy="149213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>
                <a:solidFill>
                  <a:srgbClr val="2A1A00"/>
                </a:solidFill>
                <a:latin typeface="Impact" panose="020B0806030902050204"/>
              </a:rPr>
              <a:t>Two-tailed test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8516DFAD-66EB-5048-A817-61F3505DC97B}"/>
              </a:ext>
            </a:extLst>
          </p:cNvPr>
          <p:cNvSpPr txBox="1">
            <a:spLocks/>
          </p:cNvSpPr>
          <p:nvPr/>
        </p:nvSpPr>
        <p:spPr>
          <a:xfrm>
            <a:off x="2324760" y="5461308"/>
            <a:ext cx="8250546" cy="45839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ClrTx/>
              <a:buNone/>
            </a:pP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The “≠” symbol in </a:t>
            </a:r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H</a:t>
            </a:r>
            <a:r>
              <a:rPr lang="en-US" sz="2400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A</a:t>
            </a:r>
            <a:r>
              <a:rPr lang="en-US" sz="240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 indicates that both tail areas of the distribution will be used to make the decision regarding the rejection of </a:t>
            </a:r>
            <a:r>
              <a:rPr lang="en-US" sz="2400" i="1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H</a:t>
            </a:r>
            <a:r>
              <a:rPr lang="en-US" sz="2400" i="1" baseline="-25000" dirty="0">
                <a:solidFill>
                  <a:prstClr val="black">
                    <a:lumMod val="65000"/>
                    <a:lumOff val="35000"/>
                  </a:prstClr>
                </a:solidFill>
                <a:latin typeface="Gill Sans MT" panose="020B0502020104020203"/>
              </a:rPr>
              <a:t>0</a:t>
            </a:r>
            <a:endParaRPr lang="en-IE" sz="2400" dirty="0">
              <a:solidFill>
                <a:prstClr val="black">
                  <a:lumMod val="65000"/>
                  <a:lumOff val="35000"/>
                </a:prstClr>
              </a:solidFill>
              <a:latin typeface="Gill Sans MT" panose="020B0502020104020203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9F9A1E-808C-6F49-9256-D21162575B99}"/>
              </a:ext>
            </a:extLst>
          </p:cNvPr>
          <p:cNvGrpSpPr/>
          <p:nvPr/>
        </p:nvGrpSpPr>
        <p:grpSpPr>
          <a:xfrm>
            <a:off x="2387033" y="1142826"/>
            <a:ext cx="7667968" cy="4040599"/>
            <a:chOff x="843886" y="1420708"/>
            <a:chExt cx="7667968" cy="4040599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74D7EBD1-6515-0D4C-A39C-B247C802C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07"/>
            <a:stretch/>
          </p:blipFill>
          <p:spPr bwMode="auto">
            <a:xfrm>
              <a:off x="843886" y="1420708"/>
              <a:ext cx="7667968" cy="4040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3BA835D-EFC3-E24F-8336-2982661BC89C}"/>
                </a:ext>
              </a:extLst>
            </p:cNvPr>
            <p:cNvGrpSpPr/>
            <p:nvPr/>
          </p:nvGrpSpPr>
          <p:grpSpPr>
            <a:xfrm>
              <a:off x="938758" y="4242640"/>
              <a:ext cx="7487487" cy="400110"/>
              <a:chOff x="938758" y="4242640"/>
              <a:chExt cx="748748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410A7D8-63A2-1E45-8A55-C0E60D24375F}"/>
                      </a:ext>
                    </a:extLst>
                  </p:cNvPr>
                  <p:cNvSpPr/>
                  <p:nvPr/>
                </p:nvSpPr>
                <p:spPr>
                  <a:xfrm>
                    <a:off x="6997481" y="4242640"/>
                    <a:ext cx="1428764" cy="40011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20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sz="20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 baseline="-250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20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endParaRPr lang="en-US" sz="24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E410A7D8-63A2-1E45-8A55-C0E60D2437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7481" y="4242640"/>
                    <a:ext cx="142876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9375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3A7D2A7-6B21-8448-A7D2-FC324AF5FFE1}"/>
                      </a:ext>
                    </a:extLst>
                  </p:cNvPr>
                  <p:cNvSpPr/>
                  <p:nvPr/>
                </p:nvSpPr>
                <p:spPr>
                  <a:xfrm>
                    <a:off x="938758" y="4242640"/>
                    <a:ext cx="1428764" cy="400110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20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sz="2000" i="1" dirty="0"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</m:e>
                        </m:func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i="1" baseline="-2500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20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Arial" charset="0"/>
                        <a:cs typeface="Arial" charset="0"/>
                      </a:rPr>
                      <a:t>)</a:t>
                    </a:r>
                    <a:endParaRPr lang="en-US" sz="2400" dirty="0"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</mc:Choice>
            <mc:Fallback xmlns=""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23A7D2A7-6B21-8448-A7D2-FC324AF5FF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758" y="4242640"/>
                    <a:ext cx="142876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9375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59386F1-29BF-ED4B-9050-0130C3FDC42A}"/>
                  </a:ext>
                </a:extLst>
              </p:cNvPr>
              <p:cNvSpPr/>
              <p:nvPr/>
            </p:nvSpPr>
            <p:spPr>
              <a:xfrm>
                <a:off x="5589317" y="5032781"/>
                <a:ext cx="1225106" cy="462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59386F1-29BF-ED4B-9050-0130C3FDC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317" y="5032781"/>
                <a:ext cx="1225106" cy="46215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4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07"/>
    </mc:Choice>
    <mc:Fallback xmlns="">
      <p:transition spd="slow" advTm="33207"/>
    </mc:Fallback>
  </mc:AlternateContent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821</Words>
  <Application>Microsoft Office PowerPoint</Application>
  <PresentationFormat>Widescreen</PresentationFormat>
  <Paragraphs>106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Gill Sans MT</vt:lpstr>
      <vt:lpstr>Impact</vt:lpstr>
      <vt:lpstr>Symbol</vt:lpstr>
      <vt:lpstr>Wingdings</vt:lpstr>
      <vt:lpstr>Badge</vt:lpstr>
      <vt:lpstr>Hypothesis Testing</vt:lpstr>
      <vt:lpstr>Population vs Sample</vt:lpstr>
      <vt:lpstr>An educated guess</vt:lpstr>
      <vt:lpstr>Real life questions</vt:lpstr>
      <vt:lpstr>basic purposes of the null hypothesis</vt:lpstr>
      <vt:lpstr>Making a Judgement</vt:lpstr>
      <vt:lpstr>Hypothesis testing</vt:lpstr>
      <vt:lpstr>Two-tailed test</vt:lpstr>
      <vt:lpstr>PowerPoint Presentation</vt:lpstr>
      <vt:lpstr>one-tailed test</vt:lpstr>
      <vt:lpstr>PowerPoint Presentation</vt:lpstr>
      <vt:lpstr>PowerPoint Presentation</vt:lpstr>
      <vt:lpstr>Hypothesis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Hicham Rifai</dc:creator>
  <cp:lastModifiedBy>Hicham Rifai</cp:lastModifiedBy>
  <cp:revision>3</cp:revision>
  <dcterms:created xsi:type="dcterms:W3CDTF">2024-09-05T08:53:02Z</dcterms:created>
  <dcterms:modified xsi:type="dcterms:W3CDTF">2024-09-23T14:31:54Z</dcterms:modified>
</cp:coreProperties>
</file>