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79" r:id="rId2"/>
    <p:sldId id="747" r:id="rId3"/>
    <p:sldId id="873" r:id="rId4"/>
    <p:sldId id="876" r:id="rId5"/>
    <p:sldId id="759" r:id="rId6"/>
    <p:sldId id="877" r:id="rId7"/>
    <p:sldId id="878" r:id="rId8"/>
    <p:sldId id="874" r:id="rId9"/>
    <p:sldId id="8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52B0-703B-40C8-88A6-C69E117C8BD3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F4F-CE11-4899-ABEE-5CCAF819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7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6F4F-CE11-4899-ABEE-5CCAF819BD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6F4F-CE11-4899-ABEE-5CCAF819B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3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2040C-D7AA-4AC5-8E75-E287D32170C6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29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2040C-D7AA-4AC5-8E75-E287D32170C6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41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2040C-D7AA-4AC5-8E75-E287D32170C6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54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759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514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8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Inferential Stats</a:t>
            </a:r>
          </a:p>
        </p:txBody>
      </p:sp>
    </p:spTree>
    <p:extLst>
      <p:ext uri="{BB962C8B-B14F-4D97-AF65-F5344CB8AC3E}">
        <p14:creationId xmlns:p14="http://schemas.microsoft.com/office/powerpoint/2010/main" val="1628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49"/>
    </mc:Choice>
    <mc:Fallback xmlns="">
      <p:transition spd="slow" advTm="482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58" y="382385"/>
            <a:ext cx="8120401" cy="1492132"/>
          </a:xfrm>
        </p:spPr>
        <p:txBody>
          <a:bodyPr/>
          <a:lstStyle/>
          <a:p>
            <a:r>
              <a:rPr lang="en-IE" dirty="0"/>
              <a:t>Parameters vs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2758" y="1465871"/>
                <a:ext cx="7931865" cy="35935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E" sz="2800" b="1" dirty="0">
                    <a:solidFill>
                      <a:srgbClr val="FFC000"/>
                    </a:solidFill>
                  </a:rPr>
                  <a:t>Population: </a:t>
                </a:r>
              </a:p>
              <a:p>
                <a:r>
                  <a:rPr lang="en-US" sz="2800" dirty="0"/>
                  <a:t>All items all items of interest in a statistical problem. </a:t>
                </a:r>
              </a:p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46B2B5"/>
                    </a:solidFill>
                  </a:rPr>
                  <a:t>Population Parameter </a:t>
                </a:r>
                <a:r>
                  <a:rPr lang="en-US" sz="2800" dirty="0"/>
                  <a:t>is an </a:t>
                </a:r>
                <a:r>
                  <a:rPr lang="en-US" sz="2800" u="sng" dirty="0"/>
                  <a:t>unknown </a:t>
                </a:r>
                <a:r>
                  <a:rPr lang="en-US" sz="2800" dirty="0"/>
                  <a:t>constant: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IE" sz="2800" b="1" dirty="0">
                  <a:solidFill>
                    <a:srgbClr val="46B2B5"/>
                  </a:solidFill>
                </a:endParaRPr>
              </a:p>
              <a:p>
                <a:pPr marL="0" indent="0">
                  <a:buNone/>
                </a:pPr>
                <a:r>
                  <a:rPr lang="en-IE" sz="2800" b="1" dirty="0">
                    <a:solidFill>
                      <a:srgbClr val="FFC000"/>
                    </a:solidFill>
                  </a:rPr>
                  <a:t>Sample</a:t>
                </a:r>
                <a:r>
                  <a:rPr lang="en-IE" sz="2800" dirty="0">
                    <a:solidFill>
                      <a:srgbClr val="FFC000"/>
                    </a:solidFill>
                  </a:rPr>
                  <a:t>: 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A subset of the population.</a:t>
                </a:r>
              </a:p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46B2B5"/>
                    </a:solidFill>
                  </a:rPr>
                  <a:t>Sample Statistic</a:t>
                </a:r>
                <a:r>
                  <a:rPr lang="en-US" sz="2800" i="1" dirty="0">
                    <a:solidFill>
                      <a:srgbClr val="46B2B5"/>
                    </a:solidFill>
                  </a:rPr>
                  <a:t> </a:t>
                </a:r>
                <a:r>
                  <a:rPr lang="en-US" sz="2800" dirty="0"/>
                  <a:t>is a </a:t>
                </a:r>
                <a:r>
                  <a:rPr lang="en-US" sz="2800" u="sng" dirty="0"/>
                  <a:t>random variable </a:t>
                </a:r>
                <a:r>
                  <a:rPr lang="en-US" sz="2800" dirty="0"/>
                  <a:t>used to make </a:t>
                </a:r>
                <a:r>
                  <a:rPr lang="en-US" sz="2800" i="1" dirty="0"/>
                  <a:t>inferences about the population: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8" y="1465871"/>
                <a:ext cx="7931865" cy="3593591"/>
              </a:xfrm>
              <a:blipFill>
                <a:blip r:embed="rId4"/>
                <a:stretch>
                  <a:fillRect l="-1614" t="-1356" r="-2767" b="-39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0"/>
    </mc:Choice>
    <mc:Fallback xmlns="">
      <p:transition spd="slow" advTm="376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Estimator vs. Estimates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149" y="1786383"/>
            <a:ext cx="763374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Estimator: 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46B2B5"/>
                </a:solidFill>
              </a:rPr>
              <a:t>sample statistic </a:t>
            </a:r>
            <a:r>
              <a:rPr lang="en-US" sz="2800" dirty="0"/>
              <a:t>used to estimate a population parameter.</a:t>
            </a:r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Estimate:</a:t>
            </a:r>
          </a:p>
          <a:p>
            <a:r>
              <a:rPr lang="en-US" sz="2800" dirty="0"/>
              <a:t>A particular </a:t>
            </a:r>
            <a:r>
              <a:rPr lang="en-US" sz="2800" dirty="0">
                <a:solidFill>
                  <a:srgbClr val="46B2B5"/>
                </a:solidFill>
              </a:rPr>
              <a:t>value </a:t>
            </a:r>
            <a:r>
              <a:rPr lang="en-US" sz="2800" dirty="0"/>
              <a:t>of the estimator.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1"/>
    </mc:Choice>
    <mc:Fallback xmlns="">
      <p:transition spd="slow" advTm="198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77" y="414284"/>
            <a:ext cx="9442414" cy="1492132"/>
          </a:xfrm>
        </p:spPr>
        <p:txBody>
          <a:bodyPr>
            <a:normAutofit/>
          </a:bodyPr>
          <a:lstStyle/>
          <a:p>
            <a:r>
              <a:rPr lang="en-US" sz="4400" dirty="0"/>
              <a:t>Properties of point estimators</a:t>
            </a:r>
            <a:endParaRPr lang="en-I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339" y="1160351"/>
            <a:ext cx="7984209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Unbiased: </a:t>
            </a:r>
          </a:p>
          <a:p>
            <a:r>
              <a:rPr lang="en-US" sz="2800" dirty="0"/>
              <a:t>A point estimator is </a:t>
            </a:r>
            <a:r>
              <a:rPr lang="en-US" sz="2800" i="1" dirty="0"/>
              <a:t>unbiased</a:t>
            </a:r>
            <a:r>
              <a:rPr lang="en-US" sz="2800" dirty="0"/>
              <a:t> if its </a:t>
            </a:r>
            <a:r>
              <a:rPr lang="en-US" sz="2800" dirty="0">
                <a:solidFill>
                  <a:srgbClr val="46B2B5"/>
                </a:solidFill>
              </a:rPr>
              <a:t>expected value </a:t>
            </a:r>
            <a:r>
              <a:rPr lang="en-US" sz="2800" dirty="0"/>
              <a:t>equals the unknown population parameter. </a:t>
            </a: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Efficient: </a:t>
            </a:r>
          </a:p>
          <a:p>
            <a:r>
              <a:rPr lang="en-US" sz="2800" dirty="0"/>
              <a:t>An unbiased point estimator is </a:t>
            </a:r>
            <a:r>
              <a:rPr lang="en-US" sz="2800" i="1" dirty="0"/>
              <a:t>efficient</a:t>
            </a:r>
            <a:r>
              <a:rPr lang="en-US" sz="2800" dirty="0"/>
              <a:t> if its </a:t>
            </a:r>
            <a:r>
              <a:rPr lang="en-US" sz="2800" dirty="0">
                <a:solidFill>
                  <a:srgbClr val="46B2B5"/>
                </a:solidFill>
              </a:rPr>
              <a:t>standard error </a:t>
            </a:r>
            <a:r>
              <a:rPr lang="en-US" sz="2800" dirty="0"/>
              <a:t>is lower than that of other unbiased estimators.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Consistent: </a:t>
            </a:r>
          </a:p>
          <a:p>
            <a:r>
              <a:rPr lang="en-US" sz="2800" dirty="0"/>
              <a:t>A point estimator is</a:t>
            </a:r>
            <a:r>
              <a:rPr lang="en-US" sz="2800" i="1" dirty="0"/>
              <a:t> consistent </a:t>
            </a:r>
            <a:r>
              <a:rPr lang="en-US" sz="2800" dirty="0"/>
              <a:t>if approaches the unknown population parameter as the </a:t>
            </a:r>
            <a:r>
              <a:rPr lang="en-US" sz="2800" dirty="0">
                <a:solidFill>
                  <a:srgbClr val="46B2B5"/>
                </a:solidFill>
              </a:rPr>
              <a:t>sample size grows larger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1"/>
    </mc:Choice>
    <mc:Fallback xmlns="">
      <p:transition spd="slow" advTm="323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5100" b="0" i="0" u="none" strike="noStrike" kern="1200" cap="all" spc="15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unbiasedness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659070F-C0E2-734A-8EC5-D56CA311F477}"/>
              </a:ext>
            </a:extLst>
          </p:cNvPr>
          <p:cNvSpPr txBox="1">
            <a:spLocks/>
          </p:cNvSpPr>
          <p:nvPr/>
        </p:nvSpPr>
        <p:spPr>
          <a:xfrm>
            <a:off x="2549086" y="5586604"/>
            <a:ext cx="7562970" cy="1552193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B082E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347D737-A6E1-5246-A164-BBEAB83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0000" t="49779" r="38333" b="22667"/>
          <a:stretch>
            <a:fillRect/>
          </a:stretch>
        </p:blipFill>
        <p:spPr bwMode="auto">
          <a:xfrm>
            <a:off x="2531714" y="1171652"/>
            <a:ext cx="7693540" cy="418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4328F5E5-68BF-5341-A921-36C71CCF2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IE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is an unbiased estimator of the true population parameter </a:t>
                </a:r>
                <a14:m>
                  <m:oMath xmlns:m="http://schemas.openxmlformats.org/officeDocument/2006/math">
                    <m:r>
                      <a:rPr kumimoji="0" lang="en-US" sz="25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sz="2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IE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is a biased estimator of the true population parameter </a:t>
                </a:r>
                <a14:m>
                  <m:oMath xmlns:m="http://schemas.openxmlformats.org/officeDocument/2006/math">
                    <m:r>
                      <a:rPr kumimoji="0" lang="en-US" sz="25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sz="2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IE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4328F5E5-68BF-5341-A921-36C71CCF2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  <a:blipFill>
                <a:blip r:embed="rId6"/>
                <a:stretch>
                  <a:fillRect t="-1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29"/>
    </mc:Choice>
    <mc:Fallback xmlns="">
      <p:transition spd="slow" advTm="404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5100" b="0" i="0" u="none" strike="noStrike" kern="1200" cap="all" spc="15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Efficiency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659070F-C0E2-734A-8EC5-D56CA311F477}"/>
              </a:ext>
            </a:extLst>
          </p:cNvPr>
          <p:cNvSpPr txBox="1">
            <a:spLocks/>
          </p:cNvSpPr>
          <p:nvPr/>
        </p:nvSpPr>
        <p:spPr>
          <a:xfrm>
            <a:off x="2549086" y="5586604"/>
            <a:ext cx="7562970" cy="1552193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B082E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38D4822-1FFA-6B4E-AA92-15081351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9443" t="44667" r="37778" b="27779"/>
          <a:stretch>
            <a:fillRect/>
          </a:stretch>
        </p:blipFill>
        <p:spPr bwMode="auto">
          <a:xfrm>
            <a:off x="2549086" y="1390224"/>
            <a:ext cx="7562970" cy="39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D87EC233-54A7-BA48-A198-D3F9C4670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IE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IE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are unbiased estimators of the true population parameter </a:t>
                </a:r>
                <a14:m>
                  <m:oMath xmlns:m="http://schemas.openxmlformats.org/officeDocument/2006/math">
                    <m:r>
                      <a:rPr kumimoji="0" lang="en-US" sz="25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sz="2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Yet,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sz="25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IE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is more efficient as it is less variable as it has smaller variance (and smaller standard error).</a:t>
                </a:r>
                <a:endPara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IE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D87EC233-54A7-BA48-A198-D3F9C467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  <a:blipFill>
                <a:blip r:embed="rId6"/>
                <a:stretch>
                  <a:fillRect l="-1197" t="-1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7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88"/>
    </mc:Choice>
    <mc:Fallback xmlns="">
      <p:transition spd="slow" advTm="255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5100" b="0" i="0" u="none" strike="noStrike" kern="1200" cap="all" spc="15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Consistency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E210515-195F-2E4D-9566-538182F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9999" t="42000" r="28333" b="30444"/>
          <a:stretch>
            <a:fillRect/>
          </a:stretch>
        </p:blipFill>
        <p:spPr bwMode="auto">
          <a:xfrm>
            <a:off x="2428176" y="1160666"/>
            <a:ext cx="7842443" cy="395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8272" y="4846813"/>
                <a:ext cx="8250546" cy="45839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As the sample size increases the variability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decreases, until it becomes bunched around the population mean,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I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.</a:t>
                </a:r>
              </a:p>
              <a:p>
                <a:pPr marL="228600" marR="0" lvl="0" indent="-2286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In particular, as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→∞, 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𝑆𝐷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type m:val="lin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→0</m:t>
                    </m:r>
                  </m:oMath>
                </a14:m>
                <a:r>
                  <a:rPr kumimoji="0" lang="en-I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. Thus,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is a </a:t>
                </a:r>
                <a:r>
                  <a:rPr kumimoji="0" lang="en-I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consistent estimator of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I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I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72" y="4846813"/>
                <a:ext cx="8250546" cy="4583967"/>
              </a:xfrm>
              <a:prstGeom prst="rect">
                <a:avLst/>
              </a:prstGeom>
              <a:blipFill>
                <a:blip r:embed="rId6"/>
                <a:stretch>
                  <a:fillRect l="-1035" t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1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98"/>
    </mc:Choice>
    <mc:Fallback xmlns="">
      <p:transition spd="slow" advTm="335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79" y="391812"/>
            <a:ext cx="8625525" cy="1492132"/>
          </a:xfrm>
        </p:spPr>
        <p:txBody>
          <a:bodyPr>
            <a:normAutofit/>
          </a:bodyPr>
          <a:lstStyle/>
          <a:p>
            <a:r>
              <a:rPr lang="en-US" sz="4800" dirty="0"/>
              <a:t>Point vs. interval estimation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149" y="1786383"/>
            <a:ext cx="763374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Point Estimator: </a:t>
            </a:r>
          </a:p>
          <a:p>
            <a:r>
              <a:rPr lang="en-US" sz="2800" dirty="0"/>
              <a:t>A </a:t>
            </a:r>
            <a:r>
              <a:rPr lang="en-IE" sz="2800" dirty="0"/>
              <a:t>function of the random sample used to make inferences about a </a:t>
            </a:r>
            <a:r>
              <a:rPr lang="en-IE" sz="2800" dirty="0">
                <a:solidFill>
                  <a:srgbClr val="46B2B5"/>
                </a:solidFill>
              </a:rPr>
              <a:t>single</a:t>
            </a:r>
            <a:r>
              <a:rPr lang="en-IE" sz="2800" dirty="0"/>
              <a:t> value of an </a:t>
            </a:r>
            <a:r>
              <a:rPr lang="en-IE" sz="2800" dirty="0">
                <a:solidFill>
                  <a:srgbClr val="46B2B5"/>
                </a:solidFill>
              </a:rPr>
              <a:t>unknown</a:t>
            </a:r>
            <a:r>
              <a:rPr lang="en-IE" sz="2800" dirty="0"/>
              <a:t> population parameter.</a:t>
            </a: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Interval Estimator: </a:t>
            </a:r>
          </a:p>
          <a:p>
            <a:r>
              <a:rPr lang="en-US" sz="2800" dirty="0"/>
              <a:t>A </a:t>
            </a:r>
            <a:r>
              <a:rPr lang="en-IE" sz="2800" dirty="0"/>
              <a:t>function of the random sample used to make inferences about the </a:t>
            </a:r>
            <a:r>
              <a:rPr lang="en-IE" sz="2800" dirty="0">
                <a:solidFill>
                  <a:srgbClr val="46B2B5"/>
                </a:solidFill>
              </a:rPr>
              <a:t>range of plausible </a:t>
            </a:r>
            <a:r>
              <a:rPr lang="en-IE" sz="2800" dirty="0"/>
              <a:t>values of an </a:t>
            </a:r>
            <a:r>
              <a:rPr lang="en-IE" sz="2800" dirty="0">
                <a:solidFill>
                  <a:srgbClr val="46B2B5"/>
                </a:solidFill>
              </a:rPr>
              <a:t>unknown</a:t>
            </a:r>
            <a:r>
              <a:rPr lang="en-IE" sz="2800" dirty="0"/>
              <a:t> population parameter.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6"/>
    </mc:Choice>
    <mc:Fallback xmlns="">
      <p:transition spd="slow" advTm="248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Central limit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>
            <a:normAutofit/>
          </a:bodyPr>
          <a:lstStyle/>
          <a:p>
            <a:r>
              <a:rPr lang="en-IE" sz="2400" dirty="0"/>
              <a:t>Sampling &amp; Sampling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52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3"/>
    </mc:Choice>
    <mc:Fallback xmlns="">
      <p:transition spd="slow" advTm="12633"/>
    </mc:Fallback>
  </mc:AlternateContent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314</Words>
  <Application>Microsoft Office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Gill Sans MT</vt:lpstr>
      <vt:lpstr>Impact</vt:lpstr>
      <vt:lpstr>Badge</vt:lpstr>
      <vt:lpstr>Inferential Stats</vt:lpstr>
      <vt:lpstr>Parameters vs statistics</vt:lpstr>
      <vt:lpstr>Estimator vs. Estimates</vt:lpstr>
      <vt:lpstr>Properties of point estimators</vt:lpstr>
      <vt:lpstr>PowerPoint Presentation</vt:lpstr>
      <vt:lpstr>PowerPoint Presentation</vt:lpstr>
      <vt:lpstr>PowerPoint Presentation</vt:lpstr>
      <vt:lpstr>Point vs. interval estimation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Hicham Rifai</dc:creator>
  <cp:lastModifiedBy>Hicham Rifai</cp:lastModifiedBy>
  <cp:revision>4</cp:revision>
  <dcterms:created xsi:type="dcterms:W3CDTF">2024-09-04T14:46:34Z</dcterms:created>
  <dcterms:modified xsi:type="dcterms:W3CDTF">2024-09-23T14:33:32Z</dcterms:modified>
</cp:coreProperties>
</file>