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807" r:id="rId2"/>
    <p:sldId id="280" r:id="rId3"/>
    <p:sldId id="281" r:id="rId4"/>
    <p:sldId id="287" r:id="rId5"/>
    <p:sldId id="284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9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05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77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8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54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127869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48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630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85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7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87189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26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F9910F92-6635-4349-8C6C-915DE94B0A8A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40FDDCF6-9A35-44F4-A90E-47FA9EC9BA7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143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7" Type="http://schemas.openxmlformats.org/officeDocument/2006/relationships/image" Target="../media/image1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51.png"/><Relationship Id="rId5" Type="http://schemas.openxmlformats.org/officeDocument/2006/relationships/image" Target="../media/image1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7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understanding-confusion-matrix-a9ad42dcfd62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kanplumbing.com/broken-sewer-pipe-can-ruin-day-happe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kanplumbing.com/broken-sewer-pipe-can-ruin-day-happe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lkanplumbing.com/broken-sewer-pipe-can-ruin-day-happe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00.png"/><Relationship Id="rId5" Type="http://schemas.openxmlformats.org/officeDocument/2006/relationships/image" Target="../media/image9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20B6B-948E-7247-BCB6-E92D0186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Z-test</a:t>
            </a:r>
          </a:p>
        </p:txBody>
      </p:sp>
    </p:spTree>
    <p:extLst>
      <p:ext uri="{BB962C8B-B14F-4D97-AF65-F5344CB8AC3E}">
        <p14:creationId xmlns:p14="http://schemas.microsoft.com/office/powerpoint/2010/main" val="137528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8"/>
    </mc:Choice>
    <mc:Fallback xmlns="">
      <p:transition spd="slow" advTm="183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D1AB3-A842-4BFA-8D53-1FC27FF5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if…?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FF90B-E063-4012-8BE4-FA0CD886C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340508" cy="3593591"/>
          </a:xfrm>
        </p:spPr>
        <p:txBody>
          <a:bodyPr/>
          <a:lstStyle/>
          <a:p>
            <a:r>
              <a:rPr lang="en-IE" sz="2000" dirty="0"/>
              <a:t>To illustrate use of the test, suppose we test 50 pipes (n = 50) and find the mean and standard deviation to be:</a:t>
            </a:r>
          </a:p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9B636A2E-8005-4A75-95DD-9F58E74221C1}"/>
                  </a:ext>
                </a:extLst>
              </p:cNvPr>
              <p:cNvSpPr txBox="1"/>
              <p:nvPr/>
            </p:nvSpPr>
            <p:spPr bwMode="auto">
              <a:xfrm>
                <a:off x="2201893" y="3577856"/>
                <a:ext cx="4138946" cy="1345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̄"/>
                        <m:ctrlPr>
                          <a:rPr lang="en-IE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E" sz="3600" dirty="0"/>
                  <a:t> = 127 t/m</a:t>
                </a:r>
                <a:r>
                  <a:rPr lang="en-IE" sz="3600" baseline="30000" dirty="0"/>
                  <a:t>2</a:t>
                </a:r>
                <a:r>
                  <a:rPr lang="en-IE" sz="3600" dirty="0"/>
                  <a:t> </a:t>
                </a:r>
              </a:p>
              <a:p>
                <a:r>
                  <a:rPr lang="en-IE" sz="3600" dirty="0"/>
                  <a:t>s = 10 t/m</a:t>
                </a:r>
                <a:r>
                  <a:rPr lang="en-IE" sz="3600" baseline="30000" dirty="0"/>
                  <a:t>2</a:t>
                </a:r>
                <a:r>
                  <a:rPr lang="en-IE" sz="3600" dirty="0"/>
                  <a:t> </a:t>
                </a:r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9B636A2E-8005-4A75-95DD-9F58E7422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1893" y="3577856"/>
                <a:ext cx="4138946" cy="1345018"/>
              </a:xfrm>
              <a:prstGeom prst="rect">
                <a:avLst/>
              </a:prstGeom>
              <a:blipFill>
                <a:blip r:embed="rId5"/>
                <a:stretch>
                  <a:fillRect l="-4418" t="-7240" b="-5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5AA709-B49B-4F02-A8B1-55FF6DC20A71}"/>
                  </a:ext>
                </a:extLst>
              </p:cNvPr>
              <p:cNvSpPr txBox="1"/>
              <p:nvPr/>
            </p:nvSpPr>
            <p:spPr>
              <a:xfrm>
                <a:off x="6930962" y="2612623"/>
                <a:ext cx="5150588" cy="1930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4000" i="1">
                          <a:solidFill>
                            <a:schemeClr val="dk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E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27</m:t>
                          </m:r>
                          <m:r>
                            <a:rPr lang="en-GB" sz="40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GB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f>
                            <m:fPr>
                              <m:ctrlPr>
                                <a:rPr lang="en-IE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solidFill>
                                    <a:srgbClr val="0070C0"/>
                                  </a:solidFill>
                                </a:rPr>
                                <m:t>10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E" sz="4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5AA709-B49B-4F02-A8B1-55FF6DC20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62" y="2612623"/>
                <a:ext cx="5150588" cy="19304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999F2-2860-4ACD-9BE5-12E0B86DCEF4}"/>
                  </a:ext>
                </a:extLst>
              </p:cNvPr>
              <p:cNvSpPr txBox="1"/>
              <p:nvPr/>
            </p:nvSpPr>
            <p:spPr>
              <a:xfrm>
                <a:off x="7789235" y="4869710"/>
                <a:ext cx="292661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i="1">
                        <a:solidFill>
                          <a:schemeClr val="dk1"/>
                        </a:solidFill>
                        <a:latin typeface="Cambria Math"/>
                      </a:rPr>
                      <m:t>𝑧</m:t>
                    </m:r>
                    <m:r>
                      <a:rPr lang="en-GB" sz="4000" i="1">
                        <a:solidFill>
                          <a:schemeClr val="dk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IE" sz="4000" i="1" dirty="0">
                    <a:solidFill>
                      <a:schemeClr val="dk1"/>
                    </a:solidFill>
                    <a:latin typeface="Cambria Math"/>
                  </a:rPr>
                  <a:t> </a:t>
                </a:r>
                <a:r>
                  <a:rPr lang="en-IE" sz="4000" dirty="0">
                    <a:solidFill>
                      <a:srgbClr val="00B050"/>
                    </a:solidFill>
                    <a:latin typeface="Cambria Math"/>
                  </a:rPr>
                  <a:t>1.41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8999F2-2860-4ACD-9BE5-12E0B86DC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235" y="4869710"/>
                <a:ext cx="2926612" cy="707886"/>
              </a:xfrm>
              <a:prstGeom prst="rect">
                <a:avLst/>
              </a:prstGeom>
              <a:blipFill>
                <a:blip r:embed="rId7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9A1149B-A6B1-4E56-92A6-665A39CBBE58}"/>
              </a:ext>
            </a:extLst>
          </p:cNvPr>
          <p:cNvSpPr/>
          <p:nvPr/>
        </p:nvSpPr>
        <p:spPr>
          <a:xfrm>
            <a:off x="7498902" y="4750504"/>
            <a:ext cx="2690633" cy="946298"/>
          </a:xfrm>
          <a:prstGeom prst="ellipse">
            <a:avLst/>
          </a:prstGeom>
          <a:solidFill>
            <a:srgbClr val="FF0000">
              <a:alpha val="7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D4D255-4301-4FA2-8ACD-8C94EA642814}"/>
                  </a:ext>
                </a:extLst>
              </p:cNvPr>
              <p:cNvSpPr txBox="1"/>
              <p:nvPr/>
            </p:nvSpPr>
            <p:spPr>
              <a:xfrm>
                <a:off x="6677247" y="402152"/>
                <a:ext cx="5150588" cy="1883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4000" i="1">
                          <a:solidFill>
                            <a:schemeClr val="dk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E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E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GB" sz="40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GB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f>
                            <m:fPr>
                              <m:ctrlPr>
                                <a:rPr lang="en-IE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sz="4000">
                                  <a:solidFill>
                                    <a:schemeClr val="dk1"/>
                                  </a:solidFill>
                                </a:rPr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E" sz="4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4000" i="1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D4D255-4301-4FA2-8ACD-8C94EA64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247" y="402152"/>
                <a:ext cx="5150588" cy="188384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79345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138"/>
    </mc:Choice>
    <mc:Fallback xmlns="">
      <p:transition spd="slow" advTm="391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A8EE-2893-4E7D-9C83-B525E3198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tx1"/>
                </a:solidFill>
              </a:rPr>
              <a:t>What if…?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D8F11-74C6-46D1-92D1-671FDF4F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791763" cy="3593591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</a:rPr>
              <a:t>Location of test statistic when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   = 127</a:t>
            </a:r>
          </a:p>
          <a:p>
            <a:r>
              <a:rPr lang="en-IE" dirty="0"/>
              <a:t>z value of 1.41 does not fall into the rejection region </a:t>
            </a:r>
          </a:p>
          <a:p>
            <a:r>
              <a:rPr lang="en-IE" dirty="0"/>
              <a:t>We</a:t>
            </a:r>
            <a:r>
              <a:rPr lang="en-IE" baseline="0" dirty="0"/>
              <a:t> cannot reject the null hypothesis</a:t>
            </a:r>
            <a:endParaRPr lang="en-IE" dirty="0"/>
          </a:p>
          <a:p>
            <a:pPr lvl="1"/>
            <a:r>
              <a:rPr lang="en-IE" dirty="0"/>
              <a:t>“</a:t>
            </a:r>
            <a:r>
              <a:rPr lang="en-IE" i="1" dirty="0"/>
              <a:t>fail to reject H</a:t>
            </a:r>
            <a:r>
              <a:rPr lang="en-IE" i="1" baseline="-25000" dirty="0"/>
              <a:t>0</a:t>
            </a:r>
            <a:r>
              <a:rPr lang="en-IE" i="1" dirty="0"/>
              <a:t>”</a:t>
            </a:r>
          </a:p>
          <a:p>
            <a:pPr lvl="1"/>
            <a:r>
              <a:rPr lang="en-IE" dirty="0"/>
              <a:t>“</a:t>
            </a:r>
            <a:r>
              <a:rPr lang="en-IE" i="1" dirty="0"/>
              <a:t>retain the H</a:t>
            </a:r>
            <a:r>
              <a:rPr lang="en-IE" i="1" baseline="-25000" dirty="0"/>
              <a:t>0</a:t>
            </a:r>
            <a:r>
              <a:rPr lang="en-IE" i="1" dirty="0"/>
              <a:t>”</a:t>
            </a:r>
            <a:endParaRPr lang="en-IE" dirty="0"/>
          </a:p>
          <a:p>
            <a:pPr lvl="1"/>
            <a:r>
              <a:rPr lang="en-IE" dirty="0"/>
              <a:t>“</a:t>
            </a:r>
            <a:r>
              <a:rPr lang="en-IE" i="1" dirty="0"/>
              <a:t>the H</a:t>
            </a:r>
            <a:r>
              <a:rPr lang="en-IE" i="1" baseline="-25000" dirty="0"/>
              <a:t>0 </a:t>
            </a:r>
            <a:r>
              <a:rPr lang="en-IE" i="1" dirty="0"/>
              <a:t>is true”</a:t>
            </a:r>
            <a:endParaRPr lang="en-IE" dirty="0"/>
          </a:p>
          <a:p>
            <a:pPr lvl="1"/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DA339A49-FA01-4E0F-89AE-C8B0C2DF29AC}"/>
                  </a:ext>
                </a:extLst>
              </p:cNvPr>
              <p:cNvSpPr txBox="1"/>
              <p:nvPr/>
            </p:nvSpPr>
            <p:spPr bwMode="auto">
              <a:xfrm>
                <a:off x="1398270" y="2516505"/>
                <a:ext cx="452438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I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IE" sz="320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DA339A49-FA01-4E0F-89AE-C8B0C2DF2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98270" y="2516505"/>
                <a:ext cx="452438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7" descr="08_03">
            <a:extLst>
              <a:ext uri="{FF2B5EF4-FFF2-40B4-BE49-F238E27FC236}">
                <a16:creationId xmlns:a16="http://schemas.microsoft.com/office/drawing/2014/main" id="{D1D52F2A-DE07-4D9F-A307-0D5BAFEB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41" y="1287462"/>
            <a:ext cx="6553200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503EFF-C067-4819-9581-7D1D18873D8F}"/>
              </a:ext>
            </a:extLst>
          </p:cNvPr>
          <p:cNvSpPr txBox="1"/>
          <p:nvPr/>
        </p:nvSpPr>
        <p:spPr>
          <a:xfrm>
            <a:off x="8992144" y="5313581"/>
            <a:ext cx="554627" cy="2569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468827-BA5F-4704-ADA3-EE9A845C9757}"/>
              </a:ext>
            </a:extLst>
          </p:cNvPr>
          <p:cNvSpPr txBox="1"/>
          <p:nvPr/>
        </p:nvSpPr>
        <p:spPr>
          <a:xfrm>
            <a:off x="8327571" y="4823723"/>
            <a:ext cx="337457" cy="336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DFB4C5-578B-4FB2-A18E-818513EF561B}"/>
              </a:ext>
            </a:extLst>
          </p:cNvPr>
          <p:cNvSpPr txBox="1"/>
          <p:nvPr/>
        </p:nvSpPr>
        <p:spPr>
          <a:xfrm>
            <a:off x="8175170" y="4741534"/>
            <a:ext cx="64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1.41</a:t>
            </a:r>
            <a:endParaRPr lang="en-IE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604EB1-7375-486F-8103-541F395778D2}"/>
              </a:ext>
            </a:extLst>
          </p:cNvPr>
          <p:cNvSpPr txBox="1"/>
          <p:nvPr/>
        </p:nvSpPr>
        <p:spPr>
          <a:xfrm>
            <a:off x="8860970" y="5251010"/>
            <a:ext cx="64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  <a:endParaRPr lang="en-IE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34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129"/>
    </mc:Choice>
    <mc:Fallback xmlns="">
      <p:transition spd="slow" advTm="2312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9CBC4-5230-4CBF-B00C-72A3AC233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Convincing evidence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599B-3BEF-468B-80EA-6CE78BCE5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791763" cy="359359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We cannot reject H</a:t>
            </a:r>
            <a:r>
              <a:rPr lang="en-GB" baseline="-25000" dirty="0"/>
              <a:t>0</a:t>
            </a:r>
            <a:r>
              <a:rPr lang="en-GB" dirty="0"/>
              <a:t> using α = 0.05</a:t>
            </a:r>
          </a:p>
          <a:p>
            <a:r>
              <a:rPr lang="en-GB" dirty="0"/>
              <a:t>Even though the sample mean </a:t>
            </a:r>
            <a:br>
              <a:rPr lang="en-GB" dirty="0"/>
            </a:br>
            <a:r>
              <a:rPr lang="en-GB" dirty="0"/>
              <a:t>(   ) of 127 exceeds city specification (125) by 2 t/m</a:t>
            </a:r>
            <a:r>
              <a:rPr lang="en-GB" baseline="30000" dirty="0"/>
              <a:t>2</a:t>
            </a:r>
            <a:endParaRPr lang="en-GB" dirty="0"/>
          </a:p>
          <a:p>
            <a:r>
              <a:rPr lang="en-GB" dirty="0"/>
              <a:t>It does not exceed the specification by enough to provide convincing evidence that the population mean (µ) exceeds 125.</a:t>
            </a:r>
          </a:p>
          <a:p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040D2E96-F476-42F5-9C7B-50573C577FFA}"/>
                  </a:ext>
                </a:extLst>
              </p:cNvPr>
              <p:cNvSpPr txBox="1"/>
              <p:nvPr/>
            </p:nvSpPr>
            <p:spPr bwMode="auto">
              <a:xfrm>
                <a:off x="1572442" y="3232671"/>
                <a:ext cx="452438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I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IE" sz="280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040D2E96-F476-42F5-9C7B-50573C577F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2442" y="3232671"/>
                <a:ext cx="452438" cy="533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 descr="08_03">
            <a:extLst>
              <a:ext uri="{FF2B5EF4-FFF2-40B4-BE49-F238E27FC236}">
                <a16:creationId xmlns:a16="http://schemas.microsoft.com/office/drawing/2014/main" id="{91F5781E-2169-465A-983D-3676512D92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41" y="1287462"/>
            <a:ext cx="6553200" cy="428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EA4D75-ED5E-477C-9912-9152A130DB68}"/>
              </a:ext>
            </a:extLst>
          </p:cNvPr>
          <p:cNvSpPr txBox="1"/>
          <p:nvPr/>
        </p:nvSpPr>
        <p:spPr>
          <a:xfrm>
            <a:off x="8992144" y="5313581"/>
            <a:ext cx="554627" cy="2569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0FBD9-E6A6-45A5-A85D-BB8769547AEA}"/>
              </a:ext>
            </a:extLst>
          </p:cNvPr>
          <p:cNvSpPr txBox="1"/>
          <p:nvPr/>
        </p:nvSpPr>
        <p:spPr>
          <a:xfrm>
            <a:off x="8327571" y="4823723"/>
            <a:ext cx="337457" cy="33610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AAE5CD-1F4E-413B-8BA1-AB12B230E7A8}"/>
              </a:ext>
            </a:extLst>
          </p:cNvPr>
          <p:cNvSpPr txBox="1"/>
          <p:nvPr/>
        </p:nvSpPr>
        <p:spPr>
          <a:xfrm>
            <a:off x="8175170" y="4741534"/>
            <a:ext cx="64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1.41</a:t>
            </a:r>
            <a:endParaRPr lang="en-IE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B368A5-D11C-4AB6-9E47-67127709EB00}"/>
              </a:ext>
            </a:extLst>
          </p:cNvPr>
          <p:cNvSpPr txBox="1"/>
          <p:nvPr/>
        </p:nvSpPr>
        <p:spPr>
          <a:xfrm>
            <a:off x="8860970" y="5251010"/>
            <a:ext cx="642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127</a:t>
            </a:r>
            <a:endParaRPr lang="en-IE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42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874"/>
    </mc:Choice>
    <mc:Fallback xmlns="">
      <p:transition spd="slow" advTm="10874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5C9A-15E4-4EAF-B978-ABB7C767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do you know you’ve made the right decision?</a:t>
            </a:r>
            <a:endParaRPr lang="en-IE" dirty="0"/>
          </a:p>
        </p:txBody>
      </p:sp>
      <p:pic>
        <p:nvPicPr>
          <p:cNvPr id="5" name="Picture 5" descr="08_02">
            <a:extLst>
              <a:ext uri="{FF2B5EF4-FFF2-40B4-BE49-F238E27FC236}">
                <a16:creationId xmlns:a16="http://schemas.microsoft.com/office/drawing/2014/main" id="{713127B9-C302-4490-B303-0F9F6BAED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609" y="1961603"/>
            <a:ext cx="7056784" cy="42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625655-9083-41A4-B916-7FE2367D6D7B}"/>
              </a:ext>
            </a:extLst>
          </p:cNvPr>
          <p:cNvSpPr txBox="1"/>
          <p:nvPr/>
        </p:nvSpPr>
        <p:spPr>
          <a:xfrm>
            <a:off x="8795658" y="2505670"/>
            <a:ext cx="29500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Reject…</a:t>
            </a:r>
          </a:p>
          <a:p>
            <a:endParaRPr lang="en-GB" sz="2800" dirty="0"/>
          </a:p>
          <a:p>
            <a:r>
              <a:rPr lang="en-GB" sz="2800" dirty="0"/>
              <a:t>     (H</a:t>
            </a:r>
            <a:r>
              <a:rPr lang="en-GB" sz="2800" baseline="-25000" dirty="0"/>
              <a:t>0</a:t>
            </a:r>
            <a:r>
              <a:rPr lang="en-GB" sz="2800" dirty="0"/>
              <a:t>): μ ≤ 125</a:t>
            </a:r>
          </a:p>
        </p:txBody>
      </p:sp>
    </p:spTree>
    <p:extLst>
      <p:ext uri="{BB962C8B-B14F-4D97-AF65-F5344CB8AC3E}">
        <p14:creationId xmlns:p14="http://schemas.microsoft.com/office/powerpoint/2010/main" val="353861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23"/>
    </mc:Choice>
    <mc:Fallback xmlns="">
      <p:transition spd="slow" advTm="31123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185A-F261-4868-B968-4A58CBF87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about errors?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F62EB-9A30-43EB-9283-3E86F5B2E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534887"/>
            <a:ext cx="5701851" cy="4940728"/>
          </a:xfrm>
        </p:spPr>
        <p:txBody>
          <a:bodyPr>
            <a:noAutofit/>
          </a:bodyPr>
          <a:lstStyle/>
          <a:p>
            <a:r>
              <a:rPr lang="en-GB" sz="1800" dirty="0"/>
              <a:t>True Positive:</a:t>
            </a:r>
          </a:p>
          <a:p>
            <a:pPr lvl="1"/>
            <a:r>
              <a:rPr lang="en-GB" sz="1600" dirty="0"/>
              <a:t>You predicted positive and it’s true</a:t>
            </a:r>
          </a:p>
          <a:p>
            <a:pPr lvl="1"/>
            <a:r>
              <a:rPr lang="en-GB" sz="1600" dirty="0"/>
              <a:t>You predicted that a woman is pregnant and she actually is</a:t>
            </a:r>
          </a:p>
          <a:p>
            <a:r>
              <a:rPr lang="en-GB" sz="1800" dirty="0"/>
              <a:t>True Negative:</a:t>
            </a:r>
          </a:p>
          <a:p>
            <a:pPr lvl="1"/>
            <a:r>
              <a:rPr lang="en-GB" sz="1600" dirty="0"/>
              <a:t>You predicted negative and it’s true</a:t>
            </a:r>
          </a:p>
          <a:p>
            <a:pPr lvl="1"/>
            <a:r>
              <a:rPr lang="en-GB" sz="1600" dirty="0"/>
              <a:t>You predicted that a man is not pregnant and he actually is not</a:t>
            </a:r>
          </a:p>
          <a:p>
            <a:r>
              <a:rPr lang="en-GB" sz="1800" dirty="0"/>
              <a:t>False Positive: (Type 1 Error)</a:t>
            </a:r>
          </a:p>
          <a:p>
            <a:pPr lvl="1"/>
            <a:r>
              <a:rPr lang="en-GB" sz="1600" dirty="0"/>
              <a:t>You predicted positive and it’s false</a:t>
            </a:r>
          </a:p>
          <a:p>
            <a:pPr lvl="1"/>
            <a:r>
              <a:rPr lang="en-GB" sz="1600" dirty="0"/>
              <a:t>You predicted that a man is pregnant but he actually is not</a:t>
            </a:r>
          </a:p>
          <a:p>
            <a:r>
              <a:rPr lang="en-GB" sz="1800" dirty="0"/>
              <a:t>False Negative: (Type II Error)</a:t>
            </a:r>
          </a:p>
          <a:p>
            <a:pPr lvl="1"/>
            <a:r>
              <a:rPr lang="en-GB" sz="1600" dirty="0"/>
              <a:t>You predicted negative and it’s false</a:t>
            </a:r>
          </a:p>
          <a:p>
            <a:pPr lvl="1"/>
            <a:r>
              <a:rPr lang="en-GB" sz="1600" dirty="0"/>
              <a:t>You predicted that a woman is not pregnant but she actually is</a:t>
            </a:r>
          </a:p>
          <a:p>
            <a:endParaRPr lang="en-IE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D7ABF-A9D8-468E-802F-6DA6D6612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235" y="1379679"/>
            <a:ext cx="4476471" cy="329437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6910FF-79AF-4183-9651-DDE1D7D8CF95}"/>
              </a:ext>
            </a:extLst>
          </p:cNvPr>
          <p:cNvSpPr/>
          <p:nvPr/>
        </p:nvSpPr>
        <p:spPr>
          <a:xfrm>
            <a:off x="7232105" y="4676029"/>
            <a:ext cx="477872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E" sz="1000" dirty="0"/>
              <a:t>Image source: </a:t>
            </a:r>
            <a:r>
              <a:rPr lang="en-IE" sz="1000" dirty="0">
                <a:hlinkClick r:id="rId3"/>
              </a:rPr>
              <a:t>Understanding Confusion Matrix</a:t>
            </a:r>
            <a:r>
              <a:rPr lang="en-IE" sz="1000" dirty="0"/>
              <a:t> (</a:t>
            </a:r>
            <a:r>
              <a:rPr lang="en-IE" sz="1000" dirty="0" err="1"/>
              <a:t>Narkhede</a:t>
            </a:r>
            <a:r>
              <a:rPr lang="en-IE" sz="1000" dirty="0"/>
              <a:t>, 2018)</a:t>
            </a:r>
          </a:p>
        </p:txBody>
      </p:sp>
    </p:spTree>
    <p:extLst>
      <p:ext uri="{BB962C8B-B14F-4D97-AF65-F5344CB8AC3E}">
        <p14:creationId xmlns:p14="http://schemas.microsoft.com/office/powerpoint/2010/main" val="166445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222"/>
    </mc:Choice>
    <mc:Fallback xmlns="">
      <p:transition spd="slow" advTm="562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A846B-27B9-4D30-9195-D886B2C2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Accept/Reject Hypothesis?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B70F3-1C7E-49E0-8304-4AFA93E1A5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372656" cy="3593591"/>
          </a:xfrm>
        </p:spPr>
        <p:txBody>
          <a:bodyPr/>
          <a:lstStyle/>
          <a:p>
            <a:r>
              <a:rPr lang="en-IE" dirty="0"/>
              <a:t>What is the probability that this procedure will lead us to an incorrect decision?</a:t>
            </a:r>
          </a:p>
        </p:txBody>
      </p:sp>
      <p:pic>
        <p:nvPicPr>
          <p:cNvPr id="5" name="Picture 4" descr="D08_352a">
            <a:extLst>
              <a:ext uri="{FF2B5EF4-FFF2-40B4-BE49-F238E27FC236}">
                <a16:creationId xmlns:a16="http://schemas.microsoft.com/office/drawing/2014/main" id="{09B85184-09FD-40D8-999E-1B54C874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821" y="5149166"/>
            <a:ext cx="7655768" cy="11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0E19EEC-C2E7-41DC-B354-3B62F5C8E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2882" y="1555576"/>
            <a:ext cx="5938739" cy="3593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ight Arrow 5">
            <a:extLst>
              <a:ext uri="{FF2B5EF4-FFF2-40B4-BE49-F238E27FC236}">
                <a16:creationId xmlns:a16="http://schemas.microsoft.com/office/drawing/2014/main" id="{0337158F-0840-4A97-88CF-7F651A2C11E0}"/>
              </a:ext>
            </a:extLst>
          </p:cNvPr>
          <p:cNvSpPr/>
          <p:nvPr/>
        </p:nvSpPr>
        <p:spPr>
          <a:xfrm rot="8804464">
            <a:off x="9876555" y="2929337"/>
            <a:ext cx="1440160" cy="6454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2007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564"/>
    </mc:Choice>
    <mc:Fallback xmlns="">
      <p:transition spd="slow" advTm="3656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3236-00FB-4393-A21C-E488E3A9D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I error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D811D-D01C-4014-9237-FDEA1088F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9" y="2286001"/>
            <a:ext cx="4931407" cy="3593591"/>
          </a:xfrm>
        </p:spPr>
        <p:txBody>
          <a:bodyPr/>
          <a:lstStyle/>
          <a:p>
            <a:r>
              <a:rPr lang="en-IE" dirty="0"/>
              <a:t>The risk of making a Type I error is denoted by the symbol </a:t>
            </a:r>
            <a:r>
              <a:rPr lang="el-GR" dirty="0"/>
              <a:t>α</a:t>
            </a:r>
            <a:r>
              <a:rPr lang="en-IE" dirty="0"/>
              <a:t> – that is:</a:t>
            </a:r>
          </a:p>
          <a:p>
            <a:r>
              <a:rPr lang="el-GR" dirty="0"/>
              <a:t>α</a:t>
            </a:r>
            <a:r>
              <a:rPr lang="en-IE" dirty="0"/>
              <a:t>  = </a:t>
            </a:r>
            <a:r>
              <a:rPr lang="en-IE" i="1" dirty="0"/>
              <a:t>p</a:t>
            </a:r>
            <a:r>
              <a:rPr lang="en-IE" dirty="0"/>
              <a:t>(Type I error)</a:t>
            </a:r>
            <a:br>
              <a:rPr lang="en-IE" dirty="0"/>
            </a:br>
            <a:r>
              <a:rPr lang="en-IE" dirty="0"/>
              <a:t>    = </a:t>
            </a:r>
            <a:r>
              <a:rPr lang="en-IE" i="1" dirty="0"/>
              <a:t>p</a:t>
            </a:r>
            <a:r>
              <a:rPr lang="en-IE" dirty="0"/>
              <a:t>(rejecting the null hypothesis when</a:t>
            </a:r>
            <a:br>
              <a:rPr lang="en-IE" dirty="0"/>
            </a:br>
            <a:r>
              <a:rPr lang="en-IE" dirty="0"/>
              <a:t>          in fact the null hypothesis is true)</a:t>
            </a:r>
          </a:p>
          <a:p>
            <a:endParaRPr lang="en-I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C24F870-E178-411A-BFA6-EFB1BD6ED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839" y="1918288"/>
            <a:ext cx="5518851" cy="333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085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49"/>
    </mc:Choice>
    <mc:Fallback xmlns="">
      <p:transition spd="slow" advTm="2484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1CA83-2294-42E3-B5F8-330D83A1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  <a:endParaRPr lang="en-IE" dirty="0"/>
          </a:p>
        </p:txBody>
      </p:sp>
      <p:pic>
        <p:nvPicPr>
          <p:cNvPr id="5" name="Picture 4" descr="T08_01">
            <a:extLst>
              <a:ext uri="{FF2B5EF4-FFF2-40B4-BE49-F238E27FC236}">
                <a16:creationId xmlns:a16="http://schemas.microsoft.com/office/drawing/2014/main" id="{12B991D3-9D8A-4FF0-B6C3-C28A04903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60" y="4008244"/>
            <a:ext cx="8254112" cy="195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D08_352a">
            <a:extLst>
              <a:ext uri="{FF2B5EF4-FFF2-40B4-BE49-F238E27FC236}">
                <a16:creationId xmlns:a16="http://schemas.microsoft.com/office/drawing/2014/main" id="{04779FB5-520D-42AE-B5B6-0A6009AE9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60" y="1382636"/>
            <a:ext cx="7655768" cy="1153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08_353">
            <a:extLst>
              <a:ext uri="{FF2B5EF4-FFF2-40B4-BE49-F238E27FC236}">
                <a16:creationId xmlns:a16="http://schemas.microsoft.com/office/drawing/2014/main" id="{6543106A-2DE2-4F10-BFEA-6A63ABAFE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060" y="2724581"/>
            <a:ext cx="7931646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770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316"/>
    </mc:Choice>
    <mc:Fallback xmlns="">
      <p:transition spd="slow" advTm="4631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1489-59B5-4F15-AFFD-21032B3E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Hypothesis example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DD28-F82D-4F06-89D3-28776C6D9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73461" cy="3593591"/>
          </a:xfrm>
        </p:spPr>
        <p:txBody>
          <a:bodyPr/>
          <a:lstStyle/>
          <a:p>
            <a:r>
              <a:rPr lang="en-GB" dirty="0"/>
              <a:t>Suppose:</a:t>
            </a:r>
          </a:p>
          <a:p>
            <a:pPr lvl="1"/>
            <a:r>
              <a:rPr lang="en-GB" dirty="0"/>
              <a:t>Public contract to supply sewage pipes to a city</a:t>
            </a:r>
          </a:p>
          <a:p>
            <a:pPr lvl="1"/>
            <a:r>
              <a:rPr lang="en-IE" dirty="0"/>
              <a:t>Breaking strength of residential sewer pipe should be more than 125 metric tonnes per square metre (t/m</a:t>
            </a:r>
            <a:r>
              <a:rPr lang="en-IE" baseline="30000" dirty="0"/>
              <a:t>2</a:t>
            </a:r>
            <a:r>
              <a:rPr lang="en-IE" dirty="0"/>
              <a:t>)</a:t>
            </a:r>
          </a:p>
          <a:p>
            <a:pPr lvl="1"/>
            <a:r>
              <a:rPr lang="en-GB" dirty="0"/>
              <a:t>Each manufacturer who wants to sell pipes in that city must demonstrate that its product meets this specification</a:t>
            </a:r>
          </a:p>
          <a:p>
            <a:pPr lvl="1"/>
            <a:r>
              <a:rPr lang="en-GB" dirty="0"/>
              <a:t>Want to decide whether the mean breaking strength of the pipe exceeds 125 </a:t>
            </a:r>
            <a:r>
              <a:rPr lang="en-IE" dirty="0"/>
              <a:t>t/m</a:t>
            </a:r>
            <a:r>
              <a:rPr lang="en-IE" baseline="30000" dirty="0"/>
              <a:t>2</a:t>
            </a:r>
            <a:endParaRPr lang="en-GB" dirty="0"/>
          </a:p>
          <a:p>
            <a:pPr lvl="1"/>
            <a:endParaRPr lang="en-IE" dirty="0"/>
          </a:p>
          <a:p>
            <a:pPr lvl="1"/>
            <a:endParaRPr lang="en-IE" dirty="0"/>
          </a:p>
          <a:p>
            <a:pPr lvl="1"/>
            <a:endParaRPr lang="en-I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265CA3-4BC5-4216-8AF0-DF5B004731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23" y="1754370"/>
            <a:ext cx="3775177" cy="27928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ED3134-84C6-4206-BCED-D82E02E89F68}"/>
              </a:ext>
            </a:extLst>
          </p:cNvPr>
          <p:cNvSpPr txBox="1"/>
          <p:nvPr/>
        </p:nvSpPr>
        <p:spPr>
          <a:xfrm>
            <a:off x="7942211" y="4559671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source: </a:t>
            </a:r>
            <a:r>
              <a:rPr lang="en-GB" sz="1400" dirty="0">
                <a:hlinkClick r:id="rId3"/>
              </a:rPr>
              <a:t>Balkan Plumbing</a:t>
            </a:r>
            <a:r>
              <a:rPr lang="en-GB" sz="1400" dirty="0"/>
              <a:t>.</a:t>
            </a:r>
            <a:endParaRPr lang="en-IE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CB8E64-9A45-4287-8073-14AC829558E8}"/>
              </a:ext>
            </a:extLst>
          </p:cNvPr>
          <p:cNvSpPr/>
          <p:nvPr/>
        </p:nvSpPr>
        <p:spPr>
          <a:xfrm>
            <a:off x="8201938" y="379877"/>
            <a:ext cx="30572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523140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26"/>
    </mc:Choice>
    <mc:Fallback xmlns="">
      <p:transition spd="slow" advTm="566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DFF9-FFC3-403E-BD0D-C853985A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hypothesis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960F-6E11-4408-BDB2-4D97EDAB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43644" cy="3593591"/>
          </a:xfrm>
        </p:spPr>
        <p:txBody>
          <a:bodyPr/>
          <a:lstStyle/>
          <a:p>
            <a:r>
              <a:rPr lang="en-GB" dirty="0"/>
              <a:t>Null Hypothesis: </a:t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6000" dirty="0"/>
              <a:t>(H</a:t>
            </a:r>
            <a:r>
              <a:rPr lang="en-GB" sz="6000" baseline="-25000" dirty="0"/>
              <a:t>0</a:t>
            </a:r>
            <a:r>
              <a:rPr lang="en-GB" sz="6000" dirty="0"/>
              <a:t>): μ ≤ 125</a:t>
            </a:r>
          </a:p>
          <a:p>
            <a:endParaRPr lang="en-GB" dirty="0"/>
          </a:p>
          <a:p>
            <a:r>
              <a:rPr lang="en-GB" dirty="0"/>
              <a:t>The manufacturer’s pipe does not meet specifications</a:t>
            </a:r>
          </a:p>
          <a:p>
            <a:r>
              <a:rPr lang="en-GB" dirty="0"/>
              <a:t>Mean population breaking strength is less than or equal to 125 t/m</a:t>
            </a:r>
            <a:r>
              <a:rPr lang="en-GB" baseline="30000" dirty="0"/>
              <a:t>2</a:t>
            </a:r>
          </a:p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585CAB-4D42-4821-9E5A-16E4E5DA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23" y="1754370"/>
            <a:ext cx="3775177" cy="27928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67AD13-5847-464D-8434-B74C4BF49A25}"/>
              </a:ext>
            </a:extLst>
          </p:cNvPr>
          <p:cNvSpPr txBox="1"/>
          <p:nvPr/>
        </p:nvSpPr>
        <p:spPr>
          <a:xfrm>
            <a:off x="7942211" y="4559671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source: </a:t>
            </a:r>
            <a:r>
              <a:rPr lang="en-GB" sz="1400" dirty="0">
                <a:hlinkClick r:id="rId3"/>
              </a:rPr>
              <a:t>Balkan Plumbing</a:t>
            </a:r>
            <a:r>
              <a:rPr lang="en-GB" sz="1400" dirty="0"/>
              <a:t>.</a:t>
            </a:r>
            <a:endParaRPr lang="en-IE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46C6A5-92B8-4776-A1E0-FAB32EE622D7}"/>
              </a:ext>
            </a:extLst>
          </p:cNvPr>
          <p:cNvSpPr/>
          <p:nvPr/>
        </p:nvSpPr>
        <p:spPr>
          <a:xfrm>
            <a:off x="8201938" y="379877"/>
            <a:ext cx="30572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100212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01"/>
    </mc:Choice>
    <mc:Fallback xmlns="">
      <p:transition spd="slow" advTm="179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BDFF9-FFC3-403E-BD0D-C853985AB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Null hypothesis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1960F-6E11-4408-BDB2-4D97EDABE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6043644" cy="3593591"/>
          </a:xfrm>
        </p:spPr>
        <p:txBody>
          <a:bodyPr/>
          <a:lstStyle/>
          <a:p>
            <a:r>
              <a:rPr lang="en-GB" dirty="0"/>
              <a:t>Null Hypothesis: </a:t>
            </a:r>
            <a:br>
              <a:rPr lang="en-GB" dirty="0"/>
            </a:b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6000" dirty="0"/>
              <a:t>(H</a:t>
            </a:r>
            <a:r>
              <a:rPr lang="en-GB" sz="6000" baseline="-25000" dirty="0"/>
              <a:t>1</a:t>
            </a:r>
            <a:r>
              <a:rPr lang="en-GB" sz="6000" dirty="0"/>
              <a:t>): μ &gt; 125</a:t>
            </a:r>
          </a:p>
          <a:p>
            <a:endParaRPr lang="en-GB" dirty="0"/>
          </a:p>
          <a:p>
            <a:r>
              <a:rPr lang="en-GB" dirty="0"/>
              <a:t>The manufacturer’s pipe meets specifications</a:t>
            </a:r>
          </a:p>
          <a:p>
            <a:r>
              <a:rPr lang="en-GB" dirty="0"/>
              <a:t>Mean population breaking strength is greater than </a:t>
            </a:r>
            <a:br>
              <a:rPr lang="en-GB" dirty="0"/>
            </a:br>
            <a:r>
              <a:rPr lang="en-GB" dirty="0"/>
              <a:t>125 t/m</a:t>
            </a:r>
            <a:r>
              <a:rPr lang="en-GB" baseline="30000" dirty="0"/>
              <a:t>2</a:t>
            </a:r>
          </a:p>
          <a:p>
            <a:endParaRPr lang="en-I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585CAB-4D42-4821-9E5A-16E4E5DA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4823" y="1754370"/>
            <a:ext cx="3775177" cy="27928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067AD13-5847-464D-8434-B74C4BF49A25}"/>
              </a:ext>
            </a:extLst>
          </p:cNvPr>
          <p:cNvSpPr txBox="1"/>
          <p:nvPr/>
        </p:nvSpPr>
        <p:spPr>
          <a:xfrm>
            <a:off x="7942211" y="4559671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Image source: </a:t>
            </a:r>
            <a:r>
              <a:rPr lang="en-GB" sz="1400" dirty="0">
                <a:hlinkClick r:id="rId3"/>
              </a:rPr>
              <a:t>Balkan Plumbing</a:t>
            </a:r>
            <a:r>
              <a:rPr lang="en-GB" sz="1400" dirty="0"/>
              <a:t>.</a:t>
            </a:r>
            <a:endParaRPr lang="en-IE" sz="1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B7F5A7-09AC-4198-9CD8-78C26A2DC268}"/>
              </a:ext>
            </a:extLst>
          </p:cNvPr>
          <p:cNvSpPr/>
          <p:nvPr/>
        </p:nvSpPr>
        <p:spPr>
          <a:xfrm>
            <a:off x="8201938" y="379877"/>
            <a:ext cx="30572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Recall</a:t>
            </a:r>
          </a:p>
        </p:txBody>
      </p:sp>
    </p:spTree>
    <p:extLst>
      <p:ext uri="{BB962C8B-B14F-4D97-AF65-F5344CB8AC3E}">
        <p14:creationId xmlns:p14="http://schemas.microsoft.com/office/powerpoint/2010/main" val="238531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78"/>
    </mc:Choice>
    <mc:Fallback xmlns="">
      <p:transition spd="slow" advTm="2227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FDDD-80EA-4EE2-B2A8-91CD6470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Calculate z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F11C85-650D-4403-9A32-83D463579B6E}"/>
                  </a:ext>
                </a:extLst>
              </p:cNvPr>
              <p:cNvSpPr/>
              <p:nvPr/>
            </p:nvSpPr>
            <p:spPr>
              <a:xfrm>
                <a:off x="1403648" y="1700808"/>
                <a:ext cx="9026892" cy="3752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2400" b="1" i="1" dirty="0">
                    <a:solidFill>
                      <a:schemeClr val="dk1"/>
                    </a:solidFill>
                  </a:rPr>
                  <a:t>Formula for Z Statistic</a:t>
                </a:r>
              </a:p>
              <a:p>
                <a:endParaRPr lang="en-GB" sz="2400" i="1" dirty="0">
                  <a:solidFill>
                    <a:schemeClr val="dk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2400" i="1">
                          <a:solidFill>
                            <a:schemeClr val="dk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E" sz="2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E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GB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 </m:t>
                          </m:r>
                          <m:r>
                            <a:rPr lang="en-GB" sz="2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E" sz="2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sz="2400">
                                  <a:solidFill>
                                    <a:schemeClr val="dk1"/>
                                  </a:solidFill>
                                </a:rPr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E" sz="2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2400" i="1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E" sz="2400" dirty="0"/>
              </a:p>
              <a:p>
                <a:endParaRPr lang="en-IE" sz="2400" dirty="0">
                  <a:solidFill>
                    <a:schemeClr val="dk1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IE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400">
                            <a:solidFill>
                              <a:schemeClr val="dk1"/>
                            </a:solidFill>
                            <a:latin typeface="Cambria Math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IE" sz="2400" dirty="0">
                    <a:solidFill>
                      <a:schemeClr val="dk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Sample Mean</a:t>
                </a:r>
              </a:p>
              <a:p>
                <a14:m>
                  <m:oMath xmlns:m="http://schemas.openxmlformats.org/officeDocument/2006/math">
                    <m:r>
                      <a:rPr lang="en-GB" sz="2400">
                        <a:solidFill>
                          <a:schemeClr val="dk1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IE" sz="2400" dirty="0">
                    <a:solidFill>
                      <a:schemeClr val="dk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Population Mean</a:t>
                </a:r>
              </a:p>
              <a:p>
                <a:r>
                  <a:rPr lang="el-GR" sz="2400" dirty="0">
                    <a:solidFill>
                      <a:schemeClr val="dk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σ</a:t>
                </a:r>
                <a:r>
                  <a:rPr lang="en-IE" sz="2400" dirty="0">
                    <a:solidFill>
                      <a:schemeClr val="dk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Population </a:t>
                </a:r>
                <a:r>
                  <a:rPr lang="en-IE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Standard Deviation</a:t>
                </a:r>
              </a:p>
              <a:p>
                <a:r>
                  <a:rPr lang="en-IE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n = Size of Sample</a:t>
                </a:r>
                <a:endParaRPr lang="en-IE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2F11C85-650D-4403-9A32-83D463579B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1700808"/>
                <a:ext cx="9026892" cy="3752566"/>
              </a:xfrm>
              <a:prstGeom prst="rect">
                <a:avLst/>
              </a:prstGeom>
              <a:blipFill>
                <a:blip r:embed="rId5"/>
                <a:stretch>
                  <a:fillRect l="-1013" t="-1299" b="-2922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>
            <a:extLst>
              <a:ext uri="{FF2B5EF4-FFF2-40B4-BE49-F238E27FC236}">
                <a16:creationId xmlns:a16="http://schemas.microsoft.com/office/drawing/2014/main" id="{A868C342-CDA0-4692-9F00-02CF931A9ABC}"/>
              </a:ext>
            </a:extLst>
          </p:cNvPr>
          <p:cNvSpPr/>
          <p:nvPr/>
        </p:nvSpPr>
        <p:spPr>
          <a:xfrm>
            <a:off x="7037725" y="2960252"/>
            <a:ext cx="792088" cy="648072"/>
          </a:xfrm>
          <a:prstGeom prst="rightBrace">
            <a:avLst>
              <a:gd name="adj1" fmla="val 8333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A6BDED-2B55-48C3-9D3E-C58EEB4B8775}"/>
              </a:ext>
            </a:extLst>
          </p:cNvPr>
          <p:cNvSpPr txBox="1"/>
          <p:nvPr/>
        </p:nvSpPr>
        <p:spPr>
          <a:xfrm>
            <a:off x="7829813" y="2684123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b="1" dirty="0">
                <a:solidFill>
                  <a:srgbClr val="FF0000"/>
                </a:solidFill>
              </a:rPr>
              <a:t>Standard Error of the Mean (SEM)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EC848CA-B1FE-462C-BC8E-62A532533E70}"/>
              </a:ext>
            </a:extLst>
          </p:cNvPr>
          <p:cNvSpPr/>
          <p:nvPr/>
        </p:nvSpPr>
        <p:spPr>
          <a:xfrm>
            <a:off x="8201938" y="379877"/>
            <a:ext cx="3057248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Recall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03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687"/>
    </mc:Choice>
    <mc:Fallback xmlns="">
      <p:transition spd="slow" advTm="216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3E67-3FAB-4643-A25D-115E0D365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0496-A679-48A3-B242-FBAE74211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029739"/>
          </a:xfrm>
        </p:spPr>
        <p:txBody>
          <a:bodyPr>
            <a:normAutofit/>
          </a:bodyPr>
          <a:lstStyle/>
          <a:p>
            <a:r>
              <a:rPr lang="en-GB" dirty="0"/>
              <a:t>In our example: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dirty="0"/>
              <a:t>α = </a:t>
            </a:r>
            <a:r>
              <a:rPr lang="en-GB" i="1" dirty="0"/>
              <a:t>p</a:t>
            </a:r>
            <a:r>
              <a:rPr lang="en-GB" dirty="0"/>
              <a:t>(z &gt; 1.645 when in fact µ = 125) = 0.05</a:t>
            </a:r>
          </a:p>
          <a:p>
            <a:endParaRPr lang="en-GB" dirty="0"/>
          </a:p>
          <a:p>
            <a:r>
              <a:rPr lang="en-GB" dirty="0"/>
              <a:t>We now summarize the elements of the test:</a:t>
            </a:r>
          </a:p>
          <a:p>
            <a:endParaRPr lang="en-GB" dirty="0"/>
          </a:p>
          <a:p>
            <a:pPr marL="457200" lvl="1" indent="0">
              <a:buNone/>
            </a:pPr>
            <a:r>
              <a:rPr lang="en-GB" sz="2000" dirty="0"/>
              <a:t>H</a:t>
            </a:r>
            <a:r>
              <a:rPr lang="en-GB" sz="2000" baseline="-25000" dirty="0"/>
              <a:t>0</a:t>
            </a:r>
            <a:r>
              <a:rPr lang="en-GB" sz="2000" dirty="0"/>
              <a:t>: µ ≤ 125 (Pipe does not meet specifications)</a:t>
            </a:r>
          </a:p>
          <a:p>
            <a:pPr marL="457200" lvl="1" indent="0">
              <a:buNone/>
            </a:pPr>
            <a:r>
              <a:rPr lang="en-GB" sz="2000" dirty="0"/>
              <a:t>H</a:t>
            </a:r>
            <a:r>
              <a:rPr lang="en-GB" sz="2000" baseline="-25000" dirty="0"/>
              <a:t>1</a:t>
            </a:r>
            <a:r>
              <a:rPr lang="en-GB" sz="2000" dirty="0"/>
              <a:t>: µ &gt; 125 (Pipe does meet specifications)</a:t>
            </a:r>
          </a:p>
          <a:p>
            <a:endParaRPr lang="en-IE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DCC38C5-9EB6-445E-BFB0-123152C28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799" y="524571"/>
            <a:ext cx="5341669" cy="32322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FCA3A-909A-4C97-ACD3-EB5F45AF03EE}"/>
              </a:ext>
            </a:extLst>
          </p:cNvPr>
          <p:cNvSpPr txBox="1"/>
          <p:nvPr/>
        </p:nvSpPr>
        <p:spPr>
          <a:xfrm>
            <a:off x="8314660" y="2901044"/>
            <a:ext cx="1437741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µ = 125</a:t>
            </a:r>
            <a:endParaRPr lang="en-IE" sz="1400" dirty="0"/>
          </a:p>
        </p:txBody>
      </p:sp>
      <p:sp>
        <p:nvSpPr>
          <p:cNvPr id="9" name="Callout: Up Arrow 8">
            <a:extLst>
              <a:ext uri="{FF2B5EF4-FFF2-40B4-BE49-F238E27FC236}">
                <a16:creationId xmlns:a16="http://schemas.microsoft.com/office/drawing/2014/main" id="{BE0DE0FE-9E79-40F0-A971-4BA1FAFD4232}"/>
              </a:ext>
            </a:extLst>
          </p:cNvPr>
          <p:cNvSpPr/>
          <p:nvPr/>
        </p:nvSpPr>
        <p:spPr>
          <a:xfrm>
            <a:off x="8551216" y="3756868"/>
            <a:ext cx="3272193" cy="1570044"/>
          </a:xfrm>
          <a:prstGeom prst="upArrowCallout">
            <a:avLst>
              <a:gd name="adj1" fmla="val 27631"/>
              <a:gd name="adj2" fmla="val 27577"/>
              <a:gd name="adj3" fmla="val 24485"/>
              <a:gd name="adj4" fmla="val 649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Rejection region: z &gt; 1.645, 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dirty="0">
                <a:solidFill>
                  <a:schemeClr val="tx1"/>
                </a:solidFill>
              </a:rPr>
              <a:t>which corresponds to α = 0.05</a:t>
            </a:r>
          </a:p>
        </p:txBody>
      </p:sp>
      <p:pic>
        <p:nvPicPr>
          <p:cNvPr id="11" name="Picture 10" descr="D08_352b">
            <a:extLst>
              <a:ext uri="{FF2B5EF4-FFF2-40B4-BE49-F238E27FC236}">
                <a16:creationId xmlns:a16="http://schemas.microsoft.com/office/drawing/2014/main" id="{508E9DB2-C5EB-4E7D-99D0-68C8FF289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103" y="5654612"/>
            <a:ext cx="7779729" cy="935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492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101"/>
    </mc:Choice>
    <mc:Fallback xmlns="">
      <p:transition spd="slow" advTm="621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D600-6F0E-4221-9C5F-1C154FD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calculations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19063-561A-4DB2-86FC-9B3462BBF400}"/>
                  </a:ext>
                </a:extLst>
              </p:cNvPr>
              <p:cNvSpPr txBox="1"/>
              <p:nvPr/>
            </p:nvSpPr>
            <p:spPr>
              <a:xfrm>
                <a:off x="1190251" y="2749306"/>
                <a:ext cx="5150588" cy="2510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54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5400" i="1">
                          <a:solidFill>
                            <a:schemeClr val="dk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E" sz="54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E" sz="5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54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GB" sz="5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 </m:t>
                          </m:r>
                          <m:r>
                            <a:rPr lang="en-GB" sz="54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𝜇</m:t>
                          </m:r>
                        </m:num>
                        <m:den>
                          <m:f>
                            <m:fPr>
                              <m:ctrlPr>
                                <a:rPr lang="en-IE" sz="54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sz="5400">
                                  <a:solidFill>
                                    <a:schemeClr val="dk1"/>
                                  </a:solidFill>
                                </a:rPr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E" sz="54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5400" i="1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E" sz="5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1819063-561A-4DB2-86FC-9B3462BBF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251" y="2749306"/>
                <a:ext cx="5150588" cy="2510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FEC7A15-A589-47B6-9478-DA9828EC648B}"/>
              </a:ext>
            </a:extLst>
          </p:cNvPr>
          <p:cNvSpPr txBox="1"/>
          <p:nvPr/>
        </p:nvSpPr>
        <p:spPr>
          <a:xfrm>
            <a:off x="7433931" y="736311"/>
            <a:ext cx="387911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/>
              <a:t>(H</a:t>
            </a:r>
            <a:r>
              <a:rPr lang="en-GB" sz="4400" baseline="-25000" dirty="0"/>
              <a:t>0</a:t>
            </a:r>
            <a:r>
              <a:rPr lang="en-GB" sz="4400" dirty="0"/>
              <a:t>): μ ≤ 125</a:t>
            </a:r>
          </a:p>
          <a:p>
            <a:r>
              <a:rPr lang="en-GB" sz="4400" dirty="0"/>
              <a:t>(H</a:t>
            </a:r>
            <a:r>
              <a:rPr lang="en-GB" sz="4400" baseline="-25000" dirty="0"/>
              <a:t>1</a:t>
            </a:r>
            <a:r>
              <a:rPr lang="en-GB" sz="4400" dirty="0"/>
              <a:t>): μ &gt; 125</a:t>
            </a:r>
            <a:endParaRPr lang="en-IE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1A17D-811D-4D02-B647-9028788835CD}"/>
                  </a:ext>
                </a:extLst>
              </p:cNvPr>
              <p:cNvSpPr txBox="1"/>
              <p:nvPr/>
            </p:nvSpPr>
            <p:spPr>
              <a:xfrm>
                <a:off x="4903977" y="2749306"/>
                <a:ext cx="6097772" cy="25149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5400"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E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GB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f>
                            <m:f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/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1A17D-811D-4D02-B647-902878883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3977" y="2749306"/>
                <a:ext cx="6097772" cy="25149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02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591"/>
    </mc:Choice>
    <mc:Fallback xmlns="">
      <p:transition spd="slow" advTm="1359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E670-759B-41D4-BD32-E5B08C14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illustration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DFF4C-021C-4F6D-A319-8CD7786E1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5425569" cy="3593591"/>
          </a:xfrm>
        </p:spPr>
        <p:txBody>
          <a:bodyPr/>
          <a:lstStyle/>
          <a:p>
            <a:r>
              <a:rPr lang="en-IE" sz="2000" dirty="0"/>
              <a:t>To illustrate use of the test, suppose we test 50 pipes (n = 50) and find the mean and standard deviation to be: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Use </a:t>
            </a:r>
            <a:r>
              <a:rPr lang="en-IE" i="1" dirty="0"/>
              <a:t>s</a:t>
            </a:r>
            <a:r>
              <a:rPr lang="en-IE" dirty="0"/>
              <a:t> to approximate </a:t>
            </a:r>
            <a:r>
              <a:rPr lang="el-GR" dirty="0">
                <a:latin typeface="Arial"/>
                <a:cs typeface="Arial"/>
              </a:rPr>
              <a:t>σ</a:t>
            </a:r>
            <a:r>
              <a:rPr lang="en-IE" dirty="0">
                <a:latin typeface="Arial"/>
                <a:cs typeface="Arial"/>
              </a:rPr>
              <a:t> when </a:t>
            </a:r>
            <a:r>
              <a:rPr lang="en-IE" i="1" dirty="0">
                <a:latin typeface="Arial"/>
                <a:cs typeface="Arial"/>
              </a:rPr>
              <a:t>s</a:t>
            </a:r>
            <a:r>
              <a:rPr lang="en-IE" dirty="0">
                <a:latin typeface="Arial"/>
                <a:cs typeface="Arial"/>
              </a:rPr>
              <a:t> is calculated from a large set of sample measurements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DCE58192-92B7-406B-96FB-DCB18EBB2C24}"/>
                  </a:ext>
                </a:extLst>
              </p:cNvPr>
              <p:cNvSpPr txBox="1"/>
              <p:nvPr/>
            </p:nvSpPr>
            <p:spPr bwMode="auto">
              <a:xfrm>
                <a:off x="2201893" y="3577856"/>
                <a:ext cx="4138946" cy="1345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̄"/>
                        <m:ctrlPr>
                          <a:rPr lang="en-IE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IE" sz="3600" dirty="0"/>
                  <a:t> = 128 t/m</a:t>
                </a:r>
                <a:r>
                  <a:rPr lang="en-IE" sz="3600" baseline="30000" dirty="0"/>
                  <a:t>2</a:t>
                </a:r>
                <a:r>
                  <a:rPr lang="en-IE" sz="3600" dirty="0"/>
                  <a:t> </a:t>
                </a:r>
              </a:p>
              <a:p>
                <a:r>
                  <a:rPr lang="en-IE" sz="3600" dirty="0"/>
                  <a:t>s = 10 t/m</a:t>
                </a:r>
                <a:r>
                  <a:rPr lang="en-IE" sz="3600" baseline="30000" dirty="0"/>
                  <a:t>2</a:t>
                </a:r>
                <a:r>
                  <a:rPr lang="en-IE" sz="3600" dirty="0"/>
                  <a:t> </a:t>
                </a:r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DCE58192-92B7-406B-96FB-DCB18EBB2C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01893" y="3577856"/>
                <a:ext cx="4138946" cy="1345018"/>
              </a:xfrm>
              <a:prstGeom prst="rect">
                <a:avLst/>
              </a:prstGeom>
              <a:blipFill>
                <a:blip r:embed="rId5"/>
                <a:stretch>
                  <a:fillRect l="-4418" t="-7240" b="-5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5D0632-7E2A-423B-BA05-0AAC45CC47C6}"/>
                  </a:ext>
                </a:extLst>
              </p:cNvPr>
              <p:cNvSpPr txBox="1"/>
              <p:nvPr/>
            </p:nvSpPr>
            <p:spPr>
              <a:xfrm>
                <a:off x="6677247" y="402152"/>
                <a:ext cx="5150588" cy="18838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4000" i="1">
                          <a:solidFill>
                            <a:schemeClr val="dk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E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IE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400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GB" sz="40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GB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f>
                            <m:fPr>
                              <m:ctrlPr>
                                <a:rPr lang="en-IE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l-GR" sz="4000">
                                  <a:solidFill>
                                    <a:schemeClr val="dk1"/>
                                  </a:solidFill>
                                </a:rPr>
                                <m:t>σ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E" sz="4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4000" i="1">
                                      <a:solidFill>
                                        <a:schemeClr val="dk1"/>
                                      </a:solidFill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5D0632-7E2A-423B-BA05-0AAC45CC4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247" y="402152"/>
                <a:ext cx="5150588" cy="18838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496EA8-C05F-40DF-BBD5-9BA6F42A091D}"/>
                  </a:ext>
                </a:extLst>
              </p:cNvPr>
              <p:cNvSpPr txBox="1"/>
              <p:nvPr/>
            </p:nvSpPr>
            <p:spPr>
              <a:xfrm>
                <a:off x="6930962" y="2612623"/>
                <a:ext cx="5150588" cy="19304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4000" i="1">
                          <a:solidFill>
                            <a:schemeClr val="dk1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IE" sz="4000" i="1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4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28</m:t>
                          </m:r>
                          <m:r>
                            <a:rPr lang="en-GB" sz="4000" i="1">
                              <a:solidFill>
                                <a:schemeClr val="dk1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GB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125</m:t>
                          </m:r>
                        </m:num>
                        <m:den>
                          <m:f>
                            <m:fPr>
                              <m:ctrlPr>
                                <a:rPr lang="en-IE" sz="4000" i="1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nor/>
                                </m:rPr>
                                <a:rPr lang="en-GB" sz="4000" b="0" i="0" smtClean="0">
                                  <a:solidFill>
                                    <a:srgbClr val="0070C0"/>
                                  </a:solidFill>
                                </a:rPr>
                                <m:t>10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E" sz="4000" i="1">
                                      <a:solidFill>
                                        <a:schemeClr val="dk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GB" sz="4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IE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496EA8-C05F-40DF-BBD5-9BA6F42A0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0962" y="2612623"/>
                <a:ext cx="5150588" cy="19304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108AA1-F2DB-421B-B74F-9F806AF69B3A}"/>
                  </a:ext>
                </a:extLst>
              </p:cNvPr>
              <p:cNvSpPr txBox="1"/>
              <p:nvPr/>
            </p:nvSpPr>
            <p:spPr>
              <a:xfrm>
                <a:off x="7789235" y="4869710"/>
                <a:ext cx="2926612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000" i="1">
                        <a:solidFill>
                          <a:schemeClr val="dk1"/>
                        </a:solidFill>
                        <a:latin typeface="Cambria Math"/>
                      </a:rPr>
                      <m:t>𝑧</m:t>
                    </m:r>
                    <m:r>
                      <a:rPr lang="en-GB" sz="4000" i="1">
                        <a:solidFill>
                          <a:schemeClr val="dk1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IE" sz="4000" i="1" dirty="0">
                    <a:solidFill>
                      <a:schemeClr val="dk1"/>
                    </a:solidFill>
                    <a:latin typeface="Cambria Math"/>
                  </a:rPr>
                  <a:t> </a:t>
                </a:r>
                <a:r>
                  <a:rPr lang="en-IE" sz="4000" dirty="0">
                    <a:solidFill>
                      <a:srgbClr val="00B050"/>
                    </a:solidFill>
                    <a:latin typeface="Cambria Math"/>
                  </a:rPr>
                  <a:t>2.12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108AA1-F2DB-421B-B74F-9F806AF69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9235" y="4869710"/>
                <a:ext cx="2926612" cy="707886"/>
              </a:xfrm>
              <a:prstGeom prst="rect">
                <a:avLst/>
              </a:prstGeom>
              <a:blipFill>
                <a:blip r:embed="rId8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25AE3C80-66A3-4968-AB20-916DF4BD5CA8}"/>
              </a:ext>
            </a:extLst>
          </p:cNvPr>
          <p:cNvSpPr/>
          <p:nvPr/>
        </p:nvSpPr>
        <p:spPr>
          <a:xfrm>
            <a:off x="7452827" y="4750504"/>
            <a:ext cx="2690633" cy="946298"/>
          </a:xfrm>
          <a:prstGeom prst="ellipse">
            <a:avLst/>
          </a:prstGeom>
          <a:solidFill>
            <a:srgbClr val="FF0000">
              <a:alpha val="7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299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425"/>
    </mc:Choice>
    <mc:Fallback xmlns="">
      <p:transition spd="slow" advTm="404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9031-E66B-4ADA-A39B-A913B32F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Placing the test statistic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F29AE-170A-456E-8CB9-2979B92A8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320322" cy="418961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Location of the test statistic for a test of the hypothesis H</a:t>
            </a:r>
            <a:r>
              <a:rPr lang="en-GB" baseline="-25000" dirty="0"/>
              <a:t>0</a:t>
            </a:r>
            <a:r>
              <a:rPr lang="en-GB" dirty="0"/>
              <a:t>: µ = 125 t/m</a:t>
            </a:r>
            <a:r>
              <a:rPr lang="en-GB" baseline="30000" dirty="0"/>
              <a:t>2</a:t>
            </a:r>
            <a:r>
              <a:rPr lang="en-GB" dirty="0"/>
              <a:t> </a:t>
            </a:r>
          </a:p>
          <a:p>
            <a:r>
              <a:rPr lang="en-IE" dirty="0"/>
              <a:t>The sample mean lies 2.12 </a:t>
            </a:r>
            <a:r>
              <a:rPr lang="el-GR" dirty="0">
                <a:latin typeface="Arial"/>
                <a:cs typeface="Arial"/>
              </a:rPr>
              <a:t>σ</a:t>
            </a:r>
            <a:r>
              <a:rPr lang="en-IE" dirty="0">
                <a:latin typeface="Arial"/>
                <a:cs typeface="Arial"/>
              </a:rPr>
              <a:t> above the hypothesized value of </a:t>
            </a:r>
            <a:r>
              <a:rPr lang="en-US" dirty="0">
                <a:latin typeface="Symbol" pitchFamily="18" charset="2"/>
              </a:rPr>
              <a:t>m (125)</a:t>
            </a:r>
            <a:endParaRPr lang="en-IE" dirty="0"/>
          </a:p>
          <a:p>
            <a:r>
              <a:rPr lang="en-GB" dirty="0"/>
              <a:t>Because z exceeds 1.645, it falls into the rejection region</a:t>
            </a:r>
          </a:p>
          <a:p>
            <a:r>
              <a:rPr lang="en-GB" dirty="0"/>
              <a:t>We reject the null hypothesis that µ = 125 and concluded that µ &gt; 125</a:t>
            </a:r>
          </a:p>
          <a:p>
            <a:r>
              <a:rPr lang="en-GB" dirty="0"/>
              <a:t>Thus it appears that the company’s pipe has a mean strength that exceeds 125 tonnes/square metre </a:t>
            </a:r>
          </a:p>
          <a:p>
            <a:endParaRPr lang="en-IE" dirty="0"/>
          </a:p>
        </p:txBody>
      </p:sp>
      <p:pic>
        <p:nvPicPr>
          <p:cNvPr id="5" name="Picture 5" descr="08_02">
            <a:extLst>
              <a:ext uri="{FF2B5EF4-FFF2-40B4-BE49-F238E27FC236}">
                <a16:creationId xmlns:a16="http://schemas.microsoft.com/office/drawing/2014/main" id="{D3C2B44D-03E7-447F-A74F-712708234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80" y="1210518"/>
            <a:ext cx="7056784" cy="428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4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44"/>
    </mc:Choice>
    <mc:Fallback xmlns="">
      <p:transition spd="slow" advTm="18744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6.9|4.5|8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6|1.3|1.4|23"/>
</p:tagLst>
</file>

<file path=ppt/theme/theme1.xml><?xml version="1.0" encoding="utf-8"?>
<a:theme xmlns:a="http://schemas.openxmlformats.org/drawingml/2006/main" name="Badge">
  <a:themeElements>
    <a:clrScheme name="Blue 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779</Words>
  <Application>Microsoft Office PowerPoint</Application>
  <PresentationFormat>Widescreen</PresentationFormat>
  <Paragraphs>119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Cambria Math</vt:lpstr>
      <vt:lpstr>Courier New</vt:lpstr>
      <vt:lpstr>Gill Sans MT</vt:lpstr>
      <vt:lpstr>Impact</vt:lpstr>
      <vt:lpstr>Symbol</vt:lpstr>
      <vt:lpstr>Times New Roman</vt:lpstr>
      <vt:lpstr>Badge</vt:lpstr>
      <vt:lpstr>Z-test</vt:lpstr>
      <vt:lpstr>Hypothesis example</vt:lpstr>
      <vt:lpstr>Null hypothesis</vt:lpstr>
      <vt:lpstr>Null hypothesis</vt:lpstr>
      <vt:lpstr>Calculate z</vt:lpstr>
      <vt:lpstr>example</vt:lpstr>
      <vt:lpstr>calculations</vt:lpstr>
      <vt:lpstr>illustration</vt:lpstr>
      <vt:lpstr>Placing the test statistic</vt:lpstr>
      <vt:lpstr>What if…?</vt:lpstr>
      <vt:lpstr>What if…?</vt:lpstr>
      <vt:lpstr>Convincing evidence</vt:lpstr>
      <vt:lpstr>How do you know you’ve made the right decision?</vt:lpstr>
      <vt:lpstr>What about errors?</vt:lpstr>
      <vt:lpstr>Accept/Reject Hypothesis?</vt:lpstr>
      <vt:lpstr>Type I error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Hicham Rifai</dc:creator>
  <cp:lastModifiedBy>Hicham Rifai</cp:lastModifiedBy>
  <cp:revision>3</cp:revision>
  <dcterms:created xsi:type="dcterms:W3CDTF">2024-09-05T10:28:33Z</dcterms:created>
  <dcterms:modified xsi:type="dcterms:W3CDTF">2024-09-23T14:38:01Z</dcterms:modified>
</cp:coreProperties>
</file>