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07" r:id="rId2"/>
    <p:sldId id="299" r:id="rId3"/>
    <p:sldId id="275" r:id="rId4"/>
    <p:sldId id="30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948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2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0434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98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1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82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5187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9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975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Statistical tests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9674-E2B4-C64E-81D4-A7F2BDF22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6198" y="5159783"/>
            <a:ext cx="6711802" cy="951135"/>
          </a:xfrm>
        </p:spPr>
        <p:txBody>
          <a:bodyPr>
            <a:normAutofit/>
          </a:bodyPr>
          <a:lstStyle/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3752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7"/>
    </mc:Choice>
    <mc:Fallback xmlns="">
      <p:transition spd="slow" advTm="478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7620-E64D-F6D1-5FB9-18D71F7B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FB74-B65B-F56C-204E-A847DD52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92C0B04-226D-E9E5-3848-D0DB3A7C0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715093"/>
            <a:ext cx="8138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1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85"/>
    </mc:Choice>
    <mc:Fallback xmlns="">
      <p:transition spd="slow" advTm="839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4E1C-2905-4B4C-90FC-35AD737A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samples</a:t>
            </a:r>
            <a:endParaRPr lang="en-I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972AE8-6B73-4191-8030-FE5B60E7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0" y="1215097"/>
            <a:ext cx="7199935" cy="5208463"/>
          </a:xfrm>
          <a:prstGeom prst="rect">
            <a:avLst/>
          </a:prstGeom>
        </p:spPr>
      </p:pic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776D1C24-D464-44DE-A9CF-89D9357B2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4909" y="833294"/>
            <a:ext cx="1637653" cy="1637653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B30F2E3B-57B2-402E-8AA8-0DD975E92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4908" y="3152327"/>
            <a:ext cx="1637653" cy="163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237"/>
    </mc:Choice>
    <mc:Fallback xmlns="">
      <p:transition spd="slow" advTm="13423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5E27-0FDD-4A2A-9CAA-F83DA271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Unpaired t-Test (Equal Variance)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7E814-CDD0-466B-A5A8-141B2E551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Formula:</a:t>
            </a:r>
          </a:p>
          <a:p>
            <a:endParaRPr lang="en-IE" dirty="0"/>
          </a:p>
          <a:p>
            <a:pPr marL="82296" indent="0">
              <a:buNone/>
            </a:pPr>
            <a:endParaRPr lang="en-IE" dirty="0"/>
          </a:p>
          <a:p>
            <a:pPr marL="82296" indent="0">
              <a:buNone/>
            </a:pPr>
            <a:endParaRPr lang="en-IE" dirty="0"/>
          </a:p>
          <a:p>
            <a:r>
              <a:rPr lang="en-IE" dirty="0"/>
              <a:t>Pooled Variance: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82296" indent="0">
              <a:buNone/>
            </a:pPr>
            <a:r>
              <a:rPr lang="en-IE" dirty="0"/>
              <a:t>Degrees of Freedom:</a:t>
            </a:r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6AC71A-CCA4-411D-B32D-DD37B9735E6A}"/>
                  </a:ext>
                </a:extLst>
              </p:cNvPr>
              <p:cNvSpPr/>
              <p:nvPr/>
            </p:nvSpPr>
            <p:spPr>
              <a:xfrm>
                <a:off x="3827523" y="1357816"/>
                <a:ext cx="5026632" cy="214526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 smtClean="0">
                          <a:latin typeface="Cambria Math"/>
                        </a:rPr>
                        <m:t>𝒕</m:t>
                      </m:r>
                      <m:r>
                        <a:rPr lang="en-IE" sz="32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sz="3200" b="1" i="1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E" sz="3200" b="1" i="1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E" sz="32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I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E" sz="3200" b="1" i="1">
                                          <a:latin typeface="Cambria Math"/>
                                        </a:rPr>
                                        <m:t>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E" sz="3200" b="1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IE" sz="3200" b="1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32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sz="32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3200" b="1" i="1">
                                  <a:latin typeface="Cambria Math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sz="32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E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IE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  <m:sup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IE" sz="3200" b="1" i="1">
                                      <a:latin typeface="Cambria Math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IE" sz="3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I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𝒔</m:t>
                                          </m:r>
                                        </m:e>
                                        <m:sub>
                                          <m:r>
                                            <a:rPr lang="en-IE" sz="3200" b="1" i="1" smtClean="0">
                                              <a:latin typeface="Cambria Math" panose="02040503050406030204" pitchFamily="18" charset="0"/>
                                            </a:rPr>
                                            <m:t>𝒑</m:t>
                                          </m:r>
                                        </m:sub>
                                        <m:sup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IE" sz="3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𝒏</m:t>
                                          </m:r>
                                        </m:e>
                                        <m:sub>
                                          <m:r>
                                            <a:rPr lang="en-IE" sz="3200" b="1" i="1">
                                              <a:latin typeface="Cambria Math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IE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6AC71A-CCA4-411D-B32D-DD37B9735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23" y="1357816"/>
                <a:ext cx="5026632" cy="2145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2E308-319B-4995-834C-C11798B53EA4}"/>
                  </a:ext>
                </a:extLst>
              </p:cNvPr>
              <p:cNvSpPr/>
              <p:nvPr/>
            </p:nvSpPr>
            <p:spPr>
              <a:xfrm>
                <a:off x="3827523" y="3775743"/>
                <a:ext cx="5700920" cy="118763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E" sz="3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IE" sz="3200" b="1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IE" sz="32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IE" sz="3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E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2E308-319B-4995-834C-C11798B53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23" y="3775743"/>
                <a:ext cx="5700920" cy="11876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19900-BBB2-4A6F-BE3D-DF3196EA554F}"/>
                  </a:ext>
                </a:extLst>
              </p:cNvPr>
              <p:cNvSpPr/>
              <p:nvPr/>
            </p:nvSpPr>
            <p:spPr>
              <a:xfrm>
                <a:off x="3827523" y="5294817"/>
                <a:ext cx="3435749" cy="584775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200" b="1" i="1">
                          <a:latin typeface="Cambria Math" panose="02040503050406030204" pitchFamily="18" charset="0"/>
                        </a:rPr>
                        <m:t>𝒅𝒇</m:t>
                      </m:r>
                      <m:r>
                        <a:rPr lang="en-IE" sz="3200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E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IE" sz="32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sz="32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sz="32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3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IE" sz="32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sz="3200" b="0" i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E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D119900-BBB2-4A6F-BE3D-DF3196EA5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523" y="5294817"/>
                <a:ext cx="343574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62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72"/>
    </mc:Choice>
    <mc:Fallback xmlns="">
      <p:transition spd="slow" advTm="2917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148-FD26-4EBA-AA89-F775D589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Degrees of Freedom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D6A0-7CA5-440A-8FC5-68AC786B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514882" cy="4189614"/>
          </a:xfrm>
        </p:spPr>
        <p:txBody>
          <a:bodyPr>
            <a:normAutofit/>
          </a:bodyPr>
          <a:lstStyle/>
          <a:p>
            <a:r>
              <a:rPr lang="en-IE" dirty="0"/>
              <a:t>Degrees of freedom (df) are defined as the number of scores in a sample that are free to vary</a:t>
            </a:r>
          </a:p>
          <a:p>
            <a:r>
              <a:rPr lang="en-IE" dirty="0"/>
              <a:t>Visual explanation:</a:t>
            </a:r>
          </a:p>
          <a:p>
            <a:pPr lvl="1"/>
            <a:r>
              <a:rPr lang="en-IE" dirty="0"/>
              <a:t>There are five balloons: one blue, one red, one yellow, one pink, &amp; one green</a:t>
            </a:r>
          </a:p>
          <a:p>
            <a:pPr lvl="1"/>
            <a:r>
              <a:rPr lang="en-IE" dirty="0"/>
              <a:t>If 5 students (n=5) are each to select one balloon only 4 will have a choice of colour (df = 4)</a:t>
            </a:r>
          </a:p>
          <a:p>
            <a:pPr lvl="1"/>
            <a:r>
              <a:rPr lang="en-IE" dirty="0"/>
              <a:t>The last person will get whatever colour is left</a:t>
            </a:r>
          </a:p>
          <a:p>
            <a:r>
              <a:rPr lang="en-IE" dirty="0"/>
              <a:t>Different formulas for each test</a:t>
            </a:r>
          </a:p>
          <a:p>
            <a:endParaRPr lang="en-IE" dirty="0"/>
          </a:p>
          <a:p>
            <a:endParaRPr lang="en-IE" dirty="0"/>
          </a:p>
        </p:txBody>
      </p:sp>
      <p:grpSp>
        <p:nvGrpSpPr>
          <p:cNvPr id="6" name="Graphic 4" descr="Balloons">
            <a:extLst>
              <a:ext uri="{FF2B5EF4-FFF2-40B4-BE49-F238E27FC236}">
                <a16:creationId xmlns:a16="http://schemas.microsoft.com/office/drawing/2014/main" id="{247E1509-C6A5-466F-9E2B-2E776D039B82}"/>
              </a:ext>
            </a:extLst>
          </p:cNvPr>
          <p:cNvGrpSpPr/>
          <p:nvPr/>
        </p:nvGrpSpPr>
        <p:grpSpPr>
          <a:xfrm>
            <a:off x="7388894" y="3836432"/>
            <a:ext cx="685247" cy="1329222"/>
            <a:chOff x="8358903" y="2962106"/>
            <a:chExt cx="366629" cy="679164"/>
          </a:xfrm>
          <a:solidFill>
            <a:srgbClr val="002060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82F1545-D006-44E9-B831-F3FBABAFF2CE}"/>
                </a:ext>
              </a:extLst>
            </p:cNvPr>
            <p:cNvSpPr/>
            <p:nvPr/>
          </p:nvSpPr>
          <p:spPr>
            <a:xfrm>
              <a:off x="8358903" y="2962106"/>
              <a:ext cx="366629" cy="515334"/>
            </a:xfrm>
            <a:custGeom>
              <a:avLst/>
              <a:gdLst>
                <a:gd name="connsiteX0" fmla="*/ 229789 w 366629"/>
                <a:gd name="connsiteY0" fmla="*/ 4794 h 515334"/>
                <a:gd name="connsiteX1" fmla="*/ 7857 w 366629"/>
                <a:gd name="connsiteY1" fmla="*/ 161004 h 515334"/>
                <a:gd name="connsiteX2" fmla="*/ 111679 w 366629"/>
                <a:gd name="connsiteY2" fmla="*/ 445802 h 515334"/>
                <a:gd name="connsiteX3" fmla="*/ 111679 w 366629"/>
                <a:gd name="connsiteY3" fmla="*/ 446754 h 515334"/>
                <a:gd name="connsiteX4" fmla="*/ 80246 w 366629"/>
                <a:gd name="connsiteY4" fmla="*/ 498189 h 515334"/>
                <a:gd name="connsiteX5" fmla="*/ 154541 w 366629"/>
                <a:gd name="connsiteY5" fmla="*/ 515334 h 515334"/>
                <a:gd name="connsiteX6" fmla="*/ 148827 w 366629"/>
                <a:gd name="connsiteY6" fmla="*/ 455327 h 515334"/>
                <a:gd name="connsiteX7" fmla="*/ 149779 w 366629"/>
                <a:gd name="connsiteY7" fmla="*/ 452469 h 515334"/>
                <a:gd name="connsiteX8" fmla="*/ 360282 w 366629"/>
                <a:gd name="connsiteY8" fmla="*/ 242919 h 515334"/>
                <a:gd name="connsiteX9" fmla="*/ 229789 w 366629"/>
                <a:gd name="connsiteY9" fmla="*/ 4794 h 51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29" h="515334">
                  <a:moveTo>
                    <a:pt x="229789" y="4794"/>
                  </a:moveTo>
                  <a:cubicBezTo>
                    <a:pt x="132634" y="-18066"/>
                    <a:pt x="35479" y="41942"/>
                    <a:pt x="7857" y="161004"/>
                  </a:cubicBezTo>
                  <a:cubicBezTo>
                    <a:pt x="-18814" y="273399"/>
                    <a:pt x="24049" y="412464"/>
                    <a:pt x="111679" y="445802"/>
                  </a:cubicBezTo>
                  <a:lnTo>
                    <a:pt x="111679" y="446754"/>
                  </a:lnTo>
                  <a:lnTo>
                    <a:pt x="80246" y="498189"/>
                  </a:lnTo>
                  <a:lnTo>
                    <a:pt x="154541" y="515334"/>
                  </a:lnTo>
                  <a:lnTo>
                    <a:pt x="148827" y="455327"/>
                  </a:lnTo>
                  <a:lnTo>
                    <a:pt x="149779" y="452469"/>
                  </a:lnTo>
                  <a:cubicBezTo>
                    <a:pt x="240267" y="454374"/>
                    <a:pt x="335517" y="351504"/>
                    <a:pt x="360282" y="242919"/>
                  </a:cubicBezTo>
                  <a:cubicBezTo>
                    <a:pt x="386951" y="124809"/>
                    <a:pt x="326944" y="27654"/>
                    <a:pt x="229789" y="4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C5B6E2-FC1E-4951-9B5A-B45ACB8711B6}"/>
                </a:ext>
              </a:extLst>
            </p:cNvPr>
            <p:cNvSpPr/>
            <p:nvPr/>
          </p:nvSpPr>
          <p:spPr>
            <a:xfrm>
              <a:off x="8409622" y="3498103"/>
              <a:ext cx="77242" cy="143167"/>
            </a:xfrm>
            <a:custGeom>
              <a:avLst/>
              <a:gdLst>
                <a:gd name="connsiteX0" fmla="*/ 41910 w 77242"/>
                <a:gd name="connsiteY0" fmla="*/ 142215 h 143167"/>
                <a:gd name="connsiteX1" fmla="*/ 77152 w 77242"/>
                <a:gd name="connsiteY1" fmla="*/ 21248 h 143167"/>
                <a:gd name="connsiteX2" fmla="*/ 60960 w 77242"/>
                <a:gd name="connsiteY2" fmla="*/ 293 h 143167"/>
                <a:gd name="connsiteX3" fmla="*/ 40005 w 77242"/>
                <a:gd name="connsiteY3" fmla="*/ 16485 h 143167"/>
                <a:gd name="connsiteX4" fmla="*/ 0 w 77242"/>
                <a:gd name="connsiteY4" fmla="*/ 143168 h 143167"/>
                <a:gd name="connsiteX5" fmla="*/ 41910 w 77242"/>
                <a:gd name="connsiteY5" fmla="*/ 142215 h 14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2" h="143167">
                  <a:moveTo>
                    <a:pt x="41910" y="142215"/>
                  </a:moveTo>
                  <a:cubicBezTo>
                    <a:pt x="54292" y="116498"/>
                    <a:pt x="70485" y="74588"/>
                    <a:pt x="77152" y="21248"/>
                  </a:cubicBezTo>
                  <a:cubicBezTo>
                    <a:pt x="78105" y="10770"/>
                    <a:pt x="71438" y="1245"/>
                    <a:pt x="60960" y="293"/>
                  </a:cubicBezTo>
                  <a:cubicBezTo>
                    <a:pt x="50482" y="-1612"/>
                    <a:pt x="40957" y="6008"/>
                    <a:pt x="40005" y="16485"/>
                  </a:cubicBezTo>
                  <a:cubicBezTo>
                    <a:pt x="31432" y="79350"/>
                    <a:pt x="9525" y="126023"/>
                    <a:pt x="0" y="143168"/>
                  </a:cubicBezTo>
                  <a:lnTo>
                    <a:pt x="41910" y="142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grpSp>
        <p:nvGrpSpPr>
          <p:cNvPr id="20" name="Graphic 4" descr="Balloons">
            <a:extLst>
              <a:ext uri="{FF2B5EF4-FFF2-40B4-BE49-F238E27FC236}">
                <a16:creationId xmlns:a16="http://schemas.microsoft.com/office/drawing/2014/main" id="{8E69A5E6-B684-42B1-81B9-7A0D0B1F2618}"/>
              </a:ext>
            </a:extLst>
          </p:cNvPr>
          <p:cNvGrpSpPr/>
          <p:nvPr/>
        </p:nvGrpSpPr>
        <p:grpSpPr>
          <a:xfrm>
            <a:off x="8243756" y="3452019"/>
            <a:ext cx="685247" cy="1329222"/>
            <a:chOff x="8358903" y="2962106"/>
            <a:chExt cx="366629" cy="679164"/>
          </a:xfrm>
          <a:solidFill>
            <a:srgbClr val="FF0000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0798D5-772E-44AF-B971-8BF4E94B01EC}"/>
                </a:ext>
              </a:extLst>
            </p:cNvPr>
            <p:cNvSpPr/>
            <p:nvPr/>
          </p:nvSpPr>
          <p:spPr>
            <a:xfrm>
              <a:off x="8358903" y="2962106"/>
              <a:ext cx="366629" cy="515334"/>
            </a:xfrm>
            <a:custGeom>
              <a:avLst/>
              <a:gdLst>
                <a:gd name="connsiteX0" fmla="*/ 229789 w 366629"/>
                <a:gd name="connsiteY0" fmla="*/ 4794 h 515334"/>
                <a:gd name="connsiteX1" fmla="*/ 7857 w 366629"/>
                <a:gd name="connsiteY1" fmla="*/ 161004 h 515334"/>
                <a:gd name="connsiteX2" fmla="*/ 111679 w 366629"/>
                <a:gd name="connsiteY2" fmla="*/ 445802 h 515334"/>
                <a:gd name="connsiteX3" fmla="*/ 111679 w 366629"/>
                <a:gd name="connsiteY3" fmla="*/ 446754 h 515334"/>
                <a:gd name="connsiteX4" fmla="*/ 80246 w 366629"/>
                <a:gd name="connsiteY4" fmla="*/ 498189 h 515334"/>
                <a:gd name="connsiteX5" fmla="*/ 154541 w 366629"/>
                <a:gd name="connsiteY5" fmla="*/ 515334 h 515334"/>
                <a:gd name="connsiteX6" fmla="*/ 148827 w 366629"/>
                <a:gd name="connsiteY6" fmla="*/ 455327 h 515334"/>
                <a:gd name="connsiteX7" fmla="*/ 149779 w 366629"/>
                <a:gd name="connsiteY7" fmla="*/ 452469 h 515334"/>
                <a:gd name="connsiteX8" fmla="*/ 360282 w 366629"/>
                <a:gd name="connsiteY8" fmla="*/ 242919 h 515334"/>
                <a:gd name="connsiteX9" fmla="*/ 229789 w 366629"/>
                <a:gd name="connsiteY9" fmla="*/ 4794 h 51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29" h="515334">
                  <a:moveTo>
                    <a:pt x="229789" y="4794"/>
                  </a:moveTo>
                  <a:cubicBezTo>
                    <a:pt x="132634" y="-18066"/>
                    <a:pt x="35479" y="41942"/>
                    <a:pt x="7857" y="161004"/>
                  </a:cubicBezTo>
                  <a:cubicBezTo>
                    <a:pt x="-18814" y="273399"/>
                    <a:pt x="24049" y="412464"/>
                    <a:pt x="111679" y="445802"/>
                  </a:cubicBezTo>
                  <a:lnTo>
                    <a:pt x="111679" y="446754"/>
                  </a:lnTo>
                  <a:lnTo>
                    <a:pt x="80246" y="498189"/>
                  </a:lnTo>
                  <a:lnTo>
                    <a:pt x="154541" y="515334"/>
                  </a:lnTo>
                  <a:lnTo>
                    <a:pt x="148827" y="455327"/>
                  </a:lnTo>
                  <a:lnTo>
                    <a:pt x="149779" y="452469"/>
                  </a:lnTo>
                  <a:cubicBezTo>
                    <a:pt x="240267" y="454374"/>
                    <a:pt x="335517" y="351504"/>
                    <a:pt x="360282" y="242919"/>
                  </a:cubicBezTo>
                  <a:cubicBezTo>
                    <a:pt x="386951" y="124809"/>
                    <a:pt x="326944" y="27654"/>
                    <a:pt x="229789" y="4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9C2A368-DFAE-4002-91B6-3C3CC79B3885}"/>
                </a:ext>
              </a:extLst>
            </p:cNvPr>
            <p:cNvSpPr/>
            <p:nvPr/>
          </p:nvSpPr>
          <p:spPr>
            <a:xfrm>
              <a:off x="8409622" y="3498103"/>
              <a:ext cx="77242" cy="143167"/>
            </a:xfrm>
            <a:custGeom>
              <a:avLst/>
              <a:gdLst>
                <a:gd name="connsiteX0" fmla="*/ 41910 w 77242"/>
                <a:gd name="connsiteY0" fmla="*/ 142215 h 143167"/>
                <a:gd name="connsiteX1" fmla="*/ 77152 w 77242"/>
                <a:gd name="connsiteY1" fmla="*/ 21248 h 143167"/>
                <a:gd name="connsiteX2" fmla="*/ 60960 w 77242"/>
                <a:gd name="connsiteY2" fmla="*/ 293 h 143167"/>
                <a:gd name="connsiteX3" fmla="*/ 40005 w 77242"/>
                <a:gd name="connsiteY3" fmla="*/ 16485 h 143167"/>
                <a:gd name="connsiteX4" fmla="*/ 0 w 77242"/>
                <a:gd name="connsiteY4" fmla="*/ 143168 h 143167"/>
                <a:gd name="connsiteX5" fmla="*/ 41910 w 77242"/>
                <a:gd name="connsiteY5" fmla="*/ 142215 h 14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2" h="143167">
                  <a:moveTo>
                    <a:pt x="41910" y="142215"/>
                  </a:moveTo>
                  <a:cubicBezTo>
                    <a:pt x="54292" y="116498"/>
                    <a:pt x="70485" y="74588"/>
                    <a:pt x="77152" y="21248"/>
                  </a:cubicBezTo>
                  <a:cubicBezTo>
                    <a:pt x="78105" y="10770"/>
                    <a:pt x="71438" y="1245"/>
                    <a:pt x="60960" y="293"/>
                  </a:cubicBezTo>
                  <a:cubicBezTo>
                    <a:pt x="50482" y="-1612"/>
                    <a:pt x="40957" y="6008"/>
                    <a:pt x="40005" y="16485"/>
                  </a:cubicBezTo>
                  <a:cubicBezTo>
                    <a:pt x="31432" y="79350"/>
                    <a:pt x="9525" y="126023"/>
                    <a:pt x="0" y="143168"/>
                  </a:cubicBezTo>
                  <a:lnTo>
                    <a:pt x="41910" y="142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grpSp>
        <p:nvGrpSpPr>
          <p:cNvPr id="23" name="Graphic 4" descr="Balloons">
            <a:extLst>
              <a:ext uri="{FF2B5EF4-FFF2-40B4-BE49-F238E27FC236}">
                <a16:creationId xmlns:a16="http://schemas.microsoft.com/office/drawing/2014/main" id="{3B1D8908-0244-46C5-BA89-A84289514D35}"/>
              </a:ext>
            </a:extLst>
          </p:cNvPr>
          <p:cNvGrpSpPr/>
          <p:nvPr/>
        </p:nvGrpSpPr>
        <p:grpSpPr>
          <a:xfrm>
            <a:off x="9089944" y="3067606"/>
            <a:ext cx="685247" cy="1329222"/>
            <a:chOff x="8358903" y="2962106"/>
            <a:chExt cx="366629" cy="679164"/>
          </a:xfrm>
          <a:solidFill>
            <a:srgbClr val="FFFF00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68D6D1C-5BBB-4DCB-A39F-47564C4938EA}"/>
                </a:ext>
              </a:extLst>
            </p:cNvPr>
            <p:cNvSpPr/>
            <p:nvPr/>
          </p:nvSpPr>
          <p:spPr>
            <a:xfrm>
              <a:off x="8358903" y="2962106"/>
              <a:ext cx="366629" cy="515334"/>
            </a:xfrm>
            <a:custGeom>
              <a:avLst/>
              <a:gdLst>
                <a:gd name="connsiteX0" fmla="*/ 229789 w 366629"/>
                <a:gd name="connsiteY0" fmla="*/ 4794 h 515334"/>
                <a:gd name="connsiteX1" fmla="*/ 7857 w 366629"/>
                <a:gd name="connsiteY1" fmla="*/ 161004 h 515334"/>
                <a:gd name="connsiteX2" fmla="*/ 111679 w 366629"/>
                <a:gd name="connsiteY2" fmla="*/ 445802 h 515334"/>
                <a:gd name="connsiteX3" fmla="*/ 111679 w 366629"/>
                <a:gd name="connsiteY3" fmla="*/ 446754 h 515334"/>
                <a:gd name="connsiteX4" fmla="*/ 80246 w 366629"/>
                <a:gd name="connsiteY4" fmla="*/ 498189 h 515334"/>
                <a:gd name="connsiteX5" fmla="*/ 154541 w 366629"/>
                <a:gd name="connsiteY5" fmla="*/ 515334 h 515334"/>
                <a:gd name="connsiteX6" fmla="*/ 148827 w 366629"/>
                <a:gd name="connsiteY6" fmla="*/ 455327 h 515334"/>
                <a:gd name="connsiteX7" fmla="*/ 149779 w 366629"/>
                <a:gd name="connsiteY7" fmla="*/ 452469 h 515334"/>
                <a:gd name="connsiteX8" fmla="*/ 360282 w 366629"/>
                <a:gd name="connsiteY8" fmla="*/ 242919 h 515334"/>
                <a:gd name="connsiteX9" fmla="*/ 229789 w 366629"/>
                <a:gd name="connsiteY9" fmla="*/ 4794 h 51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29" h="515334">
                  <a:moveTo>
                    <a:pt x="229789" y="4794"/>
                  </a:moveTo>
                  <a:cubicBezTo>
                    <a:pt x="132634" y="-18066"/>
                    <a:pt x="35479" y="41942"/>
                    <a:pt x="7857" y="161004"/>
                  </a:cubicBezTo>
                  <a:cubicBezTo>
                    <a:pt x="-18814" y="273399"/>
                    <a:pt x="24049" y="412464"/>
                    <a:pt x="111679" y="445802"/>
                  </a:cubicBezTo>
                  <a:lnTo>
                    <a:pt x="111679" y="446754"/>
                  </a:lnTo>
                  <a:lnTo>
                    <a:pt x="80246" y="498189"/>
                  </a:lnTo>
                  <a:lnTo>
                    <a:pt x="154541" y="515334"/>
                  </a:lnTo>
                  <a:lnTo>
                    <a:pt x="148827" y="455327"/>
                  </a:lnTo>
                  <a:lnTo>
                    <a:pt x="149779" y="452469"/>
                  </a:lnTo>
                  <a:cubicBezTo>
                    <a:pt x="240267" y="454374"/>
                    <a:pt x="335517" y="351504"/>
                    <a:pt x="360282" y="242919"/>
                  </a:cubicBezTo>
                  <a:cubicBezTo>
                    <a:pt x="386951" y="124809"/>
                    <a:pt x="326944" y="27654"/>
                    <a:pt x="229789" y="4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4BB123A-4779-4360-841C-EF038DB0D11D}"/>
                </a:ext>
              </a:extLst>
            </p:cNvPr>
            <p:cNvSpPr/>
            <p:nvPr/>
          </p:nvSpPr>
          <p:spPr>
            <a:xfrm>
              <a:off x="8409622" y="3498103"/>
              <a:ext cx="77242" cy="143167"/>
            </a:xfrm>
            <a:custGeom>
              <a:avLst/>
              <a:gdLst>
                <a:gd name="connsiteX0" fmla="*/ 41910 w 77242"/>
                <a:gd name="connsiteY0" fmla="*/ 142215 h 143167"/>
                <a:gd name="connsiteX1" fmla="*/ 77152 w 77242"/>
                <a:gd name="connsiteY1" fmla="*/ 21248 h 143167"/>
                <a:gd name="connsiteX2" fmla="*/ 60960 w 77242"/>
                <a:gd name="connsiteY2" fmla="*/ 293 h 143167"/>
                <a:gd name="connsiteX3" fmla="*/ 40005 w 77242"/>
                <a:gd name="connsiteY3" fmla="*/ 16485 h 143167"/>
                <a:gd name="connsiteX4" fmla="*/ 0 w 77242"/>
                <a:gd name="connsiteY4" fmla="*/ 143168 h 143167"/>
                <a:gd name="connsiteX5" fmla="*/ 41910 w 77242"/>
                <a:gd name="connsiteY5" fmla="*/ 142215 h 14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2" h="143167">
                  <a:moveTo>
                    <a:pt x="41910" y="142215"/>
                  </a:moveTo>
                  <a:cubicBezTo>
                    <a:pt x="54292" y="116498"/>
                    <a:pt x="70485" y="74588"/>
                    <a:pt x="77152" y="21248"/>
                  </a:cubicBezTo>
                  <a:cubicBezTo>
                    <a:pt x="78105" y="10770"/>
                    <a:pt x="71438" y="1245"/>
                    <a:pt x="60960" y="293"/>
                  </a:cubicBezTo>
                  <a:cubicBezTo>
                    <a:pt x="50482" y="-1612"/>
                    <a:pt x="40957" y="6008"/>
                    <a:pt x="40005" y="16485"/>
                  </a:cubicBezTo>
                  <a:cubicBezTo>
                    <a:pt x="31432" y="79350"/>
                    <a:pt x="9525" y="126023"/>
                    <a:pt x="0" y="143168"/>
                  </a:cubicBezTo>
                  <a:lnTo>
                    <a:pt x="41910" y="142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grpSp>
        <p:nvGrpSpPr>
          <p:cNvPr id="26" name="Graphic 4" descr="Balloons">
            <a:extLst>
              <a:ext uri="{FF2B5EF4-FFF2-40B4-BE49-F238E27FC236}">
                <a16:creationId xmlns:a16="http://schemas.microsoft.com/office/drawing/2014/main" id="{44B528E8-8B35-463B-8F09-57C1A7540ADB}"/>
              </a:ext>
            </a:extLst>
          </p:cNvPr>
          <p:cNvGrpSpPr/>
          <p:nvPr/>
        </p:nvGrpSpPr>
        <p:grpSpPr>
          <a:xfrm>
            <a:off x="9995782" y="2683193"/>
            <a:ext cx="685247" cy="1329222"/>
            <a:chOff x="8358903" y="2962106"/>
            <a:chExt cx="366629" cy="679164"/>
          </a:xfrm>
          <a:solidFill>
            <a:schemeClr val="accent5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3F4CC74-55B0-4B5F-84BD-F40058F3CACC}"/>
                </a:ext>
              </a:extLst>
            </p:cNvPr>
            <p:cNvSpPr/>
            <p:nvPr/>
          </p:nvSpPr>
          <p:spPr>
            <a:xfrm>
              <a:off x="8358903" y="2962106"/>
              <a:ext cx="366629" cy="515334"/>
            </a:xfrm>
            <a:custGeom>
              <a:avLst/>
              <a:gdLst>
                <a:gd name="connsiteX0" fmla="*/ 229789 w 366629"/>
                <a:gd name="connsiteY0" fmla="*/ 4794 h 515334"/>
                <a:gd name="connsiteX1" fmla="*/ 7857 w 366629"/>
                <a:gd name="connsiteY1" fmla="*/ 161004 h 515334"/>
                <a:gd name="connsiteX2" fmla="*/ 111679 w 366629"/>
                <a:gd name="connsiteY2" fmla="*/ 445802 h 515334"/>
                <a:gd name="connsiteX3" fmla="*/ 111679 w 366629"/>
                <a:gd name="connsiteY3" fmla="*/ 446754 h 515334"/>
                <a:gd name="connsiteX4" fmla="*/ 80246 w 366629"/>
                <a:gd name="connsiteY4" fmla="*/ 498189 h 515334"/>
                <a:gd name="connsiteX5" fmla="*/ 154541 w 366629"/>
                <a:gd name="connsiteY5" fmla="*/ 515334 h 515334"/>
                <a:gd name="connsiteX6" fmla="*/ 148827 w 366629"/>
                <a:gd name="connsiteY6" fmla="*/ 455327 h 515334"/>
                <a:gd name="connsiteX7" fmla="*/ 149779 w 366629"/>
                <a:gd name="connsiteY7" fmla="*/ 452469 h 515334"/>
                <a:gd name="connsiteX8" fmla="*/ 360282 w 366629"/>
                <a:gd name="connsiteY8" fmla="*/ 242919 h 515334"/>
                <a:gd name="connsiteX9" fmla="*/ 229789 w 366629"/>
                <a:gd name="connsiteY9" fmla="*/ 4794 h 51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29" h="515334">
                  <a:moveTo>
                    <a:pt x="229789" y="4794"/>
                  </a:moveTo>
                  <a:cubicBezTo>
                    <a:pt x="132634" y="-18066"/>
                    <a:pt x="35479" y="41942"/>
                    <a:pt x="7857" y="161004"/>
                  </a:cubicBezTo>
                  <a:cubicBezTo>
                    <a:pt x="-18814" y="273399"/>
                    <a:pt x="24049" y="412464"/>
                    <a:pt x="111679" y="445802"/>
                  </a:cubicBezTo>
                  <a:lnTo>
                    <a:pt x="111679" y="446754"/>
                  </a:lnTo>
                  <a:lnTo>
                    <a:pt x="80246" y="498189"/>
                  </a:lnTo>
                  <a:lnTo>
                    <a:pt x="154541" y="515334"/>
                  </a:lnTo>
                  <a:lnTo>
                    <a:pt x="148827" y="455327"/>
                  </a:lnTo>
                  <a:lnTo>
                    <a:pt x="149779" y="452469"/>
                  </a:lnTo>
                  <a:cubicBezTo>
                    <a:pt x="240267" y="454374"/>
                    <a:pt x="335517" y="351504"/>
                    <a:pt x="360282" y="242919"/>
                  </a:cubicBezTo>
                  <a:cubicBezTo>
                    <a:pt x="386951" y="124809"/>
                    <a:pt x="326944" y="27654"/>
                    <a:pt x="229789" y="4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6A364C-D4CC-4971-AFAA-441CB3D112AB}"/>
                </a:ext>
              </a:extLst>
            </p:cNvPr>
            <p:cNvSpPr/>
            <p:nvPr/>
          </p:nvSpPr>
          <p:spPr>
            <a:xfrm>
              <a:off x="8409622" y="3498103"/>
              <a:ext cx="77242" cy="143167"/>
            </a:xfrm>
            <a:custGeom>
              <a:avLst/>
              <a:gdLst>
                <a:gd name="connsiteX0" fmla="*/ 41910 w 77242"/>
                <a:gd name="connsiteY0" fmla="*/ 142215 h 143167"/>
                <a:gd name="connsiteX1" fmla="*/ 77152 w 77242"/>
                <a:gd name="connsiteY1" fmla="*/ 21248 h 143167"/>
                <a:gd name="connsiteX2" fmla="*/ 60960 w 77242"/>
                <a:gd name="connsiteY2" fmla="*/ 293 h 143167"/>
                <a:gd name="connsiteX3" fmla="*/ 40005 w 77242"/>
                <a:gd name="connsiteY3" fmla="*/ 16485 h 143167"/>
                <a:gd name="connsiteX4" fmla="*/ 0 w 77242"/>
                <a:gd name="connsiteY4" fmla="*/ 143168 h 143167"/>
                <a:gd name="connsiteX5" fmla="*/ 41910 w 77242"/>
                <a:gd name="connsiteY5" fmla="*/ 142215 h 14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2" h="143167">
                  <a:moveTo>
                    <a:pt x="41910" y="142215"/>
                  </a:moveTo>
                  <a:cubicBezTo>
                    <a:pt x="54292" y="116498"/>
                    <a:pt x="70485" y="74588"/>
                    <a:pt x="77152" y="21248"/>
                  </a:cubicBezTo>
                  <a:cubicBezTo>
                    <a:pt x="78105" y="10770"/>
                    <a:pt x="71438" y="1245"/>
                    <a:pt x="60960" y="293"/>
                  </a:cubicBezTo>
                  <a:cubicBezTo>
                    <a:pt x="50482" y="-1612"/>
                    <a:pt x="40957" y="6008"/>
                    <a:pt x="40005" y="16485"/>
                  </a:cubicBezTo>
                  <a:cubicBezTo>
                    <a:pt x="31432" y="79350"/>
                    <a:pt x="9525" y="126023"/>
                    <a:pt x="0" y="143168"/>
                  </a:cubicBezTo>
                  <a:lnTo>
                    <a:pt x="41910" y="142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  <p:grpSp>
        <p:nvGrpSpPr>
          <p:cNvPr id="29" name="Graphic 4" descr="Balloons">
            <a:extLst>
              <a:ext uri="{FF2B5EF4-FFF2-40B4-BE49-F238E27FC236}">
                <a16:creationId xmlns:a16="http://schemas.microsoft.com/office/drawing/2014/main" id="{53F994E3-29F2-40FD-B69B-F1AC2751F44D}"/>
              </a:ext>
            </a:extLst>
          </p:cNvPr>
          <p:cNvGrpSpPr/>
          <p:nvPr/>
        </p:nvGrpSpPr>
        <p:grpSpPr>
          <a:xfrm>
            <a:off x="10908115" y="2339221"/>
            <a:ext cx="685247" cy="1329222"/>
            <a:chOff x="8358903" y="2962106"/>
            <a:chExt cx="366629" cy="679164"/>
          </a:xfrm>
          <a:solidFill>
            <a:srgbClr val="00B05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B73442B-F46C-4848-8D46-A767147F1A30}"/>
                </a:ext>
              </a:extLst>
            </p:cNvPr>
            <p:cNvSpPr/>
            <p:nvPr/>
          </p:nvSpPr>
          <p:spPr>
            <a:xfrm>
              <a:off x="8358903" y="2962106"/>
              <a:ext cx="366629" cy="515334"/>
            </a:xfrm>
            <a:custGeom>
              <a:avLst/>
              <a:gdLst>
                <a:gd name="connsiteX0" fmla="*/ 229789 w 366629"/>
                <a:gd name="connsiteY0" fmla="*/ 4794 h 515334"/>
                <a:gd name="connsiteX1" fmla="*/ 7857 w 366629"/>
                <a:gd name="connsiteY1" fmla="*/ 161004 h 515334"/>
                <a:gd name="connsiteX2" fmla="*/ 111679 w 366629"/>
                <a:gd name="connsiteY2" fmla="*/ 445802 h 515334"/>
                <a:gd name="connsiteX3" fmla="*/ 111679 w 366629"/>
                <a:gd name="connsiteY3" fmla="*/ 446754 h 515334"/>
                <a:gd name="connsiteX4" fmla="*/ 80246 w 366629"/>
                <a:gd name="connsiteY4" fmla="*/ 498189 h 515334"/>
                <a:gd name="connsiteX5" fmla="*/ 154541 w 366629"/>
                <a:gd name="connsiteY5" fmla="*/ 515334 h 515334"/>
                <a:gd name="connsiteX6" fmla="*/ 148827 w 366629"/>
                <a:gd name="connsiteY6" fmla="*/ 455327 h 515334"/>
                <a:gd name="connsiteX7" fmla="*/ 149779 w 366629"/>
                <a:gd name="connsiteY7" fmla="*/ 452469 h 515334"/>
                <a:gd name="connsiteX8" fmla="*/ 360282 w 366629"/>
                <a:gd name="connsiteY8" fmla="*/ 242919 h 515334"/>
                <a:gd name="connsiteX9" fmla="*/ 229789 w 366629"/>
                <a:gd name="connsiteY9" fmla="*/ 4794 h 515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6629" h="515334">
                  <a:moveTo>
                    <a:pt x="229789" y="4794"/>
                  </a:moveTo>
                  <a:cubicBezTo>
                    <a:pt x="132634" y="-18066"/>
                    <a:pt x="35479" y="41942"/>
                    <a:pt x="7857" y="161004"/>
                  </a:cubicBezTo>
                  <a:cubicBezTo>
                    <a:pt x="-18814" y="273399"/>
                    <a:pt x="24049" y="412464"/>
                    <a:pt x="111679" y="445802"/>
                  </a:cubicBezTo>
                  <a:lnTo>
                    <a:pt x="111679" y="446754"/>
                  </a:lnTo>
                  <a:lnTo>
                    <a:pt x="80246" y="498189"/>
                  </a:lnTo>
                  <a:lnTo>
                    <a:pt x="154541" y="515334"/>
                  </a:lnTo>
                  <a:lnTo>
                    <a:pt x="148827" y="455327"/>
                  </a:lnTo>
                  <a:lnTo>
                    <a:pt x="149779" y="452469"/>
                  </a:lnTo>
                  <a:cubicBezTo>
                    <a:pt x="240267" y="454374"/>
                    <a:pt x="335517" y="351504"/>
                    <a:pt x="360282" y="242919"/>
                  </a:cubicBezTo>
                  <a:cubicBezTo>
                    <a:pt x="386951" y="124809"/>
                    <a:pt x="326944" y="27654"/>
                    <a:pt x="229789" y="4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DFE1DD6-D16C-4FF2-849C-FC6A5E4AB32E}"/>
                </a:ext>
              </a:extLst>
            </p:cNvPr>
            <p:cNvSpPr/>
            <p:nvPr/>
          </p:nvSpPr>
          <p:spPr>
            <a:xfrm>
              <a:off x="8409622" y="3498103"/>
              <a:ext cx="77242" cy="143167"/>
            </a:xfrm>
            <a:custGeom>
              <a:avLst/>
              <a:gdLst>
                <a:gd name="connsiteX0" fmla="*/ 41910 w 77242"/>
                <a:gd name="connsiteY0" fmla="*/ 142215 h 143167"/>
                <a:gd name="connsiteX1" fmla="*/ 77152 w 77242"/>
                <a:gd name="connsiteY1" fmla="*/ 21248 h 143167"/>
                <a:gd name="connsiteX2" fmla="*/ 60960 w 77242"/>
                <a:gd name="connsiteY2" fmla="*/ 293 h 143167"/>
                <a:gd name="connsiteX3" fmla="*/ 40005 w 77242"/>
                <a:gd name="connsiteY3" fmla="*/ 16485 h 143167"/>
                <a:gd name="connsiteX4" fmla="*/ 0 w 77242"/>
                <a:gd name="connsiteY4" fmla="*/ 143168 h 143167"/>
                <a:gd name="connsiteX5" fmla="*/ 41910 w 77242"/>
                <a:gd name="connsiteY5" fmla="*/ 142215 h 14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2" h="143167">
                  <a:moveTo>
                    <a:pt x="41910" y="142215"/>
                  </a:moveTo>
                  <a:cubicBezTo>
                    <a:pt x="54292" y="116498"/>
                    <a:pt x="70485" y="74588"/>
                    <a:pt x="77152" y="21248"/>
                  </a:cubicBezTo>
                  <a:cubicBezTo>
                    <a:pt x="78105" y="10770"/>
                    <a:pt x="71438" y="1245"/>
                    <a:pt x="60960" y="293"/>
                  </a:cubicBezTo>
                  <a:cubicBezTo>
                    <a:pt x="50482" y="-1612"/>
                    <a:pt x="40957" y="6008"/>
                    <a:pt x="40005" y="16485"/>
                  </a:cubicBezTo>
                  <a:cubicBezTo>
                    <a:pt x="31432" y="79350"/>
                    <a:pt x="9525" y="126023"/>
                    <a:pt x="0" y="143168"/>
                  </a:cubicBezTo>
                  <a:lnTo>
                    <a:pt x="41910" y="142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8430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55"/>
    </mc:Choice>
    <mc:Fallback xmlns="">
      <p:transition spd="slow" advTm="54655"/>
    </mc:Fallback>
  </mc:AlternateContent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123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Gill Sans MT</vt:lpstr>
      <vt:lpstr>Impact</vt:lpstr>
      <vt:lpstr>Badge</vt:lpstr>
      <vt:lpstr>Statistical tests </vt:lpstr>
      <vt:lpstr>One sample test</vt:lpstr>
      <vt:lpstr>Two samples</vt:lpstr>
      <vt:lpstr>Unpaired t-Test (Equal Variance)</vt:lpstr>
      <vt:lpstr>Degrees of Freedom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Hicham Rifai</dc:creator>
  <cp:lastModifiedBy>Hicham Rifai</cp:lastModifiedBy>
  <cp:revision>2</cp:revision>
  <dcterms:created xsi:type="dcterms:W3CDTF">2024-09-05T11:10:38Z</dcterms:created>
  <dcterms:modified xsi:type="dcterms:W3CDTF">2024-09-23T14:34:29Z</dcterms:modified>
</cp:coreProperties>
</file>