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6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8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8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6EFA-EBB7-44B6-8164-015FEE980F26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626D-890B-4A4A-BE45-731BA8A2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PO3 - IMAP - Web 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6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problem with this </a:t>
            </a:r>
            <a:r>
              <a:rPr lang="en-US" b="1" dirty="0" smtClean="0"/>
              <a:t>download-and-delete mode </a:t>
            </a:r>
            <a:r>
              <a:rPr lang="en-US" dirty="0" smtClean="0"/>
              <a:t>is that the recipient, Bob</a:t>
            </a:r>
          </a:p>
          <a:p>
            <a:pPr lvl="1"/>
            <a:r>
              <a:rPr lang="en-US" dirty="0" smtClean="0"/>
              <a:t>may want to access his mail messages from multiple machines: </a:t>
            </a:r>
            <a:r>
              <a:rPr lang="en-US" b="1" i="1" dirty="0" smtClean="0"/>
              <a:t>his office PC, his home PC, and his portable computer. 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downloadand</a:t>
            </a:r>
            <a:r>
              <a:rPr lang="en-US" b="1" dirty="0" smtClean="0"/>
              <a:t>-delete mode </a:t>
            </a:r>
            <a:r>
              <a:rPr lang="en-US" dirty="0" smtClean="0"/>
              <a:t>partitions Bob’s mail messages over these three machines; </a:t>
            </a:r>
          </a:p>
          <a:p>
            <a:pPr lvl="1"/>
            <a:r>
              <a:rPr lang="en-US" i="1" dirty="0" smtClean="0"/>
              <a:t>if Bob </a:t>
            </a:r>
            <a:r>
              <a:rPr lang="en-US" b="1" i="1" dirty="0" smtClean="0"/>
              <a:t>first reads a message </a:t>
            </a:r>
            <a:r>
              <a:rPr lang="en-US" i="1" dirty="0" smtClean="0"/>
              <a:t>on his office PC</a:t>
            </a:r>
          </a:p>
          <a:p>
            <a:pPr lvl="1"/>
            <a:r>
              <a:rPr lang="en-US" i="1" dirty="0" smtClean="0"/>
              <a:t> he </a:t>
            </a:r>
            <a:r>
              <a:rPr lang="en-US" b="1" i="1" dirty="0" smtClean="0"/>
              <a:t>will not be able to reread </a:t>
            </a:r>
            <a:r>
              <a:rPr lang="en-US" i="1" dirty="0" smtClean="0"/>
              <a:t>the message from his portable at home later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download-and keep mode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 the </a:t>
            </a:r>
            <a:r>
              <a:rPr lang="en-US" b="1" i="1" dirty="0" smtClean="0"/>
              <a:t>user agent leaves the messages on the mail server </a:t>
            </a:r>
            <a:r>
              <a:rPr lang="en-US" i="1" dirty="0" smtClean="0"/>
              <a:t>after downloading them. </a:t>
            </a:r>
          </a:p>
          <a:p>
            <a:pPr lvl="1"/>
            <a:r>
              <a:rPr lang="en-US" dirty="0" smtClean="0"/>
              <a:t>Bob </a:t>
            </a:r>
            <a:r>
              <a:rPr lang="en-US" b="1" i="1" dirty="0" smtClean="0"/>
              <a:t>can reread messages </a:t>
            </a:r>
            <a:r>
              <a:rPr lang="en-US" dirty="0" smtClean="0"/>
              <a:t>from different machines;</a:t>
            </a:r>
          </a:p>
          <a:p>
            <a:pPr lvl="1"/>
            <a:r>
              <a:rPr lang="en-US" dirty="0" smtClean="0"/>
              <a:t>he can access a message from work and access it again later in the week from home.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6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During a POP3 session:</a:t>
            </a:r>
          </a:p>
          <a:p>
            <a:pPr lvl="1"/>
            <a:r>
              <a:rPr lang="en-US" dirty="0" smtClean="0"/>
              <a:t> between a </a:t>
            </a:r>
            <a:r>
              <a:rPr lang="en-US" b="1" i="1" dirty="0" smtClean="0"/>
              <a:t>user agent and the mail server,</a:t>
            </a:r>
            <a:r>
              <a:rPr lang="en-US" dirty="0" smtClean="0"/>
              <a:t> the POP3 server maintains some state information; </a:t>
            </a:r>
          </a:p>
          <a:p>
            <a:pPr lvl="1"/>
            <a:r>
              <a:rPr lang="en-US" dirty="0" smtClean="0"/>
              <a:t>it </a:t>
            </a:r>
            <a:r>
              <a:rPr lang="en-US" b="1" i="1" dirty="0" smtClean="0"/>
              <a:t>keeps track of which user messages </a:t>
            </a:r>
            <a:r>
              <a:rPr lang="en-US" dirty="0" smtClean="0"/>
              <a:t>have been marked deleted.</a:t>
            </a:r>
          </a:p>
          <a:p>
            <a:r>
              <a:rPr lang="en-US" dirty="0" smtClean="0"/>
              <a:t>The POP3 server </a:t>
            </a:r>
          </a:p>
          <a:p>
            <a:pPr lvl="1"/>
            <a:r>
              <a:rPr lang="en-US" i="1" dirty="0" smtClean="0"/>
              <a:t>does not carry state information across POP3 sessions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lack of state information across sessions</a:t>
            </a:r>
          </a:p>
          <a:p>
            <a:pPr lvl="1"/>
            <a:r>
              <a:rPr lang="en-US" b="1" dirty="0" smtClean="0"/>
              <a:t>simplifies </a:t>
            </a:r>
            <a:r>
              <a:rPr lang="en-US" dirty="0" smtClean="0"/>
              <a:t>the </a:t>
            </a:r>
            <a:r>
              <a:rPr lang="en-US" i="1" dirty="0" smtClean="0"/>
              <a:t>implementation of a POP3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With POP3 access</a:t>
            </a:r>
          </a:p>
          <a:p>
            <a:pPr lvl="1"/>
            <a:r>
              <a:rPr lang="en-US" dirty="0" smtClean="0"/>
              <a:t>once Bob has downloaded his messages to the local machine</a:t>
            </a:r>
          </a:p>
          <a:p>
            <a:pPr lvl="1"/>
            <a:r>
              <a:rPr lang="en-US" dirty="0" smtClean="0"/>
              <a:t>he can </a:t>
            </a:r>
            <a:r>
              <a:rPr lang="en-US" b="1" i="1" dirty="0" smtClean="0"/>
              <a:t>create mail folders </a:t>
            </a:r>
            <a:r>
              <a:rPr lang="en-US" dirty="0" smtClean="0"/>
              <a:t>and move the downloaded messages into the folders.</a:t>
            </a:r>
          </a:p>
          <a:p>
            <a:r>
              <a:rPr lang="en-US" dirty="0" smtClean="0"/>
              <a:t>Bob can then </a:t>
            </a:r>
          </a:p>
          <a:p>
            <a:pPr lvl="1"/>
            <a:r>
              <a:rPr lang="en-US" b="1" i="1" dirty="0" smtClean="0"/>
              <a:t>delete messages, move messages across folders</a:t>
            </a:r>
            <a:r>
              <a:rPr lang="en-US" dirty="0" smtClean="0"/>
              <a:t>, and </a:t>
            </a:r>
            <a:r>
              <a:rPr lang="en-US" b="1" i="1" dirty="0" smtClean="0"/>
              <a:t>search for messages </a:t>
            </a:r>
            <a:r>
              <a:rPr lang="en-US" dirty="0" smtClean="0"/>
              <a:t>(by sender name or subject). </a:t>
            </a:r>
          </a:p>
          <a:p>
            <a:pPr lvl="1"/>
            <a:r>
              <a:rPr lang="en-US" b="1" dirty="0" smtClean="0"/>
              <a:t>folders and messages in the local machine</a:t>
            </a:r>
            <a:r>
              <a:rPr lang="en-US" dirty="0" smtClean="0"/>
              <a:t>—</a:t>
            </a:r>
          </a:p>
          <a:p>
            <a:pPr lvl="2"/>
            <a:r>
              <a:rPr lang="en-US" dirty="0" smtClean="0"/>
              <a:t>poses a problem for the </a:t>
            </a:r>
            <a:r>
              <a:rPr lang="en-US" b="1" dirty="0" smtClean="0"/>
              <a:t>nomadic user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/>
              <a:t>who would prefer </a:t>
            </a:r>
            <a:r>
              <a:rPr lang="en-US" b="1" dirty="0" smtClean="0"/>
              <a:t>to maintain a </a:t>
            </a:r>
            <a:r>
              <a:rPr lang="en-US" b="1" i="1" dirty="0" smtClean="0"/>
              <a:t>folder hierarchy </a:t>
            </a:r>
            <a:r>
              <a:rPr lang="en-US" b="1" dirty="0" smtClean="0"/>
              <a:t>on a remote server </a:t>
            </a:r>
            <a:r>
              <a:rPr lang="en-US" dirty="0" smtClean="0"/>
              <a:t>that can be accessed from any computer. </a:t>
            </a:r>
          </a:p>
          <a:p>
            <a:pPr lvl="1"/>
            <a:r>
              <a:rPr lang="en-US" dirty="0" smtClean="0"/>
              <a:t>This is not possible with </a:t>
            </a:r>
            <a:r>
              <a:rPr lang="en-US" b="1" dirty="0" smtClean="0"/>
              <a:t>POP3</a:t>
            </a:r>
            <a:r>
              <a:rPr lang="en-US" dirty="0" smtClean="0"/>
              <a:t>—the POP3 protocol </a:t>
            </a:r>
            <a:r>
              <a:rPr lang="en-US" b="1" dirty="0" smtClean="0"/>
              <a:t>does not provide any means </a:t>
            </a:r>
            <a:r>
              <a:rPr lang="en-US" dirty="0" smtClean="0"/>
              <a:t>for a user </a:t>
            </a:r>
            <a:r>
              <a:rPr lang="en-US" b="1" i="1" dirty="0" smtClean="0"/>
              <a:t>to create remote folders and assign messages to folders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To solve this and other problems, the IMAP protocol, defined in [RFC 3501], was invented. </a:t>
            </a:r>
          </a:p>
          <a:p>
            <a:pPr lvl="1"/>
            <a:r>
              <a:rPr lang="en-US" dirty="0" smtClean="0"/>
              <a:t>Like POP3, </a:t>
            </a:r>
            <a:r>
              <a:rPr lang="en-US" b="1" dirty="0" smtClean="0"/>
              <a:t>IMAP is a mail access protocol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has </a:t>
            </a:r>
            <a:r>
              <a:rPr lang="en-US" b="1" dirty="0" smtClean="0"/>
              <a:t>many more features </a:t>
            </a:r>
            <a:r>
              <a:rPr lang="en-US" dirty="0" smtClean="0"/>
              <a:t>than POP3, but it is also significantly </a:t>
            </a:r>
            <a:r>
              <a:rPr lang="en-US" b="1" dirty="0" smtClean="0"/>
              <a:t>more complex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(the client and server side implementations are significantly more complex.)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1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IMAP server </a:t>
            </a:r>
            <a:r>
              <a:rPr lang="en-US" dirty="0" smtClean="0"/>
              <a:t>– </a:t>
            </a:r>
          </a:p>
          <a:p>
            <a:pPr lvl="1"/>
            <a:r>
              <a:rPr lang="en-US" b="1" dirty="0" smtClean="0"/>
              <a:t>associate each message with a folder;</a:t>
            </a:r>
          </a:p>
          <a:p>
            <a:pPr lvl="1"/>
            <a:r>
              <a:rPr lang="en-US" i="1" dirty="0" smtClean="0"/>
              <a:t> when a message first arrives at the server, </a:t>
            </a:r>
          </a:p>
          <a:p>
            <a:pPr lvl="1"/>
            <a:r>
              <a:rPr lang="en-US" i="1" dirty="0" smtClean="0"/>
              <a:t>it is associated with the recipient’s INBOX folder.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recipient </a:t>
            </a:r>
            <a:r>
              <a:rPr lang="en-US" dirty="0" smtClean="0"/>
              <a:t>can then </a:t>
            </a:r>
          </a:p>
          <a:p>
            <a:pPr lvl="1"/>
            <a:r>
              <a:rPr lang="en-US" b="1" i="1" dirty="0" smtClean="0"/>
              <a:t>move the message into a new, user-created folder, read the message, delete the message</a:t>
            </a:r>
            <a:r>
              <a:rPr lang="en-US" i="1" dirty="0" smtClean="0"/>
              <a:t>, and so on.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IMAP protocol </a:t>
            </a:r>
            <a:r>
              <a:rPr lang="en-US" dirty="0" smtClean="0"/>
              <a:t>provides commands to allow users </a:t>
            </a:r>
          </a:p>
          <a:p>
            <a:pPr lvl="1"/>
            <a:r>
              <a:rPr lang="en-US" i="1" dirty="0" smtClean="0"/>
              <a:t>to </a:t>
            </a:r>
            <a:r>
              <a:rPr lang="en-US" b="1" i="1" dirty="0" smtClean="0"/>
              <a:t>create folders and move messages </a:t>
            </a:r>
            <a:r>
              <a:rPr lang="en-US" i="1" dirty="0" smtClean="0"/>
              <a:t>from one folder to another. </a:t>
            </a:r>
          </a:p>
          <a:p>
            <a:pPr lvl="1"/>
            <a:r>
              <a:rPr lang="en-US" i="1" dirty="0" smtClean="0"/>
              <a:t>IMAP also provides </a:t>
            </a:r>
            <a:r>
              <a:rPr lang="en-US" b="1" i="1" dirty="0" smtClean="0"/>
              <a:t>commands that allow users to search remote folders for messages </a:t>
            </a:r>
            <a:r>
              <a:rPr lang="en-US" i="1" dirty="0" smtClean="0"/>
              <a:t>matching specific criteria.</a:t>
            </a:r>
          </a:p>
        </p:txBody>
      </p:sp>
    </p:spTree>
    <p:extLst>
      <p:ext uri="{BB962C8B-B14F-4D97-AF65-F5344CB8AC3E}">
        <p14:creationId xmlns:p14="http://schemas.microsoft.com/office/powerpoint/2010/main" val="135129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Unlike POP3, 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IMAP server </a:t>
            </a:r>
            <a:r>
              <a:rPr lang="en-US" dirty="0" smtClean="0"/>
              <a:t>maintains </a:t>
            </a:r>
            <a:r>
              <a:rPr lang="en-US" b="1" dirty="0" smtClean="0"/>
              <a:t>user state information </a:t>
            </a:r>
            <a:r>
              <a:rPr lang="en-US" dirty="0" smtClean="0"/>
              <a:t>across IMAP sessions—</a:t>
            </a:r>
          </a:p>
          <a:p>
            <a:pPr lvl="1"/>
            <a:r>
              <a:rPr lang="en-US" dirty="0" smtClean="0"/>
              <a:t>for example, </a:t>
            </a:r>
            <a:r>
              <a:rPr lang="en-US" i="1" dirty="0" smtClean="0"/>
              <a:t>the </a:t>
            </a:r>
            <a:r>
              <a:rPr lang="en-US" b="1" i="1" dirty="0" smtClean="0"/>
              <a:t>names of the folders </a:t>
            </a:r>
            <a:r>
              <a:rPr lang="en-US" i="1" dirty="0" smtClean="0"/>
              <a:t>and which </a:t>
            </a:r>
            <a:r>
              <a:rPr lang="en-US" b="1" i="1" dirty="0" smtClean="0"/>
              <a:t>messages </a:t>
            </a:r>
            <a:r>
              <a:rPr lang="en-US" i="1" dirty="0" smtClean="0"/>
              <a:t>are </a:t>
            </a:r>
            <a:r>
              <a:rPr lang="en-US" b="1" i="1" dirty="0" smtClean="0"/>
              <a:t>associated with which folders.</a:t>
            </a:r>
          </a:p>
          <a:p>
            <a:r>
              <a:rPr lang="en-US" dirty="0" smtClean="0"/>
              <a:t>IMAP has commands</a:t>
            </a:r>
          </a:p>
          <a:p>
            <a:pPr lvl="1"/>
            <a:r>
              <a:rPr lang="en-US" dirty="0" smtClean="0"/>
              <a:t>that </a:t>
            </a:r>
            <a:r>
              <a:rPr lang="en-US" b="1" dirty="0" smtClean="0"/>
              <a:t>permit </a:t>
            </a:r>
            <a:r>
              <a:rPr lang="en-US" dirty="0" smtClean="0"/>
              <a:t>a </a:t>
            </a:r>
            <a:r>
              <a:rPr lang="en-US" b="1" dirty="0" smtClean="0"/>
              <a:t>user agent </a:t>
            </a:r>
            <a:r>
              <a:rPr lang="en-US" dirty="0" smtClean="0"/>
              <a:t>to obtain </a:t>
            </a:r>
            <a:r>
              <a:rPr lang="en-US" b="1" dirty="0" smtClean="0"/>
              <a:t>components of messages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user agent can obtain the </a:t>
            </a:r>
            <a:r>
              <a:rPr lang="en-US" b="1" i="1" dirty="0" smtClean="0"/>
              <a:t>message header of a message </a:t>
            </a:r>
            <a:r>
              <a:rPr lang="en-US" dirty="0" smtClean="0"/>
              <a:t>or just </a:t>
            </a:r>
          </a:p>
          <a:p>
            <a:pPr lvl="1"/>
            <a:r>
              <a:rPr lang="en-US" b="1" i="1" dirty="0" smtClean="0"/>
              <a:t>one part of a multipart MIME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feature is useful:</a:t>
            </a:r>
          </a:p>
          <a:p>
            <a:pPr lvl="1"/>
            <a:r>
              <a:rPr lang="en-US" dirty="0" smtClean="0"/>
              <a:t>when there is a </a:t>
            </a:r>
            <a:r>
              <a:rPr lang="en-US" i="1" dirty="0" smtClean="0"/>
              <a:t>low-bandwidth connection </a:t>
            </a:r>
            <a:r>
              <a:rPr lang="en-US" dirty="0" smtClean="0"/>
              <a:t>(a slow-speed modem link) between the user agent and its mail server. </a:t>
            </a:r>
          </a:p>
          <a:p>
            <a:r>
              <a:rPr lang="en-US" dirty="0" smtClean="0"/>
              <a:t>With a low bandwidth connection</a:t>
            </a:r>
          </a:p>
          <a:p>
            <a:pPr lvl="1"/>
            <a:r>
              <a:rPr lang="en-US" dirty="0" smtClean="0"/>
              <a:t> the user may not want to download all of the messages in its mailbox, particularly </a:t>
            </a:r>
            <a:r>
              <a:rPr lang="en-US" b="1" dirty="0" smtClean="0"/>
              <a:t>avoiding long messages </a:t>
            </a:r>
            <a:r>
              <a:rPr lang="en-US" dirty="0" smtClean="0"/>
              <a:t>that might contain, for example, an audio or video clip.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6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Web-Based E-Mail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More and more users today </a:t>
            </a:r>
          </a:p>
          <a:p>
            <a:pPr lvl="1"/>
            <a:r>
              <a:rPr lang="en-US" dirty="0" smtClean="0"/>
              <a:t>are sending and accessing their e-mail through their </a:t>
            </a:r>
            <a:r>
              <a:rPr lang="en-US" b="1" dirty="0" smtClean="0"/>
              <a:t>Web browsers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smtClean="0"/>
              <a:t>Hotmail </a:t>
            </a:r>
            <a:r>
              <a:rPr lang="en-US" dirty="0" smtClean="0"/>
              <a:t>introduced Web-based access in the mid 1990s. </a:t>
            </a:r>
          </a:p>
          <a:p>
            <a:pPr lvl="1"/>
            <a:r>
              <a:rPr lang="en-US" dirty="0" smtClean="0"/>
              <a:t>Web-based e-mail is also provided by </a:t>
            </a:r>
            <a:r>
              <a:rPr lang="en-US" b="1" dirty="0" smtClean="0"/>
              <a:t>Google, Yahoo</a:t>
            </a:r>
            <a:r>
              <a:rPr lang="en-US" dirty="0" smtClean="0"/>
              <a:t>!, as well as just about every major university and corporation. </a:t>
            </a:r>
          </a:p>
          <a:p>
            <a:pPr lvl="1"/>
            <a:r>
              <a:rPr lang="en-US" dirty="0" smtClean="0"/>
              <a:t>With this service, the </a:t>
            </a:r>
            <a:r>
              <a:rPr lang="en-US" b="1" dirty="0" smtClean="0"/>
              <a:t>user agent is an ordinary Web browser</a:t>
            </a:r>
            <a:r>
              <a:rPr lang="en-US" dirty="0" smtClean="0"/>
              <a:t>, and the </a:t>
            </a:r>
            <a:r>
              <a:rPr lang="en-US" b="1" dirty="0" smtClean="0"/>
              <a:t>user communicates with its remote mailbox via HTTP.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a recipient, such as Bob, wants to access a message in his mailbox, the </a:t>
            </a:r>
            <a:r>
              <a:rPr lang="en-US" b="1" i="1" dirty="0" smtClean="0"/>
              <a:t>e-mail message is sent from Bob’s mail server to Bob’s browser using the HTTP protocol rather than the POP3 or IMAP protocol. </a:t>
            </a:r>
          </a:p>
          <a:p>
            <a:r>
              <a:rPr lang="en-US" dirty="0" smtClean="0"/>
              <a:t>When a sender, such as Alice, wants to send an e-mail message, the </a:t>
            </a:r>
            <a:r>
              <a:rPr lang="en-US" b="1" dirty="0" smtClean="0"/>
              <a:t>e-mail message is sent from her browser to her mail server over HTTP rather than over SMTP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Alice’s mail server, however, </a:t>
            </a:r>
            <a:r>
              <a:rPr lang="en-US" b="1" dirty="0" smtClean="0"/>
              <a:t>still sends messages to, and receives messages from, other mail servers using SMTP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Mail Access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Once SMTP delivers the message from Alice’s mail server to Bob’s mail server:</a:t>
            </a:r>
          </a:p>
          <a:p>
            <a:pPr lvl="1"/>
            <a:r>
              <a:rPr lang="en-US" dirty="0" smtClean="0"/>
              <a:t> the message is placed in Bob’s mailbox. </a:t>
            </a:r>
          </a:p>
          <a:p>
            <a:r>
              <a:rPr lang="en-US" dirty="0" smtClean="0"/>
              <a:t>Assumed that Bob reads his mail by logging onto the server host and then </a:t>
            </a:r>
            <a:r>
              <a:rPr lang="en-US" b="1" dirty="0" smtClean="0"/>
              <a:t>executing a mail reader </a:t>
            </a:r>
            <a:r>
              <a:rPr lang="en-US" dirty="0" smtClean="0"/>
              <a:t>that runs </a:t>
            </a:r>
            <a:r>
              <a:rPr lang="en-US" b="1" dirty="0" smtClean="0"/>
              <a:t>on that host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Up </a:t>
            </a:r>
            <a:r>
              <a:rPr lang="en-US" b="1" dirty="0" smtClean="0"/>
              <a:t>until </a:t>
            </a:r>
            <a:r>
              <a:rPr lang="en-US" dirty="0" smtClean="0"/>
              <a:t>the early </a:t>
            </a:r>
            <a:r>
              <a:rPr lang="en-US" b="1" dirty="0" smtClean="0"/>
              <a:t>1990s </a:t>
            </a:r>
            <a:r>
              <a:rPr lang="en-US" dirty="0" smtClean="0"/>
              <a:t>this was the standard way of doing things. </a:t>
            </a:r>
          </a:p>
          <a:p>
            <a:r>
              <a:rPr lang="en-US" dirty="0" smtClean="0"/>
              <a:t>Today, mail access uses a client-server architecture—</a:t>
            </a:r>
          </a:p>
          <a:p>
            <a:pPr lvl="1"/>
            <a:r>
              <a:rPr lang="en-US" dirty="0" smtClean="0"/>
              <a:t>user reads e-mail with a </a:t>
            </a:r>
            <a:r>
              <a:rPr lang="en-US" b="1" dirty="0" smtClean="0"/>
              <a:t>client </a:t>
            </a:r>
            <a:r>
              <a:rPr lang="en-US" dirty="0" smtClean="0"/>
              <a:t>that executes on the user’s end system, for example, on an </a:t>
            </a:r>
            <a:r>
              <a:rPr lang="en-US" b="1" i="1" dirty="0" smtClean="0"/>
              <a:t>office PC, a laptop, or a </a:t>
            </a:r>
            <a:r>
              <a:rPr lang="en-US" b="1" i="1" dirty="0" err="1" smtClean="0"/>
              <a:t>smartphone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By executing a </a:t>
            </a:r>
            <a:r>
              <a:rPr lang="en-US" b="1" dirty="0" smtClean="0"/>
              <a:t>mail client </a:t>
            </a:r>
            <a:r>
              <a:rPr lang="en-US" dirty="0" smtClean="0"/>
              <a:t>on a local PC, </a:t>
            </a:r>
          </a:p>
          <a:p>
            <a:pPr lvl="1"/>
            <a:r>
              <a:rPr lang="en-US" dirty="0" smtClean="0"/>
              <a:t>users enjoy a </a:t>
            </a:r>
            <a:r>
              <a:rPr lang="en-US" b="1" dirty="0" smtClean="0"/>
              <a:t>rich set of features</a:t>
            </a:r>
            <a:r>
              <a:rPr lang="en-US" dirty="0" smtClean="0"/>
              <a:t>, including the ability to view multimedia messages and attachments.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Mail Access Protocols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currently a number of popular mail access protocols, including </a:t>
            </a:r>
          </a:p>
          <a:p>
            <a:pPr lvl="1"/>
            <a:r>
              <a:rPr lang="en-US" b="1" dirty="0" smtClean="0"/>
              <a:t>Post Office Protocol—Version 3 (POP3), </a:t>
            </a:r>
          </a:p>
          <a:p>
            <a:pPr lvl="1"/>
            <a:r>
              <a:rPr lang="en-US" b="1" dirty="0" smtClean="0"/>
              <a:t>Internet Mail Access Protocol (IMAP), </a:t>
            </a:r>
          </a:p>
          <a:p>
            <a:pPr lvl="1"/>
            <a:r>
              <a:rPr lang="en-US" b="1" dirty="0" smtClean="0"/>
              <a:t> HTTP</a:t>
            </a:r>
          </a:p>
          <a:p>
            <a:r>
              <a:rPr lang="en-US" dirty="0" smtClean="0"/>
              <a:t>Figure (</a:t>
            </a:r>
            <a:r>
              <a:rPr lang="en-US" dirty="0" err="1" smtClean="0"/>
              <a:t>follwos</a:t>
            </a:r>
            <a:r>
              <a:rPr lang="en-US" dirty="0" smtClean="0"/>
              <a:t>) provides a summary of the protocols that are used for Internet mail:</a:t>
            </a:r>
          </a:p>
          <a:p>
            <a:pPr lvl="1"/>
            <a:r>
              <a:rPr lang="en-US" b="1" i="1" dirty="0" smtClean="0"/>
              <a:t>SMTP is used to transfer mail from the sender’s mail server to the recipient’s mail server; </a:t>
            </a:r>
          </a:p>
          <a:p>
            <a:pPr lvl="1"/>
            <a:r>
              <a:rPr lang="en-US" b="1" i="1" dirty="0" smtClean="0"/>
              <a:t>SMTP is also used to transfer mail from the sender’s user agent to the sender’s mail server. </a:t>
            </a:r>
          </a:p>
          <a:p>
            <a:pPr lvl="1"/>
            <a:r>
              <a:rPr lang="en-US" dirty="0" smtClean="0"/>
              <a:t>A mail access protocol, such as </a:t>
            </a:r>
            <a:r>
              <a:rPr lang="en-US" b="1" dirty="0" smtClean="0"/>
              <a:t>POP3</a:t>
            </a:r>
            <a:r>
              <a:rPr lang="en-US" dirty="0" smtClean="0"/>
              <a:t>, is used to transfer mail </a:t>
            </a:r>
            <a:r>
              <a:rPr lang="en-US" b="1" dirty="0" smtClean="0"/>
              <a:t>from the recipient’s mail server to the recipient’s user agent.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905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Mail Access Protocols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9812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49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58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624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POP3 is an simple </a:t>
            </a:r>
            <a:r>
              <a:rPr lang="en-US" b="1" dirty="0" smtClean="0"/>
              <a:t>mail access protocol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 is defined in [RFC 1939], which is </a:t>
            </a:r>
            <a:r>
              <a:rPr lang="en-US" b="1" dirty="0" smtClean="0"/>
              <a:t>short </a:t>
            </a:r>
            <a:r>
              <a:rPr lang="en-US" dirty="0" smtClean="0"/>
              <a:t>and quite readable. </a:t>
            </a:r>
          </a:p>
          <a:p>
            <a:pPr lvl="1"/>
            <a:r>
              <a:rPr lang="en-US" dirty="0" smtClean="0"/>
              <a:t>Because the protocol is so simple, its </a:t>
            </a:r>
            <a:r>
              <a:rPr lang="en-US" b="1" dirty="0" smtClean="0"/>
              <a:t>functionality is rather limited. </a:t>
            </a:r>
          </a:p>
          <a:p>
            <a:pPr lvl="1"/>
            <a:r>
              <a:rPr lang="en-US" dirty="0" smtClean="0"/>
              <a:t>POP3 begins when the user agent (the client)</a:t>
            </a:r>
            <a:r>
              <a:rPr lang="en-US" b="1" dirty="0" smtClean="0"/>
              <a:t> </a:t>
            </a:r>
            <a:r>
              <a:rPr lang="en-US" b="1" i="1" dirty="0" smtClean="0"/>
              <a:t>opens a TCP connection to the mail server (the server) on port 110. </a:t>
            </a:r>
          </a:p>
          <a:p>
            <a:r>
              <a:rPr lang="en-US" dirty="0" smtClean="0"/>
              <a:t>With the </a:t>
            </a:r>
            <a:r>
              <a:rPr lang="en-US" b="1" dirty="0" smtClean="0"/>
              <a:t>TCP connection </a:t>
            </a:r>
            <a:r>
              <a:rPr lang="en-US" dirty="0" smtClean="0"/>
              <a:t>established:</a:t>
            </a:r>
          </a:p>
          <a:p>
            <a:pPr lvl="1"/>
            <a:r>
              <a:rPr lang="en-US" dirty="0" smtClean="0"/>
              <a:t>POP3 progresses through </a:t>
            </a:r>
            <a:r>
              <a:rPr lang="en-US" b="1" dirty="0" smtClean="0"/>
              <a:t>three phases</a:t>
            </a:r>
            <a:r>
              <a:rPr lang="en-US" dirty="0" smtClean="0"/>
              <a:t>: </a:t>
            </a:r>
          </a:p>
          <a:p>
            <a:pPr lvl="2"/>
            <a:r>
              <a:rPr lang="en-US" b="1" i="1" dirty="0" smtClean="0"/>
              <a:t>authorization, transaction, and update.</a:t>
            </a:r>
          </a:p>
          <a:p>
            <a:r>
              <a:rPr lang="en-US" dirty="0" smtClean="0"/>
              <a:t>During </a:t>
            </a:r>
            <a:r>
              <a:rPr lang="en-US" b="1" dirty="0" smtClean="0"/>
              <a:t>authorization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user agent sends a username and a password (in the clear) to </a:t>
            </a:r>
            <a:r>
              <a:rPr lang="en-US" b="1" dirty="0" smtClean="0"/>
              <a:t>authenticate </a:t>
            </a:r>
            <a:r>
              <a:rPr lang="en-US" dirty="0" smtClean="0"/>
              <a:t>the user. </a:t>
            </a:r>
          </a:p>
          <a:p>
            <a:r>
              <a:rPr lang="en-US" dirty="0" smtClean="0"/>
              <a:t>During </a:t>
            </a:r>
            <a:r>
              <a:rPr lang="en-US" b="1" dirty="0" smtClean="0"/>
              <a:t>transaction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the user agent </a:t>
            </a:r>
            <a:r>
              <a:rPr lang="en-US" b="1" dirty="0" smtClean="0"/>
              <a:t>retrieves messages</a:t>
            </a:r>
            <a:r>
              <a:rPr lang="en-US" dirty="0" smtClean="0"/>
              <a:t>; also, the user agent can </a:t>
            </a:r>
            <a:r>
              <a:rPr lang="en-US" b="1" i="1" dirty="0" smtClean="0"/>
              <a:t>mark messages for deletion, remove deletion marks, and obtain mail statistics. </a:t>
            </a:r>
          </a:p>
          <a:p>
            <a:r>
              <a:rPr lang="en-US" dirty="0" smtClean="0"/>
              <a:t>During update:</a:t>
            </a:r>
          </a:p>
          <a:p>
            <a:pPr lvl="1"/>
            <a:r>
              <a:rPr lang="en-US" dirty="0" smtClean="0"/>
              <a:t>occurs after the client has issued the </a:t>
            </a:r>
            <a:r>
              <a:rPr lang="en-US" b="1" dirty="0" smtClean="0"/>
              <a:t>quit command:</a:t>
            </a:r>
            <a:endParaRPr lang="en-US" dirty="0" smtClean="0"/>
          </a:p>
          <a:p>
            <a:pPr lvl="2"/>
            <a:r>
              <a:rPr lang="en-US" b="1" i="1" dirty="0" smtClean="0"/>
              <a:t>ending the POP3 session</a:t>
            </a:r>
            <a:r>
              <a:rPr lang="en-US" b="1" dirty="0" smtClean="0"/>
              <a:t>; </a:t>
            </a:r>
          </a:p>
          <a:p>
            <a:pPr lvl="1"/>
            <a:r>
              <a:rPr lang="en-US" b="1" dirty="0" smtClean="0"/>
              <a:t>the mail server deletes the messages that were marked for deletion.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978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a POP3 transaction: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user agent issues commands</a:t>
            </a:r>
            <a:r>
              <a:rPr lang="en-US" dirty="0" smtClean="0"/>
              <a:t>, and the </a:t>
            </a:r>
            <a:r>
              <a:rPr lang="en-US" b="1" dirty="0" smtClean="0"/>
              <a:t>server responds </a:t>
            </a:r>
            <a:r>
              <a:rPr lang="en-US" dirty="0" smtClean="0"/>
              <a:t>to each command with a </a:t>
            </a:r>
            <a:r>
              <a:rPr lang="en-US" b="1" dirty="0" smtClean="0"/>
              <a:t>reply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There are two possible responses: </a:t>
            </a:r>
          </a:p>
          <a:p>
            <a:r>
              <a:rPr lang="en-US" b="1" dirty="0" smtClean="0"/>
              <a:t>+OK </a:t>
            </a:r>
            <a:r>
              <a:rPr lang="en-US" dirty="0" smtClean="0"/>
              <a:t>(sometimes followed by server-to-client data),</a:t>
            </a:r>
          </a:p>
          <a:p>
            <a:pPr lvl="1"/>
            <a:r>
              <a:rPr lang="en-US" dirty="0" smtClean="0"/>
              <a:t>used by the server to indicate that the </a:t>
            </a:r>
            <a:r>
              <a:rPr lang="en-US" b="1" dirty="0" smtClean="0"/>
              <a:t>previous command was fine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b="1" dirty="0" smtClean="0"/>
              <a:t>-ERR:-</a:t>
            </a:r>
            <a:r>
              <a:rPr lang="en-US" dirty="0" smtClean="0"/>
              <a:t> used by the server to indicate that </a:t>
            </a:r>
            <a:r>
              <a:rPr lang="en-US" b="1" i="1" dirty="0" smtClean="0"/>
              <a:t>something was wrong with the previous command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authorization </a:t>
            </a:r>
            <a:r>
              <a:rPr lang="en-US" dirty="0" smtClean="0"/>
              <a:t>phase has two principal </a:t>
            </a:r>
            <a:r>
              <a:rPr lang="en-US" b="1" dirty="0" smtClean="0"/>
              <a:t>commands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/>
              <a:t>user &lt;username&gt; </a:t>
            </a:r>
          </a:p>
          <a:p>
            <a:pPr lvl="1"/>
            <a:r>
              <a:rPr lang="en-US" b="1" dirty="0" smtClean="0"/>
              <a:t>pass &lt;password&gt;. </a:t>
            </a:r>
          </a:p>
          <a:p>
            <a:r>
              <a:rPr lang="en-US" dirty="0" smtClean="0"/>
              <a:t>To illustrate these two commands, </a:t>
            </a:r>
          </a:p>
          <a:p>
            <a:pPr lvl="1"/>
            <a:r>
              <a:rPr lang="en-US" b="1" dirty="0" smtClean="0"/>
              <a:t>Telnet </a:t>
            </a:r>
            <a:r>
              <a:rPr lang="en-US" dirty="0" smtClean="0"/>
              <a:t>directly into a </a:t>
            </a:r>
            <a:r>
              <a:rPr lang="en-US" b="1" dirty="0" smtClean="0"/>
              <a:t>POP3 server</a:t>
            </a:r>
            <a:r>
              <a:rPr lang="en-US" dirty="0" smtClean="0"/>
              <a:t>, using </a:t>
            </a:r>
            <a:r>
              <a:rPr lang="en-US" b="1" dirty="0" smtClean="0"/>
              <a:t>port 110</a:t>
            </a:r>
            <a:r>
              <a:rPr lang="en-US" dirty="0" smtClean="0"/>
              <a:t>, and </a:t>
            </a:r>
            <a:r>
              <a:rPr lang="en-US" b="1" dirty="0" smtClean="0"/>
              <a:t>issue these commands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34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that </a:t>
            </a:r>
            <a:r>
              <a:rPr lang="en-US" b="1" i="1" dirty="0" err="1" smtClean="0"/>
              <a:t>mailServer</a:t>
            </a:r>
            <a:r>
              <a:rPr lang="en-US" b="1" i="1" dirty="0" smtClean="0"/>
              <a:t> </a:t>
            </a:r>
            <a:r>
              <a:rPr lang="en-US" dirty="0" smtClean="0"/>
              <a:t>is the name of your mail server. </a:t>
            </a:r>
          </a:p>
          <a:p>
            <a:r>
              <a:rPr lang="en-US" dirty="0" smtClean="0"/>
              <a:t>You will see something like:</a:t>
            </a:r>
          </a:p>
          <a:p>
            <a:pPr lvl="1"/>
            <a:r>
              <a:rPr lang="en-US" b="1" i="1" dirty="0" smtClean="0"/>
              <a:t>telnet </a:t>
            </a:r>
            <a:r>
              <a:rPr lang="en-US" b="1" i="1" dirty="0" err="1" smtClean="0"/>
              <a:t>mailServer</a:t>
            </a:r>
            <a:r>
              <a:rPr lang="en-US" b="1" i="1" dirty="0" smtClean="0"/>
              <a:t> 110</a:t>
            </a:r>
          </a:p>
          <a:p>
            <a:pPr lvl="1"/>
            <a:r>
              <a:rPr lang="en-US" b="1" dirty="0" smtClean="0"/>
              <a:t>+OK POP3 server ready</a:t>
            </a:r>
          </a:p>
          <a:p>
            <a:pPr lvl="1"/>
            <a:r>
              <a:rPr lang="en-US" b="1" dirty="0" smtClean="0"/>
              <a:t>user </a:t>
            </a:r>
            <a:r>
              <a:rPr lang="en-US" b="1" i="1" dirty="0" smtClean="0"/>
              <a:t>bob</a:t>
            </a:r>
          </a:p>
          <a:p>
            <a:pPr lvl="1"/>
            <a:r>
              <a:rPr lang="en-US" b="1" dirty="0" smtClean="0"/>
              <a:t>+OK</a:t>
            </a:r>
          </a:p>
          <a:p>
            <a:pPr lvl="1"/>
            <a:r>
              <a:rPr lang="en-US" b="1" dirty="0" smtClean="0"/>
              <a:t>pass </a:t>
            </a:r>
            <a:r>
              <a:rPr lang="en-US" b="1" i="1" dirty="0" smtClean="0"/>
              <a:t>hungry</a:t>
            </a:r>
          </a:p>
          <a:p>
            <a:pPr lvl="1"/>
            <a:r>
              <a:rPr lang="en-US" b="1" dirty="0" smtClean="0"/>
              <a:t>+OK user successfully logged on</a:t>
            </a:r>
          </a:p>
          <a:p>
            <a:r>
              <a:rPr lang="en-US" dirty="0" smtClean="0"/>
              <a:t>If you </a:t>
            </a:r>
            <a:r>
              <a:rPr lang="en-US" i="1" dirty="0" smtClean="0"/>
              <a:t>misspell </a:t>
            </a:r>
            <a:r>
              <a:rPr lang="en-US" dirty="0" smtClean="0"/>
              <a:t>a command,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POP3 server </a:t>
            </a:r>
            <a:r>
              <a:rPr lang="en-US" dirty="0" smtClean="0"/>
              <a:t>will reply with an </a:t>
            </a:r>
            <a:r>
              <a:rPr lang="en-US" b="1" dirty="0" smtClean="0"/>
              <a:t>-ERR </a:t>
            </a:r>
            <a:r>
              <a:rPr lang="en-US" dirty="0" smtClean="0"/>
              <a:t>message.</a:t>
            </a:r>
          </a:p>
          <a:p>
            <a:r>
              <a:rPr lang="en-US" dirty="0" smtClean="0"/>
              <a:t>At the </a:t>
            </a:r>
            <a:r>
              <a:rPr lang="en-US" b="1" dirty="0" smtClean="0"/>
              <a:t>transaction phase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user agent using POP3 </a:t>
            </a:r>
            <a:r>
              <a:rPr lang="en-US" dirty="0" smtClean="0"/>
              <a:t>can be </a:t>
            </a:r>
            <a:r>
              <a:rPr lang="en-US" i="1" dirty="0" smtClean="0"/>
              <a:t>configured </a:t>
            </a:r>
            <a:r>
              <a:rPr lang="en-US" dirty="0" smtClean="0"/>
              <a:t>(by the user) to </a:t>
            </a:r>
            <a:r>
              <a:rPr lang="en-US" b="1" i="1" dirty="0" smtClean="0"/>
              <a:t>“download and delete” or to “download and keep.” </a:t>
            </a:r>
          </a:p>
          <a:p>
            <a:pPr lvl="1"/>
            <a:r>
              <a:rPr lang="en-US" dirty="0" smtClean="0"/>
              <a:t>The sequence of commands issued by a POP3 user agent depends on which of these </a:t>
            </a:r>
            <a:r>
              <a:rPr lang="en-US" b="1" dirty="0" smtClean="0"/>
              <a:t>two modes </a:t>
            </a:r>
            <a:r>
              <a:rPr lang="en-US" dirty="0" smtClean="0"/>
              <a:t>the user agent is operating in. </a:t>
            </a:r>
          </a:p>
          <a:p>
            <a:pPr lvl="1"/>
            <a:r>
              <a:rPr lang="en-US" dirty="0" smtClean="0"/>
              <a:t>In the </a:t>
            </a:r>
            <a:r>
              <a:rPr lang="en-US" b="1" dirty="0" smtClean="0"/>
              <a:t>download-and-delete mode</a:t>
            </a:r>
            <a:r>
              <a:rPr lang="en-US" dirty="0" smtClean="0"/>
              <a:t>, the </a:t>
            </a:r>
            <a:r>
              <a:rPr lang="en-US" i="1" dirty="0" smtClean="0"/>
              <a:t>user agent will issue </a:t>
            </a:r>
            <a:r>
              <a:rPr lang="en-US" dirty="0" smtClean="0"/>
              <a:t>the </a:t>
            </a:r>
            <a:r>
              <a:rPr lang="en-US" b="1" i="1" dirty="0" smtClean="0"/>
              <a:t>list, </a:t>
            </a:r>
            <a:r>
              <a:rPr lang="en-US" b="1" i="1" dirty="0" err="1" smtClean="0"/>
              <a:t>retr</a:t>
            </a:r>
            <a:r>
              <a:rPr lang="en-US" b="1" i="1" dirty="0" smtClean="0"/>
              <a:t>, and dele commands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an example, the user has two messages in his or her mailbox. </a:t>
            </a:r>
          </a:p>
          <a:p>
            <a:pPr lvl="1">
              <a:buNone/>
            </a:pPr>
            <a:r>
              <a:rPr lang="en-US" dirty="0" smtClean="0"/>
              <a:t>In the dialogue below, </a:t>
            </a:r>
          </a:p>
          <a:p>
            <a:pPr lvl="1"/>
            <a:r>
              <a:rPr lang="en-US" b="1" dirty="0" smtClean="0"/>
              <a:t>C: </a:t>
            </a:r>
            <a:r>
              <a:rPr lang="en-US" dirty="0" smtClean="0"/>
              <a:t>(standing for client) is the user agent </a:t>
            </a:r>
          </a:p>
          <a:p>
            <a:pPr lvl="1"/>
            <a:r>
              <a:rPr lang="en-US" b="1" dirty="0" smtClean="0"/>
              <a:t>S: </a:t>
            </a:r>
            <a:r>
              <a:rPr lang="en-US" dirty="0" smtClean="0"/>
              <a:t>(standing for server) is the mail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C: list</a:t>
            </a:r>
          </a:p>
          <a:p>
            <a:r>
              <a:rPr lang="en-US" b="1" dirty="0" smtClean="0"/>
              <a:t>S: 1 498</a:t>
            </a:r>
          </a:p>
          <a:p>
            <a:r>
              <a:rPr lang="en-US" b="1" dirty="0" smtClean="0"/>
              <a:t>S: 2 912</a:t>
            </a:r>
          </a:p>
          <a:p>
            <a:r>
              <a:rPr lang="en-US" b="1" dirty="0" smtClean="0"/>
              <a:t>S: .</a:t>
            </a:r>
          </a:p>
          <a:p>
            <a:r>
              <a:rPr lang="en-US" b="1" dirty="0" smtClean="0"/>
              <a:t>C: </a:t>
            </a:r>
            <a:r>
              <a:rPr lang="en-US" b="1" dirty="0" err="1" smtClean="0"/>
              <a:t>retr</a:t>
            </a:r>
            <a:r>
              <a:rPr lang="en-US" b="1" dirty="0" smtClean="0"/>
              <a:t> 1</a:t>
            </a:r>
          </a:p>
          <a:p>
            <a:r>
              <a:rPr lang="en-US" b="1" dirty="0" smtClean="0"/>
              <a:t>S: (blah </a:t>
            </a:r>
            <a:r>
              <a:rPr lang="en-US" b="1" dirty="0" err="1" smtClean="0"/>
              <a:t>blah</a:t>
            </a:r>
            <a:r>
              <a:rPr lang="en-US" b="1" dirty="0" smtClean="0"/>
              <a:t> ...</a:t>
            </a:r>
          </a:p>
          <a:p>
            <a:r>
              <a:rPr lang="en-US" b="1" dirty="0" smtClean="0"/>
              <a:t>S: .................</a:t>
            </a:r>
          </a:p>
          <a:p>
            <a:r>
              <a:rPr lang="en-US" b="1" dirty="0" smtClean="0"/>
              <a:t>S: ..........blah)</a:t>
            </a:r>
          </a:p>
          <a:p>
            <a:r>
              <a:rPr lang="en-US" b="1" dirty="0" smtClean="0"/>
              <a:t>S: .</a:t>
            </a:r>
          </a:p>
          <a:p>
            <a:r>
              <a:rPr lang="en-US" b="1" dirty="0" smtClean="0"/>
              <a:t>C: dele 1</a:t>
            </a:r>
          </a:p>
          <a:p>
            <a:r>
              <a:rPr lang="en-US" b="1" dirty="0" smtClean="0"/>
              <a:t>C: </a:t>
            </a:r>
            <a:r>
              <a:rPr lang="en-US" b="1" dirty="0" err="1" smtClean="0"/>
              <a:t>retr</a:t>
            </a:r>
            <a:r>
              <a:rPr lang="en-US" b="1" dirty="0" smtClean="0"/>
              <a:t> 2</a:t>
            </a:r>
          </a:p>
          <a:p>
            <a:r>
              <a:rPr lang="en-US" b="1" dirty="0" smtClean="0"/>
              <a:t>S: (blah </a:t>
            </a:r>
            <a:r>
              <a:rPr lang="en-US" b="1" dirty="0" err="1" smtClean="0"/>
              <a:t>blah</a:t>
            </a:r>
            <a:r>
              <a:rPr lang="en-US" b="1" dirty="0" smtClean="0"/>
              <a:t> ...</a:t>
            </a:r>
          </a:p>
          <a:p>
            <a:r>
              <a:rPr lang="en-US" b="1" dirty="0" smtClean="0"/>
              <a:t>S: .................</a:t>
            </a:r>
          </a:p>
          <a:p>
            <a:r>
              <a:rPr lang="en-US" b="1" dirty="0" smtClean="0"/>
              <a:t>S: ..........blah)</a:t>
            </a:r>
          </a:p>
          <a:p>
            <a:r>
              <a:rPr lang="en-US" b="1" dirty="0" smtClean="0"/>
              <a:t>S: .</a:t>
            </a:r>
          </a:p>
          <a:p>
            <a:r>
              <a:rPr lang="en-US" b="1" dirty="0" smtClean="0"/>
              <a:t>C: dele 2</a:t>
            </a:r>
          </a:p>
          <a:p>
            <a:r>
              <a:rPr lang="en-US" b="1" dirty="0" smtClean="0"/>
              <a:t>C: quit</a:t>
            </a:r>
          </a:p>
          <a:p>
            <a:r>
              <a:rPr lang="en-US" b="1" dirty="0" smtClean="0"/>
              <a:t>S: +OK POP3 server signing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938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POP3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user agent first asks the mail server</a:t>
            </a:r>
          </a:p>
          <a:p>
            <a:pPr lvl="1"/>
            <a:r>
              <a:rPr lang="en-US" dirty="0" smtClean="0"/>
              <a:t> to </a:t>
            </a:r>
            <a:r>
              <a:rPr lang="en-US" b="1" dirty="0" smtClean="0"/>
              <a:t>list the size of each of the stored messages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user agent </a:t>
            </a:r>
          </a:p>
          <a:p>
            <a:pPr lvl="1"/>
            <a:r>
              <a:rPr lang="en-US" b="1" dirty="0" smtClean="0"/>
              <a:t>retrieves and deletes </a:t>
            </a:r>
            <a:r>
              <a:rPr lang="en-US" dirty="0" smtClean="0"/>
              <a:t>each message from the server. </a:t>
            </a:r>
          </a:p>
          <a:p>
            <a:r>
              <a:rPr lang="en-US" dirty="0" smtClean="0"/>
              <a:t>After the authorization phase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user agent employed only four commands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list, </a:t>
            </a:r>
            <a:r>
              <a:rPr lang="en-US" b="1" dirty="0" err="1" smtClean="0"/>
              <a:t>retr</a:t>
            </a:r>
            <a:r>
              <a:rPr lang="en-US" b="1" dirty="0" smtClean="0"/>
              <a:t>, dele, and quit. </a:t>
            </a:r>
          </a:p>
          <a:p>
            <a:r>
              <a:rPr lang="en-US" dirty="0" smtClean="0"/>
              <a:t>After processing the </a:t>
            </a:r>
            <a:r>
              <a:rPr lang="en-US" b="1" dirty="0" smtClean="0"/>
              <a:t>quit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/>
              <a:t> the </a:t>
            </a:r>
            <a:r>
              <a:rPr lang="en-US" b="1" dirty="0" smtClean="0"/>
              <a:t>POP3 server enters the update phase </a:t>
            </a:r>
            <a:r>
              <a:rPr lang="en-US" dirty="0" smtClean="0"/>
              <a:t>and </a:t>
            </a:r>
            <a:r>
              <a:rPr lang="en-US" b="1" i="1" dirty="0" smtClean="0"/>
              <a:t>removes messages 1 and 2 from the mailbox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7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1595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MODULE 2</vt:lpstr>
      <vt:lpstr>Mail Access Protocols</vt:lpstr>
      <vt:lpstr>Mail Access Protocols</vt:lpstr>
      <vt:lpstr>Mail Access Protocols</vt:lpstr>
      <vt:lpstr>POP3</vt:lpstr>
      <vt:lpstr>POP3</vt:lpstr>
      <vt:lpstr>POP3</vt:lpstr>
      <vt:lpstr>POP3</vt:lpstr>
      <vt:lpstr>POP3</vt:lpstr>
      <vt:lpstr>POP3</vt:lpstr>
      <vt:lpstr>POP3</vt:lpstr>
      <vt:lpstr>IMAP</vt:lpstr>
      <vt:lpstr>IMAP</vt:lpstr>
      <vt:lpstr>IMAP</vt:lpstr>
      <vt:lpstr>Web-Based E-Mail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Staff</dc:creator>
  <cp:lastModifiedBy>Staff</cp:lastModifiedBy>
  <cp:revision>3</cp:revision>
  <dcterms:created xsi:type="dcterms:W3CDTF">2016-10-01T20:37:45Z</dcterms:created>
  <dcterms:modified xsi:type="dcterms:W3CDTF">2016-10-01T20:40:53Z</dcterms:modified>
</cp:coreProperties>
</file>