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5" r:id="rId6"/>
    <p:sldId id="266" r:id="rId7"/>
    <p:sldId id="267" r:id="rId8"/>
    <p:sldId id="261" r:id="rId9"/>
    <p:sldId id="262" r:id="rId10"/>
    <p:sldId id="263" r:id="rId11"/>
    <p:sldId id="264" r:id="rId12"/>
    <p:sldId id="268" r:id="rId13"/>
    <p:sldId id="269" r:id="rId14"/>
    <p:sldId id="270" r:id="rId15"/>
    <p:sldId id="271" r:id="rId16"/>
    <p:sldId id="272" r:id="rId17"/>
    <p:sldId id="273" r:id="rId18"/>
    <p:sldId id="274" r:id="rId19"/>
    <p:sldId id="275" r:id="rId20"/>
    <p:sldId id="276" r:id="rId21"/>
    <p:sldId id="283" r:id="rId22"/>
    <p:sldId id="277" r:id="rId23"/>
    <p:sldId id="278" r:id="rId24"/>
    <p:sldId id="280" r:id="rId25"/>
    <p:sldId id="281" r:id="rId26"/>
    <p:sldId id="282" r:id="rId27"/>
    <p:sldId id="284" r:id="rId28"/>
    <p:sldId id="285" r:id="rId29"/>
    <p:sldId id="286" r:id="rId30"/>
    <p:sldId id="287" r:id="rId31"/>
    <p:sldId id="289" r:id="rId32"/>
    <p:sldId id="290" r:id="rId33"/>
    <p:sldId id="288" r:id="rId34"/>
    <p:sldId id="291" r:id="rId35"/>
    <p:sldId id="292" r:id="rId36"/>
    <p:sldId id="293" r:id="rId37"/>
    <p:sldId id="294" r:id="rId38"/>
    <p:sldId id="301" r:id="rId39"/>
    <p:sldId id="295" r:id="rId40"/>
    <p:sldId id="296" r:id="rId41"/>
    <p:sldId id="297" r:id="rId42"/>
    <p:sldId id="298" r:id="rId43"/>
    <p:sldId id="299"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35" r:id="rId69"/>
    <p:sldId id="336" r:id="rId70"/>
    <p:sldId id="339" r:id="rId71"/>
    <p:sldId id="337" r:id="rId72"/>
    <p:sldId id="338" r:id="rId73"/>
    <p:sldId id="340" r:id="rId74"/>
    <p:sldId id="341" r:id="rId75"/>
    <p:sldId id="325" r:id="rId76"/>
    <p:sldId id="326" r:id="rId77"/>
    <p:sldId id="327" r:id="rId78"/>
    <p:sldId id="328" r:id="rId79"/>
    <p:sldId id="329" r:id="rId80"/>
    <p:sldId id="330" r:id="rId81"/>
    <p:sldId id="331" r:id="rId82"/>
    <p:sldId id="332" r:id="rId83"/>
    <p:sldId id="334" r:id="rId84"/>
    <p:sldId id="333" r:id="rId85"/>
    <p:sldId id="342" r:id="rId86"/>
    <p:sldId id="344" r:id="rId87"/>
    <p:sldId id="343" r:id="rId88"/>
    <p:sldId id="352" r:id="rId89"/>
    <p:sldId id="353" r:id="rId90"/>
    <p:sldId id="346" r:id="rId91"/>
    <p:sldId id="347" r:id="rId92"/>
    <p:sldId id="348" r:id="rId93"/>
    <p:sldId id="349" r:id="rId94"/>
    <p:sldId id="350" r:id="rId95"/>
    <p:sldId id="351"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Sans Unicode"/>
                <a:ea typeface="+mn-ea"/>
                <a:cs typeface="+mn-cs"/>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Sans Unicode"/>
                <a:ea typeface="+mn-ea"/>
                <a:cs typeface="+mn-cs"/>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19DEF9-6324-48D9-8DB7-84B956B7BED4}" type="datetimeFigureOut">
              <a:rPr lang="en-US" smtClean="0"/>
              <a:pPr/>
              <a:t>10/14/2016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3EE4F06-98FE-4E36-AA3F-6649B79A94FE}" type="slidenum">
              <a:rPr lang="en-US" smtClean="0"/>
              <a:pPr/>
              <a:t>‹#›</a:t>
            </a:fld>
            <a:endParaRPr lang="en-US"/>
          </a:p>
        </p:txBody>
      </p:sp>
    </p:spTree>
    <p:extLst>
      <p:ext uri="{BB962C8B-B14F-4D97-AF65-F5344CB8AC3E}">
        <p14:creationId xmlns:p14="http://schemas.microsoft.com/office/powerpoint/2010/main" val="27976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8548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3950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17221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19DEF9-6324-48D9-8DB7-84B956B7BED4}" type="datetimeFigureOut">
              <a:rPr lang="en-US" smtClean="0">
                <a:solidFill>
                  <a:prstClr val="white"/>
                </a:solidFill>
              </a:rPr>
              <a:pPr/>
              <a:t>10/14/2016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23EE4F06-98FE-4E36-AA3F-6649B79A94FE}"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Tree>
    <p:extLst>
      <p:ext uri="{BB962C8B-B14F-4D97-AF65-F5344CB8AC3E}">
        <p14:creationId xmlns:p14="http://schemas.microsoft.com/office/powerpoint/2010/main" val="25282033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19DEF9-6324-48D9-8DB7-84B956B7BED4}" type="datetimeFigureOut">
              <a:rPr lang="en-US" smtClean="0">
                <a:solidFill>
                  <a:prstClr val="white"/>
                </a:solidFill>
              </a:rPr>
              <a:pPr/>
              <a:t>10/14/2016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23EE4F06-98FE-4E36-AA3F-6649B79A94FE}"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393038753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1253630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19DEF9-6324-48D9-8DB7-84B956B7BED4}" type="datetimeFigureOut">
              <a:rPr lang="en-US" smtClean="0">
                <a:solidFill>
                  <a:prstClr val="white"/>
                </a:solidFill>
              </a:rPr>
              <a:pPr/>
              <a:t>10/14/2016</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23EE4F06-98FE-4E36-AA3F-6649B79A94FE}"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1216127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182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8C19DEF9-6324-48D9-8DB7-84B956B7BED4}" type="datetimeFigureOut">
              <a:rPr lang="en-US" smtClean="0">
                <a:solidFill>
                  <a:prstClr val="black"/>
                </a:solidFill>
              </a:rPr>
              <a:pPr/>
              <a:t>10/14/2016</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2193253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C19DEF9-6324-48D9-8DB7-84B956B7BED4}" type="datetimeFigureOut">
              <a:rPr lang="en-US" smtClean="0">
                <a:solidFill>
                  <a:prstClr val="white"/>
                </a:solidFill>
              </a:rPr>
              <a:pPr/>
              <a:t>10/14/2016</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3EE4F06-98FE-4E36-AA3F-6649B79A94FE}"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Tree>
    <p:extLst>
      <p:ext uri="{BB962C8B-B14F-4D97-AF65-F5344CB8AC3E}">
        <p14:creationId xmlns:p14="http://schemas.microsoft.com/office/powerpoint/2010/main" val="41364255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Sans Unicode"/>
              <a:ea typeface="+mn-ea"/>
              <a:cs typeface="+mn-cs"/>
            </a:endParaRPr>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Sans Unicode"/>
              <a:ea typeface="+mn-ea"/>
              <a:cs typeface="+mn-cs"/>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C19DEF9-6324-48D9-8DB7-84B956B7BED4}" type="datetimeFigureOut">
              <a:rPr lang="en-US" smtClean="0">
                <a:solidFill>
                  <a:prstClr val="black"/>
                </a:solidFill>
              </a:rPr>
              <a:pPr/>
              <a:t>10/14/2016</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23EE4F06-98FE-4E36-AA3F-6649B79A94F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8463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30-09-2016</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According to </a:t>
            </a:r>
            <a:r>
              <a:rPr lang="en-US" dirty="0" smtClean="0">
                <a:solidFill>
                  <a:srgbClr val="FF0000"/>
                </a:solidFill>
                <a:latin typeface="Times New Roman" panose="02020603050405020304" pitchFamily="18" charset="0"/>
                <a:cs typeface="Times New Roman" panose="02020603050405020304" pitchFamily="18" charset="0"/>
              </a:rPr>
              <a:t>Ivar Jacobson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agile team is a nimble team able to appropriately respond to changes. </a:t>
            </a: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Changes </a:t>
            </a:r>
            <a:r>
              <a:rPr lang="en-US" dirty="0">
                <a:latin typeface="Times New Roman" panose="02020603050405020304" pitchFamily="18" charset="0"/>
                <a:cs typeface="Times New Roman" panose="02020603050405020304" pitchFamily="18" charset="0"/>
              </a:rPr>
              <a:t>in the software being </a:t>
            </a:r>
            <a:r>
              <a:rPr lang="en-US" dirty="0" smtClean="0">
                <a:latin typeface="Times New Roman" panose="02020603050405020304" pitchFamily="18" charset="0"/>
                <a:cs typeface="Times New Roman" panose="02020603050405020304" pitchFamily="18" charset="0"/>
              </a:rPr>
              <a:t>built.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hanges </a:t>
            </a:r>
            <a:r>
              <a:rPr lang="en-US" dirty="0">
                <a:latin typeface="Times New Roman" panose="02020603050405020304" pitchFamily="18" charset="0"/>
                <a:cs typeface="Times New Roman" panose="02020603050405020304" pitchFamily="18" charset="0"/>
              </a:rPr>
              <a:t>to the team </a:t>
            </a:r>
            <a:r>
              <a:rPr lang="en-US" dirty="0" smtClean="0">
                <a:latin typeface="Times New Roman" panose="02020603050405020304" pitchFamily="18" charset="0"/>
                <a:cs typeface="Times New Roman" panose="02020603050405020304" pitchFamily="18" charset="0"/>
              </a:rPr>
              <a:t>members.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hanges </a:t>
            </a:r>
            <a:r>
              <a:rPr lang="en-US" dirty="0">
                <a:latin typeface="Times New Roman" panose="02020603050405020304" pitchFamily="18" charset="0"/>
                <a:cs typeface="Times New Roman" panose="02020603050405020304" pitchFamily="18" charset="0"/>
              </a:rPr>
              <a:t>because of new </a:t>
            </a:r>
            <a:r>
              <a:rPr lang="en-US" dirty="0" smtClean="0">
                <a:latin typeface="Times New Roman" panose="02020603050405020304" pitchFamily="18" charset="0"/>
                <a:cs typeface="Times New Roman" panose="02020603050405020304" pitchFamily="18" charset="0"/>
              </a:rPr>
              <a:t>technology.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hanges </a:t>
            </a:r>
            <a:r>
              <a:rPr lang="en-US" dirty="0">
                <a:latin typeface="Times New Roman" panose="02020603050405020304" pitchFamily="18" charset="0"/>
                <a:cs typeface="Times New Roman" panose="02020603050405020304" pitchFamily="18" charset="0"/>
              </a:rPr>
              <a:t>of all kinds that may have an impact on the product they build or the project that creates the </a:t>
            </a:r>
            <a:r>
              <a:rPr lang="en-US" dirty="0" smtClean="0">
                <a:latin typeface="Times New Roman" panose="02020603050405020304" pitchFamily="18" charset="0"/>
                <a:cs typeface="Times New Roman" panose="02020603050405020304" pitchFamily="18" charset="0"/>
              </a:rPr>
              <a:t>product.</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What is Agility</a:t>
            </a:r>
            <a:endParaRPr lang="en-US" dirty="0"/>
          </a:p>
        </p:txBody>
      </p:sp>
    </p:spTree>
    <p:extLst>
      <p:ext uri="{BB962C8B-B14F-4D97-AF65-F5344CB8AC3E}">
        <p14:creationId xmlns:p14="http://schemas.microsoft.com/office/powerpoint/2010/main" val="2174839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7. Working software is the primary measure of progress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 Agile processes promote sustainable development. The sponsors, developers, and users should be able to maintain a constant pace </a:t>
            </a:r>
            <a:r>
              <a:rPr lang="en-US" dirty="0" smtClean="0">
                <a:latin typeface="Times New Roman" panose="02020603050405020304" pitchFamily="18" charset="0"/>
                <a:cs typeface="Times New Roman" panose="02020603050405020304" pitchFamily="18" charset="0"/>
              </a:rPr>
              <a:t>indefinitely.</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9. Continuous </a:t>
            </a:r>
            <a:r>
              <a:rPr lang="en-US" dirty="0">
                <a:latin typeface="Times New Roman" panose="02020603050405020304" pitchFamily="18" charset="0"/>
                <a:cs typeface="Times New Roman" panose="02020603050405020304" pitchFamily="18" charset="0"/>
              </a:rPr>
              <a:t>attention to technical excellence and good design enhances agility.</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0539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10. Simplicity—the art of maximizing the amount of work not done—is essential.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The best architectures, requirements, and designs emerge from self– organizing teams.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At regular intervals, the team reflects on how to become more effective, then tunes and adjusts its behavior accordingly.</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32211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pPr marL="109728" indent="0">
              <a:buNone/>
            </a:pPr>
            <a:r>
              <a:rPr lang="en-US" b="1" dirty="0" smtClean="0">
                <a:solidFill>
                  <a:srgbClr val="00B050"/>
                </a:solidFill>
                <a:latin typeface="Times New Roman" panose="02020603050405020304" pitchFamily="18" charset="0"/>
                <a:cs typeface="Times New Roman" panose="02020603050405020304" pitchFamily="18" charset="0"/>
              </a:rPr>
              <a:t>04-10-2016</a:t>
            </a:r>
            <a:endParaRPr lang="en-US" b="1" dirty="0">
              <a:solidFill>
                <a:srgbClr val="00B050"/>
              </a:solidFill>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Extreme </a:t>
            </a:r>
            <a:r>
              <a:rPr lang="en-US" dirty="0">
                <a:latin typeface="Times New Roman" panose="02020603050405020304" pitchFamily="18" charset="0"/>
                <a:cs typeface="Times New Roman" panose="02020603050405020304" pitchFamily="18" charset="0"/>
              </a:rPr>
              <a:t>Programming (XP</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the most widely used approach to agile software </a:t>
            </a:r>
            <a:r>
              <a:rPr lang="en-US" dirty="0" smtClean="0">
                <a:latin typeface="Times New Roman" panose="02020603050405020304" pitchFamily="18" charset="0"/>
                <a:cs typeface="Times New Roman" panose="02020603050405020304" pitchFamily="18" charset="0"/>
              </a:rPr>
              <a:t>development.</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Extreme Programming</a:t>
            </a:r>
            <a:endParaRPr lang="en-US" dirty="0"/>
          </a:p>
        </p:txBody>
      </p:sp>
    </p:spTree>
    <p:extLst>
      <p:ext uri="{BB962C8B-B14F-4D97-AF65-F5344CB8AC3E}">
        <p14:creationId xmlns:p14="http://schemas.microsoft.com/office/powerpoint/2010/main" val="1073390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XP Values</a:t>
            </a:r>
          </a:p>
          <a:p>
            <a:r>
              <a:rPr lang="en-US" sz="2800" dirty="0" smtClean="0">
                <a:latin typeface="Times New Roman" panose="02020603050405020304" pitchFamily="18" charset="0"/>
                <a:cs typeface="Times New Roman" panose="02020603050405020304" pitchFamily="18" charset="0"/>
              </a:rPr>
              <a:t>Kent Beck defines </a:t>
            </a:r>
            <a:r>
              <a:rPr lang="en-US" sz="2800" dirty="0">
                <a:latin typeface="Times New Roman" panose="02020603050405020304" pitchFamily="18" charset="0"/>
                <a:cs typeface="Times New Roman" panose="02020603050405020304" pitchFamily="18" charset="0"/>
              </a:rPr>
              <a:t>a set of five values that establish a foundation for all work performed as part of XP</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Simplicity</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Feedback</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ourage</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espect</a:t>
            </a: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Extreme Programming</a:t>
            </a:r>
          </a:p>
        </p:txBody>
      </p:sp>
    </p:spTree>
    <p:extLst>
      <p:ext uri="{BB962C8B-B14F-4D97-AF65-F5344CB8AC3E}">
        <p14:creationId xmlns:p14="http://schemas.microsoft.com/office/powerpoint/2010/main" val="2027864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solidFill>
                  <a:srgbClr val="00B0F0"/>
                </a:solidFill>
                <a:latin typeface="Times New Roman" panose="02020603050405020304" pitchFamily="18" charset="0"/>
                <a:cs typeface="Times New Roman" panose="02020603050405020304" pitchFamily="18" charset="0"/>
              </a:rPr>
              <a:t>Communication</a:t>
            </a:r>
          </a:p>
          <a:p>
            <a:pPr marL="109728" indent="0">
              <a:buNone/>
            </a:pPr>
            <a:r>
              <a:rPr lang="en-US" dirty="0">
                <a:latin typeface="Times New Roman" panose="02020603050405020304" pitchFamily="18" charset="0"/>
                <a:cs typeface="Times New Roman" panose="02020603050405020304" pitchFamily="18" charset="0"/>
              </a:rPr>
              <a:t>In order to achieve effective communication between software engineers and other stakeholders </a:t>
            </a:r>
            <a:r>
              <a:rPr lang="en-US" dirty="0" smtClean="0">
                <a:latin typeface="Times New Roman" panose="02020603050405020304" pitchFamily="18" charset="0"/>
                <a:cs typeface="Times New Roman" panose="02020603050405020304" pitchFamily="18" charset="0"/>
              </a:rPr>
              <a:t>, XP emphasizes: </a:t>
            </a:r>
          </a:p>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lose</a:t>
            </a:r>
            <a:r>
              <a:rPr lang="en-US" dirty="0">
                <a:latin typeface="Times New Roman" panose="02020603050405020304" pitchFamily="18" charset="0"/>
                <a:cs typeface="Times New Roman" panose="02020603050405020304" pitchFamily="18" charset="0"/>
              </a:rPr>
              <a:t>, yet informal (verbal) collaboration between customers and developers,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establishment of effective </a:t>
            </a:r>
            <a:r>
              <a:rPr lang="en-US" dirty="0" smtClean="0">
                <a:latin typeface="Times New Roman" panose="02020603050405020304" pitchFamily="18" charset="0"/>
                <a:cs typeface="Times New Roman" panose="02020603050405020304" pitchFamily="18" charset="0"/>
              </a:rPr>
              <a:t>metaphors </a:t>
            </a:r>
            <a:r>
              <a:rPr lang="en-US" dirty="0">
                <a:latin typeface="Times New Roman" panose="02020603050405020304" pitchFamily="18" charset="0"/>
                <a:cs typeface="Times New Roman" panose="02020603050405020304" pitchFamily="18" charset="0"/>
              </a:rPr>
              <a:t>for communicating important </a:t>
            </a:r>
            <a:r>
              <a:rPr lang="en-US" dirty="0" smtClean="0">
                <a:latin typeface="Times New Roman" panose="02020603050405020304" pitchFamily="18" charset="0"/>
                <a:cs typeface="Times New Roman" panose="02020603050405020304" pitchFamily="18" charset="0"/>
              </a:rPr>
              <a:t>concepts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Continuous </a:t>
            </a:r>
            <a:r>
              <a:rPr lang="en-US" dirty="0">
                <a:latin typeface="Times New Roman" panose="02020603050405020304" pitchFamily="18" charset="0"/>
                <a:cs typeface="Times New Roman" panose="02020603050405020304" pitchFamily="18" charset="0"/>
              </a:rPr>
              <a:t>feedback, and the avoidance of voluminous documentation as a communication medium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7301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solidFill>
                  <a:srgbClr val="00B0F0"/>
                </a:solidFill>
                <a:latin typeface="Times New Roman" panose="02020603050405020304" pitchFamily="18" charset="0"/>
                <a:cs typeface="Times New Roman" panose="02020603050405020304" pitchFamily="18" charset="0"/>
              </a:rPr>
              <a:t>Simplicity</a:t>
            </a:r>
            <a:endParaRPr lang="en-US" sz="2800" b="1" dirty="0">
              <a:solidFill>
                <a:srgbClr val="00B0F0"/>
              </a:solidFill>
              <a:latin typeface="Times New Roman" panose="02020603050405020304" pitchFamily="18" charset="0"/>
              <a:cs typeface="Times New Roman" panose="02020603050405020304" pitchFamily="18" charset="0"/>
            </a:endParaRPr>
          </a:p>
          <a:p>
            <a:endParaRPr lang="en-US" dirty="0"/>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achieve simplicity, XP restricts developers to design only for immediate needs, rather than consider future needs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intent is to create a simple design that can be easily implemented in </a:t>
            </a:r>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If the design must be improved, it can be </a:t>
            </a:r>
            <a:r>
              <a:rPr lang="en-US" dirty="0" smtClean="0">
                <a:latin typeface="Times New Roman" panose="02020603050405020304" pitchFamily="18" charset="0"/>
                <a:cs typeface="Times New Roman" panose="02020603050405020304" pitchFamily="18" charset="0"/>
              </a:rPr>
              <a:t>refactored </a:t>
            </a:r>
            <a:r>
              <a:rPr lang="en-US" dirty="0">
                <a:latin typeface="Times New Roman" panose="02020603050405020304" pitchFamily="18" charset="0"/>
                <a:cs typeface="Times New Roman" panose="02020603050405020304" pitchFamily="18" charset="0"/>
              </a:rPr>
              <a:t>at a later time.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48425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dirty="0">
                <a:solidFill>
                  <a:srgbClr val="00B0F0"/>
                </a:solidFill>
                <a:latin typeface="Times New Roman" panose="02020603050405020304" pitchFamily="18" charset="0"/>
                <a:cs typeface="Times New Roman" panose="02020603050405020304" pitchFamily="18" charset="0"/>
              </a:rPr>
              <a:t>Feedback</a:t>
            </a:r>
          </a:p>
          <a:p>
            <a:r>
              <a:rPr lang="en-US" dirty="0" smtClean="0">
                <a:latin typeface="Times New Roman" panose="02020603050405020304" pitchFamily="18" charset="0"/>
                <a:cs typeface="Times New Roman" panose="02020603050405020304" pitchFamily="18" charset="0"/>
              </a:rPr>
              <a:t>Feedback </a:t>
            </a:r>
            <a:r>
              <a:rPr lang="en-US" dirty="0">
                <a:latin typeface="Times New Roman" panose="02020603050405020304" pitchFamily="18" charset="0"/>
                <a:cs typeface="Times New Roman" panose="02020603050405020304" pitchFamily="18" charset="0"/>
              </a:rPr>
              <a:t>is derived from three sources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implemented software itself,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customer,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ther </a:t>
            </a:r>
            <a:r>
              <a:rPr lang="en-US" dirty="0">
                <a:latin typeface="Times New Roman" panose="02020603050405020304" pitchFamily="18" charset="0"/>
                <a:cs typeface="Times New Roman" panose="02020603050405020304" pitchFamily="18" charset="0"/>
              </a:rPr>
              <a:t>software team members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designing and implementing an effective testing strategy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software (via test results) provides the agile team with feedback.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7504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XP makes use of the unit test as its primary testing tactic. As each class is developed, the team develops a unit test to exercise each operation according to its specified </a:t>
            </a:r>
            <a:r>
              <a:rPr lang="en-US" dirty="0" smtClean="0">
                <a:latin typeface="Times New Roman" panose="02020603050405020304" pitchFamily="18" charset="0"/>
                <a:cs typeface="Times New Roman" panose="02020603050405020304" pitchFamily="18" charset="0"/>
              </a:rPr>
              <a:t>functionality.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an increment is delivered to a customer, the user stories or use </a:t>
            </a:r>
            <a:r>
              <a:rPr lang="en-US" dirty="0" smtClean="0">
                <a:latin typeface="Times New Roman" panose="02020603050405020304" pitchFamily="18" charset="0"/>
                <a:cs typeface="Times New Roman" panose="02020603050405020304" pitchFamily="18" charset="0"/>
              </a:rPr>
              <a:t>case </a:t>
            </a:r>
            <a:r>
              <a:rPr lang="en-US" dirty="0">
                <a:latin typeface="Times New Roman" panose="02020603050405020304" pitchFamily="18" charset="0"/>
                <a:cs typeface="Times New Roman" panose="02020603050405020304" pitchFamily="18" charset="0"/>
              </a:rPr>
              <a:t>that are implemented by the increment are used as a basis for acceptance </a:t>
            </a:r>
            <a:r>
              <a:rPr lang="en-US" dirty="0" smtClean="0">
                <a:latin typeface="Times New Roman" panose="02020603050405020304" pitchFamily="18" charset="0"/>
                <a:cs typeface="Times New Roman" panose="02020603050405020304" pitchFamily="18" charset="0"/>
              </a:rPr>
              <a:t>tests.</a:t>
            </a:r>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14794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dirty="0">
                <a:solidFill>
                  <a:srgbClr val="00B0F0"/>
                </a:solidFill>
                <a:latin typeface="Times New Roman" panose="02020603050405020304" pitchFamily="18" charset="0"/>
                <a:cs typeface="Times New Roman" panose="02020603050405020304" pitchFamily="18" charset="0"/>
              </a:rPr>
              <a:t>Courage</a:t>
            </a:r>
          </a:p>
          <a:p>
            <a:r>
              <a:rPr lang="en-US" dirty="0" smtClean="0">
                <a:latin typeface="Times New Roman" panose="02020603050405020304" pitchFamily="18" charset="0"/>
                <a:cs typeface="Times New Roman" panose="02020603050405020304" pitchFamily="18" charset="0"/>
              </a:rPr>
              <a:t>Beck argues </a:t>
            </a:r>
            <a:r>
              <a:rPr lang="en-US" dirty="0">
                <a:latin typeface="Times New Roman" panose="02020603050405020304" pitchFamily="18" charset="0"/>
                <a:cs typeface="Times New Roman" panose="02020603050405020304" pitchFamily="18" charset="0"/>
              </a:rPr>
              <a:t>that strict adherence to certain XP practices demands courage. A better word might be discipline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there is often significant pressure to design for future requirements.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software teams succumb, arguing that “designing for tomorrow” will save time and effort in the long run.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agile XP team must have the discipline (courage) to design for today, recognizing that future requirements may change dramatically, thereby demanding substantial rework of the design and implemented code.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18254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solidFill>
                  <a:srgbClr val="00B0F0"/>
                </a:solidFill>
                <a:latin typeface="Times New Roman" panose="02020603050405020304" pitchFamily="18" charset="0"/>
                <a:cs typeface="Times New Roman" panose="02020603050405020304" pitchFamily="18" charset="0"/>
              </a:rPr>
              <a:t>Respect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following each of these values, the agile team inculcates respect among it members, between other stakeholders and team members, and indirectly, for the software itself.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they achieve successful delivery of software increments, the team develops growing respect for the XP process.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11561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emphasizes rapid delivery of </a:t>
            </a:r>
            <a:r>
              <a:rPr lang="en-US" dirty="0">
                <a:solidFill>
                  <a:srgbClr val="FF0000"/>
                </a:solidFill>
                <a:latin typeface="Times New Roman" panose="02020603050405020304" pitchFamily="18" charset="0"/>
                <a:cs typeface="Times New Roman" panose="02020603050405020304" pitchFamily="18" charset="0"/>
              </a:rPr>
              <a:t>operational software </a:t>
            </a:r>
            <a:r>
              <a:rPr lang="en-US" dirty="0">
                <a:latin typeface="Times New Roman" panose="02020603050405020304" pitchFamily="18" charset="0"/>
                <a:cs typeface="Times New Roman" panose="02020603050405020304" pitchFamily="18" charset="0"/>
              </a:rPr>
              <a:t>and de-emphasizes the importance of intermediate work </a:t>
            </a:r>
            <a:r>
              <a:rPr lang="en-US" dirty="0" smtClean="0">
                <a:latin typeface="Times New Roman" panose="02020603050405020304" pitchFamily="18" charset="0"/>
                <a:cs typeface="Times New Roman" panose="02020603050405020304" pitchFamily="18" charset="0"/>
              </a:rPr>
              <a:t>products.</a:t>
            </a:r>
          </a:p>
          <a:p>
            <a:pPr marL="109728" indent="0">
              <a:buNone/>
            </a:pP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adopts the customer as a part of the development team and works to eliminate the </a:t>
            </a:r>
            <a:r>
              <a:rPr lang="en-US" dirty="0">
                <a:solidFill>
                  <a:srgbClr val="FF0000"/>
                </a:solidFill>
                <a:latin typeface="Times New Roman" panose="02020603050405020304" pitchFamily="18" charset="0"/>
                <a:cs typeface="Times New Roman" panose="02020603050405020304" pitchFamily="18" charset="0"/>
              </a:rPr>
              <a:t>“us and them” </a:t>
            </a:r>
            <a:r>
              <a:rPr lang="en-US" dirty="0" smtClean="0">
                <a:latin typeface="Times New Roman" panose="02020603050405020304" pitchFamily="18" charset="0"/>
                <a:cs typeface="Times New Roman" panose="02020603050405020304" pitchFamily="18" charset="0"/>
              </a:rPr>
              <a:t>attitude.</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643953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Extreme Programming uses an object-oriented approach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encompasses a set of rules and practices that occur within the context of four framework activities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Planning</a:t>
            </a:r>
          </a:p>
          <a:p>
            <a:r>
              <a:rPr lang="en-US" dirty="0" smtClean="0">
                <a:latin typeface="Times New Roman" panose="02020603050405020304" pitchFamily="18" charset="0"/>
                <a:cs typeface="Times New Roman" panose="02020603050405020304" pitchFamily="18" charset="0"/>
              </a:rPr>
              <a:t> Design</a:t>
            </a:r>
          </a:p>
          <a:p>
            <a:r>
              <a:rPr lang="en-US" dirty="0" smtClean="0">
                <a:latin typeface="Times New Roman" panose="02020603050405020304" pitchFamily="18" charset="0"/>
                <a:cs typeface="Times New Roman" panose="02020603050405020304" pitchFamily="18" charset="0"/>
              </a:rPr>
              <a:t> Coding</a:t>
            </a:r>
          </a:p>
          <a:p>
            <a:r>
              <a:rPr lang="en-US" dirty="0" smtClean="0">
                <a:latin typeface="Times New Roman" panose="02020603050405020304" pitchFamily="18" charset="0"/>
                <a:cs typeface="Times New Roman" panose="02020603050405020304" pitchFamily="18" charset="0"/>
              </a:rPr>
              <a:t> Testing</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 The XP Process </a:t>
            </a:r>
          </a:p>
        </p:txBody>
      </p:sp>
    </p:spTree>
    <p:extLst>
      <p:ext uri="{BB962C8B-B14F-4D97-AF65-F5344CB8AC3E}">
        <p14:creationId xmlns:p14="http://schemas.microsoft.com/office/powerpoint/2010/main" val="2702117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417638"/>
            <a:ext cx="8928848" cy="5144527"/>
          </a:xfrm>
        </p:spPr>
      </p:pic>
      <p:sp>
        <p:nvSpPr>
          <p:cNvPr id="3" name="Title 2"/>
          <p:cNvSpPr>
            <a:spLocks noGrp="1"/>
          </p:cNvSpPr>
          <p:nvPr>
            <p:ph type="title"/>
          </p:nvPr>
        </p:nvSpPr>
        <p:spPr/>
        <p:txBody>
          <a:bodyPr/>
          <a:lstStyle/>
          <a:p>
            <a:r>
              <a:rPr lang="en-US" dirty="0"/>
              <a:t>The XP Process </a:t>
            </a:r>
          </a:p>
        </p:txBody>
      </p:sp>
    </p:spTree>
    <p:extLst>
      <p:ext uri="{BB962C8B-B14F-4D97-AF65-F5344CB8AC3E}">
        <p14:creationId xmlns:p14="http://schemas.microsoft.com/office/powerpoint/2010/main" val="579737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solidFill>
                  <a:srgbClr val="0070C0"/>
                </a:solidFill>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The planning activity (also called the planning game) begins with </a:t>
            </a:r>
            <a:r>
              <a:rPr lang="en-US" dirty="0">
                <a:solidFill>
                  <a:srgbClr val="FF0000"/>
                </a:solidFill>
                <a:latin typeface="Times New Roman" panose="02020603050405020304" pitchFamily="18" charset="0"/>
                <a:cs typeface="Times New Roman" panose="02020603050405020304" pitchFamily="18" charset="0"/>
              </a:rPr>
              <a:t>listening</a:t>
            </a:r>
            <a:r>
              <a:rPr lang="en-US" dirty="0" smtClean="0">
                <a:solidFill>
                  <a:srgbClr val="FF00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requirements gathering activity that enables the technical members of the XP team to understand the business context for the software and </a:t>
            </a:r>
            <a:r>
              <a:rPr lang="en-US" dirty="0" smtClean="0">
                <a:latin typeface="Times New Roman" panose="02020603050405020304" pitchFamily="18" charset="0"/>
                <a:cs typeface="Times New Roman" panose="02020603050405020304" pitchFamily="18" charset="0"/>
              </a:rPr>
              <a:t>major </a:t>
            </a:r>
            <a:r>
              <a:rPr lang="en-US" dirty="0">
                <a:latin typeface="Times New Roman" panose="02020603050405020304" pitchFamily="18" charset="0"/>
                <a:cs typeface="Times New Roman" panose="02020603050405020304" pitchFamily="18" charset="0"/>
              </a:rPr>
              <a:t>features and functionality.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Listening </a:t>
            </a:r>
            <a:r>
              <a:rPr lang="en-US" dirty="0">
                <a:latin typeface="Times New Roman" panose="02020603050405020304" pitchFamily="18" charset="0"/>
                <a:cs typeface="Times New Roman" panose="02020603050405020304" pitchFamily="18" charset="0"/>
              </a:rPr>
              <a:t>leads to the creation of a set of </a:t>
            </a:r>
            <a:r>
              <a:rPr lang="en-US" dirty="0">
                <a:solidFill>
                  <a:srgbClr val="FF0000"/>
                </a:solidFill>
                <a:latin typeface="Times New Roman" panose="02020603050405020304" pitchFamily="18" charset="0"/>
                <a:cs typeface="Times New Roman" panose="02020603050405020304" pitchFamily="18" charset="0"/>
              </a:rPr>
              <a:t>“stories” (</a:t>
            </a:r>
            <a:r>
              <a:rPr lang="en-US" dirty="0">
                <a:latin typeface="Times New Roman" panose="02020603050405020304" pitchFamily="18" charset="0"/>
                <a:cs typeface="Times New Roman" panose="02020603050405020304" pitchFamily="18" charset="0"/>
              </a:rPr>
              <a:t>also called user stories) that describe required output, features, and functionality for software to be built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Each story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written by the customer and is placed on an index </a:t>
            </a:r>
            <a:r>
              <a:rPr lang="en-US" dirty="0" smtClean="0">
                <a:latin typeface="Times New Roman" panose="02020603050405020304" pitchFamily="18" charset="0"/>
                <a:cs typeface="Times New Roman" panose="02020603050405020304" pitchFamily="18" charset="0"/>
              </a:rPr>
              <a:t>card.</a:t>
            </a:r>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a:t>The XP Process </a:t>
            </a:r>
          </a:p>
        </p:txBody>
      </p:sp>
    </p:spTree>
    <p:extLst>
      <p:ext uri="{BB962C8B-B14F-4D97-AF65-F5344CB8AC3E}">
        <p14:creationId xmlns:p14="http://schemas.microsoft.com/office/powerpoint/2010/main" val="710187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customer assigns a </a:t>
            </a:r>
            <a:r>
              <a:rPr lang="en-US" dirty="0">
                <a:solidFill>
                  <a:srgbClr val="FF0000"/>
                </a:solidFill>
                <a:latin typeface="Times New Roman" panose="02020603050405020304" pitchFamily="18" charset="0"/>
                <a:cs typeface="Times New Roman" panose="02020603050405020304" pitchFamily="18" charset="0"/>
              </a:rPr>
              <a:t>value (i.e., a priority) </a:t>
            </a:r>
            <a:r>
              <a:rPr lang="en-US" dirty="0">
                <a:latin typeface="Times New Roman" panose="02020603050405020304" pitchFamily="18" charset="0"/>
                <a:cs typeface="Times New Roman" panose="02020603050405020304" pitchFamily="18" charset="0"/>
              </a:rPr>
              <a:t>to the story based on the overall business value of the feature or function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Members </a:t>
            </a:r>
            <a:r>
              <a:rPr lang="en-US" dirty="0">
                <a:latin typeface="Times New Roman" panose="02020603050405020304" pitchFamily="18" charset="0"/>
                <a:cs typeface="Times New Roman" panose="02020603050405020304" pitchFamily="18" charset="0"/>
              </a:rPr>
              <a:t>of the XP team then assess each story and assign a cost—measured in development weeks—to it.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story is estimated to require more than three development weeks, the customer is asked to split the story into smaller stories and the assignment of value and cost occurs again.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important to note that new stories can be written at any time.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01884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Once a basic commitment (agreement on stories to be included, delivery date, and other project matters) is made for a release, the XP team orders the stories that will be developed in one of three ways: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stories will be implemented immediately (within a few weeks</a:t>
            </a:r>
            <a:r>
              <a:rPr lang="en-US" dirty="0" smtClean="0">
                <a:latin typeface="Times New Roman" panose="02020603050405020304" pitchFamily="18" charset="0"/>
                <a:cs typeface="Times New Roman" panose="02020603050405020304" pitchFamily="18" charset="0"/>
              </a:rPr>
              <a:t>),</a:t>
            </a:r>
          </a:p>
          <a:p>
            <a:pPr marL="109728"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stories with highest value will be moved up in the schedule and implemented first, or </a:t>
            </a:r>
            <a:endParaRPr lang="en-US" dirty="0" smtClean="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 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riskiest stories will be moved up in the schedule and implemented first.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81855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the first project release (also called a software increment) has been delivered, the XP team computes </a:t>
            </a:r>
            <a:r>
              <a:rPr lang="en-US" dirty="0">
                <a:solidFill>
                  <a:srgbClr val="FF0000"/>
                </a:solidFill>
                <a:latin typeface="Times New Roman" panose="02020603050405020304" pitchFamily="18" charset="0"/>
                <a:cs typeface="Times New Roman" panose="02020603050405020304" pitchFamily="18" charset="0"/>
              </a:rPr>
              <a:t>project velocity. </a:t>
            </a:r>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roject </a:t>
            </a:r>
            <a:r>
              <a:rPr lang="en-US" dirty="0">
                <a:latin typeface="Times New Roman" panose="02020603050405020304" pitchFamily="18" charset="0"/>
                <a:cs typeface="Times New Roman" panose="02020603050405020304" pitchFamily="18" charset="0"/>
              </a:rPr>
              <a:t>velocity is the number of customer stories implemented during the first release.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velocity can then be used to </a:t>
            </a:r>
            <a:endParaRPr lang="en-US" dirty="0" smtClean="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help estimate delivery dates and schedule for subsequent releases </a:t>
            </a:r>
          </a:p>
          <a:p>
            <a:pPr marL="109728" indent="0">
              <a:buNone/>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determine whether an </a:t>
            </a:r>
            <a:r>
              <a:rPr lang="en-US" dirty="0" smtClean="0">
                <a:latin typeface="Times New Roman" panose="02020603050405020304" pitchFamily="18" charset="0"/>
                <a:cs typeface="Times New Roman" panose="02020603050405020304" pitchFamily="18" charset="0"/>
              </a:rPr>
              <a:t>over commitment </a:t>
            </a:r>
            <a:r>
              <a:rPr lang="en-US" dirty="0">
                <a:latin typeface="Times New Roman" panose="02020603050405020304" pitchFamily="18" charset="0"/>
                <a:cs typeface="Times New Roman" panose="02020603050405020304" pitchFamily="18" charset="0"/>
              </a:rPr>
              <a:t>has been made for all stories across the entire development project. </a:t>
            </a:r>
            <a:endParaRPr lang="en-US" dirty="0" smtClean="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 </a:t>
            </a:r>
            <a:r>
              <a:rPr lang="en-US" dirty="0" smtClean="0">
                <a:latin typeface="Times New Roman" panose="02020603050405020304" pitchFamily="18" charset="0"/>
                <a:cs typeface="Times New Roman" panose="02020603050405020304" pitchFamily="18" charset="0"/>
              </a:rPr>
              <a:t>over commitment </a:t>
            </a:r>
            <a:r>
              <a:rPr lang="en-US" dirty="0">
                <a:latin typeface="Times New Roman" panose="02020603050405020304" pitchFamily="18" charset="0"/>
                <a:cs typeface="Times New Roman" panose="02020603050405020304" pitchFamily="18" charset="0"/>
              </a:rPr>
              <a:t>occurs, the content of releases is modified or end delivery dates are changed</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26349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development work proceeds, the customer can add stories, change the value of an existing story, split stories, or eliminate them.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XP team then reconsiders all remaining releases and modifies its plans accordingly.</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6501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solidFill>
                  <a:srgbClr val="0070C0"/>
                </a:solidFill>
                <a:latin typeface="Times New Roman" panose="02020603050405020304" pitchFamily="18" charset="0"/>
                <a:cs typeface="Times New Roman" panose="02020603050405020304" pitchFamily="18" charset="0"/>
              </a:rPr>
              <a:t>Design. </a:t>
            </a:r>
            <a:endParaRPr lang="en-US" b="1" dirty="0" smtClean="0">
              <a:solidFill>
                <a:srgbClr val="0070C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XP </a:t>
            </a:r>
            <a:r>
              <a:rPr lang="en-US" dirty="0">
                <a:latin typeface="Times New Roman" panose="02020603050405020304" pitchFamily="18" charset="0"/>
                <a:cs typeface="Times New Roman" panose="02020603050405020304" pitchFamily="18" charset="0"/>
              </a:rPr>
              <a:t>design rigorously follows </a:t>
            </a:r>
            <a:r>
              <a:rPr lang="en-US" dirty="0" smtClean="0">
                <a:latin typeface="Times New Roman" panose="02020603050405020304" pitchFamily="18" charset="0"/>
                <a:cs typeface="Times New Roman" panose="02020603050405020304" pitchFamily="18" charset="0"/>
              </a:rPr>
              <a:t>the </a:t>
            </a:r>
            <a:r>
              <a:rPr lang="en-US" dirty="0" smtClean="0">
                <a:solidFill>
                  <a:srgbClr val="FF0000"/>
                </a:solidFill>
                <a:latin typeface="Times New Roman" panose="02020603050405020304" pitchFamily="18" charset="0"/>
                <a:cs typeface="Times New Roman" panose="02020603050405020304" pitchFamily="18" charset="0"/>
              </a:rPr>
              <a:t>keep </a:t>
            </a:r>
            <a:r>
              <a:rPr lang="en-US" dirty="0">
                <a:solidFill>
                  <a:srgbClr val="FF0000"/>
                </a:solidFill>
                <a:latin typeface="Times New Roman" panose="02020603050405020304" pitchFamily="18" charset="0"/>
                <a:cs typeface="Times New Roman" panose="02020603050405020304" pitchFamily="18" charset="0"/>
              </a:rPr>
              <a:t>it </a:t>
            </a:r>
            <a:r>
              <a:rPr lang="en-US" dirty="0" smtClean="0">
                <a:solidFill>
                  <a:srgbClr val="FF0000"/>
                </a:solidFill>
                <a:latin typeface="Times New Roman" panose="02020603050405020304" pitchFamily="18" charset="0"/>
                <a:cs typeface="Times New Roman" panose="02020603050405020304" pitchFamily="18" charset="0"/>
              </a:rPr>
              <a:t>simple </a:t>
            </a:r>
            <a:r>
              <a:rPr lang="en-US" dirty="0">
                <a:solidFill>
                  <a:srgbClr val="FF0000"/>
                </a:solidFill>
                <a:latin typeface="Times New Roman" panose="02020603050405020304" pitchFamily="18" charset="0"/>
                <a:cs typeface="Times New Roman" panose="02020603050405020304" pitchFamily="18" charset="0"/>
              </a:rPr>
              <a:t>principle</a:t>
            </a:r>
            <a:r>
              <a:rPr lang="en-US" dirty="0">
                <a:latin typeface="Times New Roman" panose="02020603050405020304" pitchFamily="18" charset="0"/>
                <a:cs typeface="Times New Roman" panose="02020603050405020304" pitchFamily="18" charset="0"/>
              </a:rPr>
              <a:t>. A simple design is always preferred over a more complex representation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addition, the design provides implementation guidance for a story as it is written—nothing less, nothing more.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design of extra functionality (because the developer assumes it will be required later) is discouraged</a:t>
            </a:r>
            <a:r>
              <a:rPr lang="en-US" dirty="0"/>
              <a:t>.</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39066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XP encourages the use of </a:t>
            </a:r>
            <a:r>
              <a:rPr lang="en-US" dirty="0">
                <a:solidFill>
                  <a:srgbClr val="FF0000"/>
                </a:solidFill>
                <a:latin typeface="Times New Roman" panose="02020603050405020304" pitchFamily="18" charset="0"/>
                <a:cs typeface="Times New Roman" panose="02020603050405020304" pitchFamily="18" charset="0"/>
              </a:rPr>
              <a:t>CRC cards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an effective mechanism for thinking about the software in an object-oriented </a:t>
            </a:r>
            <a:r>
              <a:rPr lang="en-US" dirty="0" smtClean="0">
                <a:latin typeface="Times New Roman" panose="02020603050405020304" pitchFamily="18" charset="0"/>
                <a:cs typeface="Times New Roman" panose="02020603050405020304" pitchFamily="18" charset="0"/>
              </a:rPr>
              <a:t>context.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CRC (</a:t>
            </a:r>
            <a:r>
              <a:rPr lang="en-US" dirty="0" smtClean="0">
                <a:solidFill>
                  <a:srgbClr val="FF0000"/>
                </a:solidFill>
                <a:latin typeface="Times New Roman" panose="02020603050405020304" pitchFamily="18" charset="0"/>
                <a:cs typeface="Times New Roman" panose="02020603050405020304" pitchFamily="18" charset="0"/>
              </a:rPr>
              <a:t>class-responsibility collaborator</a:t>
            </a:r>
            <a:r>
              <a:rPr lang="en-US" dirty="0">
                <a:solidFill>
                  <a:srgbClr val="FF0000"/>
                </a:solidFill>
                <a:latin typeface="Times New Roman" panose="02020603050405020304" pitchFamily="18" charset="0"/>
                <a:cs typeface="Times New Roman" panose="02020603050405020304" pitchFamily="18" charset="0"/>
              </a:rPr>
              <a:t>) cards </a:t>
            </a:r>
            <a:r>
              <a:rPr lang="en-US" dirty="0">
                <a:latin typeface="Times New Roman" panose="02020603050405020304" pitchFamily="18" charset="0"/>
                <a:cs typeface="Times New Roman" panose="02020603050405020304" pitchFamily="18" charset="0"/>
              </a:rPr>
              <a:t>identify and organize the object-oriented </a:t>
            </a:r>
            <a:r>
              <a:rPr lang="en-US" dirty="0" smtClean="0">
                <a:latin typeface="Times New Roman" panose="02020603050405020304" pitchFamily="18" charset="0"/>
                <a:cs typeface="Times New Roman" panose="02020603050405020304" pitchFamily="18" charset="0"/>
              </a:rPr>
              <a:t>classes  </a:t>
            </a:r>
            <a:r>
              <a:rPr lang="en-US" dirty="0">
                <a:latin typeface="Times New Roman" panose="02020603050405020304" pitchFamily="18" charset="0"/>
                <a:cs typeface="Times New Roman" panose="02020603050405020304" pitchFamily="18" charset="0"/>
              </a:rPr>
              <a:t>that are relevant to the current software increment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7264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If a difficult design problem is encountered as part of the design of a story, XP recommends the immediate creation of an operational prototype of that portion of the </a:t>
            </a:r>
            <a:r>
              <a:rPr lang="en-US" dirty="0" smtClean="0">
                <a:latin typeface="Times New Roman" panose="02020603050405020304" pitchFamily="18" charset="0"/>
                <a:cs typeface="Times New Roman" panose="02020603050405020304" pitchFamily="18" charset="0"/>
              </a:rPr>
              <a:t>design called </a:t>
            </a: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spike </a:t>
            </a:r>
            <a:r>
              <a:rPr lang="en-US" dirty="0" smtClean="0">
                <a:solidFill>
                  <a:srgbClr val="FF0000"/>
                </a:solidFill>
                <a:latin typeface="Times New Roman" panose="02020603050405020304" pitchFamily="18" charset="0"/>
                <a:cs typeface="Times New Roman" panose="02020603050405020304" pitchFamily="18" charset="0"/>
              </a:rPr>
              <a:t>solution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design prototype is implemented and evaluated. The intent is to lower risk when true implementation </a:t>
            </a:r>
            <a:r>
              <a:rPr lang="en-US" dirty="0" smtClean="0">
                <a:latin typeface="Times New Roman" panose="02020603050405020304" pitchFamily="18" charset="0"/>
                <a:cs typeface="Times New Roman" panose="02020603050405020304" pitchFamily="18" charset="0"/>
              </a:rPr>
              <a:t>starts. </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0154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542" y="1210235"/>
            <a:ext cx="7664824" cy="5446059"/>
          </a:xfrm>
        </p:spPr>
      </p:pic>
      <p:sp>
        <p:nvSpPr>
          <p:cNvPr id="3" name="Title 2"/>
          <p:cNvSpPr>
            <a:spLocks noGrp="1"/>
          </p:cNvSpPr>
          <p:nvPr>
            <p:ph type="title"/>
          </p:nvPr>
        </p:nvSpPr>
        <p:spPr/>
        <p:txBody>
          <a:bodyPr/>
          <a:lstStyle/>
          <a:p>
            <a:r>
              <a:rPr lang="en-US" dirty="0" smtClean="0"/>
              <a:t>Agility and Cost of Change</a:t>
            </a:r>
            <a:endParaRPr lang="en-US" dirty="0"/>
          </a:p>
        </p:txBody>
      </p:sp>
    </p:spTree>
    <p:extLst>
      <p:ext uri="{BB962C8B-B14F-4D97-AF65-F5344CB8AC3E}">
        <p14:creationId xmlns:p14="http://schemas.microsoft.com/office/powerpoint/2010/main" val="2751608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Refactoring i</a:t>
            </a:r>
            <a:r>
              <a:rPr lang="en-US" dirty="0">
                <a:latin typeface="Times New Roman" panose="02020603050405020304" pitchFamily="18" charset="0"/>
                <a:cs typeface="Times New Roman" panose="02020603050405020304" pitchFamily="18" charset="0"/>
              </a:rPr>
              <a:t>s the process of changing a software system in such a way that it does not alter the external behavior of the code yet improves the internal structure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 disciplined way to clean up code [and modify/simplify the internal design] that minimizes the chances of introducing bugs. In essence, when you refactor you are improving the design of the code after it has been written.</a:t>
            </a:r>
          </a:p>
          <a:p>
            <a:r>
              <a:rPr lang="en-US" dirty="0">
                <a:latin typeface="Times New Roman" panose="02020603050405020304" pitchFamily="18" charset="0"/>
                <a:cs typeface="Times New Roman" panose="02020603050405020304" pitchFamily="18" charset="0"/>
              </a:rPr>
              <a:t>Refactoring improves the internal structure of a design (or source code) without changing its external functionality or behavior.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01263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a:solidFill>
                  <a:srgbClr val="0070C0"/>
                </a:solidFill>
                <a:latin typeface="Times New Roman" panose="02020603050405020304" pitchFamily="18" charset="0"/>
                <a:cs typeface="Times New Roman" panose="02020603050405020304" pitchFamily="18" charset="0"/>
              </a:rPr>
              <a:t>Coding</a:t>
            </a: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key concept during the coding </a:t>
            </a:r>
            <a:r>
              <a:rPr lang="en-US" dirty="0" smtClean="0">
                <a:latin typeface="Times New Roman" panose="02020603050405020304" pitchFamily="18" charset="0"/>
                <a:cs typeface="Times New Roman" panose="02020603050405020304" pitchFamily="18" charset="0"/>
              </a:rPr>
              <a:t>activity is </a:t>
            </a:r>
            <a:r>
              <a:rPr lang="en-US" dirty="0">
                <a:solidFill>
                  <a:srgbClr val="FF0000"/>
                </a:solidFill>
                <a:latin typeface="Times New Roman" panose="02020603050405020304" pitchFamily="18" charset="0"/>
                <a:cs typeface="Times New Roman" panose="02020603050405020304" pitchFamily="18" charset="0"/>
              </a:rPr>
              <a:t>pair programming</a:t>
            </a:r>
            <a:r>
              <a:rPr lang="en-US" dirty="0" smtClean="0">
                <a:solidFill>
                  <a:srgbClr val="FF0000"/>
                </a:solidFill>
                <a:latin typeface="Times New Roman" panose="02020603050405020304" pitchFamily="18" charset="0"/>
                <a:cs typeface="Times New Roman" panose="02020603050405020304" pitchFamily="18" charset="0"/>
              </a:rPr>
              <a:t>.</a:t>
            </a:r>
          </a:p>
          <a:p>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XP recommends that two people work together at one computer workstation to create code for a story</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also keeps the developers focused on the problem at hand. In practice, each person takes on a slightly different role. </a:t>
            </a:r>
            <a:endParaRPr lang="en-US"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9844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example, one person might think about the </a:t>
            </a:r>
            <a:r>
              <a:rPr lang="en-US" dirty="0">
                <a:solidFill>
                  <a:srgbClr val="FF0000"/>
                </a:solidFill>
                <a:latin typeface="Times New Roman" panose="02020603050405020304" pitchFamily="18" charset="0"/>
                <a:cs typeface="Times New Roman" panose="02020603050405020304" pitchFamily="18" charset="0"/>
              </a:rPr>
              <a:t>coding details </a:t>
            </a:r>
            <a:r>
              <a:rPr lang="en-US" dirty="0">
                <a:latin typeface="Times New Roman" panose="02020603050405020304" pitchFamily="18" charset="0"/>
                <a:cs typeface="Times New Roman" panose="02020603050405020304" pitchFamily="18" charset="0"/>
              </a:rPr>
              <a:t>of a particular portion of the design while the other ensures that </a:t>
            </a:r>
            <a:r>
              <a:rPr lang="en-US" dirty="0">
                <a:solidFill>
                  <a:srgbClr val="FF0000"/>
                </a:solidFill>
                <a:latin typeface="Times New Roman" panose="02020603050405020304" pitchFamily="18" charset="0"/>
                <a:cs typeface="Times New Roman" panose="02020603050405020304" pitchFamily="18" charset="0"/>
              </a:rPr>
              <a:t>coding standards (</a:t>
            </a:r>
            <a:r>
              <a:rPr lang="en-US" dirty="0">
                <a:latin typeface="Times New Roman" panose="02020603050405020304" pitchFamily="18" charset="0"/>
                <a:cs typeface="Times New Roman" panose="02020603050405020304" pitchFamily="18" charset="0"/>
              </a:rPr>
              <a:t>a required part of XP) are being followed or that the code for the story will satisfy the unit test that has been developed to validate the code against the story.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1831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solidFill>
                  <a:srgbClr val="0070C0"/>
                </a:solidFill>
              </a:rPr>
              <a:t>Testing</a:t>
            </a:r>
          </a:p>
          <a:p>
            <a:r>
              <a:rPr lang="en-US" dirty="0">
                <a:solidFill>
                  <a:srgbClr val="FF0000"/>
                </a:solidFill>
                <a:latin typeface="Times New Roman" panose="02020603050405020304" pitchFamily="18" charset="0"/>
                <a:cs typeface="Times New Roman" panose="02020603050405020304" pitchFamily="18" charset="0"/>
              </a:rPr>
              <a:t>I</a:t>
            </a:r>
            <a:r>
              <a:rPr lang="en-US" dirty="0" smtClean="0">
                <a:solidFill>
                  <a:srgbClr val="FF0000"/>
                </a:solidFill>
                <a:latin typeface="Times New Roman" panose="02020603050405020304" pitchFamily="18" charset="0"/>
                <a:cs typeface="Times New Roman" panose="02020603050405020304" pitchFamily="18" charset="0"/>
              </a:rPr>
              <a:t>ntegration </a:t>
            </a:r>
            <a:r>
              <a:rPr lang="en-US" dirty="0">
                <a:solidFill>
                  <a:srgbClr val="FF0000"/>
                </a:solidFill>
                <a:latin typeface="Times New Roman" panose="02020603050405020304" pitchFamily="18" charset="0"/>
                <a:cs typeface="Times New Roman" panose="02020603050405020304" pitchFamily="18" charset="0"/>
              </a:rPr>
              <a:t>and validation testing </a:t>
            </a:r>
            <a:r>
              <a:rPr lang="en-US" dirty="0">
                <a:latin typeface="Times New Roman" panose="02020603050405020304" pitchFamily="18" charset="0"/>
                <a:cs typeface="Times New Roman" panose="02020603050405020304" pitchFamily="18" charset="0"/>
              </a:rPr>
              <a:t>of the system can occur on a daily basis. This provides the XP team with a continual indication of progress and also can raise warning flags early if things go awry.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Wells </a:t>
            </a:r>
            <a:r>
              <a:rPr lang="en-US" dirty="0">
                <a:latin typeface="Times New Roman" panose="02020603050405020304" pitchFamily="18" charset="0"/>
                <a:cs typeface="Times New Roman" panose="02020603050405020304" pitchFamily="18" charset="0"/>
              </a:rPr>
              <a:t>[Wel99] states: “Fixing small problems every few hours takes less time than fixing huge problems just before the deadline.” </a:t>
            </a:r>
            <a:endParaRPr lang="en-US"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1521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XP acceptance tests</a:t>
            </a:r>
            <a:r>
              <a:rPr lang="en-US" dirty="0">
                <a:latin typeface="Times New Roman" panose="02020603050405020304" pitchFamily="18" charset="0"/>
                <a:cs typeface="Times New Roman" panose="02020603050405020304" pitchFamily="18" charset="0"/>
              </a:rPr>
              <a:t>, also called customer tests, are specified by the customer and focus on overall system features and functionality that are visible and reviewable by the customer.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Acceptance </a:t>
            </a:r>
            <a:r>
              <a:rPr lang="en-US" dirty="0">
                <a:latin typeface="Times New Roman" panose="02020603050405020304" pitchFamily="18" charset="0"/>
                <a:cs typeface="Times New Roman" panose="02020603050405020304" pitchFamily="18" charset="0"/>
              </a:rPr>
              <a:t>tests are derived from user stories that have been implemented as part of a software release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54069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smtClean="0">
                <a:solidFill>
                  <a:srgbClr val="00B050"/>
                </a:solidFill>
                <a:latin typeface="Times New Roman" pitchFamily="18" charset="0"/>
                <a:cs typeface="Times New Roman" pitchFamily="18" charset="0"/>
              </a:rPr>
              <a:t>05-10-2016</a:t>
            </a:r>
          </a:p>
          <a:p>
            <a:r>
              <a:rPr lang="en-US" sz="3200" dirty="0" smtClean="0">
                <a:latin typeface="Times New Roman" pitchFamily="18" charset="0"/>
                <a:cs typeface="Times New Roman" pitchFamily="18" charset="0"/>
              </a:rPr>
              <a:t>Scrum  is an </a:t>
            </a:r>
            <a:r>
              <a:rPr lang="en-US" sz="3200" dirty="0">
                <a:latin typeface="Times New Roman" pitchFamily="18" charset="0"/>
                <a:cs typeface="Times New Roman" pitchFamily="18" charset="0"/>
              </a:rPr>
              <a:t>agile software development method that was conceived by </a:t>
            </a:r>
            <a:r>
              <a:rPr lang="en-US" sz="3200" dirty="0">
                <a:solidFill>
                  <a:srgbClr val="FF0000"/>
                </a:solidFill>
                <a:latin typeface="Times New Roman" pitchFamily="18" charset="0"/>
                <a:cs typeface="Times New Roman" pitchFamily="18" charset="0"/>
              </a:rPr>
              <a:t>Jeff Sutherland</a:t>
            </a:r>
            <a:r>
              <a:rPr lang="en-US" sz="3200" dirty="0">
                <a:latin typeface="Times New Roman" pitchFamily="18" charset="0"/>
                <a:cs typeface="Times New Roman" pitchFamily="18" charset="0"/>
              </a:rPr>
              <a:t> and </a:t>
            </a:r>
            <a:r>
              <a:rPr lang="en-US" sz="3200" dirty="0" smtClean="0">
                <a:latin typeface="Times New Roman" pitchFamily="18" charset="0"/>
                <a:cs typeface="Times New Roman" pitchFamily="18" charset="0"/>
              </a:rPr>
              <a:t>his development </a:t>
            </a:r>
            <a:r>
              <a:rPr lang="en-US" sz="3200" dirty="0">
                <a:latin typeface="Times New Roman" pitchFamily="18" charset="0"/>
                <a:cs typeface="Times New Roman" pitchFamily="18" charset="0"/>
              </a:rPr>
              <a:t>team in the early </a:t>
            </a:r>
            <a:r>
              <a:rPr lang="en-US" sz="3200" dirty="0" smtClean="0">
                <a:latin typeface="Times New Roman" pitchFamily="18" charset="0"/>
                <a:cs typeface="Times New Roman" pitchFamily="18" charset="0"/>
              </a:rPr>
              <a:t>1990s.</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F</a:t>
            </a:r>
            <a:r>
              <a:rPr lang="en-US" sz="3200" dirty="0" smtClean="0">
                <a:latin typeface="Times New Roman" pitchFamily="18" charset="0"/>
                <a:cs typeface="Times New Roman" pitchFamily="18" charset="0"/>
              </a:rPr>
              <a:t>urther development </a:t>
            </a:r>
            <a:r>
              <a:rPr lang="en-US" sz="3200" dirty="0">
                <a:latin typeface="Times New Roman" pitchFamily="18" charset="0"/>
                <a:cs typeface="Times New Roman" pitchFamily="18" charset="0"/>
              </a:rPr>
              <a:t>on </a:t>
            </a:r>
            <a:r>
              <a:rPr lang="en-US" sz="3200" dirty="0" smtClean="0">
                <a:latin typeface="Times New Roman" pitchFamily="18" charset="0"/>
                <a:cs typeface="Times New Roman" pitchFamily="18" charset="0"/>
              </a:rPr>
              <a:t>the Scrum </a:t>
            </a:r>
            <a:r>
              <a:rPr lang="en-US" sz="3200" dirty="0">
                <a:latin typeface="Times New Roman" pitchFamily="18" charset="0"/>
                <a:cs typeface="Times New Roman" pitchFamily="18" charset="0"/>
              </a:rPr>
              <a:t>methods has been performed by </a:t>
            </a:r>
            <a:r>
              <a:rPr lang="en-US" sz="3200" dirty="0" err="1">
                <a:solidFill>
                  <a:srgbClr val="FF0000"/>
                </a:solidFill>
                <a:latin typeface="Times New Roman" pitchFamily="18" charset="0"/>
                <a:cs typeface="Times New Roman" pitchFamily="18" charset="0"/>
              </a:rPr>
              <a:t>Schwaber</a:t>
            </a:r>
            <a:r>
              <a:rPr lang="en-US" sz="3200" dirty="0">
                <a:solidFill>
                  <a:srgbClr val="FF0000"/>
                </a:solidFill>
                <a:latin typeface="Times New Roman" pitchFamily="18" charset="0"/>
                <a:cs typeface="Times New Roman" pitchFamily="18" charset="0"/>
              </a:rPr>
              <a:t> and </a:t>
            </a:r>
            <a:r>
              <a:rPr lang="en-US" sz="3200" dirty="0" err="1">
                <a:solidFill>
                  <a:srgbClr val="FF0000"/>
                </a:solidFill>
                <a:latin typeface="Times New Roman" pitchFamily="18" charset="0"/>
                <a:cs typeface="Times New Roman" pitchFamily="18" charset="0"/>
              </a:rPr>
              <a:t>Beedle</a:t>
            </a:r>
            <a:r>
              <a:rPr lang="en-US" sz="3200" dirty="0">
                <a:solidFill>
                  <a:srgbClr val="FF0000"/>
                </a:solidFill>
                <a:latin typeface="Times New Roman" pitchFamily="18" charset="0"/>
                <a:cs typeface="Times New Roman" pitchFamily="18" charset="0"/>
              </a:rPr>
              <a:t> </a:t>
            </a:r>
            <a:r>
              <a:rPr lang="en-US" sz="3200" dirty="0" smtClean="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400" dirty="0">
                <a:latin typeface="Times New Roman" pitchFamily="18" charset="0"/>
                <a:cs typeface="Times New Roman" pitchFamily="18" charset="0"/>
              </a:rPr>
              <a:t>Scrum</a:t>
            </a:r>
            <a:endParaRPr lang="en-US" dirty="0"/>
          </a:p>
        </p:txBody>
      </p:sp>
    </p:spTree>
    <p:extLst>
      <p:ext uri="{BB962C8B-B14F-4D97-AF65-F5344CB8AC3E}">
        <p14:creationId xmlns:p14="http://schemas.microsoft.com/office/powerpoint/2010/main" val="1365358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Scrum principles are consistent with the agile manifesto and are used to </a:t>
            </a:r>
            <a:r>
              <a:rPr lang="en-US" dirty="0" smtClean="0">
                <a:latin typeface="Times New Roman" pitchFamily="18" charset="0"/>
                <a:cs typeface="Times New Roman" pitchFamily="18" charset="0"/>
              </a:rPr>
              <a:t>guide development </a:t>
            </a:r>
            <a:r>
              <a:rPr lang="en-US" dirty="0">
                <a:latin typeface="Times New Roman" pitchFamily="18" charset="0"/>
                <a:cs typeface="Times New Roman" pitchFamily="18" charset="0"/>
              </a:rPr>
              <a:t>activities within a process that incorporates the following </a:t>
            </a:r>
            <a:r>
              <a:rPr lang="en-US" dirty="0" smtClean="0">
                <a:latin typeface="Times New Roman" pitchFamily="18" charset="0"/>
                <a:cs typeface="Times New Roman" pitchFamily="18" charset="0"/>
              </a:rPr>
              <a:t>framework activities:</a:t>
            </a:r>
          </a:p>
          <a:p>
            <a:r>
              <a:rPr lang="en-US" dirty="0" smtClean="0">
                <a:latin typeface="Times New Roman" pitchFamily="18" charset="0"/>
                <a:cs typeface="Times New Roman" pitchFamily="18" charset="0"/>
              </a:rPr>
              <a:t> Requirements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Analysis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Design</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volution</a:t>
            </a:r>
            <a:r>
              <a:rPr lang="en-US" dirty="0">
                <a:latin typeface="Times New Roman" pitchFamily="18" charset="0"/>
                <a:cs typeface="Times New Roman" pitchFamily="18" charset="0"/>
              </a:rPr>
              <a:t>, and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elivery </a:t>
            </a:r>
            <a:r>
              <a:rPr lang="en-US" dirty="0">
                <a:latin typeface="Times New Roman" pitchFamily="18" charset="0"/>
                <a:cs typeface="Times New Roman" pitchFamily="18" charset="0"/>
              </a:rPr>
              <a:t>framework </a:t>
            </a:r>
            <a:r>
              <a:rPr lang="en-US" dirty="0" smtClean="0">
                <a:latin typeface="Times New Roman" pitchFamily="18" charset="0"/>
                <a:cs typeface="Times New Roman" pitchFamily="18" charset="0"/>
              </a:rPr>
              <a:t>activity.</a:t>
            </a:r>
          </a:p>
          <a:p>
            <a:r>
              <a:rPr lang="en-US" dirty="0" smtClean="0">
                <a:latin typeface="Times New Roman" pitchFamily="18" charset="0"/>
                <a:cs typeface="Times New Roman" pitchFamily="18" charset="0"/>
              </a:rPr>
              <a:t>Work </a:t>
            </a:r>
            <a:r>
              <a:rPr lang="en-US" dirty="0">
                <a:latin typeface="Times New Roman" pitchFamily="18" charset="0"/>
                <a:cs typeface="Times New Roman" pitchFamily="18" charset="0"/>
              </a:rPr>
              <a:t>tasks occur within a process pattern called a </a:t>
            </a:r>
            <a:r>
              <a:rPr lang="en-US" i="1" dirty="0">
                <a:latin typeface="Times New Roman" pitchFamily="18" charset="0"/>
                <a:cs typeface="Times New Roman" pitchFamily="18" charset="0"/>
              </a:rPr>
              <a:t>sprint</a:t>
            </a:r>
            <a:endParaRPr lang="en-US" dirty="0">
              <a:latin typeface="Times New Roman" pitchFamily="18" charset="0"/>
              <a:cs typeface="Times New Roman" pitchFamily="18" charset="0"/>
            </a:endParaRPr>
          </a:p>
          <a:p>
            <a:endParaRPr lang="en-US" dirty="0"/>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39398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itchFamily="18" charset="0"/>
                <a:cs typeface="Times New Roman" pitchFamily="18" charset="0"/>
              </a:rPr>
              <a:t>Scrum emphasizes the use of a set of software process patterns </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that </a:t>
            </a:r>
            <a:r>
              <a:rPr lang="en-US" sz="3200" dirty="0" smtClean="0">
                <a:latin typeface="Times New Roman" pitchFamily="18" charset="0"/>
                <a:cs typeface="Times New Roman" pitchFamily="18" charset="0"/>
              </a:rPr>
              <a:t>have proven </a:t>
            </a:r>
            <a:r>
              <a:rPr lang="en-US" sz="3200" dirty="0">
                <a:latin typeface="Times New Roman" pitchFamily="18" charset="0"/>
                <a:cs typeface="Times New Roman" pitchFamily="18" charset="0"/>
              </a:rPr>
              <a:t>effective for projects with </a:t>
            </a:r>
            <a:r>
              <a:rPr lang="en-US" sz="3200" dirty="0" smtClean="0">
                <a:latin typeface="Times New Roman" pitchFamily="18" charset="0"/>
                <a:cs typeface="Times New Roman" pitchFamily="18" charset="0"/>
              </a:rPr>
              <a:t>:</a:t>
            </a:r>
          </a:p>
          <a:p>
            <a:endParaRPr lang="en-US" sz="3200" dirty="0" smtClean="0">
              <a:latin typeface="Times New Roman" pitchFamily="18" charset="0"/>
              <a:cs typeface="Times New Roman" pitchFamily="18" charset="0"/>
            </a:endParaRPr>
          </a:p>
          <a:p>
            <a:r>
              <a:rPr lang="en-US" sz="3200" dirty="0">
                <a:solidFill>
                  <a:srgbClr val="FF0000"/>
                </a:solidFill>
                <a:latin typeface="Times New Roman" pitchFamily="18" charset="0"/>
                <a:cs typeface="Times New Roman" pitchFamily="18" charset="0"/>
              </a:rPr>
              <a:t>T</a:t>
            </a:r>
            <a:r>
              <a:rPr lang="en-US" sz="3200" dirty="0" smtClean="0">
                <a:solidFill>
                  <a:srgbClr val="FF0000"/>
                </a:solidFill>
                <a:latin typeface="Times New Roman" pitchFamily="18" charset="0"/>
                <a:cs typeface="Times New Roman" pitchFamily="18" charset="0"/>
              </a:rPr>
              <a:t>ight </a:t>
            </a:r>
            <a:r>
              <a:rPr lang="en-US" sz="3200" dirty="0">
                <a:solidFill>
                  <a:srgbClr val="FF0000"/>
                </a:solidFill>
                <a:latin typeface="Times New Roman" pitchFamily="18" charset="0"/>
                <a:cs typeface="Times New Roman" pitchFamily="18" charset="0"/>
              </a:rPr>
              <a:t>timelines, C</a:t>
            </a:r>
            <a:r>
              <a:rPr lang="en-US" sz="3200" dirty="0" smtClean="0">
                <a:solidFill>
                  <a:srgbClr val="FF0000"/>
                </a:solidFill>
                <a:latin typeface="Times New Roman" pitchFamily="18" charset="0"/>
                <a:cs typeface="Times New Roman" pitchFamily="18" charset="0"/>
              </a:rPr>
              <a:t>hanging </a:t>
            </a:r>
            <a:r>
              <a:rPr lang="en-US" sz="3200" dirty="0">
                <a:solidFill>
                  <a:srgbClr val="FF0000"/>
                </a:solidFill>
                <a:latin typeface="Times New Roman" pitchFamily="18" charset="0"/>
                <a:cs typeface="Times New Roman" pitchFamily="18" charset="0"/>
              </a:rPr>
              <a:t>requirements, and B</a:t>
            </a:r>
            <a:r>
              <a:rPr lang="en-US" sz="3200" dirty="0" smtClean="0">
                <a:solidFill>
                  <a:srgbClr val="FF0000"/>
                </a:solidFill>
                <a:latin typeface="Times New Roman" pitchFamily="18" charset="0"/>
                <a:cs typeface="Times New Roman" pitchFamily="18" charset="0"/>
              </a:rPr>
              <a:t>usiness criticality</a:t>
            </a:r>
            <a:r>
              <a:rPr lang="en-US" sz="3200" dirty="0">
                <a:solidFill>
                  <a:srgbClr val="FF0000"/>
                </a:solidFill>
                <a:latin typeface="Times New Roman" pitchFamily="18" charset="0"/>
                <a:cs typeface="Times New Roman" pitchFamily="18" charset="0"/>
              </a:rPr>
              <a:t>. </a:t>
            </a:r>
            <a:endParaRPr lang="en-US" sz="3200" dirty="0" smtClean="0">
              <a:solidFill>
                <a:srgbClr val="FF0000"/>
              </a:solidFill>
              <a:latin typeface="Times New Roman" pitchFamily="18" charset="0"/>
              <a:cs typeface="Times New Roman" pitchFamily="18" charset="0"/>
            </a:endParaRPr>
          </a:p>
          <a:p>
            <a:endParaRPr lang="en-US" sz="3200" dirty="0">
              <a:solidFill>
                <a:srgbClr val="FF0000"/>
              </a:solidFill>
              <a:latin typeface="Times New Roman" pitchFamily="18" charset="0"/>
              <a:cs typeface="Times New Roman" pitchFamily="18" charset="0"/>
            </a:endParaRPr>
          </a:p>
          <a:p>
            <a:r>
              <a:rPr lang="en-US" sz="3200" dirty="0" smtClean="0">
                <a:latin typeface="Times New Roman" pitchFamily="18" charset="0"/>
                <a:cs typeface="Times New Roman" pitchFamily="18" charset="0"/>
              </a:rPr>
              <a:t>Each </a:t>
            </a:r>
            <a:r>
              <a:rPr lang="en-US" sz="3200" dirty="0">
                <a:latin typeface="Times New Roman" pitchFamily="18" charset="0"/>
                <a:cs typeface="Times New Roman" pitchFamily="18" charset="0"/>
              </a:rPr>
              <a:t>of these process patterns defines a set of development actions: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11017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317" y="1481137"/>
            <a:ext cx="11113477" cy="4947797"/>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18915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i="1" dirty="0">
                <a:solidFill>
                  <a:srgbClr val="0070C0"/>
                </a:solidFill>
                <a:latin typeface="Times New Roman" pitchFamily="18" charset="0"/>
                <a:cs typeface="Times New Roman" pitchFamily="18" charset="0"/>
              </a:rPr>
              <a:t>Backlog</a:t>
            </a:r>
            <a:r>
              <a:rPr lang="en-US" sz="3200" dirty="0">
                <a:latin typeface="Times New Roman" pitchFamily="18" charset="0"/>
                <a:cs typeface="Times New Roman" pitchFamily="18" charset="0"/>
              </a:rPr>
              <a:t>—a prioritized list of project requirements or features that provide </a:t>
            </a:r>
            <a:r>
              <a:rPr lang="en-US" sz="3200" dirty="0" smtClean="0">
                <a:latin typeface="Times New Roman" pitchFamily="18" charset="0"/>
                <a:cs typeface="Times New Roman" pitchFamily="18" charset="0"/>
              </a:rPr>
              <a:t>business value </a:t>
            </a:r>
            <a:r>
              <a:rPr lang="en-US" sz="3200" dirty="0">
                <a:latin typeface="Times New Roman" pitchFamily="18" charset="0"/>
                <a:cs typeface="Times New Roman" pitchFamily="18" charset="0"/>
              </a:rPr>
              <a:t>for the customer. Items can be added to the backlog at any time (this </a:t>
            </a:r>
            <a:r>
              <a:rPr lang="en-US" sz="3200" dirty="0" smtClean="0">
                <a:latin typeface="Times New Roman" pitchFamily="18" charset="0"/>
                <a:cs typeface="Times New Roman" pitchFamily="18" charset="0"/>
              </a:rPr>
              <a:t>is how </a:t>
            </a:r>
            <a:r>
              <a:rPr lang="en-US" sz="3200" dirty="0">
                <a:latin typeface="Times New Roman" pitchFamily="18" charset="0"/>
                <a:cs typeface="Times New Roman" pitchFamily="18" charset="0"/>
              </a:rPr>
              <a:t>changes are introduced).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product manager assesses the backlog </a:t>
            </a:r>
            <a:r>
              <a:rPr lang="en-US" sz="3200" dirty="0" smtClean="0">
                <a:latin typeface="Times New Roman" pitchFamily="18" charset="0"/>
                <a:cs typeface="Times New Roman" pitchFamily="18" charset="0"/>
              </a:rPr>
              <a:t>and updates </a:t>
            </a:r>
            <a:r>
              <a:rPr lang="en-US" sz="3200" dirty="0">
                <a:latin typeface="Times New Roman" pitchFamily="18" charset="0"/>
                <a:cs typeface="Times New Roman" pitchFamily="18" charset="0"/>
              </a:rPr>
              <a:t>priorities as required.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99992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Well-designed </a:t>
            </a:r>
            <a:r>
              <a:rPr lang="en-US" dirty="0">
                <a:latin typeface="Times New Roman" panose="02020603050405020304" pitchFamily="18" charset="0"/>
                <a:cs typeface="Times New Roman" panose="02020603050405020304" pitchFamily="18" charset="0"/>
              </a:rPr>
              <a:t>agile process “flattens” the cost of change curve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allowing a software team to accommodate changes late in a software project without dramatic cost and time impact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incremental delivery is coupled with other agile practices such as continuous </a:t>
            </a:r>
            <a:r>
              <a:rPr lang="en-US" dirty="0">
                <a:solidFill>
                  <a:srgbClr val="FF0000"/>
                </a:solidFill>
                <a:latin typeface="Times New Roman" panose="02020603050405020304" pitchFamily="18" charset="0"/>
                <a:cs typeface="Times New Roman" panose="02020603050405020304" pitchFamily="18" charset="0"/>
              </a:rPr>
              <a:t>unit testing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pair programming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cost of making a change is attenuated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737329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i="1" dirty="0">
                <a:solidFill>
                  <a:srgbClr val="0070C0"/>
                </a:solidFill>
                <a:latin typeface="Times New Roman" pitchFamily="18" charset="0"/>
                <a:cs typeface="Times New Roman" pitchFamily="18" charset="0"/>
              </a:rPr>
              <a:t>Sprints</a:t>
            </a:r>
            <a:r>
              <a:rPr lang="en-US" sz="3200" dirty="0">
                <a:latin typeface="Times New Roman" pitchFamily="18" charset="0"/>
                <a:cs typeface="Times New Roman" pitchFamily="18" charset="0"/>
              </a:rPr>
              <a:t>—consist of work units that are required to achieve a requirement </a:t>
            </a:r>
            <a:r>
              <a:rPr lang="en-US" sz="3200" dirty="0" smtClean="0">
                <a:latin typeface="Times New Roman" pitchFamily="18" charset="0"/>
                <a:cs typeface="Times New Roman" pitchFamily="18" charset="0"/>
              </a:rPr>
              <a:t>defined in </a:t>
            </a:r>
            <a:r>
              <a:rPr lang="en-US" sz="3200" dirty="0">
                <a:latin typeface="Times New Roman" pitchFamily="18" charset="0"/>
                <a:cs typeface="Times New Roman" pitchFamily="18" charset="0"/>
              </a:rPr>
              <a:t>the backlog that must be fit into a predefined </a:t>
            </a:r>
            <a:r>
              <a:rPr lang="en-US" sz="3200" dirty="0" smtClean="0">
                <a:latin typeface="Times New Roman" pitchFamily="18" charset="0"/>
                <a:cs typeface="Times New Roman" pitchFamily="18" charset="0"/>
              </a:rPr>
              <a:t>time-box </a:t>
            </a:r>
            <a:r>
              <a:rPr lang="en-US" sz="3200" dirty="0">
                <a:latin typeface="Times New Roman" pitchFamily="18" charset="0"/>
                <a:cs typeface="Times New Roman" pitchFamily="18" charset="0"/>
              </a:rPr>
              <a:t>(typically 30 days</a:t>
            </a: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Changes </a:t>
            </a:r>
            <a:r>
              <a:rPr lang="en-US" sz="3200" dirty="0">
                <a:latin typeface="Times New Roman" pitchFamily="18" charset="0"/>
                <a:cs typeface="Times New Roman" pitchFamily="18" charset="0"/>
              </a:rPr>
              <a:t>(e.g., backlog work items) are not introduced during the sprint. Hence, </a:t>
            </a:r>
            <a:r>
              <a:rPr lang="en-US" sz="3200" dirty="0" smtClean="0">
                <a:latin typeface="Times New Roman" pitchFamily="18" charset="0"/>
                <a:cs typeface="Times New Roman" pitchFamily="18" charset="0"/>
              </a:rPr>
              <a:t>the sprint </a:t>
            </a:r>
            <a:r>
              <a:rPr lang="en-US" sz="3200" dirty="0">
                <a:latin typeface="Times New Roman" pitchFamily="18" charset="0"/>
                <a:cs typeface="Times New Roman" pitchFamily="18" charset="0"/>
              </a:rPr>
              <a:t>allows team members to work in a short-term, but stable environment.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99297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i="1" dirty="0">
                <a:solidFill>
                  <a:srgbClr val="0070C0"/>
                </a:solidFill>
                <a:latin typeface="Times New Roman" pitchFamily="18" charset="0"/>
                <a:cs typeface="Times New Roman" pitchFamily="18" charset="0"/>
              </a:rPr>
              <a:t>Scrum meetings</a:t>
            </a:r>
            <a:r>
              <a:rPr lang="en-US" sz="2800" dirty="0">
                <a:solidFill>
                  <a:srgbClr val="0070C0"/>
                </a:solidFill>
                <a:latin typeface="Times New Roman" pitchFamily="18" charset="0"/>
                <a:cs typeface="Times New Roman" pitchFamily="18" charset="0"/>
              </a:rPr>
              <a:t>—are </a:t>
            </a:r>
            <a:r>
              <a:rPr lang="en-US" sz="2800" dirty="0">
                <a:latin typeface="Times New Roman" pitchFamily="18" charset="0"/>
                <a:cs typeface="Times New Roman" pitchFamily="18" charset="0"/>
              </a:rPr>
              <a:t>short (typically 15 minutes) meetings held daily by the </a:t>
            </a:r>
            <a:r>
              <a:rPr lang="en-US" sz="2800" dirty="0" smtClean="0">
                <a:latin typeface="Times New Roman" pitchFamily="18" charset="0"/>
                <a:cs typeface="Times New Roman" pitchFamily="18" charset="0"/>
              </a:rPr>
              <a:t>Scrum team</a:t>
            </a:r>
            <a:r>
              <a:rPr lang="en-US" sz="2800" dirty="0">
                <a:latin typeface="Times New Roman" pitchFamily="18" charset="0"/>
                <a:cs typeface="Times New Roman" pitchFamily="18" charset="0"/>
              </a:rPr>
              <a:t>. Three key questions are asked and answered by all team members </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pPr marL="109728" indent="0">
              <a:buNone/>
            </a:pPr>
            <a:r>
              <a:rPr lang="en-US" sz="2800" dirty="0">
                <a:latin typeface="Times New Roman" pitchFamily="18" charset="0"/>
                <a:cs typeface="Times New Roman" pitchFamily="18" charset="0"/>
              </a:rPr>
              <a:t>• What did you do since the last team meeting?</a:t>
            </a:r>
          </a:p>
          <a:p>
            <a:pPr marL="109728" indent="0">
              <a:buNone/>
            </a:pPr>
            <a:r>
              <a:rPr lang="en-US" sz="2800" dirty="0">
                <a:latin typeface="Times New Roman" pitchFamily="18" charset="0"/>
                <a:cs typeface="Times New Roman" pitchFamily="18" charset="0"/>
              </a:rPr>
              <a:t>• What obstacles are you encountering?</a:t>
            </a:r>
          </a:p>
          <a:p>
            <a:pPr marL="109728" indent="0">
              <a:buNone/>
            </a:pPr>
            <a:r>
              <a:rPr lang="en-US" sz="2800" dirty="0">
                <a:latin typeface="Times New Roman" pitchFamily="18" charset="0"/>
                <a:cs typeface="Times New Roman" pitchFamily="18" charset="0"/>
              </a:rPr>
              <a:t>• What do you plan to accomplish by the next team meeting?</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48594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itchFamily="18" charset="0"/>
                <a:cs typeface="Times New Roman" pitchFamily="18" charset="0"/>
              </a:rPr>
              <a:t>A team leader, called a </a:t>
            </a:r>
            <a:r>
              <a:rPr lang="en-US" sz="3200" i="1" dirty="0">
                <a:solidFill>
                  <a:srgbClr val="FF0000"/>
                </a:solidFill>
                <a:latin typeface="Times New Roman" pitchFamily="18" charset="0"/>
                <a:cs typeface="Times New Roman" pitchFamily="18" charset="0"/>
              </a:rPr>
              <a:t>Scrum master</a:t>
            </a:r>
            <a:r>
              <a:rPr lang="en-US" sz="3200" i="1" dirty="0">
                <a:latin typeface="Times New Roman" pitchFamily="18" charset="0"/>
                <a:cs typeface="Times New Roman" pitchFamily="18" charset="0"/>
              </a:rPr>
              <a:t>, </a:t>
            </a:r>
            <a:r>
              <a:rPr lang="en-US" sz="3200" dirty="0">
                <a:latin typeface="Times New Roman" pitchFamily="18" charset="0"/>
                <a:cs typeface="Times New Roman" pitchFamily="18" charset="0"/>
              </a:rPr>
              <a:t>leads the meeting and assesses the </a:t>
            </a:r>
            <a:r>
              <a:rPr lang="en-US" sz="3200" dirty="0" smtClean="0">
                <a:latin typeface="Times New Roman" pitchFamily="18" charset="0"/>
                <a:cs typeface="Times New Roman" pitchFamily="18" charset="0"/>
              </a:rPr>
              <a:t>responses from </a:t>
            </a:r>
            <a:r>
              <a:rPr lang="en-US" sz="3200" dirty="0">
                <a:latin typeface="Times New Roman" pitchFamily="18" charset="0"/>
                <a:cs typeface="Times New Roman" pitchFamily="18" charset="0"/>
              </a:rPr>
              <a:t>each person.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Scrum meeting helps the team to uncover potential </a:t>
            </a:r>
            <a:r>
              <a:rPr lang="en-US" sz="3200" dirty="0" smtClean="0">
                <a:latin typeface="Times New Roman" pitchFamily="18" charset="0"/>
                <a:cs typeface="Times New Roman" pitchFamily="18" charset="0"/>
              </a:rPr>
              <a:t>problems as </a:t>
            </a:r>
            <a:r>
              <a:rPr lang="en-US" sz="3200" dirty="0">
                <a:latin typeface="Times New Roman" pitchFamily="18" charset="0"/>
                <a:cs typeface="Times New Roman" pitchFamily="18" charset="0"/>
              </a:rPr>
              <a:t>early as possible.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Also</a:t>
            </a:r>
            <a:r>
              <a:rPr lang="en-US" sz="3200" dirty="0">
                <a:latin typeface="Times New Roman" pitchFamily="18" charset="0"/>
                <a:cs typeface="Times New Roman" pitchFamily="18" charset="0"/>
              </a:rPr>
              <a:t>, these daily meetings lead to “knowledge socialization”</a:t>
            </a:r>
          </a:p>
          <a:p>
            <a:pPr marL="109728" indent="0">
              <a:buNone/>
            </a:pPr>
            <a:r>
              <a:rPr lang="en-US" sz="3200" dirty="0" smtClean="0">
                <a:latin typeface="Times New Roman" pitchFamily="18" charset="0"/>
                <a:cs typeface="Times New Roman" pitchFamily="18" charset="0"/>
              </a:rPr>
              <a:t>and </a:t>
            </a:r>
            <a:r>
              <a:rPr lang="en-US" sz="3200" dirty="0">
                <a:latin typeface="Times New Roman" pitchFamily="18" charset="0"/>
                <a:cs typeface="Times New Roman" pitchFamily="18" charset="0"/>
              </a:rPr>
              <a:t>thereby promote a self-organizing team structure.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96650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09465"/>
            <a:ext cx="10972800" cy="4525963"/>
          </a:xfrm>
        </p:spPr>
        <p:txBody>
          <a:bodyPr>
            <a:normAutofit/>
          </a:bodyPr>
          <a:lstStyle/>
          <a:p>
            <a:r>
              <a:rPr lang="en-US" sz="3200" i="1" dirty="0">
                <a:solidFill>
                  <a:srgbClr val="0070C0"/>
                </a:solidFill>
                <a:latin typeface="Times New Roman" pitchFamily="18" charset="0"/>
                <a:cs typeface="Times New Roman" pitchFamily="18" charset="0"/>
              </a:rPr>
              <a:t>Demos</a:t>
            </a:r>
            <a:r>
              <a:rPr lang="en-US" sz="3200" dirty="0">
                <a:latin typeface="Times New Roman" pitchFamily="18" charset="0"/>
                <a:cs typeface="Times New Roman" pitchFamily="18" charset="0"/>
              </a:rPr>
              <a:t>—deliver the software increment to the customer so that functionality </a:t>
            </a:r>
            <a:r>
              <a:rPr lang="en-US" sz="3200" dirty="0" smtClean="0">
                <a:latin typeface="Times New Roman" pitchFamily="18" charset="0"/>
                <a:cs typeface="Times New Roman" pitchFamily="18" charset="0"/>
              </a:rPr>
              <a:t>that has </a:t>
            </a:r>
            <a:r>
              <a:rPr lang="en-US" sz="3200" dirty="0">
                <a:latin typeface="Times New Roman" pitchFamily="18" charset="0"/>
                <a:cs typeface="Times New Roman" pitchFamily="18" charset="0"/>
              </a:rPr>
              <a:t>been implemented can be demonstrated and evaluated by the customer.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It </a:t>
            </a:r>
            <a:r>
              <a:rPr lang="en-US" sz="3200" dirty="0">
                <a:latin typeface="Times New Roman" pitchFamily="18" charset="0"/>
                <a:cs typeface="Times New Roman" pitchFamily="18" charset="0"/>
              </a:rPr>
              <a:t>is </a:t>
            </a:r>
            <a:r>
              <a:rPr lang="en-US" sz="3200" dirty="0" smtClean="0">
                <a:latin typeface="Times New Roman" pitchFamily="18" charset="0"/>
                <a:cs typeface="Times New Roman" pitchFamily="18" charset="0"/>
              </a:rPr>
              <a:t>important to </a:t>
            </a:r>
            <a:r>
              <a:rPr lang="en-US" sz="3200" dirty="0">
                <a:latin typeface="Times New Roman" pitchFamily="18" charset="0"/>
                <a:cs typeface="Times New Roman" pitchFamily="18" charset="0"/>
              </a:rPr>
              <a:t>note that the demo may not contain all planned functionality, but </a:t>
            </a:r>
            <a:r>
              <a:rPr lang="en-US" sz="3200" dirty="0" smtClean="0">
                <a:latin typeface="Times New Roman" pitchFamily="18" charset="0"/>
                <a:cs typeface="Times New Roman" pitchFamily="18" charset="0"/>
              </a:rPr>
              <a:t>rather those </a:t>
            </a:r>
            <a:r>
              <a:rPr lang="en-US" sz="3200" dirty="0">
                <a:latin typeface="Times New Roman" pitchFamily="18" charset="0"/>
                <a:cs typeface="Times New Roman" pitchFamily="18" charset="0"/>
              </a:rPr>
              <a:t>functions that can be delivered within the time-box that was established.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66894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err="1">
                <a:latin typeface="Times New Roman" pitchFamily="18" charset="0"/>
                <a:cs typeface="Times New Roman" pitchFamily="18" charset="0"/>
              </a:rPr>
              <a:t>Beedle</a:t>
            </a:r>
            <a:r>
              <a:rPr lang="en-US" sz="3200" dirty="0">
                <a:latin typeface="Times New Roman" pitchFamily="18" charset="0"/>
                <a:cs typeface="Times New Roman" pitchFamily="18" charset="0"/>
              </a:rPr>
              <a:t> and his </a:t>
            </a:r>
            <a:r>
              <a:rPr lang="en-US" sz="3200" dirty="0" smtClean="0">
                <a:latin typeface="Times New Roman" pitchFamily="18" charset="0"/>
                <a:cs typeface="Times New Roman" pitchFamily="18" charset="0"/>
              </a:rPr>
              <a:t>colleagues  </a:t>
            </a:r>
            <a:r>
              <a:rPr lang="en-US" sz="3200" dirty="0">
                <a:latin typeface="Times New Roman" pitchFamily="18" charset="0"/>
                <a:cs typeface="Times New Roman" pitchFamily="18" charset="0"/>
              </a:rPr>
              <a:t>present a comprehensive discussion of these </a:t>
            </a:r>
            <a:r>
              <a:rPr lang="en-US" sz="3200" dirty="0" smtClean="0">
                <a:latin typeface="Times New Roman" pitchFamily="18" charset="0"/>
                <a:cs typeface="Times New Roman" pitchFamily="18" charset="0"/>
              </a:rPr>
              <a:t>patterns in </a:t>
            </a:r>
            <a:r>
              <a:rPr lang="en-US" sz="3200" dirty="0">
                <a:latin typeface="Times New Roman" pitchFamily="18" charset="0"/>
                <a:cs typeface="Times New Roman" pitchFamily="18" charset="0"/>
              </a:rPr>
              <a:t>which they state: </a:t>
            </a: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pPr marL="109728" indent="0">
              <a:buNone/>
            </a:pPr>
            <a:r>
              <a:rPr lang="en-US" sz="3200" dirty="0" smtClean="0">
                <a:latin typeface="Times New Roman" pitchFamily="18" charset="0"/>
                <a:cs typeface="Times New Roman" pitchFamily="18" charset="0"/>
              </a:rPr>
              <a:t>The Scrum </a:t>
            </a:r>
            <a:r>
              <a:rPr lang="en-US" sz="3200" dirty="0">
                <a:latin typeface="Times New Roman" pitchFamily="18" charset="0"/>
                <a:cs typeface="Times New Roman" pitchFamily="18" charset="0"/>
              </a:rPr>
              <a:t>process patterns enable a software team to work successfully in a </a:t>
            </a:r>
            <a:r>
              <a:rPr lang="en-US" sz="3200" dirty="0" smtClean="0">
                <a:latin typeface="Times New Roman" pitchFamily="18" charset="0"/>
                <a:cs typeface="Times New Roman" pitchFamily="18" charset="0"/>
              </a:rPr>
              <a:t>world where </a:t>
            </a:r>
            <a:r>
              <a:rPr lang="en-US" sz="3200" dirty="0">
                <a:latin typeface="Times New Roman" pitchFamily="18" charset="0"/>
                <a:cs typeface="Times New Roman" pitchFamily="18" charset="0"/>
              </a:rPr>
              <a:t>the elimination of uncertainty is impossible.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55955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50"/>
                </a:solidFill>
                <a:latin typeface="Times New Roman" pitchFamily="18" charset="0"/>
                <a:cs typeface="Times New Roman" pitchFamily="18" charset="0"/>
              </a:rPr>
              <a:t>06-10-2016</a:t>
            </a:r>
          </a:p>
          <a:p>
            <a:r>
              <a:rPr lang="en-US" i="1" dirty="0" smtClean="0">
                <a:latin typeface="Times New Roman" pitchFamily="18" charset="0"/>
                <a:cs typeface="Times New Roman" pitchFamily="18" charset="0"/>
              </a:rPr>
              <a:t>Feature </a:t>
            </a:r>
            <a:r>
              <a:rPr lang="en-US" i="1" dirty="0">
                <a:latin typeface="Times New Roman" pitchFamily="18" charset="0"/>
                <a:cs typeface="Times New Roman" pitchFamily="18" charset="0"/>
              </a:rPr>
              <a:t>Driven Development </a:t>
            </a:r>
            <a:r>
              <a:rPr lang="en-US" dirty="0">
                <a:latin typeface="Times New Roman" pitchFamily="18" charset="0"/>
                <a:cs typeface="Times New Roman" pitchFamily="18" charset="0"/>
              </a:rPr>
              <a:t>(FDD) was originally conceived by Peter Coad and </a:t>
            </a:r>
            <a:r>
              <a:rPr lang="en-US" dirty="0" smtClean="0">
                <a:latin typeface="Times New Roman" pitchFamily="18" charset="0"/>
                <a:cs typeface="Times New Roman" pitchFamily="18" charset="0"/>
              </a:rPr>
              <a:t>his colleagues  </a:t>
            </a:r>
            <a:r>
              <a:rPr lang="en-US" dirty="0">
                <a:latin typeface="Times New Roman" pitchFamily="18" charset="0"/>
                <a:cs typeface="Times New Roman" pitchFamily="18" charset="0"/>
              </a:rPr>
              <a:t>as a practical process model for object-oriented software engineering</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Stephen Palmer and John </a:t>
            </a:r>
            <a:r>
              <a:rPr lang="en-US" dirty="0" err="1">
                <a:latin typeface="Times New Roman" pitchFamily="18" charset="0"/>
                <a:cs typeface="Times New Roman" pitchFamily="18" charset="0"/>
              </a:rPr>
              <a:t>Felsing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have </a:t>
            </a:r>
            <a:r>
              <a:rPr lang="en-US" dirty="0">
                <a:latin typeface="Times New Roman" pitchFamily="18" charset="0"/>
                <a:cs typeface="Times New Roman" pitchFamily="18" charset="0"/>
              </a:rPr>
              <a:t>extended and </a:t>
            </a:r>
            <a:r>
              <a:rPr lang="en-US" dirty="0" smtClean="0">
                <a:latin typeface="Times New Roman" pitchFamily="18" charset="0"/>
                <a:cs typeface="Times New Roman" pitchFamily="18" charset="0"/>
              </a:rPr>
              <a:t>improved Coad’s </a:t>
            </a:r>
            <a:r>
              <a:rPr lang="en-US" dirty="0">
                <a:latin typeface="Times New Roman" pitchFamily="18" charset="0"/>
                <a:cs typeface="Times New Roman" pitchFamily="18" charset="0"/>
              </a:rPr>
              <a:t>work, describing an adaptive, agile process that can be applied to </a:t>
            </a:r>
            <a:r>
              <a:rPr lang="en-US" dirty="0" smtClean="0">
                <a:solidFill>
                  <a:srgbClr val="FF0000"/>
                </a:solidFill>
                <a:latin typeface="Times New Roman" pitchFamily="18" charset="0"/>
                <a:cs typeface="Times New Roman" pitchFamily="18" charset="0"/>
              </a:rPr>
              <a:t>moderately sized </a:t>
            </a:r>
            <a:r>
              <a:rPr lang="en-US" dirty="0">
                <a:latin typeface="Times New Roman" pitchFamily="18" charset="0"/>
                <a:cs typeface="Times New Roman" pitchFamily="18" charset="0"/>
              </a:rPr>
              <a:t>and </a:t>
            </a:r>
            <a:r>
              <a:rPr lang="en-US" dirty="0">
                <a:solidFill>
                  <a:srgbClr val="FF0000"/>
                </a:solidFill>
                <a:latin typeface="Times New Roman" pitchFamily="18" charset="0"/>
                <a:cs typeface="Times New Roman" pitchFamily="18" charset="0"/>
              </a:rPr>
              <a:t>larger software projects</a:t>
            </a:r>
            <a:r>
              <a:rPr lang="en-US"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r>
              <a:rPr lang="en-US" dirty="0"/>
              <a:t>Feature Driven Development</a:t>
            </a:r>
          </a:p>
        </p:txBody>
      </p:sp>
    </p:spTree>
    <p:extLst>
      <p:ext uri="{BB962C8B-B14F-4D97-AF65-F5344CB8AC3E}">
        <p14:creationId xmlns:p14="http://schemas.microsoft.com/office/powerpoint/2010/main" val="3573613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latin typeface="Times New Roman" pitchFamily="18" charset="0"/>
                <a:cs typeface="Times New Roman" pitchFamily="18" charset="0"/>
              </a:rPr>
              <a:t>FDD adopts a philosophy that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624078" indent="-514350">
              <a:buAutoNum type="arabicParenBoth"/>
            </a:pPr>
            <a:r>
              <a:rPr lang="en-US" dirty="0" smtClean="0">
                <a:latin typeface="Times New Roman" pitchFamily="18" charset="0"/>
                <a:cs typeface="Times New Roman" pitchFamily="18" charset="0"/>
              </a:rPr>
              <a:t>emphasizes collaboration among </a:t>
            </a:r>
            <a:r>
              <a:rPr lang="en-US" dirty="0">
                <a:latin typeface="Times New Roman" pitchFamily="18" charset="0"/>
                <a:cs typeface="Times New Roman" pitchFamily="18" charset="0"/>
              </a:rPr>
              <a:t>people on an FDD team</a:t>
            </a:r>
            <a:r>
              <a:rPr lang="en-US" dirty="0" smtClean="0">
                <a:latin typeface="Times New Roman" pitchFamily="18" charset="0"/>
                <a:cs typeface="Times New Roman" pitchFamily="18" charset="0"/>
              </a:rPr>
              <a:t>;</a:t>
            </a:r>
          </a:p>
          <a:p>
            <a:pPr marL="624078" indent="-514350">
              <a:buAutoNum type="arabicParenBoth"/>
            </a:pPr>
            <a:endParaRPr lang="en-US"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 manages problem and </a:t>
            </a:r>
            <a:r>
              <a:rPr lang="en-US" dirty="0" smtClean="0">
                <a:latin typeface="Times New Roman" pitchFamily="18" charset="0"/>
                <a:cs typeface="Times New Roman" pitchFamily="18" charset="0"/>
              </a:rPr>
              <a:t>project complexity </a:t>
            </a:r>
            <a:r>
              <a:rPr lang="en-US" dirty="0">
                <a:latin typeface="Times New Roman" pitchFamily="18" charset="0"/>
                <a:cs typeface="Times New Roman" pitchFamily="18" charset="0"/>
              </a:rPr>
              <a:t>using feature-based </a:t>
            </a:r>
            <a:r>
              <a:rPr lang="en-US" dirty="0">
                <a:solidFill>
                  <a:srgbClr val="FF0000"/>
                </a:solidFill>
                <a:latin typeface="Times New Roman" pitchFamily="18" charset="0"/>
                <a:cs typeface="Times New Roman" pitchFamily="18" charset="0"/>
              </a:rPr>
              <a:t>decomposition</a:t>
            </a:r>
            <a:r>
              <a:rPr lang="en-US" dirty="0">
                <a:latin typeface="Times New Roman" pitchFamily="18" charset="0"/>
                <a:cs typeface="Times New Roman" pitchFamily="18" charset="0"/>
              </a:rPr>
              <a:t> followed by the </a:t>
            </a:r>
            <a:r>
              <a:rPr lang="en-US" dirty="0">
                <a:solidFill>
                  <a:srgbClr val="FF0000"/>
                </a:solidFill>
                <a:latin typeface="Times New Roman" pitchFamily="18" charset="0"/>
                <a:cs typeface="Times New Roman" pitchFamily="18" charset="0"/>
              </a:rPr>
              <a:t>integration </a:t>
            </a:r>
            <a:r>
              <a:rPr lang="en-US" dirty="0" smtClean="0">
                <a:latin typeface="Times New Roman" pitchFamily="18" charset="0"/>
                <a:cs typeface="Times New Roman" pitchFamily="18" charset="0"/>
              </a:rPr>
              <a:t>of software </a:t>
            </a:r>
            <a:r>
              <a:rPr lang="en-US" dirty="0">
                <a:latin typeface="Times New Roman" pitchFamily="18" charset="0"/>
                <a:cs typeface="Times New Roman" pitchFamily="18" charset="0"/>
              </a:rPr>
              <a:t>increments, </a:t>
            </a:r>
            <a:r>
              <a:rPr lang="en-US" dirty="0" smtClean="0">
                <a:latin typeface="Times New Roman" pitchFamily="18" charset="0"/>
                <a:cs typeface="Times New Roman" pitchFamily="18" charset="0"/>
              </a:rPr>
              <a:t>and</a:t>
            </a:r>
          </a:p>
          <a:p>
            <a:pPr marL="109728" indent="0">
              <a:buNone/>
            </a:pPr>
            <a:endParaRPr lang="en-US"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3) communication of technical detail using </a:t>
            </a:r>
            <a:r>
              <a:rPr lang="en-US" dirty="0">
                <a:solidFill>
                  <a:srgbClr val="FF0000"/>
                </a:solidFill>
                <a:latin typeface="Times New Roman" pitchFamily="18" charset="0"/>
                <a:cs typeface="Times New Roman" pitchFamily="18" charset="0"/>
              </a:rPr>
              <a:t>verbal</a:t>
            </a:r>
            <a:r>
              <a:rPr lang="en-US" dirty="0" smtClean="0">
                <a:solidFill>
                  <a:srgbClr val="FF0000"/>
                </a:solidFill>
                <a:latin typeface="Times New Roman" pitchFamily="18" charset="0"/>
                <a:cs typeface="Times New Roman" pitchFamily="18" charset="0"/>
              </a:rPr>
              <a:t>, graphical</a:t>
            </a:r>
            <a:r>
              <a:rPr lang="en-US" dirty="0">
                <a:solidFill>
                  <a:srgbClr val="FF0000"/>
                </a:solidFill>
                <a:latin typeface="Times New Roman" pitchFamily="18" charset="0"/>
                <a:cs typeface="Times New Roman" pitchFamily="18" charset="0"/>
              </a:rPr>
              <a:t>, and text-based </a:t>
            </a:r>
            <a:r>
              <a:rPr lang="en-US" dirty="0" smtClean="0">
                <a:latin typeface="Times New Roman" pitchFamily="18" charset="0"/>
                <a:cs typeface="Times New Roman" pitchFamily="18" charset="0"/>
              </a:rPr>
              <a:t>means.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149728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latin typeface="Times New Roman" pitchFamily="18" charset="0"/>
              <a:cs typeface="Times New Roman" pitchFamily="18" charset="0"/>
            </a:endParaRPr>
          </a:p>
          <a:p>
            <a:pPr marL="109728" indent="0">
              <a:buNone/>
            </a:pPr>
            <a:r>
              <a:rPr lang="en-US" sz="3200" dirty="0" smtClean="0">
                <a:latin typeface="Times New Roman" pitchFamily="18" charset="0"/>
                <a:cs typeface="Times New Roman" pitchFamily="18" charset="0"/>
              </a:rPr>
              <a:t>FDD </a:t>
            </a:r>
            <a:r>
              <a:rPr lang="en-US" sz="3200" dirty="0">
                <a:latin typeface="Times New Roman" pitchFamily="18" charset="0"/>
                <a:cs typeface="Times New Roman" pitchFamily="18" charset="0"/>
              </a:rPr>
              <a:t>emphasizes software quality </a:t>
            </a:r>
            <a:r>
              <a:rPr lang="en-US" sz="3200" dirty="0" smtClean="0">
                <a:latin typeface="Times New Roman" pitchFamily="18" charset="0"/>
                <a:cs typeface="Times New Roman" pitchFamily="18" charset="0"/>
              </a:rPr>
              <a:t>assurance activities </a:t>
            </a:r>
            <a:r>
              <a:rPr lang="en-US" sz="3200" dirty="0">
                <a:latin typeface="Times New Roman" pitchFamily="18" charset="0"/>
                <a:cs typeface="Times New Roman" pitchFamily="18" charset="0"/>
              </a:rPr>
              <a:t>by </a:t>
            </a:r>
            <a:endParaRPr lang="en-US" sz="3200" dirty="0" smtClean="0">
              <a:latin typeface="Times New Roman" pitchFamily="18" charset="0"/>
              <a:cs typeface="Times New Roman" pitchFamily="18" charset="0"/>
            </a:endParaRPr>
          </a:p>
          <a:p>
            <a:r>
              <a:rPr lang="en-US" sz="3200" dirty="0">
                <a:latin typeface="Times New Roman" pitchFamily="18" charset="0"/>
                <a:cs typeface="Times New Roman" pitchFamily="18" charset="0"/>
              </a:rPr>
              <a:t>E</a:t>
            </a:r>
            <a:r>
              <a:rPr lang="en-US" sz="3200" dirty="0" smtClean="0">
                <a:latin typeface="Times New Roman" pitchFamily="18" charset="0"/>
                <a:cs typeface="Times New Roman" pitchFamily="18" charset="0"/>
              </a:rPr>
              <a:t>ncouraging </a:t>
            </a:r>
            <a:r>
              <a:rPr lang="en-US" sz="3200" dirty="0">
                <a:latin typeface="Times New Roman" pitchFamily="18" charset="0"/>
                <a:cs typeface="Times New Roman" pitchFamily="18" charset="0"/>
              </a:rPr>
              <a:t>an incremental development strategy</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use of </a:t>
            </a:r>
            <a:r>
              <a:rPr lang="en-US" sz="3200" dirty="0" smtClean="0">
                <a:latin typeface="Times New Roman" pitchFamily="18" charset="0"/>
                <a:cs typeface="Times New Roman" pitchFamily="18" charset="0"/>
              </a:rPr>
              <a:t>design and </a:t>
            </a:r>
            <a:r>
              <a:rPr lang="en-US" sz="3200" dirty="0">
                <a:latin typeface="Times New Roman" pitchFamily="18" charset="0"/>
                <a:cs typeface="Times New Roman" pitchFamily="18" charset="0"/>
              </a:rPr>
              <a:t>code inspections, </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application of software quality assurance </a:t>
            </a:r>
            <a:r>
              <a:rPr lang="en-US" sz="3200" dirty="0" smtClean="0">
                <a:latin typeface="Times New Roman" pitchFamily="18" charset="0"/>
                <a:cs typeface="Times New Roman" pitchFamily="18" charset="0"/>
              </a:rPr>
              <a:t>audits</a:t>
            </a:r>
          </a:p>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collection of metrics, and the use of patterns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63413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In the context of FDD, a </a:t>
            </a:r>
            <a:r>
              <a:rPr lang="en-US" i="1" dirty="0">
                <a:latin typeface="Times New Roman" pitchFamily="18" charset="0"/>
                <a:cs typeface="Times New Roman" pitchFamily="18" charset="0"/>
              </a:rPr>
              <a:t>feature </a:t>
            </a:r>
            <a:r>
              <a:rPr lang="en-US" dirty="0">
                <a:latin typeface="Times New Roman" pitchFamily="18" charset="0"/>
                <a:cs typeface="Times New Roman" pitchFamily="18" charset="0"/>
              </a:rPr>
              <a:t>“is a client-valued function that can be </a:t>
            </a:r>
            <a:r>
              <a:rPr lang="en-US" dirty="0" smtClean="0">
                <a:latin typeface="Times New Roman" pitchFamily="18" charset="0"/>
                <a:cs typeface="Times New Roman" pitchFamily="18" charset="0"/>
              </a:rPr>
              <a:t>implemented in </a:t>
            </a:r>
            <a:r>
              <a:rPr lang="en-US" dirty="0">
                <a:latin typeface="Times New Roman" pitchFamily="18" charset="0"/>
                <a:cs typeface="Times New Roman" pitchFamily="18" charset="0"/>
              </a:rPr>
              <a:t>two weeks or less” </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emphasis on the definition of </a:t>
            </a:r>
            <a:r>
              <a:rPr lang="en-US" dirty="0" smtClean="0">
                <a:latin typeface="Times New Roman" pitchFamily="18" charset="0"/>
                <a:cs typeface="Times New Roman" pitchFamily="18" charset="0"/>
              </a:rPr>
              <a:t>features provides </a:t>
            </a:r>
            <a:r>
              <a:rPr lang="en-US" dirty="0">
                <a:latin typeface="Times New Roman" pitchFamily="18" charset="0"/>
                <a:cs typeface="Times New Roman" pitchFamily="18" charset="0"/>
              </a:rPr>
              <a:t>the following benefits: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05797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Because features are small blocks of deliverable functionality, users can</a:t>
            </a:r>
          </a:p>
          <a:p>
            <a:pPr marL="109728" indent="0">
              <a:buNone/>
            </a:pPr>
            <a:r>
              <a:rPr lang="en-US" dirty="0">
                <a:latin typeface="Times New Roman" pitchFamily="18" charset="0"/>
                <a:cs typeface="Times New Roman" pitchFamily="18" charset="0"/>
              </a:rPr>
              <a:t>describe them more easily; understand how they relate to one another more</a:t>
            </a:r>
          </a:p>
          <a:p>
            <a:pPr marL="109728" indent="0">
              <a:buNone/>
            </a:pPr>
            <a:r>
              <a:rPr lang="en-US" dirty="0">
                <a:latin typeface="Times New Roman" pitchFamily="18" charset="0"/>
                <a:cs typeface="Times New Roman" pitchFamily="18" charset="0"/>
              </a:rPr>
              <a:t>readily; and better review them for ambiguity, error, or omissions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Features can be organized into a hierarchical business-related grouping</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Since a feature is the FDD deliverable software increment, the team </a:t>
            </a:r>
            <a:r>
              <a:rPr lang="en-US" dirty="0" smtClean="0">
                <a:latin typeface="Times New Roman" pitchFamily="18" charset="0"/>
                <a:cs typeface="Times New Roman" pitchFamily="18" charset="0"/>
              </a:rPr>
              <a:t>develops operational </a:t>
            </a:r>
            <a:r>
              <a:rPr lang="en-US" dirty="0">
                <a:latin typeface="Times New Roman" pitchFamily="18" charset="0"/>
                <a:cs typeface="Times New Roman" pitchFamily="18" charset="0"/>
              </a:rPr>
              <a:t>features every two weeks.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78367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Any agile software process is characterized in a manner that addresses a number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key assumptions </a:t>
            </a:r>
            <a:r>
              <a:rPr lang="en-US" dirty="0" smtClean="0">
                <a:latin typeface="Times New Roman" panose="02020603050405020304" pitchFamily="18" charset="0"/>
                <a:cs typeface="Times New Roman" panose="02020603050405020304" pitchFamily="18" charset="0"/>
              </a:rPr>
              <a:t>about </a:t>
            </a:r>
            <a:r>
              <a:rPr lang="en-US" dirty="0">
                <a:latin typeface="Times New Roman" panose="02020603050405020304" pitchFamily="18" charset="0"/>
                <a:cs typeface="Times New Roman" panose="02020603050405020304" pitchFamily="18" charset="0"/>
              </a:rPr>
              <a:t>the majority of software </a:t>
            </a:r>
            <a:r>
              <a:rPr lang="en-US" dirty="0" smtClean="0">
                <a:latin typeface="Times New Roman" panose="02020603050405020304" pitchFamily="18" charset="0"/>
                <a:cs typeface="Times New Roman" panose="02020603050405020304" pitchFamily="18" charset="0"/>
              </a:rPr>
              <a:t>projects.</a:t>
            </a:r>
          </a:p>
          <a:p>
            <a:endParaRPr lang="en-US" dirty="0" smtClean="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1. It </a:t>
            </a:r>
            <a:r>
              <a:rPr lang="en-US" dirty="0">
                <a:latin typeface="Times New Roman" panose="02020603050405020304" pitchFamily="18" charset="0"/>
                <a:cs typeface="Times New Roman" panose="02020603050405020304" pitchFamily="18" charset="0"/>
              </a:rPr>
              <a:t>is difficult to predict in advance which software requirements will persist and which will change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equally difficult to predict how customer priorities will change as the project proceeds.</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What is an Agile Process</a:t>
            </a:r>
            <a:endParaRPr lang="en-US" dirty="0"/>
          </a:p>
        </p:txBody>
      </p:sp>
    </p:spTree>
    <p:extLst>
      <p:ext uri="{BB962C8B-B14F-4D97-AF65-F5344CB8AC3E}">
        <p14:creationId xmlns:p14="http://schemas.microsoft.com/office/powerpoint/2010/main" val="2319395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Because features are small, their design and code representations are easier</a:t>
            </a:r>
          </a:p>
          <a:p>
            <a:pPr marL="109728" indent="0">
              <a:buNone/>
            </a:pPr>
            <a:r>
              <a:rPr lang="en-US" dirty="0">
                <a:latin typeface="Times New Roman" pitchFamily="18" charset="0"/>
                <a:cs typeface="Times New Roman" pitchFamily="18" charset="0"/>
              </a:rPr>
              <a:t>to inspect effectively</a:t>
            </a:r>
            <a:r>
              <a:rPr lang="en-US" dirty="0" smtClean="0">
                <a:latin typeface="Times New Roman" pitchFamily="18" charset="0"/>
                <a:cs typeface="Times New Roman" pitchFamily="18" charset="0"/>
              </a:rPr>
              <a:t>.</a:t>
            </a:r>
          </a:p>
          <a:p>
            <a:pPr marL="109728" indent="0">
              <a:buNone/>
            </a:pPr>
            <a:endParaRPr lang="en-US" dirty="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Project </a:t>
            </a:r>
            <a:r>
              <a:rPr lang="en-US" dirty="0">
                <a:latin typeface="Times New Roman" pitchFamily="18" charset="0"/>
                <a:cs typeface="Times New Roman" pitchFamily="18" charset="0"/>
              </a:rPr>
              <a:t>planning, scheduling, and tracking are driven by the </a:t>
            </a:r>
            <a:r>
              <a:rPr lang="en-US" dirty="0" smtClean="0">
                <a:latin typeface="Times New Roman" pitchFamily="18" charset="0"/>
                <a:cs typeface="Times New Roman" pitchFamily="18" charset="0"/>
              </a:rPr>
              <a:t>feature hierarchy</a:t>
            </a:r>
            <a:r>
              <a:rPr lang="en-US" dirty="0">
                <a:latin typeface="Times New Roman" pitchFamily="18" charset="0"/>
                <a:cs typeface="Times New Roman" pitchFamily="18" charset="0"/>
              </a:rPr>
              <a:t>, rather than an arbitrarily adopted software </a:t>
            </a:r>
            <a:r>
              <a:rPr lang="en-US" dirty="0" smtClean="0">
                <a:latin typeface="Times New Roman" pitchFamily="18" charset="0"/>
                <a:cs typeface="Times New Roman" pitchFamily="18" charset="0"/>
              </a:rPr>
              <a:t>engineering task </a:t>
            </a:r>
            <a:r>
              <a:rPr lang="en-US" dirty="0">
                <a:latin typeface="Times New Roman" pitchFamily="18" charset="0"/>
                <a:cs typeface="Times New Roman" pitchFamily="18" charset="0"/>
              </a:rPr>
              <a:t>set.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35187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Coad and his colleagues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suggest the following template for defining </a:t>
            </a:r>
            <a:r>
              <a:rPr lang="en-US" dirty="0" smtClean="0">
                <a:latin typeface="Times New Roman" pitchFamily="18" charset="0"/>
                <a:cs typeface="Times New Roman" pitchFamily="18" charset="0"/>
              </a:rPr>
              <a:t>a feature</a:t>
            </a:r>
            <a:r>
              <a:rPr lang="en-US" dirty="0">
                <a:latin typeface="Times New Roman" pitchFamily="18" charset="0"/>
                <a:cs typeface="Times New Roman" pitchFamily="18" charset="0"/>
              </a:rPr>
              <a:t>:</a:t>
            </a: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marL="109728" indent="0">
              <a:buNone/>
            </a:pPr>
            <a:r>
              <a:rPr lang="en-US" b="1" dirty="0" smtClean="0">
                <a:solidFill>
                  <a:srgbClr val="FF0000"/>
                </a:solidFill>
                <a:latin typeface="Times New Roman" pitchFamily="18" charset="0"/>
                <a:cs typeface="Times New Roman" pitchFamily="18" charset="0"/>
              </a:rPr>
              <a:t>               &lt;</a:t>
            </a:r>
            <a:r>
              <a:rPr lang="en-US" b="1" dirty="0">
                <a:solidFill>
                  <a:srgbClr val="FF0000"/>
                </a:solidFill>
                <a:latin typeface="Times New Roman" pitchFamily="18" charset="0"/>
                <a:cs typeface="Times New Roman" pitchFamily="18" charset="0"/>
              </a:rPr>
              <a:t>action&gt; </a:t>
            </a:r>
            <a:r>
              <a:rPr lang="en-US" dirty="0">
                <a:solidFill>
                  <a:srgbClr val="FF0000"/>
                </a:solidFill>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&lt;result&gt; &lt;by for of to&gt; </a:t>
            </a:r>
            <a:r>
              <a:rPr lang="en-US" dirty="0">
                <a:solidFill>
                  <a:srgbClr val="FF0000"/>
                </a:solidFill>
                <a:latin typeface="Times New Roman" pitchFamily="18" charset="0"/>
                <a:cs typeface="Times New Roman" pitchFamily="18" charset="0"/>
              </a:rPr>
              <a:t>a(n) </a:t>
            </a:r>
            <a:r>
              <a:rPr lang="en-US" b="1" dirty="0">
                <a:solidFill>
                  <a:srgbClr val="FF0000"/>
                </a:solidFill>
                <a:latin typeface="Times New Roman" pitchFamily="18" charset="0"/>
                <a:cs typeface="Times New Roman" pitchFamily="18" charset="0"/>
              </a:rPr>
              <a:t>&lt;object&gt;</a:t>
            </a:r>
            <a:endParaRPr lang="en-US"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2776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itchFamily="18" charset="0"/>
                <a:cs typeface="Times New Roman" pitchFamily="18" charset="0"/>
              </a:rPr>
              <a:t>Examples of features for </a:t>
            </a:r>
            <a:r>
              <a:rPr lang="en-US" sz="3200" dirty="0" smtClean="0">
                <a:latin typeface="Times New Roman" pitchFamily="18" charset="0"/>
                <a:cs typeface="Times New Roman" pitchFamily="18" charset="0"/>
              </a:rPr>
              <a:t>an e-commerce </a:t>
            </a:r>
            <a:r>
              <a:rPr lang="en-US" sz="3200" dirty="0">
                <a:latin typeface="Times New Roman" pitchFamily="18" charset="0"/>
                <a:cs typeface="Times New Roman" pitchFamily="18" charset="0"/>
              </a:rPr>
              <a:t>application might be</a:t>
            </a:r>
            <a:r>
              <a:rPr lang="en-US" sz="3200" dirty="0" smtClean="0">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Add the product to shopping cart</a:t>
            </a:r>
          </a:p>
          <a:p>
            <a:r>
              <a:rPr lang="en-US" sz="3200" dirty="0">
                <a:latin typeface="Times New Roman" pitchFamily="18" charset="0"/>
                <a:cs typeface="Times New Roman" pitchFamily="18" charset="0"/>
              </a:rPr>
              <a:t>Display the technical-specifications of the product</a:t>
            </a:r>
          </a:p>
          <a:p>
            <a:r>
              <a:rPr lang="en-US" sz="3200" dirty="0">
                <a:latin typeface="Times New Roman" pitchFamily="18" charset="0"/>
                <a:cs typeface="Times New Roman" pitchFamily="18" charset="0"/>
              </a:rPr>
              <a:t>Store the shipping-information for the </a:t>
            </a:r>
            <a:r>
              <a:rPr lang="en-US" sz="3200" dirty="0" smtClean="0">
                <a:latin typeface="Times New Roman" pitchFamily="18" charset="0"/>
                <a:cs typeface="Times New Roman" pitchFamily="18" charset="0"/>
              </a:rPr>
              <a:t>customer</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750067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64" y="1528550"/>
            <a:ext cx="11532358" cy="4353636"/>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9786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itchFamily="18" charset="0"/>
                <a:cs typeface="Times New Roman" pitchFamily="18" charset="0"/>
              </a:rPr>
              <a:t>FDD provides greater emphasis on project management guidelines and </a:t>
            </a:r>
            <a:r>
              <a:rPr lang="en-US" sz="3200" dirty="0" smtClean="0">
                <a:latin typeface="Times New Roman" pitchFamily="18" charset="0"/>
                <a:cs typeface="Times New Roman" pitchFamily="18" charset="0"/>
              </a:rPr>
              <a:t>techniques than </a:t>
            </a:r>
            <a:r>
              <a:rPr lang="en-US" sz="3200" dirty="0">
                <a:latin typeface="Times New Roman" pitchFamily="18" charset="0"/>
                <a:cs typeface="Times New Roman" pitchFamily="18" charset="0"/>
              </a:rPr>
              <a:t>many other agile methods</a:t>
            </a:r>
            <a:r>
              <a:rPr lang="en-US" sz="3200" dirty="0" smtClean="0">
                <a:latin typeface="Times New Roman" pitchFamily="18" charset="0"/>
                <a:cs typeface="Times New Roman" pitchFamily="18" charset="0"/>
              </a:rPr>
              <a:t>.</a:t>
            </a: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FDD defines six milestones during the design </a:t>
            </a:r>
            <a:r>
              <a:rPr lang="en-US" sz="3200" dirty="0" smtClean="0">
                <a:latin typeface="Times New Roman" pitchFamily="18" charset="0"/>
                <a:cs typeface="Times New Roman" pitchFamily="18" charset="0"/>
              </a:rPr>
              <a:t>and implementation </a:t>
            </a:r>
            <a:r>
              <a:rPr lang="en-US" sz="3200" dirty="0">
                <a:latin typeface="Times New Roman" pitchFamily="18" charset="0"/>
                <a:cs typeface="Times New Roman" pitchFamily="18" charset="0"/>
              </a:rPr>
              <a:t>of a feature: “design walkthrough, design, design inspection, </a:t>
            </a:r>
            <a:r>
              <a:rPr lang="en-US" sz="3200" dirty="0" smtClean="0">
                <a:latin typeface="Times New Roman" pitchFamily="18" charset="0"/>
                <a:cs typeface="Times New Roman" pitchFamily="18" charset="0"/>
              </a:rPr>
              <a:t>code, code </a:t>
            </a:r>
            <a:r>
              <a:rPr lang="en-US" sz="3200" dirty="0">
                <a:latin typeface="Times New Roman" pitchFamily="18" charset="0"/>
                <a:cs typeface="Times New Roman" pitchFamily="18" charset="0"/>
              </a:rPr>
              <a:t>inspection, promote to build”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00460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Lean </a:t>
            </a:r>
            <a:r>
              <a:rPr lang="en-US" dirty="0">
                <a:latin typeface="Times New Roman" panose="02020603050405020304" pitchFamily="18" charset="0"/>
                <a:cs typeface="Times New Roman" panose="02020603050405020304" pitchFamily="18" charset="0"/>
              </a:rPr>
              <a:t>Software Development (LSD) has adapted the principles of lean manufacturing to the world of software engineering</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Lean Software Development (LSD) </a:t>
            </a:r>
          </a:p>
        </p:txBody>
      </p:sp>
    </p:spTree>
    <p:extLst>
      <p:ext uri="{BB962C8B-B14F-4D97-AF65-F5344CB8AC3E}">
        <p14:creationId xmlns:p14="http://schemas.microsoft.com/office/powerpoint/2010/main" val="1767869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lean principles that inspire the LSD process can be summarized  as </a:t>
            </a:r>
          </a:p>
          <a:p>
            <a:r>
              <a:rPr lang="en-US" dirty="0">
                <a:solidFill>
                  <a:srgbClr val="0070C0"/>
                </a:solidFill>
                <a:latin typeface="Times New Roman" panose="02020603050405020304" pitchFamily="18" charset="0"/>
                <a:cs typeface="Times New Roman" panose="02020603050405020304" pitchFamily="18" charset="0"/>
              </a:rPr>
              <a:t>Eliminate </a:t>
            </a:r>
            <a:r>
              <a:rPr lang="en-US" dirty="0" smtClean="0">
                <a:solidFill>
                  <a:srgbClr val="0070C0"/>
                </a:solidFill>
                <a:latin typeface="Times New Roman" panose="02020603050405020304" pitchFamily="18" charset="0"/>
                <a:cs typeface="Times New Roman" panose="02020603050405020304" pitchFamily="18" charset="0"/>
              </a:rPr>
              <a:t>waste</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Build quality </a:t>
            </a:r>
            <a:r>
              <a:rPr lang="en-US" dirty="0" smtClean="0">
                <a:solidFill>
                  <a:srgbClr val="0070C0"/>
                </a:solidFill>
                <a:latin typeface="Times New Roman" panose="02020603050405020304" pitchFamily="18" charset="0"/>
                <a:cs typeface="Times New Roman" panose="02020603050405020304" pitchFamily="18" charset="0"/>
              </a:rPr>
              <a:t>in </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Create </a:t>
            </a:r>
            <a:r>
              <a:rPr lang="en-US" dirty="0" smtClean="0">
                <a:solidFill>
                  <a:srgbClr val="0070C0"/>
                </a:solidFill>
                <a:latin typeface="Times New Roman" panose="02020603050405020304" pitchFamily="18" charset="0"/>
                <a:cs typeface="Times New Roman" panose="02020603050405020304" pitchFamily="18" charset="0"/>
              </a:rPr>
              <a:t>knowledge</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Defer </a:t>
            </a:r>
            <a:r>
              <a:rPr lang="en-US" dirty="0" smtClean="0">
                <a:solidFill>
                  <a:srgbClr val="0070C0"/>
                </a:solidFill>
                <a:latin typeface="Times New Roman" panose="02020603050405020304" pitchFamily="18" charset="0"/>
                <a:cs typeface="Times New Roman" panose="02020603050405020304" pitchFamily="18" charset="0"/>
              </a:rPr>
              <a:t>commitment </a:t>
            </a:r>
          </a:p>
          <a:p>
            <a:r>
              <a:rPr lang="en-US" dirty="0">
                <a:solidFill>
                  <a:srgbClr val="0070C0"/>
                </a:solidFill>
                <a:latin typeface="Times New Roman" panose="02020603050405020304" pitchFamily="18" charset="0"/>
                <a:cs typeface="Times New Roman" panose="02020603050405020304" pitchFamily="18" charset="0"/>
              </a:rPr>
              <a:t>D</a:t>
            </a:r>
            <a:r>
              <a:rPr lang="en-US" dirty="0" smtClean="0">
                <a:solidFill>
                  <a:srgbClr val="0070C0"/>
                </a:solidFill>
                <a:latin typeface="Times New Roman" panose="02020603050405020304" pitchFamily="18" charset="0"/>
                <a:cs typeface="Times New Roman" panose="02020603050405020304" pitchFamily="18" charset="0"/>
              </a:rPr>
              <a:t>eliver fast </a:t>
            </a:r>
          </a:p>
          <a:p>
            <a:r>
              <a:rPr lang="en-US" dirty="0">
                <a:solidFill>
                  <a:srgbClr val="0070C0"/>
                </a:solidFill>
                <a:latin typeface="Times New Roman" panose="02020603050405020304" pitchFamily="18" charset="0"/>
                <a:cs typeface="Times New Roman" panose="02020603050405020304" pitchFamily="18" charset="0"/>
              </a:rPr>
              <a:t>R</a:t>
            </a:r>
            <a:r>
              <a:rPr lang="en-US" dirty="0" smtClean="0">
                <a:solidFill>
                  <a:srgbClr val="0070C0"/>
                </a:solidFill>
                <a:latin typeface="Times New Roman" panose="02020603050405020304" pitchFamily="18" charset="0"/>
                <a:cs typeface="Times New Roman" panose="02020603050405020304" pitchFamily="18" charset="0"/>
              </a:rPr>
              <a:t>espect </a:t>
            </a:r>
            <a:r>
              <a:rPr lang="en-US" dirty="0">
                <a:solidFill>
                  <a:srgbClr val="0070C0"/>
                </a:solidFill>
                <a:latin typeface="Times New Roman" panose="02020603050405020304" pitchFamily="18" charset="0"/>
                <a:cs typeface="Times New Roman" panose="02020603050405020304" pitchFamily="18" charset="0"/>
              </a:rPr>
              <a:t>people, and </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O</a:t>
            </a:r>
            <a:r>
              <a:rPr lang="en-US" dirty="0" smtClean="0">
                <a:solidFill>
                  <a:srgbClr val="0070C0"/>
                </a:solidFill>
                <a:latin typeface="Times New Roman" panose="02020603050405020304" pitchFamily="18" charset="0"/>
                <a:cs typeface="Times New Roman" panose="02020603050405020304" pitchFamily="18" charset="0"/>
              </a:rPr>
              <a:t>ptimize </a:t>
            </a:r>
            <a:r>
              <a:rPr lang="en-US" dirty="0">
                <a:solidFill>
                  <a:srgbClr val="0070C0"/>
                </a:solidFill>
                <a:latin typeface="Times New Roman" panose="02020603050405020304" pitchFamily="18" charset="0"/>
                <a:cs typeface="Times New Roman" panose="02020603050405020304" pitchFamily="18" charset="0"/>
              </a:rPr>
              <a:t>the whole.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61304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Eliminate </a:t>
            </a:r>
            <a:r>
              <a:rPr lang="en-US" sz="3200" dirty="0">
                <a:latin typeface="Times New Roman" panose="02020603050405020304" pitchFamily="18" charset="0"/>
                <a:cs typeface="Times New Roman" panose="02020603050405020304" pitchFamily="18" charset="0"/>
              </a:rPr>
              <a:t>waste within the context of an agile software project can be interpreted to mean </a:t>
            </a:r>
            <a:r>
              <a:rPr lang="en-US" sz="3200"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a:t>
            </a:r>
            <a:r>
              <a:rPr lang="en-US" sz="3200" dirty="0" smtClean="0">
                <a:latin typeface="Times New Roman" panose="02020603050405020304" pitchFamily="18" charset="0"/>
                <a:cs typeface="Times New Roman" panose="02020603050405020304" pitchFamily="18" charset="0"/>
              </a:rPr>
              <a:t>Adding </a:t>
            </a:r>
            <a:r>
              <a:rPr lang="en-US" sz="3200" dirty="0">
                <a:latin typeface="Times New Roman" panose="02020603050405020304" pitchFamily="18" charset="0"/>
                <a:cs typeface="Times New Roman" panose="02020603050405020304" pitchFamily="18" charset="0"/>
              </a:rPr>
              <a:t>no extraneous features or </a:t>
            </a:r>
            <a:r>
              <a:rPr lang="en-US" sz="3200" dirty="0" smtClean="0">
                <a:latin typeface="Times New Roman" panose="02020603050405020304" pitchFamily="18" charset="0"/>
                <a:cs typeface="Times New Roman" panose="02020603050405020304" pitchFamily="18" charset="0"/>
              </a:rPr>
              <a:t>functions. </a:t>
            </a:r>
          </a:p>
          <a:p>
            <a:pPr marL="109728" indent="0">
              <a:buNone/>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2) </a:t>
            </a:r>
            <a:r>
              <a:rPr lang="en-US" sz="3200" dirty="0" smtClean="0">
                <a:latin typeface="Times New Roman" panose="02020603050405020304" pitchFamily="18" charset="0"/>
                <a:cs typeface="Times New Roman" panose="02020603050405020304" pitchFamily="18" charset="0"/>
              </a:rPr>
              <a:t>Assessing </a:t>
            </a:r>
            <a:r>
              <a:rPr lang="en-US" sz="3200" dirty="0">
                <a:latin typeface="Times New Roman" panose="02020603050405020304" pitchFamily="18" charset="0"/>
                <a:cs typeface="Times New Roman" panose="02020603050405020304" pitchFamily="18" charset="0"/>
              </a:rPr>
              <a:t>the cost and schedule impact of any newly requested </a:t>
            </a:r>
            <a:r>
              <a:rPr lang="en-US" sz="3200" dirty="0" smtClean="0">
                <a:latin typeface="Times New Roman" panose="02020603050405020304" pitchFamily="18" charset="0"/>
                <a:cs typeface="Times New Roman" panose="02020603050405020304" pitchFamily="18" charset="0"/>
              </a:rPr>
              <a:t>requirement.</a:t>
            </a:r>
          </a:p>
          <a:p>
            <a:pPr marL="109728" indent="0">
              <a:buNone/>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3) </a:t>
            </a:r>
            <a:r>
              <a:rPr lang="en-US" sz="3200" dirty="0" smtClean="0">
                <a:latin typeface="Times New Roman" panose="02020603050405020304" pitchFamily="18" charset="0"/>
                <a:cs typeface="Times New Roman" panose="02020603050405020304" pitchFamily="18" charset="0"/>
              </a:rPr>
              <a:t>Removing </a:t>
            </a:r>
            <a:r>
              <a:rPr lang="en-US" sz="3200" dirty="0">
                <a:latin typeface="Times New Roman" panose="02020603050405020304" pitchFamily="18" charset="0"/>
                <a:cs typeface="Times New Roman" panose="02020603050405020304" pitchFamily="18" charset="0"/>
              </a:rPr>
              <a:t>any superfluous process </a:t>
            </a:r>
            <a:r>
              <a:rPr lang="en-US" sz="3200" dirty="0" smtClean="0">
                <a:latin typeface="Times New Roman" panose="02020603050405020304" pitchFamily="18" charset="0"/>
                <a:cs typeface="Times New Roman" panose="02020603050405020304" pitchFamily="18" charset="0"/>
              </a:rPr>
              <a:t>steps.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47299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a:latin typeface="Times New Roman" panose="02020603050405020304" pitchFamily="18" charset="0"/>
                <a:cs typeface="Times New Roman" panose="02020603050405020304" pitchFamily="18" charset="0"/>
              </a:rPr>
              <a:t>(4) </a:t>
            </a:r>
            <a:r>
              <a:rPr lang="en-US" sz="3200" dirty="0" smtClean="0">
                <a:latin typeface="Times New Roman" panose="02020603050405020304" pitchFamily="18" charset="0"/>
                <a:cs typeface="Times New Roman" panose="02020603050405020304" pitchFamily="18" charset="0"/>
              </a:rPr>
              <a:t>Establishing </a:t>
            </a:r>
            <a:r>
              <a:rPr lang="en-US" sz="3200" dirty="0">
                <a:latin typeface="Times New Roman" panose="02020603050405020304" pitchFamily="18" charset="0"/>
                <a:cs typeface="Times New Roman" panose="02020603050405020304" pitchFamily="18" charset="0"/>
              </a:rPr>
              <a:t>mechanisms to improve the way team members find </a:t>
            </a:r>
            <a:r>
              <a:rPr lang="en-US" sz="3200" dirty="0" smtClean="0">
                <a:latin typeface="Times New Roman" panose="02020603050405020304" pitchFamily="18" charset="0"/>
                <a:cs typeface="Times New Roman" panose="02020603050405020304" pitchFamily="18" charset="0"/>
              </a:rPr>
              <a:t>information.</a:t>
            </a:r>
          </a:p>
          <a:p>
            <a:pPr marL="109728" indent="0">
              <a:buNone/>
            </a:pPr>
            <a:endParaRPr lang="en-US" sz="3200" dirty="0" smtClean="0">
              <a:latin typeface="Times New Roman" panose="02020603050405020304" pitchFamily="18" charset="0"/>
              <a:cs typeface="Times New Roman" panose="02020603050405020304" pitchFamily="18" charset="0"/>
            </a:endParaRPr>
          </a:p>
          <a:p>
            <a:pPr marL="109728" indent="0">
              <a:buNone/>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5) </a:t>
            </a:r>
            <a:r>
              <a:rPr lang="en-US" sz="3200" dirty="0" smtClean="0">
                <a:latin typeface="Times New Roman" panose="02020603050405020304" pitchFamily="18" charset="0"/>
                <a:cs typeface="Times New Roman" panose="02020603050405020304" pitchFamily="18" charset="0"/>
              </a:rPr>
              <a:t>Ensuring </a:t>
            </a:r>
            <a:r>
              <a:rPr lang="en-US" sz="3200" dirty="0">
                <a:latin typeface="Times New Roman" panose="02020603050405020304" pitchFamily="18" charset="0"/>
                <a:cs typeface="Times New Roman" panose="02020603050405020304" pitchFamily="18" charset="0"/>
              </a:rPr>
              <a:t>the testing finds as many errors as </a:t>
            </a:r>
            <a:r>
              <a:rPr lang="en-US" sz="3200" dirty="0" smtClean="0">
                <a:latin typeface="Times New Roman" panose="02020603050405020304" pitchFamily="18" charset="0"/>
                <a:cs typeface="Times New Roman" panose="02020603050405020304" pitchFamily="18" charset="0"/>
              </a:rPr>
              <a:t>possible.</a:t>
            </a:r>
          </a:p>
          <a:p>
            <a:pPr marL="109728" indent="0">
              <a:buNone/>
            </a:pPr>
            <a:endParaRPr lang="en-US" sz="32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042421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sz="2800" dirty="0" smtClean="0">
              <a:latin typeface="Times New Roman" panose="02020603050405020304" pitchFamily="18" charset="0"/>
              <a:cs typeface="Times New Roman" panose="02020603050405020304" pitchFamily="18" charset="0"/>
            </a:endParaRPr>
          </a:p>
          <a:p>
            <a:pPr marL="109728" indent="0">
              <a:buNone/>
            </a:pP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6) </a:t>
            </a:r>
            <a:r>
              <a:rPr lang="en-US" sz="3200" dirty="0" smtClean="0">
                <a:latin typeface="Times New Roman" panose="02020603050405020304" pitchFamily="18" charset="0"/>
                <a:cs typeface="Times New Roman" panose="02020603050405020304" pitchFamily="18" charset="0"/>
              </a:rPr>
              <a:t>Reducing </a:t>
            </a:r>
            <a:r>
              <a:rPr lang="en-US" sz="3200" dirty="0">
                <a:latin typeface="Times New Roman" panose="02020603050405020304" pitchFamily="18" charset="0"/>
                <a:cs typeface="Times New Roman" panose="02020603050405020304" pitchFamily="18" charset="0"/>
              </a:rPr>
              <a:t>the time required to request and get a decision that affects the software or the process that is applied to create it, and </a:t>
            </a:r>
          </a:p>
          <a:p>
            <a:endParaRPr lang="en-US" sz="3200" dirty="0"/>
          </a:p>
          <a:p>
            <a:pPr marL="109728" indent="0">
              <a:buNone/>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7) </a:t>
            </a:r>
            <a:r>
              <a:rPr lang="en-US" sz="3200" dirty="0" smtClean="0">
                <a:latin typeface="Times New Roman" panose="02020603050405020304" pitchFamily="18" charset="0"/>
                <a:cs typeface="Times New Roman" panose="02020603050405020304" pitchFamily="18" charset="0"/>
              </a:rPr>
              <a:t>Streamlining </a:t>
            </a:r>
            <a:r>
              <a:rPr lang="en-US" sz="3200" dirty="0">
                <a:latin typeface="Times New Roman" panose="02020603050405020304" pitchFamily="18" charset="0"/>
                <a:cs typeface="Times New Roman" panose="02020603050405020304" pitchFamily="18" charset="0"/>
              </a:rPr>
              <a:t>the manner in which information is transmitted to all stakeholders involved in the process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70740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For many types of software, design and construction are interleaved. That is, both activities should be performed in tandem so that design models are proven as they are created. It is difficult to predict how much design is necessary before construction is used to prove the design.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Analysis, design, construction, and testing are not as predictable (from a planning point of view) as we might like.</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0245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pPr algn="ctr"/>
            <a:r>
              <a:rPr lang="en-US" dirty="0" smtClean="0"/>
              <a:t>AGILE DESIGN</a:t>
            </a:r>
            <a:endParaRPr lang="en-US" dirty="0"/>
          </a:p>
        </p:txBody>
      </p:sp>
    </p:spTree>
    <p:extLst>
      <p:ext uri="{BB962C8B-B14F-4D97-AF65-F5344CB8AC3E}">
        <p14:creationId xmlns:p14="http://schemas.microsoft.com/office/powerpoint/2010/main" val="26901928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solidFill>
                  <a:srgbClr val="0070C0"/>
                </a:solidFill>
                <a:latin typeface="Times New Roman" panose="02020603050405020304" pitchFamily="18" charset="0"/>
                <a:cs typeface="Times New Roman" panose="02020603050405020304" pitchFamily="18" charset="0"/>
              </a:rPr>
              <a:t>Rigidity</a:t>
            </a:r>
          </a:p>
          <a:p>
            <a:r>
              <a:rPr lang="en-US" sz="3200" dirty="0">
                <a:latin typeface="Times New Roman" panose="02020603050405020304" pitchFamily="18" charset="0"/>
                <a:cs typeface="Times New Roman" panose="02020603050405020304" pitchFamily="18" charset="0"/>
              </a:rPr>
              <a:t>Rigidity is the tendency for software to be difficult to change, even in simple ways</a:t>
            </a:r>
            <a:r>
              <a:rPr lang="en-US" sz="3200" dirty="0" smtClean="0">
                <a:latin typeface="Times New Roman" panose="02020603050405020304" pitchFamily="18" charset="0"/>
                <a:cs typeface="Times New Roman" panose="02020603050405020304" pitchFamily="18" charset="0"/>
              </a:rPr>
              <a:t>.</a:t>
            </a:r>
          </a:p>
          <a:p>
            <a:pPr marL="109728" indent="0">
              <a:buNone/>
            </a:pPr>
            <a:r>
              <a:rPr lang="en-US" sz="3200" dirty="0" smtClean="0">
                <a:latin typeface="Times New Roman" panose="02020603050405020304" pitchFamily="18" charset="0"/>
                <a:cs typeface="Times New Roman" panose="02020603050405020304" pitchFamily="18" charset="0"/>
              </a:rPr>
              <a:t> </a:t>
            </a:r>
          </a:p>
          <a:p>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design is rigid if a single change causes a cascade of subsequent changes in dependent modules. </a:t>
            </a:r>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more modules that must be changed, the more rigid the design.</a:t>
            </a:r>
          </a:p>
          <a:p>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The Symptoms of Poor Design</a:t>
            </a:r>
            <a:endParaRPr lang="en-US" dirty="0"/>
          </a:p>
        </p:txBody>
      </p:sp>
    </p:spTree>
    <p:extLst>
      <p:ext uri="{BB962C8B-B14F-4D97-AF65-F5344CB8AC3E}">
        <p14:creationId xmlns:p14="http://schemas.microsoft.com/office/powerpoint/2010/main" val="31341361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0070C0"/>
                </a:solidFill>
                <a:latin typeface="Times New Roman" panose="02020603050405020304" pitchFamily="18" charset="0"/>
                <a:cs typeface="Times New Roman" panose="02020603050405020304" pitchFamily="18" charset="0"/>
              </a:rPr>
              <a:t>Fragility</a:t>
            </a:r>
          </a:p>
          <a:p>
            <a:r>
              <a:rPr lang="en-US" dirty="0">
                <a:latin typeface="Times New Roman" panose="02020603050405020304" pitchFamily="18" charset="0"/>
                <a:cs typeface="Times New Roman" panose="02020603050405020304" pitchFamily="18" charset="0"/>
              </a:rPr>
              <a:t>Fragility is the tendency of a program to break in many places when a single change is made</a:t>
            </a:r>
            <a:r>
              <a:rPr lang="en-US" dirty="0" smtClean="0">
                <a:latin typeface="Times New Roman" panose="02020603050405020304" pitchFamily="18" charset="0"/>
                <a:cs typeface="Times New Roman" panose="02020603050405020304" pitchFamily="18" charset="0"/>
              </a:rPr>
              <a:t>.</a:t>
            </a:r>
          </a:p>
          <a:p>
            <a:pPr marL="109728"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Often</a:t>
            </a:r>
            <a:r>
              <a:rPr lang="en-US" dirty="0">
                <a:latin typeface="Times New Roman" panose="02020603050405020304" pitchFamily="18" charset="0"/>
                <a:cs typeface="Times New Roman" panose="02020603050405020304" pitchFamily="18" charset="0"/>
              </a:rPr>
              <a:t>, the new problems are in areas that have no conceptual relationship with the area that was changed.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Fixing </a:t>
            </a:r>
            <a:r>
              <a:rPr lang="en-US" dirty="0">
                <a:latin typeface="Times New Roman" panose="02020603050405020304" pitchFamily="18" charset="0"/>
                <a:cs typeface="Times New Roman" panose="02020603050405020304" pitchFamily="18" charset="0"/>
              </a:rPr>
              <a:t>those problems leads to even more problems, and the development team begins to resemble a dog chasing its tail</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596489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0070C0"/>
                </a:solidFill>
                <a:latin typeface="Times New Roman" panose="02020603050405020304" pitchFamily="18" charset="0"/>
                <a:cs typeface="Times New Roman" panose="02020603050405020304" pitchFamily="18" charset="0"/>
              </a:rPr>
              <a:t>Immobility</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design is immobile when it contains parts that could be useful in other systems, but the effort and risk involved with separating those parts from the original system are too great.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279344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solidFill>
                  <a:srgbClr val="0070C0"/>
                </a:solidFill>
                <a:latin typeface="Times New Roman" panose="02020603050405020304" pitchFamily="18" charset="0"/>
                <a:cs typeface="Times New Roman" panose="02020603050405020304" pitchFamily="18" charset="0"/>
              </a:rPr>
              <a:t>Viscosity</a:t>
            </a:r>
          </a:p>
          <a:p>
            <a:r>
              <a:rPr lang="en-US" dirty="0">
                <a:latin typeface="Times New Roman" panose="02020603050405020304" pitchFamily="18" charset="0"/>
                <a:cs typeface="Times New Roman" panose="02020603050405020304" pitchFamily="18" charset="0"/>
              </a:rPr>
              <a:t>Viscosity comes in two forms: viscosity of the software and viscosity of the environment</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faced with a change, developers usually find more than one way to make that change</a:t>
            </a:r>
            <a:r>
              <a:rPr lang="en-US" dirty="0" smtClean="0">
                <a:latin typeface="Times New Roman" panose="02020603050405020304" pitchFamily="18" charset="0"/>
                <a:cs typeface="Times New Roman" panose="02020603050405020304" pitchFamily="18" charset="0"/>
              </a:rPr>
              <a:t>.</a:t>
            </a:r>
          </a:p>
          <a:p>
            <a:pPr marL="109728"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ways preserve the design; others do not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the design-preserving methods are more difficult to use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viscosity of the design is high. </a:t>
            </a:r>
            <a:endParaRPr lang="en-US"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06747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0070C0"/>
                </a:solidFill>
                <a:latin typeface="Times New Roman" panose="02020603050405020304" pitchFamily="18" charset="0"/>
                <a:cs typeface="Times New Roman" panose="02020603050405020304" pitchFamily="18" charset="0"/>
              </a:rPr>
              <a:t>Needless Complexity</a:t>
            </a:r>
          </a:p>
          <a:p>
            <a:r>
              <a:rPr lang="en-US" sz="3200" dirty="0">
                <a:latin typeface="Times New Roman" panose="02020603050405020304" pitchFamily="18" charset="0"/>
                <a:cs typeface="Times New Roman" panose="02020603050405020304" pitchFamily="18" charset="0"/>
              </a:rPr>
              <a:t>A design smells of needless complexity when it contains elements that aren't currently </a:t>
            </a:r>
            <a:r>
              <a:rPr lang="en-US" sz="3200" dirty="0" smtClean="0">
                <a:latin typeface="Times New Roman" panose="02020603050405020304" pitchFamily="18" charset="0"/>
                <a:cs typeface="Times New Roman" panose="02020603050405020304" pitchFamily="18" charset="0"/>
              </a:rPr>
              <a:t>useful.</a:t>
            </a:r>
          </a:p>
          <a:p>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frequently happens when developers anticipate changes to the requirements and put facilities in the software to deal with those potential changes</a:t>
            </a:r>
            <a:r>
              <a:rPr lang="en-US" sz="3200" dirty="0" smtClean="0">
                <a:latin typeface="Times New Roman" panose="02020603050405020304" pitchFamily="18" charset="0"/>
                <a:cs typeface="Times New Roman" panose="02020603050405020304" pitchFamily="18" charset="0"/>
              </a:rPr>
              <a:t>.</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733349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a:solidFill>
                  <a:srgbClr val="0070C0"/>
                </a:solidFill>
                <a:latin typeface="Times New Roman" panose="02020603050405020304" pitchFamily="18" charset="0"/>
                <a:cs typeface="Times New Roman" panose="02020603050405020304" pitchFamily="18" charset="0"/>
              </a:rPr>
              <a:t>Needless Repetition</a:t>
            </a:r>
          </a:p>
          <a:p>
            <a:r>
              <a:rPr lang="en-US" sz="3200" dirty="0">
                <a:latin typeface="Times New Roman" panose="02020603050405020304" pitchFamily="18" charset="0"/>
                <a:cs typeface="Times New Roman" panose="02020603050405020304" pitchFamily="18" charset="0"/>
              </a:rPr>
              <a:t>Cut and paste may be useful text-editing operations, but they can be disastrous code-editing operations.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All </a:t>
            </a:r>
            <a:r>
              <a:rPr lang="en-US" sz="3200" dirty="0">
                <a:latin typeface="Times New Roman" panose="02020603050405020304" pitchFamily="18" charset="0"/>
                <a:cs typeface="Times New Roman" panose="02020603050405020304" pitchFamily="18" charset="0"/>
              </a:rPr>
              <a:t>too often, software systems are built on dozens or hundreds of repeated code elements.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577916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buNone/>
            </a:pPr>
            <a:r>
              <a:rPr lang="en-US" sz="3200" dirty="0">
                <a:solidFill>
                  <a:srgbClr val="0070C0"/>
                </a:solidFill>
                <a:latin typeface="Times New Roman" panose="02020603050405020304" pitchFamily="18" charset="0"/>
                <a:cs typeface="Times New Roman" panose="02020603050405020304" pitchFamily="18" charset="0"/>
              </a:rPr>
              <a:t>Opacity</a:t>
            </a:r>
          </a:p>
          <a:p>
            <a:r>
              <a:rPr lang="en-US" sz="3200" dirty="0">
                <a:latin typeface="Times New Roman" panose="02020603050405020304" pitchFamily="18" charset="0"/>
                <a:cs typeface="Times New Roman" panose="02020603050405020304" pitchFamily="18" charset="0"/>
              </a:rPr>
              <a:t>Opacity is the tendency of a module to be difficult to understand. Code can be written in a clear and expressive manner, or it can be written in an opaque and convoluted manner</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Code that evolves over time tends to become more and more opaque with age. A constant effort to keep the code clear and expressive is required in order to keep opacity to a minimum.</a:t>
            </a:r>
          </a:p>
          <a:p>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685490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t>The Single-Responsibility </a:t>
            </a:r>
            <a:r>
              <a:rPr lang="en-US" b="1" dirty="0" smtClean="0"/>
              <a:t>Principle</a:t>
            </a:r>
          </a:p>
          <a:p>
            <a:endParaRPr lang="en-US" b="1" dirty="0"/>
          </a:p>
          <a:p>
            <a:pPr marL="109728" indent="0">
              <a:buNone/>
            </a:pPr>
            <a:r>
              <a:rPr lang="en-US" sz="3200" i="1" dirty="0">
                <a:solidFill>
                  <a:srgbClr val="FF0000"/>
                </a:solidFill>
              </a:rPr>
              <a:t>A class should have only one reason to change</a:t>
            </a:r>
            <a:r>
              <a:rPr lang="en-US" dirty="0" smtClean="0">
                <a:solidFill>
                  <a:srgbClr val="FF0000"/>
                </a:solidFill>
              </a:rPr>
              <a:t>.</a:t>
            </a:r>
          </a:p>
          <a:p>
            <a:pPr marL="109728" indent="0">
              <a:buNone/>
            </a:pPr>
            <a:endParaRPr lang="en-US" dirty="0">
              <a:solidFill>
                <a:srgbClr val="FF0000"/>
              </a:solidFill>
            </a:endParaRPr>
          </a:p>
          <a:p>
            <a:r>
              <a:rPr lang="en-US" dirty="0"/>
              <a:t>This principle was described in the work of Tom </a:t>
            </a:r>
            <a:r>
              <a:rPr lang="en-US" dirty="0" err="1" smtClean="0"/>
              <a:t>DeMarco</a:t>
            </a:r>
            <a:r>
              <a:rPr lang="en-US" dirty="0" smtClean="0"/>
              <a:t> </a:t>
            </a:r>
            <a:r>
              <a:rPr lang="en-US" dirty="0"/>
              <a:t>and </a:t>
            </a:r>
            <a:r>
              <a:rPr lang="en-US" dirty="0" err="1"/>
              <a:t>Meilir</a:t>
            </a:r>
            <a:r>
              <a:rPr lang="en-US" dirty="0"/>
              <a:t> Page-Jones</a:t>
            </a:r>
            <a:r>
              <a:rPr lang="en-US" dirty="0" smtClean="0"/>
              <a:t>. </a:t>
            </a:r>
            <a:r>
              <a:rPr lang="en-US" dirty="0"/>
              <a:t>They called </a:t>
            </a:r>
            <a:r>
              <a:rPr lang="en-US" dirty="0" smtClean="0"/>
              <a:t>it </a:t>
            </a:r>
            <a:r>
              <a:rPr lang="en-US" i="1" dirty="0" smtClean="0"/>
              <a:t>cohesion.</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a:t>The Single-Responsibility</a:t>
            </a:r>
            <a:br>
              <a:rPr lang="en-US" dirty="0"/>
            </a:br>
            <a:r>
              <a:rPr lang="en-US" dirty="0"/>
              <a:t>Principle (SRP)</a:t>
            </a:r>
          </a:p>
        </p:txBody>
      </p:sp>
    </p:spTree>
    <p:extLst>
      <p:ext uri="{BB962C8B-B14F-4D97-AF65-F5344CB8AC3E}">
        <p14:creationId xmlns:p14="http://schemas.microsoft.com/office/powerpoint/2010/main" val="1953633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If a class has more than one responsibility, the responsibilities become coupled.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Changes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one responsibility </a:t>
            </a:r>
            <a:r>
              <a:rPr lang="en-US" dirty="0">
                <a:latin typeface="Times New Roman" pitchFamily="18" charset="0"/>
                <a:cs typeface="Times New Roman" pitchFamily="18" charset="0"/>
              </a:rPr>
              <a:t>may impair or inhibit the class's ability to meet the others.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kind of coupling leads </a:t>
            </a:r>
            <a:r>
              <a:rPr lang="en-US" dirty="0" smtClean="0">
                <a:latin typeface="Times New Roman" pitchFamily="18" charset="0"/>
                <a:cs typeface="Times New Roman" pitchFamily="18" charset="0"/>
              </a:rPr>
              <a:t>to fragile </a:t>
            </a:r>
            <a:r>
              <a:rPr lang="en-US" dirty="0">
                <a:latin typeface="Times New Roman" pitchFamily="18" charset="0"/>
                <a:cs typeface="Times New Roman" pitchFamily="18" charset="0"/>
              </a:rPr>
              <a:t>designs that break in unexpected ways when changed.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0872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Agile process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must be </a:t>
            </a:r>
            <a:r>
              <a:rPr lang="en-US" dirty="0" smtClean="0">
                <a:solidFill>
                  <a:srgbClr val="FF0000"/>
                </a:solidFill>
                <a:latin typeface="Times New Roman" panose="02020603050405020304" pitchFamily="18" charset="0"/>
                <a:cs typeface="Times New Roman" panose="02020603050405020304" pitchFamily="18" charset="0"/>
              </a:rPr>
              <a:t>adaptable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agile software process must adapt </a:t>
            </a:r>
            <a:r>
              <a:rPr lang="en-US" dirty="0" smtClean="0">
                <a:solidFill>
                  <a:srgbClr val="FF0000"/>
                </a:solidFill>
                <a:latin typeface="Times New Roman" panose="02020603050405020304" pitchFamily="18" charset="0"/>
                <a:cs typeface="Times New Roman" panose="02020603050405020304" pitchFamily="18" charset="0"/>
              </a:rPr>
              <a:t>incrementally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accomplish incremental adaptation, an agile team requires </a:t>
            </a:r>
            <a:r>
              <a:rPr lang="en-US" dirty="0">
                <a:solidFill>
                  <a:srgbClr val="FF0000"/>
                </a:solidFill>
                <a:latin typeface="Times New Roman" panose="02020603050405020304" pitchFamily="18" charset="0"/>
                <a:cs typeface="Times New Roman" panose="02020603050405020304" pitchFamily="18" charset="0"/>
              </a:rPr>
              <a:t>customer feedback </a:t>
            </a:r>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 effective catalyst for customer feedback is an </a:t>
            </a:r>
            <a:r>
              <a:rPr lang="en-US" dirty="0">
                <a:solidFill>
                  <a:srgbClr val="FF0000"/>
                </a:solidFill>
                <a:latin typeface="Times New Roman" panose="02020603050405020304" pitchFamily="18" charset="0"/>
                <a:cs typeface="Times New Roman" panose="02020603050405020304" pitchFamily="18" charset="0"/>
              </a:rPr>
              <a:t>operational prototype </a:t>
            </a:r>
            <a:r>
              <a:rPr lang="en-US" dirty="0">
                <a:latin typeface="Times New Roman" panose="02020603050405020304" pitchFamily="18" charset="0"/>
                <a:cs typeface="Times New Roman" panose="02020603050405020304" pitchFamily="18" charset="0"/>
              </a:rPr>
              <a:t>or a portion of an operational system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360579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For example, consider the design in Figure. The Rectangle class has two methods shown. </a:t>
            </a:r>
          </a:p>
          <a:p>
            <a:r>
              <a:rPr lang="en-US" dirty="0">
                <a:latin typeface="Times New Roman" pitchFamily="18" charset="0"/>
                <a:cs typeface="Times New Roman" pitchFamily="18" charset="0"/>
              </a:rPr>
              <a:t>One draws the rectangle on the screen, and the other computes the area of the rectangle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941919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b="1" dirty="0" smtClean="0">
                <a:latin typeface="Times New Roman" pitchFamily="18" charset="0"/>
                <a:cs typeface="Times New Roman" pitchFamily="18" charset="0"/>
              </a:rPr>
              <a:t>More </a:t>
            </a:r>
            <a:r>
              <a:rPr lang="en-US" sz="2800" b="1" dirty="0">
                <a:latin typeface="Times New Roman" pitchFamily="18" charset="0"/>
                <a:cs typeface="Times New Roman" pitchFamily="18" charset="0"/>
              </a:rPr>
              <a:t>than one responsibility</a:t>
            </a:r>
            <a:endParaRPr lang="en-US" sz="2800" dirty="0" smtClean="0">
              <a:latin typeface="Times New Roman" pitchFamily="18" charset="0"/>
              <a:cs typeface="Times New Roman" pitchFamily="18"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3" name="Title 2"/>
          <p:cNvSpPr>
            <a:spLocks noGrp="1"/>
          </p:cNvSpPr>
          <p:nvPr>
            <p:ph type="title"/>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77" y="2142699"/>
            <a:ext cx="7781214" cy="442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5691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a:latin typeface="Times New Roman" pitchFamily="18" charset="0"/>
                <a:cs typeface="Times New Roman" pitchFamily="18" charset="0"/>
              </a:rPr>
              <a:t>Two different applications use the Rectangle class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One application does computational </a:t>
            </a:r>
            <a:r>
              <a:rPr lang="en-US" dirty="0" smtClean="0">
                <a:latin typeface="Times New Roman" pitchFamily="18" charset="0"/>
                <a:cs typeface="Times New Roman" pitchFamily="18" charset="0"/>
              </a:rPr>
              <a:t>geometry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but never drawing the </a:t>
            </a:r>
            <a:r>
              <a:rPr lang="en-US" dirty="0" smtClean="0">
                <a:latin typeface="Times New Roman" pitchFamily="18" charset="0"/>
                <a:cs typeface="Times New Roman" pitchFamily="18" charset="0"/>
              </a:rPr>
              <a:t>rectangle on </a:t>
            </a:r>
            <a:r>
              <a:rPr lang="en-US" dirty="0">
                <a:latin typeface="Times New Roman" pitchFamily="18" charset="0"/>
                <a:cs typeface="Times New Roman" pitchFamily="18" charset="0"/>
              </a:rPr>
              <a:t>the screen.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other application is graphical in nature and may also do some </a:t>
            </a:r>
            <a:r>
              <a:rPr lang="en-US" dirty="0" smtClean="0">
                <a:latin typeface="Times New Roman" pitchFamily="18" charset="0"/>
                <a:cs typeface="Times New Roman" pitchFamily="18" charset="0"/>
              </a:rPr>
              <a:t>computational geometry</a:t>
            </a:r>
            <a:r>
              <a:rPr lang="en-US" dirty="0">
                <a:latin typeface="Times New Roman" pitchFamily="18" charset="0"/>
                <a:cs typeface="Times New Roman" pitchFamily="18" charset="0"/>
              </a:rPr>
              <a:t>, but it definitely draws the rectangle on the screen</a:t>
            </a:r>
          </a:p>
        </p:txBody>
      </p:sp>
    </p:spTree>
    <p:extLst>
      <p:ext uri="{BB962C8B-B14F-4D97-AF65-F5344CB8AC3E}">
        <p14:creationId xmlns:p14="http://schemas.microsoft.com/office/powerpoint/2010/main" val="17239612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This design violates SRP</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Rectangle class has two responsibilities. The first responsibility is </a:t>
            </a:r>
            <a:r>
              <a:rPr lang="en-US" dirty="0" smtClean="0">
                <a:latin typeface="Times New Roman" pitchFamily="18" charset="0"/>
                <a:cs typeface="Times New Roman" pitchFamily="18" charset="0"/>
              </a:rPr>
              <a:t>to provide </a:t>
            </a:r>
            <a:r>
              <a:rPr lang="en-US" dirty="0">
                <a:latin typeface="Times New Roman" pitchFamily="18" charset="0"/>
                <a:cs typeface="Times New Roman" pitchFamily="18" charset="0"/>
              </a:rPr>
              <a:t>a mathematical model of the geometry of a rectangle.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second responsibility is to </a:t>
            </a:r>
            <a:r>
              <a:rPr lang="en-US" dirty="0" smtClean="0">
                <a:latin typeface="Times New Roman" pitchFamily="18" charset="0"/>
                <a:cs typeface="Times New Roman" pitchFamily="18" charset="0"/>
              </a:rPr>
              <a:t>render the </a:t>
            </a:r>
            <a:r>
              <a:rPr lang="en-US" dirty="0">
                <a:latin typeface="Times New Roman" pitchFamily="18" charset="0"/>
                <a:cs typeface="Times New Roman" pitchFamily="18" charset="0"/>
              </a:rPr>
              <a:t>rectangle on a GUI.</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862170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t>Separated </a:t>
            </a:r>
            <a:r>
              <a:rPr lang="en-US" b="1" dirty="0" smtClean="0"/>
              <a:t>responsibilities</a:t>
            </a:r>
          </a:p>
          <a:p>
            <a:endParaRPr lang="en-US" dirty="0"/>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666" y="2238233"/>
            <a:ext cx="6155140" cy="382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6067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latin typeface="Times New Roman" pitchFamily="18" charset="0"/>
                <a:cs typeface="Times New Roman" pitchFamily="18" charset="0"/>
              </a:rPr>
              <a:t>Bertrand Meyer coined the famous open/closed.</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To create designs </a:t>
            </a:r>
            <a:r>
              <a:rPr lang="en-US" sz="3200" dirty="0">
                <a:latin typeface="Times New Roman" pitchFamily="18" charset="0"/>
                <a:cs typeface="Times New Roman" pitchFamily="18" charset="0"/>
              </a:rPr>
              <a:t>that are stable in the face of change and that will last longer than the first version</a:t>
            </a:r>
          </a:p>
        </p:txBody>
      </p:sp>
      <p:sp>
        <p:nvSpPr>
          <p:cNvPr id="3" name="Title 2"/>
          <p:cNvSpPr>
            <a:spLocks noGrp="1"/>
          </p:cNvSpPr>
          <p:nvPr>
            <p:ph type="title"/>
          </p:nvPr>
        </p:nvSpPr>
        <p:spPr/>
        <p:txBody>
          <a:bodyPr/>
          <a:lstStyle/>
          <a:p>
            <a:r>
              <a:rPr lang="en-US" dirty="0" smtClean="0"/>
              <a:t>Open/Closed </a:t>
            </a:r>
            <a:r>
              <a:rPr lang="en-US" dirty="0"/>
              <a:t>P</a:t>
            </a:r>
            <a:r>
              <a:rPr lang="en-US" dirty="0" smtClean="0"/>
              <a:t>rinciple</a:t>
            </a:r>
            <a:endParaRPr lang="en-US" dirty="0"/>
          </a:p>
        </p:txBody>
      </p:sp>
    </p:spTree>
    <p:extLst>
      <p:ext uri="{BB962C8B-B14F-4D97-AF65-F5344CB8AC3E}">
        <p14:creationId xmlns:p14="http://schemas.microsoft.com/office/powerpoint/2010/main" val="31284511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t>The Open/Closed Principle (OCP</a:t>
            </a:r>
            <a:r>
              <a:rPr lang="en-US" b="1" dirty="0" smtClean="0"/>
              <a:t>)</a:t>
            </a:r>
          </a:p>
          <a:p>
            <a:pPr marL="109728" indent="0">
              <a:buNone/>
            </a:pPr>
            <a:endParaRPr lang="en-US" b="1" dirty="0"/>
          </a:p>
          <a:p>
            <a:pPr marL="109728" indent="0">
              <a:buNone/>
            </a:pPr>
            <a:r>
              <a:rPr lang="en-US" i="1" dirty="0">
                <a:solidFill>
                  <a:srgbClr val="FF0000"/>
                </a:solidFill>
              </a:rPr>
              <a:t>Software entities (classes, modules, functions, etc.) should be open for extension </a:t>
            </a:r>
            <a:r>
              <a:rPr lang="en-US" i="1" dirty="0" smtClean="0">
                <a:solidFill>
                  <a:srgbClr val="FF0000"/>
                </a:solidFill>
              </a:rPr>
              <a:t>but closed </a:t>
            </a:r>
            <a:r>
              <a:rPr lang="en-US" i="1" dirty="0">
                <a:solidFill>
                  <a:srgbClr val="FF0000"/>
                </a:solidFill>
              </a:rPr>
              <a:t>for modification.</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a:t>The Open/Closed Principle (OCP)</a:t>
            </a:r>
            <a:br>
              <a:rPr lang="en-US" dirty="0"/>
            </a:br>
            <a:endParaRPr lang="en-US" dirty="0"/>
          </a:p>
        </p:txBody>
      </p:sp>
    </p:spTree>
    <p:extLst>
      <p:ext uri="{BB962C8B-B14F-4D97-AF65-F5344CB8AC3E}">
        <p14:creationId xmlns:p14="http://schemas.microsoft.com/office/powerpoint/2010/main" val="7393206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When a single change to a program results in a cascade of changes to dependent modules, </a:t>
            </a:r>
            <a:r>
              <a:rPr lang="en-US" dirty="0" smtClean="0">
                <a:latin typeface="Times New Roman" pitchFamily="18" charset="0"/>
                <a:cs typeface="Times New Roman" pitchFamily="18" charset="0"/>
              </a:rPr>
              <a:t>the design </a:t>
            </a:r>
            <a:r>
              <a:rPr lang="en-US" dirty="0">
                <a:latin typeface="Times New Roman" pitchFamily="18" charset="0"/>
                <a:cs typeface="Times New Roman" pitchFamily="18" charset="0"/>
              </a:rPr>
              <a:t>smells of </a:t>
            </a:r>
            <a:r>
              <a:rPr lang="en-US" dirty="0" smtClean="0">
                <a:latin typeface="Times New Roman" pitchFamily="18" charset="0"/>
                <a:cs typeface="Times New Roman" pitchFamily="18" charset="0"/>
              </a:rPr>
              <a:t>rigidity.</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OCP advises us to refactor the system so that further changes of that </a:t>
            </a:r>
            <a:r>
              <a:rPr lang="en-US" dirty="0" smtClean="0">
                <a:latin typeface="Times New Roman" pitchFamily="18" charset="0"/>
                <a:cs typeface="Times New Roman" pitchFamily="18" charset="0"/>
              </a:rPr>
              <a:t>kind will </a:t>
            </a:r>
            <a:r>
              <a:rPr lang="en-US" dirty="0">
                <a:latin typeface="Times New Roman" pitchFamily="18" charset="0"/>
                <a:cs typeface="Times New Roman" pitchFamily="18" charset="0"/>
              </a:rPr>
              <a:t>not cause more </a:t>
            </a:r>
            <a:r>
              <a:rPr lang="en-US" dirty="0" smtClean="0">
                <a:latin typeface="Times New Roman" pitchFamily="18" charset="0"/>
                <a:cs typeface="Times New Roman" pitchFamily="18" charset="0"/>
              </a:rPr>
              <a:t>modifications, If </a:t>
            </a:r>
            <a:r>
              <a:rPr lang="en-US" dirty="0">
                <a:latin typeface="Times New Roman" pitchFamily="18" charset="0"/>
                <a:cs typeface="Times New Roman" pitchFamily="18" charset="0"/>
              </a:rPr>
              <a:t>OCP is applied well, further changes of that kind are achieved </a:t>
            </a:r>
            <a:r>
              <a:rPr lang="en-US" dirty="0" smtClean="0">
                <a:solidFill>
                  <a:srgbClr val="FF0000"/>
                </a:solidFill>
                <a:latin typeface="Times New Roman" pitchFamily="18" charset="0"/>
                <a:cs typeface="Times New Roman" pitchFamily="18" charset="0"/>
              </a:rPr>
              <a:t>by adding </a:t>
            </a:r>
            <a:r>
              <a:rPr lang="en-US" dirty="0">
                <a:solidFill>
                  <a:srgbClr val="FF0000"/>
                </a:solidFill>
                <a:latin typeface="Times New Roman" pitchFamily="18" charset="0"/>
                <a:cs typeface="Times New Roman" pitchFamily="18" charset="0"/>
              </a:rPr>
              <a:t>new code, not by changing old code that already works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632350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800" dirty="0">
                <a:latin typeface="Times New Roman" pitchFamily="18" charset="0"/>
                <a:cs typeface="Times New Roman" pitchFamily="18" charset="0"/>
              </a:rPr>
              <a:t>Modules that conform to OCP have two primary </a:t>
            </a:r>
            <a:r>
              <a:rPr lang="en-US" sz="2800" dirty="0" smtClean="0">
                <a:latin typeface="Times New Roman" pitchFamily="18" charset="0"/>
                <a:cs typeface="Times New Roman" pitchFamily="18" charset="0"/>
              </a:rPr>
              <a:t>attributes.</a:t>
            </a:r>
          </a:p>
          <a:p>
            <a:pPr>
              <a:buFont typeface="Wingdings" pitchFamily="2" charset="2"/>
              <a:buChar char="q"/>
            </a:pPr>
            <a:r>
              <a:rPr lang="en-US" sz="2800" dirty="0" smtClean="0">
                <a:solidFill>
                  <a:srgbClr val="FF0000"/>
                </a:solidFill>
                <a:latin typeface="Times New Roman" pitchFamily="18" charset="0"/>
                <a:cs typeface="Times New Roman" pitchFamily="18" charset="0"/>
              </a:rPr>
              <a:t>They </a:t>
            </a:r>
            <a:r>
              <a:rPr lang="en-US" sz="2800" dirty="0">
                <a:solidFill>
                  <a:srgbClr val="FF0000"/>
                </a:solidFill>
                <a:latin typeface="Times New Roman" pitchFamily="18" charset="0"/>
                <a:cs typeface="Times New Roman" pitchFamily="18" charset="0"/>
              </a:rPr>
              <a:t>are </a:t>
            </a:r>
            <a:r>
              <a:rPr lang="en-US" sz="2800" i="1" dirty="0">
                <a:solidFill>
                  <a:srgbClr val="FF0000"/>
                </a:solidFill>
                <a:latin typeface="Times New Roman" pitchFamily="18" charset="0"/>
                <a:cs typeface="Times New Roman" pitchFamily="18" charset="0"/>
              </a:rPr>
              <a:t>open for extension</a:t>
            </a:r>
            <a:r>
              <a:rPr lang="en-US" sz="2800" i="1" dirty="0" smtClean="0">
                <a:solidFill>
                  <a:srgbClr val="FF0000"/>
                </a:solidFill>
                <a:latin typeface="Times New Roman" pitchFamily="18" charset="0"/>
                <a:cs typeface="Times New Roman" pitchFamily="18" charset="0"/>
              </a:rPr>
              <a:t>.</a:t>
            </a:r>
          </a:p>
          <a:p>
            <a:pPr marL="109728" indent="0">
              <a:buNone/>
            </a:pPr>
            <a:endParaRPr lang="en-US" sz="2800" i="1" dirty="0" smtClean="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This means that the behavior of the module can be extended. </a:t>
            </a:r>
            <a:r>
              <a:rPr lang="en-US" sz="2800" dirty="0" smtClean="0">
                <a:latin typeface="Times New Roman" pitchFamily="18" charset="0"/>
                <a:cs typeface="Times New Roman" pitchFamily="18" charset="0"/>
              </a:rPr>
              <a:t>As the </a:t>
            </a:r>
            <a:r>
              <a:rPr lang="en-US" sz="2800" dirty="0">
                <a:latin typeface="Times New Roman" pitchFamily="18" charset="0"/>
                <a:cs typeface="Times New Roman" pitchFamily="18" charset="0"/>
              </a:rPr>
              <a:t>requirements of the application change, we can extend the module with new behaviors </a:t>
            </a:r>
            <a:r>
              <a:rPr lang="en-US" sz="2800" dirty="0" smtClean="0">
                <a:latin typeface="Times New Roman" pitchFamily="18" charset="0"/>
                <a:cs typeface="Times New Roman" pitchFamily="18" charset="0"/>
              </a:rPr>
              <a:t>that satisfy </a:t>
            </a:r>
            <a:r>
              <a:rPr lang="en-US" sz="2800" dirty="0">
                <a:latin typeface="Times New Roman" pitchFamily="18" charset="0"/>
                <a:cs typeface="Times New Roman" pitchFamily="18" charset="0"/>
              </a:rPr>
              <a:t>those changes.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other words, we are able to change what the module does</a:t>
            </a:r>
          </a:p>
        </p:txBody>
      </p:sp>
      <p:sp>
        <p:nvSpPr>
          <p:cNvPr id="3" name="Title 2"/>
          <p:cNvSpPr>
            <a:spLocks noGrp="1"/>
          </p:cNvSpPr>
          <p:nvPr>
            <p:ph type="title"/>
          </p:nvPr>
        </p:nvSpPr>
        <p:spPr/>
        <p:txBody>
          <a:bodyPr/>
          <a:lstStyle/>
          <a:p>
            <a:r>
              <a:rPr lang="en-US" dirty="0"/>
              <a:t>Description of OCP</a:t>
            </a:r>
          </a:p>
        </p:txBody>
      </p:sp>
    </p:spTree>
    <p:extLst>
      <p:ext uri="{BB962C8B-B14F-4D97-AF65-F5344CB8AC3E}">
        <p14:creationId xmlns:p14="http://schemas.microsoft.com/office/powerpoint/2010/main" val="21642822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US" dirty="0">
                <a:solidFill>
                  <a:srgbClr val="FF0000"/>
                </a:solidFill>
                <a:latin typeface="Times New Roman" pitchFamily="18" charset="0"/>
                <a:cs typeface="Times New Roman" pitchFamily="18" charset="0"/>
              </a:rPr>
              <a:t>They are </a:t>
            </a:r>
            <a:r>
              <a:rPr lang="en-US" i="1" dirty="0">
                <a:solidFill>
                  <a:srgbClr val="FF0000"/>
                </a:solidFill>
                <a:latin typeface="Times New Roman" pitchFamily="18" charset="0"/>
                <a:cs typeface="Times New Roman" pitchFamily="18" charset="0"/>
              </a:rPr>
              <a:t>closed for modification. </a:t>
            </a:r>
            <a:endParaRPr lang="en-US" i="1" dirty="0" smtClean="0">
              <a:solidFill>
                <a:srgbClr val="FF0000"/>
              </a:solidFill>
              <a:latin typeface="Times New Roman" pitchFamily="18" charset="0"/>
              <a:cs typeface="Times New Roman" pitchFamily="18" charset="0"/>
            </a:endParaRPr>
          </a:p>
          <a:p>
            <a:endParaRPr lang="en-US" i="1" dirty="0">
              <a:latin typeface="Times New Roman" pitchFamily="18" charset="0"/>
              <a:cs typeface="Times New Roman" pitchFamily="18" charset="0"/>
            </a:endParaRPr>
          </a:p>
          <a:p>
            <a:r>
              <a:rPr lang="en-US" dirty="0" smtClean="0">
                <a:latin typeface="Times New Roman" pitchFamily="18" charset="0"/>
                <a:cs typeface="Times New Roman" pitchFamily="18" charset="0"/>
              </a:rPr>
              <a:t>Extending </a:t>
            </a:r>
            <a:r>
              <a:rPr lang="en-US" dirty="0">
                <a:latin typeface="Times New Roman" pitchFamily="18" charset="0"/>
                <a:cs typeface="Times New Roman" pitchFamily="18" charset="0"/>
              </a:rPr>
              <a:t>the behavior of a module does not result in </a:t>
            </a:r>
            <a:r>
              <a:rPr lang="en-US" dirty="0" smtClean="0">
                <a:latin typeface="Times New Roman" pitchFamily="18" charset="0"/>
                <a:cs typeface="Times New Roman" pitchFamily="18" charset="0"/>
              </a:rPr>
              <a:t>changes to </a:t>
            </a:r>
            <a:r>
              <a:rPr lang="en-US" dirty="0">
                <a:latin typeface="Times New Roman" pitchFamily="18" charset="0"/>
                <a:cs typeface="Times New Roman" pitchFamily="18" charset="0"/>
              </a:rPr>
              <a:t>the source, or binary, code of the module.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binary executable version of </a:t>
            </a:r>
            <a:r>
              <a:rPr lang="en-US" dirty="0" smtClean="0">
                <a:latin typeface="Times New Roman" pitchFamily="18" charset="0"/>
                <a:cs typeface="Times New Roman" pitchFamily="18" charset="0"/>
              </a:rPr>
              <a:t>the Module  whether </a:t>
            </a:r>
            <a:r>
              <a:rPr lang="en-US" dirty="0">
                <a:latin typeface="Times New Roman" pitchFamily="18" charset="0"/>
                <a:cs typeface="Times New Roman" pitchFamily="18" charset="0"/>
              </a:rPr>
              <a:t>in a linkable library, a DLL, or a .EXE </a:t>
            </a:r>
            <a:r>
              <a:rPr lang="en-US" dirty="0" smtClean="0">
                <a:latin typeface="Times New Roman" pitchFamily="18" charset="0"/>
                <a:cs typeface="Times New Roman" pitchFamily="18" charset="0"/>
              </a:rPr>
              <a:t> file remains </a:t>
            </a:r>
            <a:r>
              <a:rPr lang="en-US" dirty="0">
                <a:latin typeface="Times New Roman" pitchFamily="18" charset="0"/>
                <a:cs typeface="Times New Roman" pitchFamily="18" charset="0"/>
              </a:rPr>
              <a:t>untouched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7971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Our highest priority is to satisfy the customer through early and continuous delivery of valuable software.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Welcome changing requirements, even late in development. Agile processes harness change for the customer’s competitive advantage.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Deliver working software frequently, from a couple of weeks to a couple of months, with a preference to the shorter timescale. </a:t>
            </a:r>
          </a:p>
        </p:txBody>
      </p:sp>
      <p:sp>
        <p:nvSpPr>
          <p:cNvPr id="3" name="Title 2"/>
          <p:cNvSpPr>
            <a:spLocks noGrp="1"/>
          </p:cNvSpPr>
          <p:nvPr>
            <p:ph type="title"/>
          </p:nvPr>
        </p:nvSpPr>
        <p:spPr/>
        <p:txBody>
          <a:bodyPr/>
          <a:lstStyle/>
          <a:p>
            <a:r>
              <a:rPr lang="en-US" dirty="0"/>
              <a:t>Agility Principles </a:t>
            </a:r>
          </a:p>
        </p:txBody>
      </p:sp>
    </p:spTree>
    <p:extLst>
      <p:ext uri="{BB962C8B-B14F-4D97-AF65-F5344CB8AC3E}">
        <p14:creationId xmlns:p14="http://schemas.microsoft.com/office/powerpoint/2010/main" val="42142820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It would seem that these two attributes are at odds. The normal way to extend the behavior of </a:t>
            </a:r>
            <a:r>
              <a:rPr lang="en-US" dirty="0" smtClean="0">
                <a:latin typeface="Times New Roman" pitchFamily="18" charset="0"/>
                <a:cs typeface="Times New Roman" pitchFamily="18" charset="0"/>
              </a:rPr>
              <a:t>a module </a:t>
            </a:r>
            <a:r>
              <a:rPr lang="en-US" dirty="0">
                <a:latin typeface="Times New Roman" pitchFamily="18" charset="0"/>
                <a:cs typeface="Times New Roman" pitchFamily="18" charset="0"/>
              </a:rPr>
              <a:t>is to make changes to the source code of that module.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module that cannot be changed </a:t>
            </a:r>
            <a:r>
              <a:rPr lang="en-US" dirty="0" smtClean="0">
                <a:latin typeface="Times New Roman" pitchFamily="18" charset="0"/>
                <a:cs typeface="Times New Roman" pitchFamily="18" charset="0"/>
              </a:rPr>
              <a:t>is normally </a:t>
            </a:r>
            <a:r>
              <a:rPr lang="en-US" dirty="0">
                <a:latin typeface="Times New Roman" pitchFamily="18" charset="0"/>
                <a:cs typeface="Times New Roman" pitchFamily="18" charset="0"/>
              </a:rPr>
              <a:t>thought to have a fixed behavior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How </a:t>
            </a:r>
            <a:r>
              <a:rPr lang="en-US" dirty="0">
                <a:latin typeface="Times New Roman" pitchFamily="18" charset="0"/>
                <a:cs typeface="Times New Roman" pitchFamily="18" charset="0"/>
              </a:rPr>
              <a:t>is it possible that the behaviors of a module can be modified without changing its source code</a:t>
            </a:r>
            <a:r>
              <a:rPr lang="en-US" dirty="0" smtClean="0">
                <a:latin typeface="Times New Roman" pitchFamily="18" charset="0"/>
                <a:cs typeface="Times New Roman" pitchFamily="18" charset="0"/>
              </a:rPr>
              <a:t>? Without </a:t>
            </a:r>
            <a:r>
              <a:rPr lang="en-US" dirty="0">
                <a:latin typeface="Times New Roman" pitchFamily="18" charset="0"/>
                <a:cs typeface="Times New Roman" pitchFamily="18" charset="0"/>
              </a:rPr>
              <a:t>changing the module, how can we change what a module does?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495280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The answer is </a:t>
            </a:r>
            <a:r>
              <a:rPr lang="en-US" i="1" dirty="0">
                <a:latin typeface="Times New Roman" pitchFamily="18" charset="0"/>
                <a:cs typeface="Times New Roman" pitchFamily="18" charset="0"/>
              </a:rPr>
              <a:t>abstraction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 or any other object-oriented programming language (OOPL), it </a:t>
            </a:r>
            <a:r>
              <a:rPr lang="en-US" dirty="0" smtClean="0">
                <a:latin typeface="Times New Roman" pitchFamily="18" charset="0"/>
                <a:cs typeface="Times New Roman" pitchFamily="18" charset="0"/>
              </a:rPr>
              <a:t>is possible </a:t>
            </a:r>
            <a:r>
              <a:rPr lang="en-US" dirty="0">
                <a:latin typeface="Times New Roman" pitchFamily="18" charset="0"/>
                <a:cs typeface="Times New Roman" pitchFamily="18" charset="0"/>
              </a:rPr>
              <a:t>to create abstractions that are fixed and yet represent an unbounded group of </a:t>
            </a:r>
            <a:r>
              <a:rPr lang="en-US" dirty="0" smtClean="0">
                <a:latin typeface="Times New Roman" pitchFamily="18" charset="0"/>
                <a:cs typeface="Times New Roman" pitchFamily="18" charset="0"/>
              </a:rPr>
              <a:t>possible behaviors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abstractions are abstract base classes, and the unbounded group of </a:t>
            </a:r>
            <a:r>
              <a:rPr lang="en-US" dirty="0" smtClean="0">
                <a:latin typeface="Times New Roman" pitchFamily="18" charset="0"/>
                <a:cs typeface="Times New Roman" pitchFamily="18" charset="0"/>
              </a:rPr>
              <a:t>possible behaviors </a:t>
            </a:r>
            <a:r>
              <a:rPr lang="en-US" dirty="0">
                <a:latin typeface="Times New Roman" pitchFamily="18" charset="0"/>
                <a:cs typeface="Times New Roman" pitchFamily="18" charset="0"/>
              </a:rPr>
              <a:t>are represented by all the possible derivative classes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395315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The Client class </a:t>
            </a:r>
            <a:r>
              <a:rPr lang="en-US" i="1" dirty="0">
                <a:latin typeface="Times New Roman" pitchFamily="18" charset="0"/>
                <a:cs typeface="Times New Roman" pitchFamily="18" charset="0"/>
              </a:rPr>
              <a:t>uses </a:t>
            </a:r>
            <a:r>
              <a:rPr lang="en-US" dirty="0">
                <a:latin typeface="Times New Roman" pitchFamily="18" charset="0"/>
                <a:cs typeface="Times New Roman" pitchFamily="18" charset="0"/>
              </a:rPr>
              <a:t>the Server class. If we want for a Client object to use a </a:t>
            </a:r>
            <a:r>
              <a:rPr lang="en-US" dirty="0" smtClean="0">
                <a:latin typeface="Times New Roman" pitchFamily="18" charset="0"/>
                <a:cs typeface="Times New Roman" pitchFamily="18" charset="0"/>
              </a:rPr>
              <a:t>different server </a:t>
            </a:r>
            <a:r>
              <a:rPr lang="en-US" dirty="0">
                <a:latin typeface="Times New Roman" pitchFamily="18" charset="0"/>
                <a:cs typeface="Times New Roman" pitchFamily="18" charset="0"/>
              </a:rPr>
              <a:t>object, the Client class must be changed to name the new server </a:t>
            </a:r>
            <a:r>
              <a:rPr lang="en-US" dirty="0" smtClean="0">
                <a:latin typeface="Times New Roman" pitchFamily="18" charset="0"/>
                <a:cs typeface="Times New Roman" pitchFamily="18" charset="0"/>
              </a:rPr>
              <a:t>class.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a:p>
            <a:endParaRPr lang="en-US" dirty="0" smtClean="0"/>
          </a:p>
          <a:p>
            <a:endParaRPr lang="en-US" dirty="0"/>
          </a:p>
          <a:p>
            <a:pPr marL="109728" indent="0">
              <a:buNone/>
            </a:pPr>
            <a:r>
              <a:rPr lang="en-US" b="1" dirty="0">
                <a:latin typeface="Times New Roman" pitchFamily="18" charset="0"/>
                <a:cs typeface="Times New Roman" pitchFamily="18" charset="0"/>
              </a:rPr>
              <a:t>Client is not open and closed</a:t>
            </a:r>
            <a:endParaRPr lang="en-US"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8" y="3086099"/>
            <a:ext cx="6018662" cy="192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796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latin typeface="Times New Roman" pitchFamily="18" charset="0"/>
                <a:cs typeface="Times New Roman" pitchFamily="18" charset="0"/>
              </a:rPr>
              <a:t>STRATEGY pattern: Client is both open and closed</a:t>
            </a:r>
            <a:r>
              <a:rPr lang="en-US" b="1" dirty="0"/>
              <a:t>.</a:t>
            </a:r>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564" y="2115404"/>
            <a:ext cx="6428095" cy="429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8650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latin typeface="Times New Roman" pitchFamily="18" charset="0"/>
                <a:cs typeface="Times New Roman" pitchFamily="18" charset="0"/>
              </a:rPr>
              <a:t>In this case, the </a:t>
            </a:r>
            <a:r>
              <a:rPr lang="en-US" sz="2800" dirty="0" err="1">
                <a:latin typeface="Times New Roman" pitchFamily="18" charset="0"/>
                <a:cs typeface="Times New Roman" pitchFamily="18" charset="0"/>
              </a:rPr>
              <a:t>ClientInterface</a:t>
            </a:r>
            <a:r>
              <a:rPr lang="en-US" sz="2800" dirty="0">
                <a:latin typeface="Times New Roman" pitchFamily="18" charset="0"/>
                <a:cs typeface="Times New Roman" pitchFamily="18" charset="0"/>
              </a:rPr>
              <a:t> class is abstract with abstract member functions</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Client class uses this abstraction. However, objects of the Client class will be using objects </a:t>
            </a:r>
            <a:r>
              <a:rPr lang="en-US" sz="2800" dirty="0" smtClean="0">
                <a:latin typeface="Times New Roman" pitchFamily="18" charset="0"/>
                <a:cs typeface="Times New Roman" pitchFamily="18" charset="0"/>
              </a:rPr>
              <a:t>of the </a:t>
            </a:r>
            <a:r>
              <a:rPr lang="en-US" sz="2800" dirty="0">
                <a:latin typeface="Times New Roman" pitchFamily="18" charset="0"/>
                <a:cs typeface="Times New Roman" pitchFamily="18" charset="0"/>
              </a:rPr>
              <a:t>derivative Server class.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we want Client objects to use a different server class, a new derivative</a:t>
            </a:r>
          </a:p>
          <a:p>
            <a:pPr marL="109728" indent="0">
              <a:buNone/>
            </a:pPr>
            <a:r>
              <a:rPr lang="en-US" sz="2800" dirty="0" smtClean="0">
                <a:latin typeface="Times New Roman" pitchFamily="18" charset="0"/>
                <a:cs typeface="Times New Roman" pitchFamily="18" charset="0"/>
              </a:rPr>
              <a:t>of </a:t>
            </a: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ClientInterface</a:t>
            </a:r>
            <a:r>
              <a:rPr lang="en-US" sz="2800" dirty="0">
                <a:latin typeface="Times New Roman" pitchFamily="18" charset="0"/>
                <a:cs typeface="Times New Roman" pitchFamily="18" charset="0"/>
              </a:rPr>
              <a:t> class can be created. The Client class can remain unchanged.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21199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Barbara </a:t>
            </a:r>
            <a:r>
              <a:rPr lang="en-US" dirty="0" err="1"/>
              <a:t>Liskov</a:t>
            </a:r>
            <a:r>
              <a:rPr lang="en-US" dirty="0"/>
              <a:t> wrote this principle in 1988</a:t>
            </a:r>
            <a:endParaRPr lang="en-US" i="1" dirty="0" smtClean="0"/>
          </a:p>
          <a:p>
            <a:endParaRPr lang="en-US" i="1" dirty="0"/>
          </a:p>
          <a:p>
            <a:pPr marL="109728" indent="0">
              <a:buNone/>
            </a:pPr>
            <a:r>
              <a:rPr lang="en-US" i="1" dirty="0" smtClean="0">
                <a:solidFill>
                  <a:srgbClr val="FF0000"/>
                </a:solidFill>
              </a:rPr>
              <a:t>Subtypes </a:t>
            </a:r>
            <a:r>
              <a:rPr lang="en-US" i="1" dirty="0">
                <a:solidFill>
                  <a:srgbClr val="FF0000"/>
                </a:solidFill>
              </a:rPr>
              <a:t>must be substitutable for their base types.</a:t>
            </a:r>
            <a:endParaRPr lang="en-US" dirty="0">
              <a:solidFill>
                <a:srgbClr val="FF0000"/>
              </a:solidFill>
            </a:endParaRPr>
          </a:p>
        </p:txBody>
      </p:sp>
      <p:sp>
        <p:nvSpPr>
          <p:cNvPr id="3" name="Title 2"/>
          <p:cNvSpPr>
            <a:spLocks noGrp="1"/>
          </p:cNvSpPr>
          <p:nvPr>
            <p:ph type="title"/>
          </p:nvPr>
        </p:nvSpPr>
        <p:spPr/>
        <p:txBody>
          <a:bodyPr/>
          <a:lstStyle/>
          <a:p>
            <a:r>
              <a:rPr lang="en-US" dirty="0"/>
              <a:t>The </a:t>
            </a:r>
            <a:r>
              <a:rPr lang="en-US" dirty="0" err="1"/>
              <a:t>Liskov</a:t>
            </a:r>
            <a:r>
              <a:rPr lang="en-US" dirty="0"/>
              <a:t> Substitution Principle</a:t>
            </a:r>
          </a:p>
        </p:txBody>
      </p:sp>
    </p:spTree>
    <p:extLst>
      <p:ext uri="{BB962C8B-B14F-4D97-AF65-F5344CB8AC3E}">
        <p14:creationId xmlns:p14="http://schemas.microsoft.com/office/powerpoint/2010/main" val="695836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solidFill>
                  <a:srgbClr val="FF0000"/>
                </a:solidFill>
              </a:rPr>
              <a:t>Clients should not be forced to depend upon methods that they do not use</a:t>
            </a:r>
            <a:r>
              <a:rPr lang="en-US" i="1" dirty="0" smtClean="0">
                <a:solidFill>
                  <a:srgbClr val="FF0000"/>
                </a:solidFill>
              </a:rPr>
              <a:t>. Interfaces </a:t>
            </a:r>
            <a:r>
              <a:rPr lang="en-US" i="1" dirty="0">
                <a:solidFill>
                  <a:srgbClr val="FF0000"/>
                </a:solidFill>
              </a:rPr>
              <a:t>belong to clients, not to hierarchies</a:t>
            </a:r>
            <a:r>
              <a:rPr lang="en-US" i="1" dirty="0" smtClean="0"/>
              <a:t>.</a:t>
            </a:r>
          </a:p>
          <a:p>
            <a:endParaRPr lang="en-US" dirty="0"/>
          </a:p>
        </p:txBody>
      </p:sp>
      <p:sp>
        <p:nvSpPr>
          <p:cNvPr id="3" name="Title 2"/>
          <p:cNvSpPr>
            <a:spLocks noGrp="1"/>
          </p:cNvSpPr>
          <p:nvPr>
            <p:ph type="title"/>
          </p:nvPr>
        </p:nvSpPr>
        <p:spPr/>
        <p:txBody>
          <a:bodyPr>
            <a:normAutofit fontScale="90000"/>
          </a:bodyPr>
          <a:lstStyle/>
          <a:p>
            <a:r>
              <a:rPr lang="en-US" dirty="0"/>
              <a:t>The Interface Segregation</a:t>
            </a:r>
            <a:br>
              <a:rPr lang="en-US" dirty="0"/>
            </a:br>
            <a:r>
              <a:rPr lang="en-US" dirty="0"/>
              <a:t>Principle (ISP)</a:t>
            </a:r>
          </a:p>
        </p:txBody>
      </p:sp>
    </p:spTree>
    <p:extLst>
      <p:ext uri="{BB962C8B-B14F-4D97-AF65-F5344CB8AC3E}">
        <p14:creationId xmlns:p14="http://schemas.microsoft.com/office/powerpoint/2010/main" val="314336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interfaces of the class can be broken up </a:t>
            </a:r>
            <a:r>
              <a:rPr lang="en-US" dirty="0" smtClean="0">
                <a:latin typeface="Times New Roman" pitchFamily="18" charset="0"/>
                <a:cs typeface="Times New Roman" pitchFamily="18" charset="0"/>
              </a:rPr>
              <a:t>into groups </a:t>
            </a:r>
            <a:r>
              <a:rPr lang="en-US" dirty="0">
                <a:latin typeface="Times New Roman" pitchFamily="18" charset="0"/>
                <a:cs typeface="Times New Roman" pitchFamily="18" charset="0"/>
              </a:rPr>
              <a:t>of methods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Each group serves a different set of clients.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Thus</a:t>
            </a:r>
            <a:r>
              <a:rPr lang="en-US" dirty="0">
                <a:latin typeface="Times New Roman" pitchFamily="18" charset="0"/>
                <a:cs typeface="Times New Roman" pitchFamily="18" charset="0"/>
              </a:rPr>
              <a:t>, some clients use one group </a:t>
            </a:r>
            <a:r>
              <a:rPr lang="en-US" dirty="0" smtClean="0">
                <a:latin typeface="Times New Roman" pitchFamily="18" charset="0"/>
                <a:cs typeface="Times New Roman" pitchFamily="18" charset="0"/>
              </a:rPr>
              <a:t>of methods</a:t>
            </a:r>
            <a:r>
              <a:rPr lang="en-US" dirty="0">
                <a:latin typeface="Times New Roman" pitchFamily="18" charset="0"/>
                <a:cs typeface="Times New Roman" pitchFamily="18" charset="0"/>
              </a:rPr>
              <a:t>, and other clients use the other </a:t>
            </a:r>
            <a:r>
              <a:rPr lang="en-US" dirty="0" smtClean="0">
                <a:latin typeface="Times New Roman" pitchFamily="18" charset="0"/>
                <a:cs typeface="Times New Roman" pitchFamily="18" charset="0"/>
              </a:rPr>
              <a:t>groups.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t>The Interface Segregation</a:t>
            </a:r>
            <a:br>
              <a:rPr lang="en-US" dirty="0"/>
            </a:br>
            <a:r>
              <a:rPr lang="en-US" dirty="0"/>
              <a:t>Principle (ISP)</a:t>
            </a:r>
          </a:p>
        </p:txBody>
      </p:sp>
    </p:spTree>
    <p:extLst>
      <p:ext uri="{BB962C8B-B14F-4D97-AF65-F5344CB8AC3E}">
        <p14:creationId xmlns:p14="http://schemas.microsoft.com/office/powerpoint/2010/main" val="6447536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9" y="1542197"/>
            <a:ext cx="4939921" cy="3903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220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Door timer adapter</a:t>
            </a:r>
            <a:endParaRPr lang="en-US" dirty="0"/>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019868"/>
            <a:ext cx="6712140" cy="339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83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4.Business </a:t>
            </a:r>
            <a:r>
              <a:rPr lang="en-US" dirty="0">
                <a:latin typeface="Times New Roman" panose="02020603050405020304" pitchFamily="18" charset="0"/>
                <a:cs typeface="Times New Roman" panose="02020603050405020304" pitchFamily="18" charset="0"/>
              </a:rPr>
              <a:t>people and developers must work together daily throughout the project.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Build projects around motivated individuals. Give them the environment and support they need, and trust them to get the job done.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The most efficient and effective method of conveying information to and within a development team is face-to-face conversation.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177184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The Dependency-Inversion </a:t>
            </a:r>
            <a:r>
              <a:rPr lang="en-US" b="1" dirty="0" smtClean="0"/>
              <a:t>Principle</a:t>
            </a:r>
          </a:p>
          <a:p>
            <a:endParaRPr lang="en-US" b="1" dirty="0"/>
          </a:p>
          <a:p>
            <a:r>
              <a:rPr lang="en-US" i="1" dirty="0" smtClean="0">
                <a:solidFill>
                  <a:srgbClr val="FF0000"/>
                </a:solidFill>
              </a:rPr>
              <a:t>High-level </a:t>
            </a:r>
            <a:r>
              <a:rPr lang="en-US" i="1" dirty="0">
                <a:solidFill>
                  <a:srgbClr val="FF0000"/>
                </a:solidFill>
              </a:rPr>
              <a:t>modules should not depend on low-level modules. Both should </a:t>
            </a:r>
            <a:r>
              <a:rPr lang="en-US" i="1" dirty="0" smtClean="0">
                <a:solidFill>
                  <a:srgbClr val="FF0000"/>
                </a:solidFill>
              </a:rPr>
              <a:t>depend on </a:t>
            </a:r>
            <a:r>
              <a:rPr lang="en-US" i="1" dirty="0">
                <a:solidFill>
                  <a:srgbClr val="FF0000"/>
                </a:solidFill>
              </a:rPr>
              <a:t>abstractions.</a:t>
            </a:r>
          </a:p>
          <a:p>
            <a:endParaRPr lang="en-US" b="1" dirty="0">
              <a:solidFill>
                <a:srgbClr val="FF0000"/>
              </a:solidFill>
            </a:endParaRPr>
          </a:p>
          <a:p>
            <a:r>
              <a:rPr lang="en-US" i="1" dirty="0">
                <a:solidFill>
                  <a:srgbClr val="FF0000"/>
                </a:solidFill>
              </a:rPr>
              <a:t>Abstractions should not depend upon details. Details should depend </a:t>
            </a:r>
            <a:r>
              <a:rPr lang="en-US" i="1" dirty="0" smtClean="0">
                <a:solidFill>
                  <a:srgbClr val="FF0000"/>
                </a:solidFill>
              </a:rPr>
              <a:t>upon abstractions</a:t>
            </a:r>
            <a:r>
              <a:rPr lang="en-US" i="1" dirty="0">
                <a:solidFill>
                  <a:srgbClr val="FF0000"/>
                </a:solidFill>
              </a:rPr>
              <a:t>.</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a:t>The Dependency-Inversion Principle</a:t>
            </a:r>
            <a:br>
              <a:rPr lang="en-US" dirty="0"/>
            </a:br>
            <a:endParaRPr lang="en-US" dirty="0"/>
          </a:p>
        </p:txBody>
      </p:sp>
    </p:spTree>
    <p:extLst>
      <p:ext uri="{BB962C8B-B14F-4D97-AF65-F5344CB8AC3E}">
        <p14:creationId xmlns:p14="http://schemas.microsoft.com/office/powerpoint/2010/main" val="4608401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It is the </a:t>
            </a:r>
            <a:r>
              <a:rPr lang="en-US" dirty="0" smtClean="0">
                <a:latin typeface="Times New Roman" pitchFamily="18" charset="0"/>
                <a:cs typeface="Times New Roman" pitchFamily="18" charset="0"/>
              </a:rPr>
              <a:t>high-level modules </a:t>
            </a:r>
            <a:r>
              <a:rPr lang="en-US" dirty="0">
                <a:latin typeface="Times New Roman" pitchFamily="18" charset="0"/>
                <a:cs typeface="Times New Roman" pitchFamily="18" charset="0"/>
              </a:rPr>
              <a:t>that contain the important policy decisions and business models of an </a:t>
            </a:r>
            <a:r>
              <a:rPr lang="en-US" dirty="0" smtClean="0">
                <a:latin typeface="Times New Roman" pitchFamily="18" charset="0"/>
                <a:cs typeface="Times New Roman" pitchFamily="18" charset="0"/>
              </a:rPr>
              <a:t>application.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modules </a:t>
            </a:r>
            <a:r>
              <a:rPr lang="en-US" dirty="0">
                <a:latin typeface="Times New Roman" pitchFamily="18" charset="0"/>
                <a:cs typeface="Times New Roman" pitchFamily="18" charset="0"/>
              </a:rPr>
              <a:t>contain the identity of the application</a:t>
            </a:r>
            <a:r>
              <a:rPr lang="en-US" dirty="0" smtClean="0">
                <a:latin typeface="Times New Roman" pitchFamily="18" charset="0"/>
                <a:cs typeface="Times New Roman" pitchFamily="18" charset="0"/>
              </a:rPr>
              <a:t>. when </a:t>
            </a:r>
            <a:r>
              <a:rPr lang="en-US" dirty="0">
                <a:latin typeface="Times New Roman" pitchFamily="18" charset="0"/>
                <a:cs typeface="Times New Roman" pitchFamily="18" charset="0"/>
              </a:rPr>
              <a:t>these modules depend on the </a:t>
            </a:r>
            <a:r>
              <a:rPr lang="en-US" dirty="0" smtClean="0">
                <a:latin typeface="Times New Roman" pitchFamily="18" charset="0"/>
                <a:cs typeface="Times New Roman" pitchFamily="18" charset="0"/>
              </a:rPr>
              <a:t>lower-level modules</a:t>
            </a:r>
            <a:r>
              <a:rPr lang="en-US" dirty="0">
                <a:latin typeface="Times New Roman" pitchFamily="18" charset="0"/>
                <a:cs typeface="Times New Roman" pitchFamily="18" charset="0"/>
              </a:rPr>
              <a:t>, changes to the lower-level modules can have direct effects on the higher-level modules </a:t>
            </a:r>
            <a:r>
              <a:rPr lang="en-US" dirty="0" smtClean="0">
                <a:latin typeface="Times New Roman" pitchFamily="18" charset="0"/>
                <a:cs typeface="Times New Roman" pitchFamily="18" charset="0"/>
              </a:rPr>
              <a:t>and can </a:t>
            </a:r>
            <a:r>
              <a:rPr lang="en-US" dirty="0">
                <a:latin typeface="Times New Roman" pitchFamily="18" charset="0"/>
                <a:cs typeface="Times New Roman" pitchFamily="18" charset="0"/>
              </a:rPr>
              <a:t>force them to change in turn.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355005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The modules that contain the high-level business rules should </a:t>
            </a:r>
            <a:r>
              <a:rPr lang="en-US" dirty="0" smtClean="0">
                <a:latin typeface="Times New Roman" pitchFamily="18" charset="0"/>
                <a:cs typeface="Times New Roman" pitchFamily="18" charset="0"/>
              </a:rPr>
              <a:t>take precedence </a:t>
            </a:r>
            <a:r>
              <a:rPr lang="en-US" dirty="0">
                <a:latin typeface="Times New Roman" pitchFamily="18" charset="0"/>
                <a:cs typeface="Times New Roman" pitchFamily="18" charset="0"/>
              </a:rPr>
              <a:t>over, and be independent of, the modules that contain the implementation details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20978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4" y="1897040"/>
            <a:ext cx="6787913" cy="292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9570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542197"/>
            <a:ext cx="6370946" cy="449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4630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Each higher-level </a:t>
            </a:r>
            <a:r>
              <a:rPr lang="en-US" dirty="0">
                <a:latin typeface="Times New Roman" pitchFamily="18" charset="0"/>
                <a:cs typeface="Times New Roman" pitchFamily="18" charset="0"/>
              </a:rPr>
              <a:t>class uses the next-lowest layer through the abstract </a:t>
            </a:r>
            <a:r>
              <a:rPr lang="en-US" dirty="0" smtClean="0">
                <a:latin typeface="Times New Roman" pitchFamily="18" charset="0"/>
                <a:cs typeface="Times New Roman" pitchFamily="18" charset="0"/>
              </a:rPr>
              <a:t>interface. Thus</a:t>
            </a:r>
            <a:r>
              <a:rPr lang="en-US" dirty="0">
                <a:latin typeface="Times New Roman" pitchFamily="18" charset="0"/>
                <a:cs typeface="Times New Roman" pitchFamily="18" charset="0"/>
              </a:rPr>
              <a:t>, the upper </a:t>
            </a:r>
            <a:r>
              <a:rPr lang="en-US" dirty="0" smtClean="0">
                <a:latin typeface="Times New Roman" pitchFamily="18" charset="0"/>
                <a:cs typeface="Times New Roman" pitchFamily="18" charset="0"/>
              </a:rPr>
              <a:t>layers do </a:t>
            </a:r>
            <a:r>
              <a:rPr lang="en-US" dirty="0">
                <a:latin typeface="Times New Roman" pitchFamily="18" charset="0"/>
                <a:cs typeface="Times New Roman" pitchFamily="18" charset="0"/>
              </a:rPr>
              <a:t>not depend on the lower layers.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Instead</a:t>
            </a:r>
            <a:r>
              <a:rPr lang="en-US" dirty="0">
                <a:latin typeface="Times New Roman" pitchFamily="18" charset="0"/>
                <a:cs typeface="Times New Roman" pitchFamily="18" charset="0"/>
              </a:rPr>
              <a:t>, the lower layers depend on abstract service </a:t>
            </a:r>
            <a:r>
              <a:rPr lang="en-US" dirty="0" smtClean="0">
                <a:latin typeface="Times New Roman" pitchFamily="18" charset="0"/>
                <a:cs typeface="Times New Roman" pitchFamily="18" charset="0"/>
              </a:rPr>
              <a:t>interfaces </a:t>
            </a:r>
            <a:r>
              <a:rPr lang="en-US" i="1" dirty="0" smtClean="0">
                <a:latin typeface="Times New Roman" pitchFamily="18" charset="0"/>
                <a:cs typeface="Times New Roman" pitchFamily="18" charset="0"/>
              </a:rPr>
              <a:t>declared </a:t>
            </a:r>
            <a:r>
              <a:rPr lang="en-US" i="1" dirty="0">
                <a:latin typeface="Times New Roman" pitchFamily="18" charset="0"/>
                <a:cs typeface="Times New Roman" pitchFamily="18" charset="0"/>
              </a:rPr>
              <a:t>in </a:t>
            </a:r>
            <a:r>
              <a:rPr lang="en-US" dirty="0">
                <a:latin typeface="Times New Roman" pitchFamily="18" charset="0"/>
                <a:cs typeface="Times New Roman" pitchFamily="18" charset="0"/>
              </a:rPr>
              <a:t>the upper layers.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61247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4288</Words>
  <Application>Microsoft Office PowerPoint</Application>
  <PresentationFormat>Custom</PresentationFormat>
  <Paragraphs>404</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Concourse</vt:lpstr>
      <vt:lpstr>What is Agility</vt:lpstr>
      <vt:lpstr>PowerPoint Presentation</vt:lpstr>
      <vt:lpstr>Agility and Cost of Change</vt:lpstr>
      <vt:lpstr>PowerPoint Presentation</vt:lpstr>
      <vt:lpstr>What is an Agile Process</vt:lpstr>
      <vt:lpstr>PowerPoint Presentation</vt:lpstr>
      <vt:lpstr>PowerPoint Presentation</vt:lpstr>
      <vt:lpstr>Agility Principles </vt:lpstr>
      <vt:lpstr>PowerPoint Presentation</vt:lpstr>
      <vt:lpstr>PowerPoint Presentation</vt:lpstr>
      <vt:lpstr>PowerPoint Presentation</vt:lpstr>
      <vt:lpstr>Extreme Programming</vt:lpstr>
      <vt:lpstr>Extreme Programming</vt:lpstr>
      <vt:lpstr>PowerPoint Presentation</vt:lpstr>
      <vt:lpstr>PowerPoint Presentation</vt:lpstr>
      <vt:lpstr>PowerPoint Presentation</vt:lpstr>
      <vt:lpstr>PowerPoint Presentation</vt:lpstr>
      <vt:lpstr>PowerPoint Presentation</vt:lpstr>
      <vt:lpstr>PowerPoint Presentation</vt:lpstr>
      <vt:lpstr> The XP Process </vt:lpstr>
      <vt:lpstr>The XP Process </vt:lpstr>
      <vt:lpstr>The XP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Driven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Lean Software Development (LSD) </vt:lpstr>
      <vt:lpstr>PowerPoint Presentation</vt:lpstr>
      <vt:lpstr>PowerPoint Presentation</vt:lpstr>
      <vt:lpstr>PowerPoint Presentation</vt:lpstr>
      <vt:lpstr>PowerPoint Presentation</vt:lpstr>
      <vt:lpstr>AGILE DESIGN</vt:lpstr>
      <vt:lpstr>The Symptoms of Poor Design</vt:lpstr>
      <vt:lpstr>PowerPoint Presentation</vt:lpstr>
      <vt:lpstr>PowerPoint Presentation</vt:lpstr>
      <vt:lpstr>PowerPoint Presentation</vt:lpstr>
      <vt:lpstr>PowerPoint Presentation</vt:lpstr>
      <vt:lpstr>PowerPoint Presentation</vt:lpstr>
      <vt:lpstr>PowerPoint Presentation</vt:lpstr>
      <vt:lpstr>The Single-Responsibility Principle (SRP)</vt:lpstr>
      <vt:lpstr>PowerPoint Presentation</vt:lpstr>
      <vt:lpstr>PowerPoint Presentation</vt:lpstr>
      <vt:lpstr>PowerPoint Presentation</vt:lpstr>
      <vt:lpstr>PowerPoint Presentation</vt:lpstr>
      <vt:lpstr>PowerPoint Presentation</vt:lpstr>
      <vt:lpstr>PowerPoint Presentation</vt:lpstr>
      <vt:lpstr>Open/Closed Principle</vt:lpstr>
      <vt:lpstr>The Open/Closed Principle (OCP) </vt:lpstr>
      <vt:lpstr>PowerPoint Presentation</vt:lpstr>
      <vt:lpstr>Description of OCP</vt:lpstr>
      <vt:lpstr>PowerPoint Presentation</vt:lpstr>
      <vt:lpstr>PowerPoint Presentation</vt:lpstr>
      <vt:lpstr>PowerPoint Presentation</vt:lpstr>
      <vt:lpstr>PowerPoint Presentation</vt:lpstr>
      <vt:lpstr>PowerPoint Presentation</vt:lpstr>
      <vt:lpstr>PowerPoint Presentation</vt:lpstr>
      <vt:lpstr>The Liskov Substitution Principle</vt:lpstr>
      <vt:lpstr>The Interface Segregation Principle (ISP)</vt:lpstr>
      <vt:lpstr>The Interface Segregation Principle (ISP)</vt:lpstr>
      <vt:lpstr>PowerPoint Presentation</vt:lpstr>
      <vt:lpstr>PowerPoint Presentation</vt:lpstr>
      <vt:lpstr>The Dependency-Inversion Principle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Jetty</dc:creator>
  <cp:lastModifiedBy>DELL</cp:lastModifiedBy>
  <cp:revision>97</cp:revision>
  <dcterms:created xsi:type="dcterms:W3CDTF">2016-09-29T20:47:55Z</dcterms:created>
  <dcterms:modified xsi:type="dcterms:W3CDTF">2016-10-14T08:49:56Z</dcterms:modified>
</cp:coreProperties>
</file>