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5" r:id="rId5"/>
    <p:sldId id="266" r:id="rId6"/>
    <p:sldId id="267" r:id="rId7"/>
    <p:sldId id="268" r:id="rId8"/>
    <p:sldId id="269" r:id="rId9"/>
    <p:sldId id="271" r:id="rId10"/>
    <p:sldId id="270" r:id="rId11"/>
    <p:sldId id="273"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10" r:id="rId49"/>
    <p:sldId id="309"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D1CDD30-FB30-480B-99EC-8451F566E294}" type="datetimeFigureOut">
              <a:rPr lang="en-US" smtClean="0"/>
              <a:pPr/>
              <a:t>8/25/2016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8A41A1-69B0-492C-A53B-36104C34A6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A41A1-69B0-492C-A53B-36104C34A6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A41A1-69B0-492C-A53B-36104C34A6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A41A1-69B0-492C-A53B-36104C34A60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A41A1-69B0-492C-A53B-36104C34A60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8A41A1-69B0-492C-A53B-36104C34A60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8A41A1-69B0-492C-A53B-36104C34A6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8A41A1-69B0-492C-A53B-36104C34A60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D1CDD30-FB30-480B-99EC-8451F566E294}" type="datetimeFigureOut">
              <a:rPr lang="en-US" smtClean="0"/>
              <a:pPr/>
              <a:t>8/25/2016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8A41A1-69B0-492C-A53B-36104C34A6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D1CDD30-FB30-480B-99EC-8451F566E294}" type="datetimeFigureOut">
              <a:rPr lang="en-US" smtClean="0"/>
              <a:pPr/>
              <a:t>8/25/2016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8A41A1-69B0-492C-A53B-36104C34A6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D1CDD30-FB30-480B-99EC-8451F566E294}" type="datetimeFigureOut">
              <a:rPr lang="en-US" smtClean="0"/>
              <a:pPr/>
              <a:t>8/25/2016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8A41A1-69B0-492C-A53B-36104C34A60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D1CDD30-FB30-480B-99EC-8451F566E294}" type="datetimeFigureOut">
              <a:rPr lang="en-US" smtClean="0"/>
              <a:pPr/>
              <a:t>8/25/2016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8A41A1-69B0-492C-A53B-36104C34A6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Font typeface="Wingdings" pitchFamily="2" charset="2"/>
              <a:buChar char="§"/>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An organized, analytical approach to the design, development, use, and maintenance of software.”</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Software Engineering is the application of systematic,disciplined,quantifiable approach to the development, operation and maintenance of software.</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normAutofit fontScale="90000"/>
          </a:bodyPr>
          <a:lstStyle/>
          <a:p>
            <a:r>
              <a:rPr lang="en-US" dirty="0" smtClean="0"/>
              <a:t>What is Software Engineering?</a:t>
            </a:r>
            <a:br>
              <a:rPr lang="en-US" dirty="0" smtClean="0"/>
            </a:br>
            <a:endParaRPr lang="en-US" dirty="0"/>
          </a:p>
        </p:txBody>
      </p:sp>
    </p:spTree>
    <p:extLst>
      <p:ext uri="{BB962C8B-B14F-4D97-AF65-F5344CB8AC3E}">
        <p14:creationId xmlns:p14="http://schemas.microsoft.com/office/powerpoint/2010/main" xmlns="" val="406807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b="1" dirty="0">
                <a:latin typeface="Times New Roman" pitchFamily="18" charset="0"/>
                <a:cs typeface="Times New Roman" pitchFamily="18" charset="0"/>
              </a:rPr>
              <a:t>User Requirements</a:t>
            </a:r>
          </a:p>
          <a:p>
            <a:pPr marL="109728"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Describe how project will be used by </a:t>
            </a:r>
            <a:r>
              <a:rPr lang="en-US" dirty="0" smtClean="0">
                <a:latin typeface="Times New Roman" pitchFamily="18" charset="0"/>
                <a:cs typeface="Times New Roman" pitchFamily="18" charset="0"/>
              </a:rPr>
              <a:t>end-users.</a:t>
            </a:r>
          </a:p>
          <a:p>
            <a:pPr>
              <a:buFont typeface="Wingdings" pitchFamily="2" charset="2"/>
              <a:buChar char="Ø"/>
            </a:pPr>
            <a:r>
              <a:rPr lang="en-US" b="1" dirty="0" smtClean="0">
                <a:latin typeface="Times New Roman" pitchFamily="18" charset="0"/>
                <a:cs typeface="Times New Roman" pitchFamily="18" charset="0"/>
              </a:rPr>
              <a:t>Functional Requirements</a:t>
            </a:r>
          </a:p>
          <a:p>
            <a:pPr marL="109728" indent="0">
              <a:buNone/>
            </a:pPr>
            <a:r>
              <a:rPr lang="en-US" dirty="0" smtClean="0">
                <a:latin typeface="Times New Roman" pitchFamily="18" charset="0"/>
                <a:cs typeface="Times New Roman" pitchFamily="18" charset="0"/>
              </a:rPr>
              <a:t>      Detailed statements of the project’s desired capabilities.</a:t>
            </a:r>
          </a:p>
          <a:p>
            <a:pPr marL="109728" indent="0">
              <a:buNone/>
            </a:pPr>
            <a:r>
              <a:rPr lang="en-US" dirty="0" smtClean="0">
                <a:latin typeface="Times New Roman" pitchFamily="18" charset="0"/>
                <a:cs typeface="Times New Roman" pitchFamily="18" charset="0"/>
              </a:rPr>
              <a:t>Example: The </a:t>
            </a:r>
            <a:r>
              <a:rPr lang="en-US" dirty="0">
                <a:latin typeface="Times New Roman" pitchFamily="18" charset="0"/>
                <a:cs typeface="Times New Roman" pitchFamily="18" charset="0"/>
              </a:rPr>
              <a:t>reports that the application produces, interfaces to other applications </a:t>
            </a:r>
            <a:r>
              <a:rPr lang="en-US" dirty="0"/>
              <a:t>.</a:t>
            </a:r>
            <a:endParaRPr lang="en-US" dirty="0" smtClean="0"/>
          </a:p>
        </p:txBody>
      </p:sp>
      <p:sp>
        <p:nvSpPr>
          <p:cNvPr id="3" name="Title 2"/>
          <p:cNvSpPr>
            <a:spLocks noGrp="1"/>
          </p:cNvSpPr>
          <p:nvPr>
            <p:ph type="title"/>
          </p:nvPr>
        </p:nvSpPr>
        <p:spPr/>
        <p:txBody>
          <a:bodyPr/>
          <a:lstStyle/>
          <a:p>
            <a:r>
              <a:rPr lang="en-US" dirty="0"/>
              <a:t>Business Requirements</a:t>
            </a:r>
          </a:p>
        </p:txBody>
      </p:sp>
    </p:spTree>
    <p:extLst>
      <p:ext uri="{BB962C8B-B14F-4D97-AF65-F5344CB8AC3E}">
        <p14:creationId xmlns:p14="http://schemas.microsoft.com/office/powerpoint/2010/main" xmlns="" val="983605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b="1" dirty="0">
                <a:latin typeface="Times New Roman" pitchFamily="18" charset="0"/>
                <a:cs typeface="Times New Roman" pitchFamily="18" charset="0"/>
              </a:rPr>
              <a:t>Non Functional Requirements</a:t>
            </a:r>
          </a:p>
          <a:p>
            <a:pPr>
              <a:buFont typeface="Wingdings" pitchFamily="2" charset="2"/>
              <a:buChar char="q"/>
            </a:pPr>
            <a:r>
              <a:rPr lang="en-US" dirty="0">
                <a:latin typeface="Times New Roman" pitchFamily="18" charset="0"/>
                <a:cs typeface="Times New Roman" pitchFamily="18" charset="0"/>
              </a:rPr>
              <a:t>  Statements about the quality of the application’s behavior.</a:t>
            </a:r>
          </a:p>
          <a:p>
            <a:pPr>
              <a:buFont typeface="Wingdings" pitchFamily="2" charset="2"/>
              <a:buChar char="q"/>
            </a:pPr>
            <a:r>
              <a:rPr lang="en-US" dirty="0">
                <a:latin typeface="Times New Roman" pitchFamily="18" charset="0"/>
                <a:cs typeface="Times New Roman" pitchFamily="18" charset="0"/>
              </a:rPr>
              <a:t>   Applications performance , reliability and security characteristics.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Business Requirements</a:t>
            </a:r>
          </a:p>
        </p:txBody>
      </p:sp>
    </p:spTree>
    <p:extLst>
      <p:ext uri="{BB962C8B-B14F-4D97-AF65-F5344CB8AC3E}">
        <p14:creationId xmlns:p14="http://schemas.microsoft.com/office/powerpoint/2010/main" xmlns="" val="1907744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b="1" dirty="0"/>
              <a:t>Implementation Requirements</a:t>
            </a:r>
          </a:p>
          <a:p>
            <a:pPr>
              <a:buFont typeface="Wingdings" pitchFamily="2" charset="2"/>
              <a:buChar char="q"/>
            </a:pPr>
            <a:r>
              <a:rPr lang="en-US" i="1" dirty="0"/>
              <a:t>  </a:t>
            </a:r>
            <a:r>
              <a:rPr lang="en-US" dirty="0" smtClean="0">
                <a:latin typeface="Times New Roman" pitchFamily="18" charset="0"/>
                <a:cs typeface="Times New Roman" pitchFamily="18" charset="0"/>
              </a:rPr>
              <a:t>Temporary </a:t>
            </a:r>
            <a:r>
              <a:rPr lang="en-US" dirty="0">
                <a:latin typeface="Times New Roman" pitchFamily="18" charset="0"/>
                <a:cs typeface="Times New Roman" pitchFamily="18" charset="0"/>
              </a:rPr>
              <a:t>features that are needed to transition to  using the new system but that will be later discarded</a:t>
            </a:r>
            <a:r>
              <a:rPr lang="en-US" dirty="0" smtClean="0">
                <a:latin typeface="Times New Roman" pitchFamily="18" charset="0"/>
                <a:cs typeface="Times New Roman" pitchFamily="18" charset="0"/>
              </a:rPr>
              <a:t>.</a:t>
            </a:r>
          </a:p>
          <a:p>
            <a:pPr>
              <a:buFont typeface="Wingdings" pitchFamily="2" charset="2"/>
              <a:buChar char="q"/>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task described in implementation requirement don’t always involve programming.</a:t>
            </a:r>
          </a:p>
          <a:p>
            <a:pPr>
              <a:buFont typeface="Wingdings" pitchFamily="2" charset="2"/>
              <a:buChar char="q"/>
            </a:pPr>
            <a:r>
              <a:rPr lang="en-US" dirty="0" smtClean="0">
                <a:latin typeface="Times New Roman" pitchFamily="18" charset="0"/>
                <a:cs typeface="Times New Roman" pitchFamily="18" charset="0"/>
              </a:rPr>
              <a:t>Examples such as hiring new staff, buying new hardware, preparing training materials, Training users to use the system .</a:t>
            </a:r>
            <a:endParaRPr lang="en-US" dirty="0">
              <a:latin typeface="Times New Roman" pitchFamily="18" charset="0"/>
              <a:cs typeface="Times New Roman" pitchFamily="18" charset="0"/>
            </a:endParaRPr>
          </a:p>
          <a:p>
            <a:pPr marL="109728" indent="0">
              <a:buNone/>
            </a:pPr>
            <a:r>
              <a:rPr lang="en-US" dirty="0">
                <a:latin typeface="Times New Roman" pitchFamily="18" charset="0"/>
                <a:cs typeface="Times New Roman" pitchFamily="18" charset="0"/>
              </a:rPr>
              <a:t>       </a:t>
            </a:r>
          </a:p>
          <a:p>
            <a:pPr marL="109728" indent="0">
              <a:buNone/>
            </a:pPr>
            <a:endParaRPr lang="en-US" dirty="0"/>
          </a:p>
        </p:txBody>
      </p:sp>
      <p:sp>
        <p:nvSpPr>
          <p:cNvPr id="3" name="Title 2"/>
          <p:cNvSpPr>
            <a:spLocks noGrp="1"/>
          </p:cNvSpPr>
          <p:nvPr>
            <p:ph type="title"/>
          </p:nvPr>
        </p:nvSpPr>
        <p:spPr/>
        <p:txBody>
          <a:bodyPr/>
          <a:lstStyle/>
          <a:p>
            <a:r>
              <a:rPr lang="en-US" dirty="0"/>
              <a:t>Business Requirements</a:t>
            </a:r>
          </a:p>
        </p:txBody>
      </p:sp>
    </p:spTree>
    <p:extLst>
      <p:ext uri="{BB962C8B-B14F-4D97-AF65-F5344CB8AC3E}">
        <p14:creationId xmlns:p14="http://schemas.microsoft.com/office/powerpoint/2010/main" xmlns="" val="2136019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b="1" dirty="0" smtClean="0">
                <a:latin typeface="Times New Roman" pitchFamily="18" charset="0"/>
                <a:cs typeface="Times New Roman" pitchFamily="18" charset="0"/>
              </a:rPr>
              <a:t>Functionality </a:t>
            </a:r>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the application should </a:t>
            </a:r>
            <a:r>
              <a:rPr lang="en-US" dirty="0" smtClean="0">
                <a:latin typeface="Times New Roman" pitchFamily="18" charset="0"/>
                <a:cs typeface="Times New Roman" pitchFamily="18" charset="0"/>
              </a:rPr>
              <a:t>do. These </a:t>
            </a:r>
            <a:r>
              <a:rPr lang="en-US" dirty="0">
                <a:latin typeface="Times New Roman" pitchFamily="18" charset="0"/>
                <a:cs typeface="Times New Roman" pitchFamily="18" charset="0"/>
              </a:rPr>
              <a:t>requirements describe the </a:t>
            </a:r>
            <a:r>
              <a:rPr lang="en-US" dirty="0" smtClean="0">
                <a:latin typeface="Times New Roman" pitchFamily="18" charset="0"/>
                <a:cs typeface="Times New Roman" pitchFamily="18" charset="0"/>
              </a:rPr>
              <a:t>system’s  general </a:t>
            </a:r>
            <a:r>
              <a:rPr lang="en-US" dirty="0">
                <a:latin typeface="Times New Roman" pitchFamily="18" charset="0"/>
                <a:cs typeface="Times New Roman" pitchFamily="18" charset="0"/>
              </a:rPr>
              <a:t>features including what it </a:t>
            </a:r>
            <a:r>
              <a:rPr lang="en-US" dirty="0" smtClean="0">
                <a:latin typeface="Times New Roman" pitchFamily="18" charset="0"/>
                <a:cs typeface="Times New Roman" pitchFamily="18" charset="0"/>
              </a:rPr>
              <a:t>does,  interfaces   with </a:t>
            </a:r>
            <a:r>
              <a:rPr lang="en-US" dirty="0">
                <a:latin typeface="Times New Roman" pitchFamily="18" charset="0"/>
                <a:cs typeface="Times New Roman" pitchFamily="18" charset="0"/>
              </a:rPr>
              <a:t>other systems, </a:t>
            </a:r>
            <a:r>
              <a:rPr lang="en-US" dirty="0" smtClean="0">
                <a:latin typeface="Times New Roman" pitchFamily="18" charset="0"/>
                <a:cs typeface="Times New Roman" pitchFamily="18" charset="0"/>
              </a:rPr>
              <a:t>security etc.</a:t>
            </a:r>
            <a:endParaRPr lang="en-US" dirty="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Usability </a:t>
            </a:r>
            <a:r>
              <a:rPr lang="en-US" dirty="0">
                <a:latin typeface="Times New Roman" pitchFamily="18" charset="0"/>
                <a:cs typeface="Times New Roman" pitchFamily="18" charset="0"/>
              </a:rPr>
              <a:t>—What the program should look like. These requirements describe </a:t>
            </a:r>
            <a:r>
              <a:rPr lang="en-US" dirty="0" smtClean="0">
                <a:latin typeface="Times New Roman" pitchFamily="18" charset="0"/>
                <a:cs typeface="Times New Roman" pitchFamily="18" charset="0"/>
              </a:rPr>
              <a:t>self‐oriented features such as the application’s general appearance, ease of use, navigation methods, and responsiveness</a:t>
            </a:r>
            <a:r>
              <a:rPr lang="en-US" dirty="0" smtClean="0"/>
              <a:t>.</a:t>
            </a:r>
          </a:p>
          <a:p>
            <a:pPr marL="109728" indent="0">
              <a:buNone/>
            </a:pPr>
            <a:endParaRPr lang="en-US" dirty="0"/>
          </a:p>
        </p:txBody>
      </p:sp>
      <p:sp>
        <p:nvSpPr>
          <p:cNvPr id="3" name="Title 2"/>
          <p:cNvSpPr>
            <a:spLocks noGrp="1"/>
          </p:cNvSpPr>
          <p:nvPr>
            <p:ph type="title"/>
          </p:nvPr>
        </p:nvSpPr>
        <p:spPr>
          <a:xfrm>
            <a:off x="457200" y="228600"/>
            <a:ext cx="8229600" cy="1143000"/>
          </a:xfrm>
        </p:spPr>
        <p:txBody>
          <a:bodyPr>
            <a:normAutofit fontScale="90000"/>
          </a:bodyPr>
          <a:lstStyle/>
          <a:p>
            <a:r>
              <a:rPr lang="en-US" dirty="0" smtClean="0"/>
              <a:t>System Requirement </a:t>
            </a:r>
            <a:r>
              <a:rPr lang="en-US" sz="3100" dirty="0" smtClean="0"/>
              <a:t>Categories(FURPS</a:t>
            </a:r>
            <a:r>
              <a:rPr lang="en-US" dirty="0" smtClean="0"/>
              <a:t>)</a:t>
            </a:r>
            <a:r>
              <a:rPr lang="en-US" dirty="0"/>
              <a:t/>
            </a:r>
            <a:br>
              <a:rPr lang="en-US" dirty="0"/>
            </a:br>
            <a:endParaRPr lang="en-US" dirty="0"/>
          </a:p>
        </p:txBody>
      </p:sp>
    </p:spTree>
    <p:extLst>
      <p:ext uri="{BB962C8B-B14F-4D97-AF65-F5344CB8AC3E}">
        <p14:creationId xmlns:p14="http://schemas.microsoft.com/office/powerpoint/2010/main" xmlns="" val="1911902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b="1" dirty="0">
                <a:latin typeface="Times New Roman" pitchFamily="18" charset="0"/>
                <a:cs typeface="Times New Roman" pitchFamily="18" charset="0"/>
              </a:rPr>
              <a:t>Reliability </a:t>
            </a:r>
            <a:r>
              <a:rPr lang="en-US" dirty="0">
                <a:latin typeface="Times New Roman" pitchFamily="18" charset="0"/>
                <a:cs typeface="Times New Roman" pitchFamily="18" charset="0"/>
              </a:rPr>
              <a:t>—How reliable the system should be. These requirements indicate such things </a:t>
            </a:r>
            <a:r>
              <a:rPr lang="en-US" dirty="0" smtClean="0">
                <a:latin typeface="Times New Roman" pitchFamily="18" charset="0"/>
                <a:cs typeface="Times New Roman" pitchFamily="18" charset="0"/>
              </a:rPr>
              <a:t>as when </a:t>
            </a:r>
            <a:r>
              <a:rPr lang="en-US" dirty="0">
                <a:latin typeface="Times New Roman" pitchFamily="18" charset="0"/>
                <a:cs typeface="Times New Roman" pitchFamily="18" charset="0"/>
              </a:rPr>
              <a:t>the system should be available </a:t>
            </a:r>
            <a:r>
              <a:rPr lang="en-US" dirty="0" smtClean="0">
                <a:latin typeface="Times New Roman" pitchFamily="18" charset="0"/>
                <a:cs typeface="Times New Roman" pitchFamily="18" charset="0"/>
              </a:rPr>
              <a:t>,how often </a:t>
            </a:r>
            <a:r>
              <a:rPr lang="en-US" dirty="0">
                <a:latin typeface="Times New Roman" pitchFamily="18" charset="0"/>
                <a:cs typeface="Times New Roman" pitchFamily="18" charset="0"/>
              </a:rPr>
              <a:t>it can </a:t>
            </a:r>
            <a:r>
              <a:rPr lang="en-US" dirty="0" smtClean="0">
                <a:latin typeface="Times New Roman" pitchFamily="18" charset="0"/>
                <a:cs typeface="Times New Roman" pitchFamily="18" charset="0"/>
              </a:rPr>
              <a:t>fail, </a:t>
            </a:r>
            <a:r>
              <a:rPr lang="en-US" dirty="0">
                <a:latin typeface="Times New Roman" pitchFamily="18" charset="0"/>
                <a:cs typeface="Times New Roman" pitchFamily="18" charset="0"/>
              </a:rPr>
              <a:t>and how accurate </a:t>
            </a:r>
            <a:r>
              <a:rPr lang="en-US" dirty="0" smtClean="0">
                <a:latin typeface="Times New Roman" pitchFamily="18" charset="0"/>
                <a:cs typeface="Times New Roman" pitchFamily="18" charset="0"/>
              </a:rPr>
              <a:t>the system is.</a:t>
            </a:r>
          </a:p>
          <a:p>
            <a:pPr>
              <a:buFont typeface="Wingdings" pitchFamily="2" charset="2"/>
              <a:buChar char="Ø"/>
            </a:pP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Performance </a:t>
            </a:r>
            <a:r>
              <a:rPr lang="en-US" dirty="0">
                <a:latin typeface="Times New Roman" pitchFamily="18" charset="0"/>
                <a:cs typeface="Times New Roman" pitchFamily="18" charset="0"/>
              </a:rPr>
              <a:t>—How </a:t>
            </a:r>
            <a:r>
              <a:rPr lang="en-US" dirty="0" smtClean="0">
                <a:latin typeface="Times New Roman" pitchFamily="18" charset="0"/>
                <a:cs typeface="Times New Roman" pitchFamily="18" charset="0"/>
              </a:rPr>
              <a:t>efficient </a:t>
            </a:r>
            <a:r>
              <a:rPr lang="en-US" dirty="0">
                <a:latin typeface="Times New Roman" pitchFamily="18" charset="0"/>
                <a:cs typeface="Times New Roman" pitchFamily="18" charset="0"/>
              </a:rPr>
              <a:t>the system should be. These requirements describe such </a:t>
            </a:r>
            <a:r>
              <a:rPr lang="en-US" dirty="0" smtClean="0">
                <a:latin typeface="Times New Roman" pitchFamily="18" charset="0"/>
                <a:cs typeface="Times New Roman" pitchFamily="18" charset="0"/>
              </a:rPr>
              <a:t>things as </a:t>
            </a:r>
            <a:r>
              <a:rPr lang="en-US" dirty="0">
                <a:latin typeface="Times New Roman" pitchFamily="18" charset="0"/>
                <a:cs typeface="Times New Roman" pitchFamily="18" charset="0"/>
              </a:rPr>
              <a:t>the application’s speed, memory usage, disk usage, and database capacity.</a:t>
            </a: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System Requirement Categories</a:t>
            </a:r>
          </a:p>
        </p:txBody>
      </p:sp>
    </p:spTree>
    <p:extLst>
      <p:ext uri="{BB962C8B-B14F-4D97-AF65-F5344CB8AC3E}">
        <p14:creationId xmlns:p14="http://schemas.microsoft.com/office/powerpoint/2010/main" xmlns="" val="1476674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b="1" dirty="0">
                <a:latin typeface="Times New Roman" pitchFamily="18" charset="0"/>
                <a:cs typeface="Times New Roman" pitchFamily="18" charset="0"/>
              </a:rPr>
              <a:t>Supportability </a:t>
            </a:r>
            <a:r>
              <a:rPr lang="en-US" dirty="0">
                <a:latin typeface="Times New Roman" pitchFamily="18" charset="0"/>
                <a:cs typeface="Times New Roman" pitchFamily="18" charset="0"/>
              </a:rPr>
              <a:t>—How easy it is to support the application. These requirements include </a:t>
            </a:r>
            <a:r>
              <a:rPr lang="en-US" dirty="0" smtClean="0">
                <a:latin typeface="Times New Roman" pitchFamily="18" charset="0"/>
                <a:cs typeface="Times New Roman" pitchFamily="18" charset="0"/>
              </a:rPr>
              <a:t>such things </a:t>
            </a:r>
            <a:r>
              <a:rPr lang="en-US" dirty="0">
                <a:latin typeface="Times New Roman" pitchFamily="18" charset="0"/>
                <a:cs typeface="Times New Roman" pitchFamily="18" charset="0"/>
              </a:rPr>
              <a:t>as how easy it will be to maintain </a:t>
            </a:r>
            <a:r>
              <a:rPr lang="en-US" dirty="0" smtClean="0">
                <a:latin typeface="Times New Roman" pitchFamily="18" charset="0"/>
                <a:cs typeface="Times New Roman" pitchFamily="18" charset="0"/>
              </a:rPr>
              <a:t>the application</a:t>
            </a:r>
            <a:r>
              <a:rPr lang="en-US" dirty="0">
                <a:latin typeface="Times New Roman" pitchFamily="18" charset="0"/>
                <a:cs typeface="Times New Roman" pitchFamily="18" charset="0"/>
              </a:rPr>
              <a:t>, how easy it is to test the code, </a:t>
            </a:r>
            <a:r>
              <a:rPr lang="en-US" dirty="0" smtClean="0">
                <a:latin typeface="Times New Roman" pitchFamily="18" charset="0"/>
                <a:cs typeface="Times New Roman" pitchFamily="18" charset="0"/>
              </a:rPr>
              <a:t>and how flexible </a:t>
            </a:r>
            <a:r>
              <a:rPr lang="en-US" dirty="0">
                <a:latin typeface="Times New Roman" pitchFamily="18" charset="0"/>
                <a:cs typeface="Times New Roman" pitchFamily="18" charset="0"/>
              </a:rPr>
              <a:t>the application is. </a:t>
            </a:r>
          </a:p>
        </p:txBody>
      </p:sp>
      <p:sp>
        <p:nvSpPr>
          <p:cNvPr id="3" name="Title 2"/>
          <p:cNvSpPr>
            <a:spLocks noGrp="1"/>
          </p:cNvSpPr>
          <p:nvPr>
            <p:ph type="title"/>
          </p:nvPr>
        </p:nvSpPr>
        <p:spPr/>
        <p:txBody>
          <a:bodyPr/>
          <a:lstStyle/>
          <a:p>
            <a:r>
              <a:rPr lang="en-US" dirty="0"/>
              <a:t>System Requirement Categories</a:t>
            </a:r>
          </a:p>
        </p:txBody>
      </p:sp>
    </p:spTree>
    <p:extLst>
      <p:ext uri="{BB962C8B-B14F-4D97-AF65-F5344CB8AC3E}">
        <p14:creationId xmlns:p14="http://schemas.microsoft.com/office/powerpoint/2010/main" xmlns="" val="32037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latin typeface="Times New Roman" pitchFamily="18" charset="0"/>
                <a:cs typeface="Times New Roman" pitchFamily="18" charset="0"/>
              </a:rPr>
              <a:t>FURPS was extended into FURPS+ to add a few requirements categories that software </a:t>
            </a:r>
            <a:r>
              <a:rPr lang="en-US" dirty="0" smtClean="0">
                <a:latin typeface="Times New Roman" pitchFamily="18" charset="0"/>
                <a:cs typeface="Times New Roman" pitchFamily="18" charset="0"/>
              </a:rPr>
              <a:t>engineers thought </a:t>
            </a:r>
            <a:r>
              <a:rPr lang="en-US" dirty="0">
                <a:latin typeface="Times New Roman" pitchFamily="18" charset="0"/>
                <a:cs typeface="Times New Roman" pitchFamily="18" charset="0"/>
              </a:rPr>
              <a:t>were missing</a:t>
            </a:r>
            <a:r>
              <a:rPr lang="en-US"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Design constraints </a:t>
            </a:r>
            <a:r>
              <a:rPr lang="en-US" dirty="0">
                <a:latin typeface="Times New Roman" pitchFamily="18" charset="0"/>
                <a:cs typeface="Times New Roman" pitchFamily="18" charset="0"/>
              </a:rPr>
              <a:t>—These are constraints on the design that are driven by other </a:t>
            </a:r>
            <a:r>
              <a:rPr lang="en-US" dirty="0" smtClean="0">
                <a:latin typeface="Times New Roman" pitchFamily="18" charset="0"/>
                <a:cs typeface="Times New Roman" pitchFamily="18" charset="0"/>
              </a:rPr>
              <a:t>factors such </a:t>
            </a:r>
            <a:r>
              <a:rPr lang="en-US" dirty="0">
                <a:latin typeface="Times New Roman" pitchFamily="18" charset="0"/>
                <a:cs typeface="Times New Roman" pitchFamily="18" charset="0"/>
              </a:rPr>
              <a:t>as the hardware platform, software platform, network characteristics, or database</a:t>
            </a:r>
            <a:r>
              <a:rPr lang="en-US" dirty="0" smtClean="0"/>
              <a:t>.</a:t>
            </a:r>
          </a:p>
          <a:p>
            <a:r>
              <a:rPr lang="en-US" b="1" dirty="0">
                <a:latin typeface="Times New Roman" pitchFamily="18" charset="0"/>
                <a:cs typeface="Times New Roman" pitchFamily="18" charset="0"/>
              </a:rPr>
              <a:t>Implementation requirements </a:t>
            </a:r>
            <a:r>
              <a:rPr lang="en-US" dirty="0">
                <a:latin typeface="Times New Roman" pitchFamily="18" charset="0"/>
                <a:cs typeface="Times New Roman" pitchFamily="18" charset="0"/>
              </a:rPr>
              <a:t>—These are c</a:t>
            </a:r>
            <a:r>
              <a:rPr lang="en-US" dirty="0" smtClean="0">
                <a:latin typeface="Times New Roman" pitchFamily="18" charset="0"/>
                <a:cs typeface="Times New Roman" pitchFamily="18" charset="0"/>
              </a:rPr>
              <a:t>onstraints </a:t>
            </a:r>
            <a:r>
              <a:rPr lang="en-US" dirty="0">
                <a:latin typeface="Times New Roman" pitchFamily="18" charset="0"/>
                <a:cs typeface="Times New Roman" pitchFamily="18" charset="0"/>
              </a:rPr>
              <a:t>on the way the software is </a:t>
            </a:r>
            <a:r>
              <a:rPr lang="en-US" dirty="0" smtClean="0">
                <a:latin typeface="Times New Roman" pitchFamily="18" charset="0"/>
                <a:cs typeface="Times New Roman" pitchFamily="18" charset="0"/>
              </a:rPr>
              <a:t>built.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FURPS+</a:t>
            </a:r>
            <a:endParaRPr lang="en-US" dirty="0"/>
          </a:p>
        </p:txBody>
      </p:sp>
    </p:spTree>
    <p:extLst>
      <p:ext uri="{BB962C8B-B14F-4D97-AF65-F5344CB8AC3E}">
        <p14:creationId xmlns:p14="http://schemas.microsoft.com/office/powerpoint/2010/main" xmlns="" val="195825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Times New Roman" pitchFamily="18" charset="0"/>
                <a:cs typeface="Times New Roman" pitchFamily="18" charset="0"/>
              </a:rPr>
              <a:t>Interface requirements </a:t>
            </a:r>
            <a:r>
              <a:rPr lang="en-US" dirty="0">
                <a:latin typeface="Times New Roman" pitchFamily="18" charset="0"/>
                <a:cs typeface="Times New Roman" pitchFamily="18" charset="0"/>
              </a:rPr>
              <a:t>—These are constraints on the system’s interfaces with other systems</a:t>
            </a:r>
            <a:r>
              <a:rPr lang="en-US" dirty="0" smtClean="0">
                <a:latin typeface="Times New Roman" pitchFamily="18" charset="0"/>
                <a:cs typeface="Times New Roman" pitchFamily="18" charset="0"/>
              </a:rPr>
              <a:t>. They </a:t>
            </a:r>
            <a:r>
              <a:rPr lang="en-US" dirty="0">
                <a:latin typeface="Times New Roman" pitchFamily="18" charset="0"/>
                <a:cs typeface="Times New Roman" pitchFamily="18" charset="0"/>
              </a:rPr>
              <a:t>tell what other systems will exchange data with the one you’re building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Physical requirements </a:t>
            </a:r>
            <a:r>
              <a:rPr lang="en-US" dirty="0">
                <a:latin typeface="Times New Roman" pitchFamily="18" charset="0"/>
                <a:cs typeface="Times New Roman" pitchFamily="18" charset="0"/>
              </a:rPr>
              <a:t>—These are constraints on the hardware and physical devices that the system will use. </a:t>
            </a:r>
          </a:p>
          <a:p>
            <a:pPr marL="109728" indent="0">
              <a:buNone/>
            </a:pP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FURPS+</a:t>
            </a:r>
          </a:p>
        </p:txBody>
      </p:sp>
    </p:spTree>
    <p:extLst>
      <p:ext uri="{BB962C8B-B14F-4D97-AF65-F5344CB8AC3E}">
        <p14:creationId xmlns:p14="http://schemas.microsoft.com/office/powerpoint/2010/main" xmlns="" val="470560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t>Listen to </a:t>
            </a:r>
            <a:r>
              <a:rPr lang="en-US" b="1" dirty="0" smtClean="0"/>
              <a:t>Customers </a:t>
            </a:r>
            <a:r>
              <a:rPr lang="en-US" b="1" dirty="0"/>
              <a:t>(and Users</a:t>
            </a:r>
            <a:r>
              <a:rPr lang="en-US" b="1" dirty="0" smtClean="0"/>
              <a:t>)</a:t>
            </a:r>
          </a:p>
          <a:p>
            <a:r>
              <a:rPr lang="en-US" dirty="0">
                <a:latin typeface="Times New Roman" pitchFamily="18" charset="0"/>
                <a:cs typeface="Times New Roman" pitchFamily="18" charset="0"/>
              </a:rPr>
              <a:t>Learn as much as you can about the problem they are trying </a:t>
            </a:r>
            <a:r>
              <a:rPr lang="en-US" dirty="0" smtClean="0">
                <a:latin typeface="Times New Roman" pitchFamily="18" charset="0"/>
                <a:cs typeface="Times New Roman" pitchFamily="18" charset="0"/>
              </a:rPr>
              <a:t>to address </a:t>
            </a:r>
            <a:r>
              <a:rPr lang="en-US" dirty="0">
                <a:latin typeface="Times New Roman" pitchFamily="18" charset="0"/>
                <a:cs typeface="Times New Roman" pitchFamily="18" charset="0"/>
              </a:rPr>
              <a:t>and any ideas they may have about how the application might solve that </a:t>
            </a:r>
            <a:r>
              <a:rPr lang="en-US" dirty="0" smtClean="0">
                <a:latin typeface="Times New Roman" pitchFamily="18" charset="0"/>
                <a:cs typeface="Times New Roman" pitchFamily="18" charset="0"/>
              </a:rPr>
              <a:t>problem.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Initially, focus </a:t>
            </a:r>
            <a:r>
              <a:rPr lang="en-US" dirty="0">
                <a:latin typeface="Times New Roman" pitchFamily="18" charset="0"/>
                <a:cs typeface="Times New Roman" pitchFamily="18" charset="0"/>
              </a:rPr>
              <a:t>as much as possible on the problem, not on the customers’ suggested solutions, so you </a:t>
            </a:r>
            <a:r>
              <a:rPr lang="en-US" dirty="0" smtClean="0">
                <a:latin typeface="Times New Roman" pitchFamily="18" charset="0"/>
                <a:cs typeface="Times New Roman" pitchFamily="18" charset="0"/>
              </a:rPr>
              <a:t>can keep </a:t>
            </a:r>
            <a:r>
              <a:rPr lang="en-US" dirty="0">
                <a:latin typeface="Times New Roman" pitchFamily="18" charset="0"/>
                <a:cs typeface="Times New Roman" pitchFamily="18" charset="0"/>
              </a:rPr>
              <a:t>the requirements </a:t>
            </a:r>
            <a:r>
              <a:rPr lang="en-US" dirty="0" smtClean="0">
                <a:latin typeface="Times New Roman" pitchFamily="18" charset="0"/>
                <a:cs typeface="Times New Roman" pitchFamily="18" charset="0"/>
              </a:rPr>
              <a:t>flexible.</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GATHERING REQUIREMENTS</a:t>
            </a:r>
          </a:p>
        </p:txBody>
      </p:sp>
    </p:spTree>
    <p:extLst>
      <p:ext uri="{BB962C8B-B14F-4D97-AF65-F5344CB8AC3E}">
        <p14:creationId xmlns:p14="http://schemas.microsoft.com/office/powerpoint/2010/main" xmlns="" val="2611402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If the customers insist on a particular feature that you think is unimportant, or if they </a:t>
            </a:r>
            <a:r>
              <a:rPr lang="en-US" dirty="0" smtClean="0">
                <a:latin typeface="Times New Roman" pitchFamily="18" charset="0"/>
                <a:cs typeface="Times New Roman" pitchFamily="18" charset="0"/>
              </a:rPr>
              <a:t>request something </a:t>
            </a:r>
            <a:r>
              <a:rPr lang="en-US" dirty="0">
                <a:latin typeface="Times New Roman" pitchFamily="18" charset="0"/>
                <a:cs typeface="Times New Roman" pitchFamily="18" charset="0"/>
              </a:rPr>
              <a:t>that just seems strange, ask them why they want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4108859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In software </a:t>
            </a:r>
            <a:r>
              <a:rPr lang="en-US" dirty="0" smtClean="0">
                <a:latin typeface="Times New Roman" pitchFamily="18" charset="0"/>
                <a:cs typeface="Times New Roman" pitchFamily="18" charset="0"/>
              </a:rPr>
              <a:t>we can make </a:t>
            </a:r>
            <a:r>
              <a:rPr lang="en-US" dirty="0">
                <a:latin typeface="Times New Roman" pitchFamily="18" charset="0"/>
                <a:cs typeface="Times New Roman" pitchFamily="18" charset="0"/>
              </a:rPr>
              <a:t>changes to any part of a program even after it is completely </a:t>
            </a:r>
            <a:r>
              <a:rPr lang="en-US" dirty="0" smtClean="0">
                <a:latin typeface="Times New Roman" pitchFamily="18" charset="0"/>
                <a:cs typeface="Times New Roman" pitchFamily="18" charset="0"/>
              </a:rPr>
              <a:t>written.</a:t>
            </a:r>
          </a:p>
          <a:p>
            <a:pPr marL="109728"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can refine </a:t>
            </a:r>
            <a:r>
              <a:rPr lang="en-US" dirty="0">
                <a:latin typeface="Times New Roman" pitchFamily="18" charset="0"/>
                <a:cs typeface="Times New Roman" pitchFamily="18" charset="0"/>
              </a:rPr>
              <a:t>the program during </a:t>
            </a:r>
            <a:r>
              <a:rPr lang="en-US" dirty="0" smtClean="0">
                <a:latin typeface="Times New Roman" pitchFamily="18" charset="0"/>
                <a:cs typeface="Times New Roman" pitchFamily="18" charset="0"/>
              </a:rPr>
              <a:t>development </a:t>
            </a:r>
            <a:r>
              <a:rPr lang="en-US" dirty="0">
                <a:latin typeface="Times New Roman" pitchFamily="18" charset="0"/>
                <a:cs typeface="Times New Roman" pitchFamily="18" charset="0"/>
              </a:rPr>
              <a:t>to better meet user </a:t>
            </a:r>
            <a:r>
              <a:rPr lang="en-US" dirty="0" smtClean="0">
                <a:latin typeface="Times New Roman" pitchFamily="18" charset="0"/>
                <a:cs typeface="Times New Roman" pitchFamily="18" charset="0"/>
              </a:rPr>
              <a:t>needs.</a:t>
            </a:r>
          </a:p>
          <a:p>
            <a:pPr marL="109728"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can add </a:t>
            </a:r>
            <a:r>
              <a:rPr lang="en-US" dirty="0">
                <a:latin typeface="Times New Roman" pitchFamily="18" charset="0"/>
                <a:cs typeface="Times New Roman" pitchFamily="18" charset="0"/>
              </a:rPr>
              <a:t>new features to take advantage of opportunities discovered during implementation, and make </a:t>
            </a:r>
            <a:r>
              <a:rPr lang="en-US" dirty="0" smtClean="0">
                <a:latin typeface="Times New Roman" pitchFamily="18" charset="0"/>
                <a:cs typeface="Times New Roman" pitchFamily="18" charset="0"/>
              </a:rPr>
              <a:t>modifications </a:t>
            </a:r>
            <a:r>
              <a:rPr lang="en-US" dirty="0">
                <a:latin typeface="Times New Roman" pitchFamily="18" charset="0"/>
                <a:cs typeface="Times New Roman" pitchFamily="18" charset="0"/>
              </a:rPr>
              <a:t>to meet evolving business needs</a:t>
            </a:r>
            <a:r>
              <a:rPr lang="en-US" dirty="0"/>
              <a:t>.</a:t>
            </a:r>
          </a:p>
        </p:txBody>
      </p:sp>
      <p:sp>
        <p:nvSpPr>
          <p:cNvPr id="3" name="Title 2"/>
          <p:cNvSpPr>
            <a:spLocks noGrp="1"/>
          </p:cNvSpPr>
          <p:nvPr>
            <p:ph type="title"/>
          </p:nvPr>
        </p:nvSpPr>
        <p:spPr/>
        <p:txBody>
          <a:bodyPr>
            <a:normAutofit/>
          </a:bodyPr>
          <a:lstStyle/>
          <a:p>
            <a:r>
              <a:rPr lang="en-US" dirty="0" smtClean="0"/>
              <a:t>Advantage of being a software</a:t>
            </a:r>
            <a:endParaRPr lang="en-US" dirty="0"/>
          </a:p>
        </p:txBody>
      </p:sp>
    </p:spTree>
    <p:extLst>
      <p:ext uri="{BB962C8B-B14F-4D97-AF65-F5344CB8AC3E}">
        <p14:creationId xmlns:p14="http://schemas.microsoft.com/office/powerpoint/2010/main" xmlns="" val="1676454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latin typeface="Times New Roman" pitchFamily="18" charset="0"/>
                <a:cs typeface="Times New Roman" pitchFamily="18" charset="0"/>
              </a:rPr>
              <a:t>Who</a:t>
            </a:r>
          </a:p>
          <a:p>
            <a:pPr>
              <a:buFont typeface="Arial" pitchFamily="34" charset="0"/>
              <a:buChar char="•"/>
            </a:pPr>
            <a:r>
              <a:rPr lang="en-US" dirty="0">
                <a:latin typeface="Times New Roman" pitchFamily="18" charset="0"/>
                <a:cs typeface="Times New Roman" pitchFamily="18" charset="0"/>
              </a:rPr>
              <a:t>Ask who will be using the software and get to know as much as you can about those people</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 </a:t>
            </a:r>
          </a:p>
          <a:p>
            <a:pPr>
              <a:buFont typeface="Arial" pitchFamily="34" charset="0"/>
              <a:buChar char="•"/>
            </a:pPr>
            <a:r>
              <a:rPr lang="en-US" dirty="0" smtClean="0">
                <a:latin typeface="Times New Roman" pitchFamily="18" charset="0"/>
                <a:cs typeface="Times New Roman" pitchFamily="18" charset="0"/>
              </a:rPr>
              <a:t>Find out </a:t>
            </a:r>
            <a:r>
              <a:rPr lang="en-US" dirty="0">
                <a:latin typeface="Times New Roman" pitchFamily="18" charset="0"/>
                <a:cs typeface="Times New Roman" pitchFamily="18" charset="0"/>
              </a:rPr>
              <a:t>if the users and the customers are the same and learn </a:t>
            </a: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much about the users as you can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What</a:t>
            </a:r>
          </a:p>
          <a:p>
            <a:pPr>
              <a:buFont typeface="Arial" pitchFamily="34" charset="0"/>
              <a:buChar char="•"/>
            </a:pPr>
            <a:r>
              <a:rPr lang="en-US" dirty="0">
                <a:latin typeface="Times New Roman" pitchFamily="18" charset="0"/>
                <a:cs typeface="Times New Roman" pitchFamily="18" charset="0"/>
              </a:rPr>
              <a:t>Figure out what the customers need the application to do.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Focus </a:t>
            </a:r>
            <a:r>
              <a:rPr lang="en-US" dirty="0">
                <a:latin typeface="Times New Roman" pitchFamily="18" charset="0"/>
                <a:cs typeface="Times New Roman" pitchFamily="18" charset="0"/>
              </a:rPr>
              <a:t>on the goals as much as </a:t>
            </a:r>
            <a:r>
              <a:rPr lang="en-US" dirty="0" smtClean="0">
                <a:latin typeface="Times New Roman" pitchFamily="18" charset="0"/>
                <a:cs typeface="Times New Roman" pitchFamily="18" charset="0"/>
              </a:rPr>
              <a:t>possible rather </a:t>
            </a:r>
            <a:r>
              <a:rPr lang="en-US" dirty="0">
                <a:latin typeface="Times New Roman" pitchFamily="18" charset="0"/>
                <a:cs typeface="Times New Roman" pitchFamily="18" charset="0"/>
              </a:rPr>
              <a:t>than the customers’ ideas about how the solution should work.</a:t>
            </a:r>
          </a:p>
        </p:txBody>
      </p:sp>
      <p:sp>
        <p:nvSpPr>
          <p:cNvPr id="3" name="Title 2"/>
          <p:cNvSpPr>
            <a:spLocks noGrp="1"/>
          </p:cNvSpPr>
          <p:nvPr>
            <p:ph type="title"/>
          </p:nvPr>
        </p:nvSpPr>
        <p:spPr/>
        <p:txBody>
          <a:bodyPr/>
          <a:lstStyle/>
          <a:p>
            <a:r>
              <a:rPr lang="en-US" dirty="0"/>
              <a:t>Use the Five </a:t>
            </a:r>
            <a:r>
              <a:rPr lang="en-US" dirty="0" err="1"/>
              <a:t>Ws</a:t>
            </a:r>
            <a:r>
              <a:rPr lang="en-US" dirty="0"/>
              <a:t> (and One H)</a:t>
            </a:r>
          </a:p>
        </p:txBody>
      </p:sp>
    </p:spTree>
    <p:extLst>
      <p:ext uri="{BB962C8B-B14F-4D97-AF65-F5344CB8AC3E}">
        <p14:creationId xmlns:p14="http://schemas.microsoft.com/office/powerpoint/2010/main" xmlns="" val="3440161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When</a:t>
            </a:r>
          </a:p>
          <a:p>
            <a:pPr>
              <a:buFont typeface="Arial" pitchFamily="34" charset="0"/>
              <a:buChar char="•"/>
            </a:pPr>
            <a:r>
              <a:rPr lang="en-US" dirty="0">
                <a:latin typeface="Times New Roman" pitchFamily="18" charset="0"/>
                <a:cs typeface="Times New Roman" pitchFamily="18" charset="0"/>
              </a:rPr>
              <a:t>Find out when the application is needed. If the application will be rolled out in phases, </a:t>
            </a:r>
            <a:r>
              <a:rPr lang="en-US" dirty="0" smtClean="0">
                <a:latin typeface="Times New Roman" pitchFamily="18" charset="0"/>
                <a:cs typeface="Times New Roman" pitchFamily="18" charset="0"/>
              </a:rPr>
              <a:t>find </a:t>
            </a:r>
            <a:r>
              <a:rPr lang="en-US" dirty="0">
                <a:latin typeface="Times New Roman" pitchFamily="18" charset="0"/>
                <a:cs typeface="Times New Roman" pitchFamily="18" charset="0"/>
              </a:rPr>
              <a:t>out</a:t>
            </a:r>
          </a:p>
          <a:p>
            <a:pPr marL="109728" indent="0">
              <a:buNone/>
            </a:pPr>
            <a:r>
              <a:rPr lang="en-US" dirty="0" smtClean="0">
                <a:latin typeface="Times New Roman" pitchFamily="18" charset="0"/>
                <a:cs typeface="Times New Roman" pitchFamily="18" charset="0"/>
              </a:rPr>
              <a:t>   which </a:t>
            </a:r>
            <a:r>
              <a:rPr lang="en-US" dirty="0">
                <a:latin typeface="Times New Roman" pitchFamily="18" charset="0"/>
                <a:cs typeface="Times New Roman" pitchFamily="18" charset="0"/>
              </a:rPr>
              <a:t>features are needed when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Where</a:t>
            </a:r>
          </a:p>
          <a:p>
            <a:pPr>
              <a:buFont typeface="Arial" pitchFamily="34" charset="0"/>
              <a:buChar char="•"/>
            </a:pPr>
            <a:r>
              <a:rPr lang="en-US" dirty="0">
                <a:latin typeface="Times New Roman" pitchFamily="18" charset="0"/>
                <a:cs typeface="Times New Roman" pitchFamily="18" charset="0"/>
              </a:rPr>
              <a:t>Find out where the application will be used. Will it be used on desktop computers in an </a:t>
            </a:r>
            <a:r>
              <a:rPr lang="en-US" dirty="0" smtClean="0">
                <a:latin typeface="Times New Roman" pitchFamily="18" charset="0"/>
                <a:cs typeface="Times New Roman" pitchFamily="18" charset="0"/>
              </a:rPr>
              <a:t>air-conditioned</a:t>
            </a:r>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office</a:t>
            </a:r>
            <a:r>
              <a:rPr lang="en-US" dirty="0">
                <a:latin typeface="Times New Roman" pitchFamily="18" charset="0"/>
                <a:cs typeface="Times New Roman" pitchFamily="18" charset="0"/>
              </a:rPr>
              <a:t>? Or will it be used on phones in a noisy subway?</a:t>
            </a:r>
            <a:endParaRPr lang="en-US" dirty="0" smtClean="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41258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Why</a:t>
            </a:r>
          </a:p>
          <a:p>
            <a:pPr>
              <a:buFont typeface="Arial" pitchFamily="34" charset="0"/>
              <a:buChar char="•"/>
            </a:pPr>
            <a:r>
              <a:rPr lang="en-US" dirty="0">
                <a:latin typeface="Times New Roman" pitchFamily="18" charset="0"/>
                <a:cs typeface="Times New Roman" pitchFamily="18" charset="0"/>
              </a:rPr>
              <a:t>Ask why the customers need the </a:t>
            </a:r>
            <a:r>
              <a:rPr lang="en-US" dirty="0" smtClean="0">
                <a:latin typeface="Times New Roman" pitchFamily="18" charset="0"/>
                <a:cs typeface="Times New Roman" pitchFamily="18" charset="0"/>
              </a:rPr>
              <a:t>application.</a:t>
            </a:r>
            <a:r>
              <a:rPr lang="en-US" dirty="0">
                <a:latin typeface="Times New Roman" pitchFamily="18" charset="0"/>
                <a:cs typeface="Times New Roman" pitchFamily="18" charset="0"/>
              </a:rPr>
              <a:t> Find out if there is a real reason to believe a new </a:t>
            </a:r>
            <a:r>
              <a:rPr lang="en-US" dirty="0" smtClean="0">
                <a:latin typeface="Times New Roman" pitchFamily="18" charset="0"/>
                <a:cs typeface="Times New Roman" pitchFamily="18" charset="0"/>
              </a:rPr>
              <a:t>application </a:t>
            </a:r>
            <a:r>
              <a:rPr lang="en-US" dirty="0"/>
              <a:t>will </a:t>
            </a:r>
            <a:r>
              <a:rPr lang="en-US" dirty="0" smtClean="0"/>
              <a:t>help.</a:t>
            </a:r>
          </a:p>
          <a:p>
            <a:r>
              <a:rPr lang="en-US" dirty="0"/>
              <a:t>How</a:t>
            </a:r>
          </a:p>
          <a:p>
            <a:pPr>
              <a:buFont typeface="Arial" pitchFamily="34" charset="0"/>
              <a:buChar char="•"/>
            </a:pPr>
            <a:r>
              <a:rPr lang="en-US" dirty="0" smtClean="0">
                <a:latin typeface="Times New Roman" pitchFamily="18" charset="0"/>
                <a:cs typeface="Times New Roman" pitchFamily="18" charset="0"/>
              </a:rPr>
              <a:t>If the </a:t>
            </a:r>
            <a:r>
              <a:rPr lang="en-US" dirty="0">
                <a:latin typeface="Times New Roman" pitchFamily="18" charset="0"/>
                <a:cs typeface="Times New Roman" pitchFamily="18" charset="0"/>
              </a:rPr>
              <a:t>users are used to doing something a certain way, </a:t>
            </a:r>
            <a:r>
              <a:rPr lang="en-US" dirty="0" smtClean="0">
                <a:latin typeface="Times New Roman" pitchFamily="18" charset="0"/>
                <a:cs typeface="Times New Roman" pitchFamily="18" charset="0"/>
              </a:rPr>
              <a:t> you </a:t>
            </a:r>
            <a:r>
              <a:rPr lang="en-US" dirty="0">
                <a:latin typeface="Times New Roman" pitchFamily="18" charset="0"/>
                <a:cs typeface="Times New Roman" pitchFamily="18" charset="0"/>
              </a:rPr>
              <a:t>may reduce training time</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1305910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You should </a:t>
            </a:r>
            <a:r>
              <a:rPr lang="en-US" dirty="0">
                <a:latin typeface="Times New Roman" pitchFamily="18" charset="0"/>
                <a:cs typeface="Times New Roman" pitchFamily="18" charset="0"/>
              </a:rPr>
              <a:t>have </a:t>
            </a:r>
            <a:r>
              <a:rPr lang="en-US" dirty="0" smtClean="0">
                <a:latin typeface="Times New Roman" pitchFamily="18" charset="0"/>
                <a:cs typeface="Times New Roman" pitchFamily="18" charset="0"/>
              </a:rPr>
              <a:t>a good </a:t>
            </a:r>
            <a:r>
              <a:rPr lang="en-US" dirty="0">
                <a:latin typeface="Times New Roman" pitchFamily="18" charset="0"/>
                <a:cs typeface="Times New Roman" pitchFamily="18" charset="0"/>
              </a:rPr>
              <a:t>understanding about the users’ current operations and needs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You </a:t>
            </a:r>
            <a:r>
              <a:rPr lang="en-US" dirty="0" smtClean="0">
                <a:latin typeface="Times New Roman" pitchFamily="18" charset="0"/>
                <a:cs typeface="Times New Roman" pitchFamily="18" charset="0"/>
              </a:rPr>
              <a:t>need to </a:t>
            </a:r>
            <a:r>
              <a:rPr lang="en-US" dirty="0">
                <a:latin typeface="Times New Roman" pitchFamily="18" charset="0"/>
                <a:cs typeface="Times New Roman" pitchFamily="18" charset="0"/>
              </a:rPr>
              <a:t>distill the goals (what the customers need to do) into approaches (how the application will do it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hree </a:t>
            </a:r>
            <a:r>
              <a:rPr lang="en-US" dirty="0">
                <a:latin typeface="Times New Roman" pitchFamily="18" charset="0"/>
                <a:cs typeface="Times New Roman" pitchFamily="18" charset="0"/>
              </a:rPr>
              <a:t>approaches for converting goals into requirements</a:t>
            </a:r>
            <a:r>
              <a:rPr lang="en-US" dirty="0" smtClean="0">
                <a:latin typeface="Times New Roman" pitchFamily="18" charset="0"/>
                <a:cs typeface="Times New Roman" pitchFamily="18" charset="0"/>
              </a:rPr>
              <a:t>.</a:t>
            </a:r>
          </a:p>
          <a:p>
            <a:pPr lvl="1">
              <a:buFont typeface="Wingdings" pitchFamily="2" charset="2"/>
              <a:buChar char="v"/>
            </a:pPr>
            <a:r>
              <a:rPr lang="en-US" sz="2800" b="1" dirty="0">
                <a:latin typeface="Times New Roman" pitchFamily="18" charset="0"/>
                <a:cs typeface="Times New Roman" pitchFamily="18" charset="0"/>
              </a:rPr>
              <a:t>Copy Existing </a:t>
            </a:r>
            <a:r>
              <a:rPr lang="en-US" sz="2800" b="1" dirty="0" smtClean="0">
                <a:latin typeface="Times New Roman" pitchFamily="18" charset="0"/>
                <a:cs typeface="Times New Roman" pitchFamily="18" charset="0"/>
              </a:rPr>
              <a:t>Systems</a:t>
            </a:r>
          </a:p>
          <a:p>
            <a:pPr lvl="1">
              <a:buFont typeface="Wingdings" pitchFamily="2" charset="2"/>
              <a:buChar char="v"/>
            </a:pPr>
            <a:r>
              <a:rPr lang="en-US" sz="2800" b="1" dirty="0" smtClean="0">
                <a:latin typeface="Times New Roman" pitchFamily="18" charset="0"/>
                <a:cs typeface="Times New Roman" pitchFamily="18" charset="0"/>
              </a:rPr>
              <a:t>Clairvoyance</a:t>
            </a:r>
          </a:p>
          <a:p>
            <a:pPr lvl="1">
              <a:buFont typeface="Wingdings" pitchFamily="2" charset="2"/>
              <a:buChar char="v"/>
            </a:pPr>
            <a:r>
              <a:rPr lang="en-US" sz="2800" b="1" dirty="0">
                <a:latin typeface="Times New Roman" pitchFamily="18" charset="0"/>
                <a:cs typeface="Times New Roman" pitchFamily="18" charset="0"/>
              </a:rPr>
              <a:t>Brainstorm</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Refining Requirements</a:t>
            </a:r>
            <a:endParaRPr lang="en-US" dirty="0"/>
          </a:p>
        </p:txBody>
      </p:sp>
    </p:spTree>
    <p:extLst>
      <p:ext uri="{BB962C8B-B14F-4D97-AF65-F5344CB8AC3E}">
        <p14:creationId xmlns:p14="http://schemas.microsoft.com/office/powerpoint/2010/main" xmlns="" val="2475192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1" indent="0">
              <a:spcBef>
                <a:spcPts val="400"/>
              </a:spcBef>
              <a:buSzPct val="68000"/>
              <a:buNone/>
            </a:pPr>
            <a:r>
              <a:rPr lang="en-US" sz="2800" b="1" dirty="0" smtClean="0">
                <a:latin typeface="Times New Roman" pitchFamily="18" charset="0"/>
                <a:cs typeface="Times New Roman" pitchFamily="18" charset="0"/>
              </a:rPr>
              <a:t> </a:t>
            </a:r>
          </a:p>
          <a:p>
            <a:r>
              <a:rPr lang="en-US" sz="2800" dirty="0">
                <a:latin typeface="Times New Roman" pitchFamily="18" charset="0"/>
                <a:cs typeface="Times New Roman" pitchFamily="18" charset="0"/>
              </a:rPr>
              <a:t>If you’re building a system to replace an existing system or a manual process, you can often </a:t>
            </a:r>
            <a:r>
              <a:rPr lang="en-US" sz="2800" dirty="0" smtClean="0">
                <a:latin typeface="Times New Roman" pitchFamily="18" charset="0"/>
                <a:cs typeface="Times New Roman" pitchFamily="18" charset="0"/>
              </a:rPr>
              <a:t>use many </a:t>
            </a:r>
            <a:r>
              <a:rPr lang="en-US" sz="2800" dirty="0">
                <a:latin typeface="Times New Roman" pitchFamily="18" charset="0"/>
                <a:cs typeface="Times New Roman" pitchFamily="18" charset="0"/>
              </a:rPr>
              <a:t>of the behaviors of the existing system as requirements for the new one</a:t>
            </a:r>
            <a:r>
              <a:rPr lang="en-US" sz="2800" dirty="0" smtClean="0">
                <a:latin typeface="Times New Roman" pitchFamily="18" charset="0"/>
                <a:cs typeface="Times New Roman" pitchFamily="18" charset="0"/>
              </a:rPr>
              <a:t>.</a:t>
            </a:r>
          </a:p>
          <a:p>
            <a:pPr marL="109728" indent="0">
              <a:buNone/>
            </a:pPr>
            <a:r>
              <a:rPr lang="en-US" sz="2800" b="1" dirty="0" smtClean="0">
                <a:latin typeface="Times New Roman" pitchFamily="18" charset="0"/>
                <a:cs typeface="Times New Roman" pitchFamily="18" charset="0"/>
              </a:rPr>
              <a:t>  </a:t>
            </a:r>
            <a:endParaRPr lang="en-US" dirty="0"/>
          </a:p>
        </p:txBody>
      </p:sp>
      <p:sp>
        <p:nvSpPr>
          <p:cNvPr id="3" name="Title 2"/>
          <p:cNvSpPr>
            <a:spLocks noGrp="1"/>
          </p:cNvSpPr>
          <p:nvPr>
            <p:ph type="title"/>
          </p:nvPr>
        </p:nvSpPr>
        <p:spPr/>
        <p:txBody>
          <a:bodyPr/>
          <a:lstStyle/>
          <a:p>
            <a:r>
              <a:rPr lang="en-US" sz="4400" dirty="0">
                <a:latin typeface="Times New Roman" pitchFamily="18" charset="0"/>
                <a:cs typeface="Times New Roman" pitchFamily="18" charset="0"/>
              </a:rPr>
              <a:t>Copy Existing Systems</a:t>
            </a:r>
            <a:endParaRPr lang="en-US" dirty="0"/>
          </a:p>
        </p:txBody>
      </p:sp>
    </p:spTree>
    <p:extLst>
      <p:ext uri="{BB962C8B-B14F-4D97-AF65-F5344CB8AC3E}">
        <p14:creationId xmlns:p14="http://schemas.microsoft.com/office/powerpoint/2010/main" xmlns="" val="1871736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a:latin typeface="Times New Roman" pitchFamily="18" charset="0"/>
                <a:cs typeface="Times New Roman" pitchFamily="18" charset="0"/>
              </a:rPr>
              <a:t>Advantages</a:t>
            </a:r>
          </a:p>
          <a:p>
            <a:r>
              <a:rPr lang="en-US" dirty="0">
                <a:latin typeface="Times New Roman" pitchFamily="18" charset="0"/>
                <a:cs typeface="Times New Roman" pitchFamily="18" charset="0"/>
              </a:rPr>
              <a:t>It doesn’t take an enormous amount of software engineering experience to dig through an existing application and write down what it does.</a:t>
            </a: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approach also makes it more likely that the requirements can actually be </a:t>
            </a:r>
            <a:r>
              <a:rPr lang="en-US" dirty="0" smtClean="0">
                <a:latin typeface="Times New Roman" pitchFamily="18" charset="0"/>
                <a:cs typeface="Times New Roman" pitchFamily="18" charset="0"/>
              </a:rPr>
              <a:t>satisfied</a:t>
            </a:r>
            <a:r>
              <a:rPr lang="en-US" dirty="0">
                <a:latin typeface="Times New Roman" pitchFamily="18" charset="0"/>
                <a:cs typeface="Times New Roman" pitchFamily="18" charset="0"/>
              </a:rPr>
              <a:t>, at least </a:t>
            </a:r>
            <a:r>
              <a:rPr lang="en-US" dirty="0" smtClean="0">
                <a:latin typeface="Times New Roman" pitchFamily="18" charset="0"/>
                <a:cs typeface="Times New Roman" pitchFamily="18" charset="0"/>
              </a:rPr>
              <a:t>to the extent </a:t>
            </a:r>
            <a:r>
              <a:rPr lang="en-US" dirty="0">
                <a:latin typeface="Times New Roman" pitchFamily="18" charset="0"/>
                <a:cs typeface="Times New Roman" pitchFamily="18" charset="0"/>
              </a:rPr>
              <a:t>the current system </a:t>
            </a:r>
            <a:r>
              <a:rPr lang="en-US" dirty="0" smtClean="0">
                <a:latin typeface="Times New Roman" pitchFamily="18" charset="0"/>
                <a:cs typeface="Times New Roman" pitchFamily="18" charset="0"/>
              </a:rPr>
              <a:t>works.</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his </a:t>
            </a:r>
            <a:r>
              <a:rPr lang="en-US" dirty="0">
                <a:latin typeface="Times New Roman" pitchFamily="18" charset="0"/>
                <a:cs typeface="Times New Roman" pitchFamily="18" charset="0"/>
              </a:rPr>
              <a:t>approach provides an unambiguous example of what you need to do.</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823668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latin typeface="Times New Roman" pitchFamily="18" charset="0"/>
                <a:cs typeface="Times New Roman" pitchFamily="18" charset="0"/>
              </a:rPr>
              <a:t>  Disadvantages</a:t>
            </a:r>
            <a:endParaRPr lang="en-US" b="1"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probably wouldn’t </a:t>
            </a:r>
            <a:r>
              <a:rPr lang="en-US" dirty="0">
                <a:latin typeface="Times New Roman" pitchFamily="18" charset="0"/>
                <a:cs typeface="Times New Roman" pitchFamily="18" charset="0"/>
              </a:rPr>
              <a:t>be building a new version of an existing system unless you planned to make some </a:t>
            </a:r>
            <a:r>
              <a:rPr lang="en-US" dirty="0" smtClean="0">
                <a:latin typeface="Times New Roman" pitchFamily="18" charset="0"/>
                <a:cs typeface="Times New Roman" pitchFamily="18" charset="0"/>
              </a:rPr>
              <a:t>changes.</a:t>
            </a:r>
          </a:p>
          <a:p>
            <a:r>
              <a:rPr lang="en-US" dirty="0">
                <a:latin typeface="Times New Roman" pitchFamily="18" charset="0"/>
                <a:cs typeface="Times New Roman" pitchFamily="18" charset="0"/>
              </a:rPr>
              <a:t>U</a:t>
            </a:r>
            <a:r>
              <a:rPr lang="en-US" dirty="0" smtClean="0">
                <a:latin typeface="Times New Roman" pitchFamily="18" charset="0"/>
                <a:cs typeface="Times New Roman" pitchFamily="18" charset="0"/>
              </a:rPr>
              <a:t>sers </a:t>
            </a:r>
            <a:r>
              <a:rPr lang="en-US" dirty="0">
                <a:latin typeface="Times New Roman" pitchFamily="18" charset="0"/>
                <a:cs typeface="Times New Roman" pitchFamily="18" charset="0"/>
              </a:rPr>
              <a:t>are often reluctant to give up even the </a:t>
            </a:r>
            <a:r>
              <a:rPr lang="en-US" dirty="0" smtClean="0">
                <a:latin typeface="Times New Roman" pitchFamily="18" charset="0"/>
                <a:cs typeface="Times New Roman" pitchFamily="18" charset="0"/>
              </a:rPr>
              <a:t>tiniest features </a:t>
            </a:r>
            <a:r>
              <a:rPr lang="en-US" dirty="0">
                <a:latin typeface="Times New Roman" pitchFamily="18" charset="0"/>
                <a:cs typeface="Times New Roman" pitchFamily="18" charset="0"/>
              </a:rPr>
              <a:t>in an existing program.</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1932021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This technique is particularly effective if the project </a:t>
            </a:r>
            <a:r>
              <a:rPr lang="en-US" dirty="0" smtClean="0">
                <a:latin typeface="Times New Roman" pitchFamily="18" charset="0"/>
                <a:cs typeface="Times New Roman" pitchFamily="18" charset="0"/>
              </a:rPr>
              <a:t>team </a:t>
            </a:r>
            <a:r>
              <a:rPr lang="en-US" dirty="0">
                <a:latin typeface="Times New Roman" pitchFamily="18" charset="0"/>
                <a:cs typeface="Times New Roman" pitchFamily="18" charset="0"/>
              </a:rPr>
              <a:t>has previously built a similar system.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a:t>
            </a:r>
            <a:r>
              <a:rPr lang="en-US" dirty="0">
                <a:latin typeface="Times New Roman" pitchFamily="18" charset="0"/>
                <a:cs typeface="Times New Roman" pitchFamily="18" charset="0"/>
              </a:rPr>
              <a:t>case, the </a:t>
            </a:r>
            <a:r>
              <a:rPr lang="en-US" dirty="0" smtClean="0">
                <a:latin typeface="Times New Roman" pitchFamily="18" charset="0"/>
                <a:cs typeface="Times New Roman" pitchFamily="18" charset="0"/>
              </a:rPr>
              <a:t>team </a:t>
            </a:r>
            <a:r>
              <a:rPr lang="en-US" dirty="0">
                <a:latin typeface="Times New Roman" pitchFamily="18" charset="0"/>
                <a:cs typeface="Times New Roman" pitchFamily="18" charset="0"/>
              </a:rPr>
              <a:t>already knows more or less what the application needs to do, which things </a:t>
            </a:r>
            <a:r>
              <a:rPr lang="en-US" dirty="0" smtClean="0">
                <a:latin typeface="Times New Roman" pitchFamily="18" charset="0"/>
                <a:cs typeface="Times New Roman" pitchFamily="18" charset="0"/>
              </a:rPr>
              <a:t>will be </a:t>
            </a:r>
            <a:r>
              <a:rPr lang="en-US" dirty="0">
                <a:latin typeface="Times New Roman" pitchFamily="18" charset="0"/>
                <a:cs typeface="Times New Roman" pitchFamily="18" charset="0"/>
              </a:rPr>
              <a:t>easy and which will be hard, how much time everything </a:t>
            </a:r>
            <a:r>
              <a:rPr lang="en-US" dirty="0" smtClean="0">
                <a:latin typeface="Times New Roman" pitchFamily="18" charset="0"/>
                <a:cs typeface="Times New Roman" pitchFamily="18" charset="0"/>
              </a:rPr>
              <a:t>requires.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Clairvoyance</a:t>
            </a:r>
          </a:p>
        </p:txBody>
      </p:sp>
    </p:spTree>
    <p:extLst>
      <p:ext uri="{BB962C8B-B14F-4D97-AF65-F5344CB8AC3E}">
        <p14:creationId xmlns:p14="http://schemas.microsoft.com/office/powerpoint/2010/main" xmlns="" val="1965963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latin typeface="Times New Roman" pitchFamily="18" charset="0"/>
                <a:cs typeface="Times New Roman" pitchFamily="18" charset="0"/>
              </a:rPr>
              <a:t>Advantages</a:t>
            </a:r>
          </a:p>
          <a:p>
            <a:r>
              <a:rPr lang="en-US" dirty="0" smtClean="0">
                <a:latin typeface="Times New Roman" pitchFamily="18" charset="0"/>
                <a:cs typeface="Times New Roman" pitchFamily="18" charset="0"/>
              </a:rPr>
              <a:t>Having </a:t>
            </a:r>
            <a:r>
              <a:rPr lang="en-US" dirty="0">
                <a:latin typeface="Times New Roman" pitchFamily="18" charset="0"/>
                <a:cs typeface="Times New Roman" pitchFamily="18" charset="0"/>
              </a:rPr>
              <a:t>an experienced project lead greatly increases the chances that the requirements will </a:t>
            </a:r>
            <a:r>
              <a:rPr lang="en-US" dirty="0" smtClean="0">
                <a:latin typeface="Times New Roman" pitchFamily="18" charset="0"/>
                <a:cs typeface="Times New Roman" pitchFamily="18" charset="0"/>
              </a:rPr>
              <a:t>include everything </a:t>
            </a:r>
            <a:r>
              <a:rPr lang="en-US" dirty="0">
                <a:latin typeface="Times New Roman" pitchFamily="18" charset="0"/>
                <a:cs typeface="Times New Roman" pitchFamily="18" charset="0"/>
              </a:rPr>
              <a:t>you need to make the project succeed</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It also greatly increases the chances that the </a:t>
            </a:r>
            <a:r>
              <a:rPr lang="en-US" dirty="0" smtClean="0">
                <a:latin typeface="Times New Roman" pitchFamily="18" charset="0"/>
                <a:cs typeface="Times New Roman" pitchFamily="18" charset="0"/>
              </a:rPr>
              <a:t>team will </a:t>
            </a:r>
            <a:r>
              <a:rPr lang="en-US" dirty="0">
                <a:latin typeface="Times New Roman" pitchFamily="18" charset="0"/>
                <a:cs typeface="Times New Roman" pitchFamily="18" charset="0"/>
              </a:rPr>
              <a:t>anticipate problems and handle them easily as development </a:t>
            </a:r>
            <a:r>
              <a:rPr lang="en-US" dirty="0" smtClean="0">
                <a:latin typeface="Times New Roman" pitchFamily="18" charset="0"/>
                <a:cs typeface="Times New Roman" pitchFamily="18" charset="0"/>
              </a:rPr>
              <a:t>continues.</a:t>
            </a:r>
          </a:p>
          <a:p>
            <a:r>
              <a:rPr lang="en-US" dirty="0">
                <a:latin typeface="Times New Roman" pitchFamily="18" charset="0"/>
                <a:cs typeface="Times New Roman" pitchFamily="18" charset="0"/>
              </a:rPr>
              <a:t>Documenters who have written user manuals for similar applications will </a:t>
            </a:r>
            <a:r>
              <a:rPr lang="en-US" dirty="0" smtClean="0">
                <a:latin typeface="Times New Roman" pitchFamily="18" charset="0"/>
                <a:cs typeface="Times New Roman" pitchFamily="18" charset="0"/>
              </a:rPr>
              <a:t>find </a:t>
            </a:r>
            <a:r>
              <a:rPr lang="en-US" dirty="0">
                <a:latin typeface="Times New Roman" pitchFamily="18" charset="0"/>
                <a:cs typeface="Times New Roman" pitchFamily="18" charset="0"/>
              </a:rPr>
              <a:t>writing manuals </a:t>
            </a:r>
            <a:r>
              <a:rPr lang="en-US" dirty="0" smtClean="0">
                <a:latin typeface="Times New Roman" pitchFamily="18" charset="0"/>
                <a:cs typeface="Times New Roman" pitchFamily="18" charset="0"/>
              </a:rPr>
              <a:t>for the </a:t>
            </a:r>
            <a:r>
              <a:rPr lang="en-US" dirty="0">
                <a:latin typeface="Times New Roman" pitchFamily="18" charset="0"/>
                <a:cs typeface="Times New Roman" pitchFamily="18" charset="0"/>
              </a:rPr>
              <a:t>new project </a:t>
            </a:r>
            <a:r>
              <a:rPr lang="en-US" dirty="0" smtClean="0">
                <a:latin typeface="Times New Roman" pitchFamily="18" charset="0"/>
                <a:cs typeface="Times New Roman" pitchFamily="18" charset="0"/>
              </a:rPr>
              <a:t>easier.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586090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Project managers with similar experience will know what tasks are likely </a:t>
            </a:r>
            <a:r>
              <a:rPr lang="en-US" dirty="0" smtClean="0">
                <a:latin typeface="Times New Roman" pitchFamily="18" charset="0"/>
                <a:cs typeface="Times New Roman" pitchFamily="18" charset="0"/>
              </a:rPr>
              <a:t>to be difficult.</a:t>
            </a:r>
          </a:p>
          <a:p>
            <a:r>
              <a:rPr lang="en-US" dirty="0">
                <a:latin typeface="Times New Roman" pitchFamily="18" charset="0"/>
                <a:cs typeface="Times New Roman" pitchFamily="18" charset="0"/>
              </a:rPr>
              <a:t>Even customers with previous software engineering experience will be better at </a:t>
            </a:r>
            <a:r>
              <a:rPr lang="en-US" dirty="0" smtClean="0">
                <a:latin typeface="Times New Roman" pitchFamily="18" charset="0"/>
                <a:cs typeface="Times New Roman" pitchFamily="18" charset="0"/>
              </a:rPr>
              <a:t>creating good </a:t>
            </a:r>
            <a:r>
              <a:rPr lang="en-US" dirty="0">
                <a:latin typeface="Times New Roman" pitchFamily="18" charset="0"/>
                <a:cs typeface="Times New Roman" pitchFamily="18" charset="0"/>
              </a:rPr>
              <a:t>requirements</a:t>
            </a:r>
            <a:r>
              <a:rPr lang="en-US" dirty="0" smtClean="0"/>
              <a:t>.</a:t>
            </a:r>
          </a:p>
          <a:p>
            <a:pPr marL="109728" indent="0">
              <a:buNone/>
            </a:pPr>
            <a:r>
              <a:rPr lang="en-US" b="1" dirty="0" smtClean="0">
                <a:latin typeface="Times New Roman" pitchFamily="18" charset="0"/>
                <a:cs typeface="Times New Roman" pitchFamily="18" charset="0"/>
              </a:rPr>
              <a:t>   Disadvantages</a:t>
            </a:r>
            <a:endParaRPr lang="en-US" b="1"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technique will not lead </a:t>
            </a:r>
            <a:r>
              <a:rPr lang="en-US" dirty="0">
                <a:latin typeface="Times New Roman" pitchFamily="18" charset="0"/>
                <a:cs typeface="Times New Roman" pitchFamily="18" charset="0"/>
              </a:rPr>
              <a:t>you to new innovative solutions </a:t>
            </a:r>
            <a:r>
              <a:rPr lang="en-US" dirty="0" smtClean="0">
                <a:latin typeface="Times New Roman" pitchFamily="18" charset="0"/>
                <a:cs typeface="Times New Roman" pitchFamily="18" charset="0"/>
              </a:rPr>
              <a:t>that might </a:t>
            </a:r>
            <a:r>
              <a:rPr lang="en-US" dirty="0">
                <a:latin typeface="Times New Roman" pitchFamily="18" charset="0"/>
                <a:cs typeface="Times New Roman" pitchFamily="18" charset="0"/>
              </a:rPr>
              <a:t>be better than the old ones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864194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Software engineering includes techniques for avoiding the many pitfalls that otherwise </a:t>
            </a:r>
            <a:r>
              <a:rPr lang="en-US" dirty="0" smtClean="0">
                <a:latin typeface="Times New Roman" pitchFamily="18" charset="0"/>
                <a:cs typeface="Times New Roman" pitchFamily="18" charset="0"/>
              </a:rPr>
              <a:t>may lead to failure.</a:t>
            </a:r>
          </a:p>
          <a:p>
            <a:r>
              <a:rPr lang="en-US" dirty="0">
                <a:latin typeface="Times New Roman" pitchFamily="18" charset="0"/>
                <a:cs typeface="Times New Roman" pitchFamily="18" charset="0"/>
              </a:rPr>
              <a:t>It ensures the </a:t>
            </a:r>
            <a:r>
              <a:rPr lang="en-US" dirty="0" smtClean="0">
                <a:latin typeface="Times New Roman" pitchFamily="18" charset="0"/>
                <a:cs typeface="Times New Roman" pitchFamily="18" charset="0"/>
              </a:rPr>
              <a:t>final </a:t>
            </a:r>
            <a:r>
              <a:rPr lang="en-US" dirty="0">
                <a:latin typeface="Times New Roman" pitchFamily="18" charset="0"/>
                <a:cs typeface="Times New Roman" pitchFamily="18" charset="0"/>
              </a:rPr>
              <a:t>application is effective, </a:t>
            </a:r>
            <a:r>
              <a:rPr lang="en-US" dirty="0" smtClean="0">
                <a:latin typeface="Times New Roman" pitchFamily="18" charset="0"/>
                <a:cs typeface="Times New Roman" pitchFamily="18" charset="0"/>
              </a:rPr>
              <a:t>usable, and </a:t>
            </a:r>
            <a:r>
              <a:rPr lang="en-US" dirty="0">
                <a:latin typeface="Times New Roman" pitchFamily="18" charset="0"/>
                <a:cs typeface="Times New Roman" pitchFamily="18" charset="0"/>
              </a:rPr>
              <a:t>maintainable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It helps you meet milestones on schedule and produce a </a:t>
            </a:r>
            <a:r>
              <a:rPr lang="en-US" dirty="0" smtClean="0">
                <a:latin typeface="Times New Roman" pitchFamily="18" charset="0"/>
                <a:cs typeface="Times New Roman" pitchFamily="18" charset="0"/>
              </a:rPr>
              <a:t>finished </a:t>
            </a:r>
            <a:r>
              <a:rPr lang="en-US" dirty="0">
                <a:latin typeface="Times New Roman" pitchFamily="18" charset="0"/>
                <a:cs typeface="Times New Roman" pitchFamily="18" charset="0"/>
              </a:rPr>
              <a:t>project on time and within budget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Software </a:t>
            </a:r>
            <a:r>
              <a:rPr lang="en-US" dirty="0">
                <a:latin typeface="Times New Roman" pitchFamily="18" charset="0"/>
                <a:cs typeface="Times New Roman" pitchFamily="18" charset="0"/>
              </a:rPr>
              <a:t>engineering gives you the </a:t>
            </a:r>
            <a:r>
              <a:rPr lang="en-US" dirty="0" smtClean="0">
                <a:latin typeface="Times New Roman" pitchFamily="18" charset="0"/>
                <a:cs typeface="Times New Roman" pitchFamily="18" charset="0"/>
              </a:rPr>
              <a:t>flexibility </a:t>
            </a:r>
            <a:r>
              <a:rPr lang="en-US" dirty="0">
                <a:latin typeface="Times New Roman" pitchFamily="18" charset="0"/>
                <a:cs typeface="Times New Roman" pitchFamily="18" charset="0"/>
              </a:rPr>
              <a:t>to make changes to meet unexpected </a:t>
            </a:r>
            <a:r>
              <a:rPr lang="en-US" dirty="0" smtClean="0">
                <a:latin typeface="Times New Roman" pitchFamily="18" charset="0"/>
                <a:cs typeface="Times New Roman" pitchFamily="18" charset="0"/>
              </a:rPr>
              <a:t>demands.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Why is Software Engineering Important?</a:t>
            </a:r>
            <a:endParaRPr lang="en-US" dirty="0"/>
          </a:p>
        </p:txBody>
      </p:sp>
    </p:spTree>
    <p:extLst>
      <p:ext uri="{BB962C8B-B14F-4D97-AF65-F5344CB8AC3E}">
        <p14:creationId xmlns:p14="http://schemas.microsoft.com/office/powerpoint/2010/main" xmlns="" val="1135555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Brainstorming helps to create more creative solutions</a:t>
            </a:r>
            <a:r>
              <a:rPr lang="en-US" dirty="0" smtClean="0"/>
              <a:t>.</a:t>
            </a:r>
          </a:p>
          <a:p>
            <a:r>
              <a:rPr lang="en-US" dirty="0">
                <a:latin typeface="Times New Roman" pitchFamily="18" charset="0"/>
                <a:cs typeface="Times New Roman" pitchFamily="18" charset="0"/>
              </a:rPr>
              <a:t>The basic approach that most people think of as brainstorming is called the </a:t>
            </a:r>
            <a:r>
              <a:rPr lang="en-US" i="1" dirty="0">
                <a:latin typeface="Times New Roman" pitchFamily="18" charset="0"/>
                <a:cs typeface="Times New Roman" pitchFamily="18" charset="0"/>
              </a:rPr>
              <a:t>Osborn </a:t>
            </a:r>
            <a:r>
              <a:rPr lang="en-US" i="1" dirty="0" smtClean="0">
                <a:latin typeface="Times New Roman" pitchFamily="18" charset="0"/>
                <a:cs typeface="Times New Roman" pitchFamily="18" charset="0"/>
              </a:rPr>
              <a:t>method developed by </a:t>
            </a:r>
            <a:r>
              <a:rPr lang="en-US" dirty="0">
                <a:latin typeface="Times New Roman" pitchFamily="18" charset="0"/>
                <a:cs typeface="Times New Roman" pitchFamily="18" charset="0"/>
              </a:rPr>
              <a:t>Alex </a:t>
            </a:r>
            <a:r>
              <a:rPr lang="en-US" dirty="0" err="1">
                <a:latin typeface="Times New Roman" pitchFamily="18" charset="0"/>
                <a:cs typeface="Times New Roman" pitchFamily="18" charset="0"/>
              </a:rPr>
              <a:t>Faickney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Osborn</a:t>
            </a:r>
            <a:r>
              <a:rPr lang="en-US" dirty="0" smtClean="0"/>
              <a:t>.</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gist of the method </a:t>
            </a:r>
            <a:r>
              <a:rPr lang="en-US" dirty="0" smtClean="0">
                <a:latin typeface="Times New Roman" pitchFamily="18" charset="0"/>
                <a:cs typeface="Times New Roman" pitchFamily="18" charset="0"/>
              </a:rPr>
              <a:t>is:</a:t>
            </a:r>
          </a:p>
          <a:p>
            <a:pPr>
              <a:buFont typeface="Wingdings" pitchFamily="2" charset="2"/>
              <a:buChar char="q"/>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gather as many ideas as possible, not worrying about </a:t>
            </a:r>
            <a:r>
              <a:rPr lang="en-US" dirty="0" smtClean="0">
                <a:latin typeface="Times New Roman" pitchFamily="18" charset="0"/>
                <a:cs typeface="Times New Roman" pitchFamily="18" charset="0"/>
              </a:rPr>
              <a:t>their quality </a:t>
            </a:r>
            <a:r>
              <a:rPr lang="en-US" dirty="0">
                <a:latin typeface="Times New Roman" pitchFamily="18" charset="0"/>
                <a:cs typeface="Times New Roman" pitchFamily="18" charset="0"/>
              </a:rPr>
              <a:t>or practicality. </a:t>
            </a: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you assemble a large list of possible ideas, you examine them </a:t>
            </a:r>
            <a:r>
              <a:rPr lang="en-US" dirty="0" smtClean="0">
                <a:latin typeface="Times New Roman" pitchFamily="18" charset="0"/>
                <a:cs typeface="Times New Roman" pitchFamily="18" charset="0"/>
              </a:rPr>
              <a:t>more closely </a:t>
            </a:r>
            <a:r>
              <a:rPr lang="en-US" dirty="0">
                <a:latin typeface="Times New Roman" pitchFamily="18" charset="0"/>
                <a:cs typeface="Times New Roman" pitchFamily="18" charset="0"/>
              </a:rPr>
              <a:t>to see which deserve further work.</a:t>
            </a:r>
          </a:p>
        </p:txBody>
      </p:sp>
      <p:sp>
        <p:nvSpPr>
          <p:cNvPr id="3" name="Title 2"/>
          <p:cNvSpPr>
            <a:spLocks noGrp="1"/>
          </p:cNvSpPr>
          <p:nvPr>
            <p:ph type="title"/>
          </p:nvPr>
        </p:nvSpPr>
        <p:spPr/>
        <p:txBody>
          <a:bodyPr/>
          <a:lstStyle/>
          <a:p>
            <a:r>
              <a:rPr lang="en-US" dirty="0"/>
              <a:t>Brainstorm</a:t>
            </a:r>
          </a:p>
        </p:txBody>
      </p:sp>
    </p:spTree>
    <p:extLst>
      <p:ext uri="{BB962C8B-B14F-4D97-AF65-F5344CB8AC3E}">
        <p14:creationId xmlns:p14="http://schemas.microsoft.com/office/powerpoint/2010/main" xmlns="" val="2336301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ry </a:t>
            </a:r>
            <a:r>
              <a:rPr lang="en-US" dirty="0">
                <a:latin typeface="Times New Roman" pitchFamily="18" charset="0"/>
                <a:cs typeface="Times New Roman" pitchFamily="18" charset="0"/>
              </a:rPr>
              <a:t>to get a diverse group of </a:t>
            </a:r>
            <a:r>
              <a:rPr lang="en-US" dirty="0" smtClean="0">
                <a:latin typeface="Times New Roman" pitchFamily="18" charset="0"/>
                <a:cs typeface="Times New Roman" pitchFamily="18" charset="0"/>
              </a:rPr>
              <a:t>participants which include  </a:t>
            </a:r>
            <a:r>
              <a:rPr lang="en-US" dirty="0">
                <a:latin typeface="Times New Roman" pitchFamily="18" charset="0"/>
                <a:cs typeface="Times New Roman" pitchFamily="18" charset="0"/>
              </a:rPr>
              <a:t>customers, users, </a:t>
            </a:r>
            <a:r>
              <a:rPr lang="en-US" dirty="0" smtClean="0">
                <a:latin typeface="Times New Roman" pitchFamily="18" charset="0"/>
                <a:cs typeface="Times New Roman" pitchFamily="18" charset="0"/>
              </a:rPr>
              <a:t>user interface designers</a:t>
            </a:r>
            <a:r>
              <a:rPr lang="en-US" dirty="0">
                <a:latin typeface="Times New Roman" pitchFamily="18" charset="0"/>
                <a:cs typeface="Times New Roman" pitchFamily="18" charset="0"/>
              </a:rPr>
              <a:t>, system architects, team leads, programmers, trainers, and </a:t>
            </a:r>
            <a:r>
              <a:rPr lang="en-US" dirty="0" smtClean="0">
                <a:latin typeface="Times New Roman" pitchFamily="18" charset="0"/>
                <a:cs typeface="Times New Roman" pitchFamily="18" charset="0"/>
              </a:rPr>
              <a:t>anyone  </a:t>
            </a:r>
            <a:r>
              <a:rPr lang="en-US" dirty="0">
                <a:latin typeface="Times New Roman" pitchFamily="18" charset="0"/>
                <a:cs typeface="Times New Roman" pitchFamily="18" charset="0"/>
              </a:rPr>
              <a:t>else who has an </a:t>
            </a:r>
            <a:r>
              <a:rPr lang="en-US" dirty="0" smtClean="0">
                <a:latin typeface="Times New Roman" pitchFamily="18" charset="0"/>
                <a:cs typeface="Times New Roman" pitchFamily="18" charset="0"/>
              </a:rPr>
              <a:t>interest in </a:t>
            </a:r>
            <a:r>
              <a:rPr lang="en-US" dirty="0">
                <a:latin typeface="Times New Roman" pitchFamily="18" charset="0"/>
                <a:cs typeface="Times New Roman" pitchFamily="18" charset="0"/>
              </a:rPr>
              <a:t>the project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Get as many different viewpoints as you can. </a:t>
            </a:r>
          </a:p>
          <a:p>
            <a:r>
              <a:rPr lang="en-US" dirty="0">
                <a:latin typeface="Times New Roman" pitchFamily="18" charset="0"/>
                <a:cs typeface="Times New Roman" pitchFamily="18" charset="0"/>
              </a:rPr>
              <a:t>To keep the ideas </a:t>
            </a:r>
            <a:r>
              <a:rPr lang="en-US" dirty="0" smtClean="0">
                <a:latin typeface="Times New Roman" pitchFamily="18" charset="0"/>
                <a:cs typeface="Times New Roman" pitchFamily="18" charset="0"/>
              </a:rPr>
              <a:t>flowing</a:t>
            </a:r>
            <a:r>
              <a:rPr lang="en-US" dirty="0">
                <a:latin typeface="Times New Roman" pitchFamily="18" charset="0"/>
                <a:cs typeface="Times New Roman" pitchFamily="18" charset="0"/>
              </a:rPr>
              <a:t>, don’t judge or critique any of the ideas. If you criticize someone’s ideas, </a:t>
            </a:r>
            <a:r>
              <a:rPr lang="en-US" dirty="0" smtClean="0">
                <a:latin typeface="Times New Roman" pitchFamily="18" charset="0"/>
                <a:cs typeface="Times New Roman" pitchFamily="18" charset="0"/>
              </a:rPr>
              <a:t>that person </a:t>
            </a:r>
            <a:r>
              <a:rPr lang="en-US" dirty="0">
                <a:latin typeface="Times New Roman" pitchFamily="18" charset="0"/>
                <a:cs typeface="Times New Roman" pitchFamily="18" charset="0"/>
              </a:rPr>
              <a:t>may shut down and stop </a:t>
            </a:r>
            <a:r>
              <a:rPr lang="en-US" dirty="0" smtClean="0">
                <a:latin typeface="Times New Roman" pitchFamily="18" charset="0"/>
                <a:cs typeface="Times New Roman" pitchFamily="18" charset="0"/>
              </a:rPr>
              <a:t>contributing.</a:t>
            </a:r>
          </a:p>
          <a:p>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rite </a:t>
            </a:r>
            <a:r>
              <a:rPr lang="en-US" dirty="0">
                <a:latin typeface="Times New Roman" pitchFamily="18" charset="0"/>
                <a:cs typeface="Times New Roman" pitchFamily="18" charset="0"/>
              </a:rPr>
              <a:t>down every idea no matter how impractical it may seem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959892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latin typeface="Times New Roman" pitchFamily="18" charset="0"/>
                <a:cs typeface="Times New Roman" pitchFamily="18" charset="0"/>
              </a:rPr>
              <a:t>Osborn’s </a:t>
            </a:r>
            <a:r>
              <a:rPr lang="en-US" dirty="0">
                <a:latin typeface="Times New Roman" pitchFamily="18" charset="0"/>
                <a:cs typeface="Times New Roman" pitchFamily="18" charset="0"/>
              </a:rPr>
              <a:t>method uses the following four rules:</a:t>
            </a:r>
          </a:p>
          <a:p>
            <a:pPr marL="109728" indent="0">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Focus on quantity. </a:t>
            </a:r>
            <a:r>
              <a:rPr lang="en-US" dirty="0">
                <a:latin typeface="Times New Roman" pitchFamily="18" charset="0"/>
                <a:cs typeface="Times New Roman" pitchFamily="18" charset="0"/>
              </a:rPr>
              <a:t>Do everything you can to keep </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ideas </a:t>
            </a:r>
            <a:r>
              <a:rPr lang="en-US" dirty="0" smtClean="0">
                <a:latin typeface="Times New Roman" pitchFamily="18" charset="0"/>
                <a:cs typeface="Times New Roman" pitchFamily="18" charset="0"/>
              </a:rPr>
              <a:t>flowing</a:t>
            </a:r>
            <a:r>
              <a:rPr lang="en-US" dirty="0">
                <a:latin typeface="Times New Roman" pitchFamily="18" charset="0"/>
                <a:cs typeface="Times New Roman" pitchFamily="18" charset="0"/>
              </a:rPr>
              <a:t>. The more ideas </a:t>
            </a:r>
            <a:r>
              <a:rPr lang="en-US" dirty="0" smtClean="0">
                <a:latin typeface="Times New Roman" pitchFamily="18" charset="0"/>
                <a:cs typeface="Times New Roman" pitchFamily="18" charset="0"/>
              </a:rPr>
              <a:t>you collect</a:t>
            </a:r>
            <a:r>
              <a:rPr lang="en-US" dirty="0">
                <a:latin typeface="Times New Roman" pitchFamily="18" charset="0"/>
                <a:cs typeface="Times New Roman" pitchFamily="18" charset="0"/>
              </a:rPr>
              <a:t>, the greater your chances of </a:t>
            </a:r>
            <a:r>
              <a:rPr lang="en-US" dirty="0" smtClean="0">
                <a:latin typeface="Times New Roman" pitchFamily="18" charset="0"/>
                <a:cs typeface="Times New Roman" pitchFamily="18" charset="0"/>
              </a:rPr>
              <a:t>finding </a:t>
            </a:r>
            <a:r>
              <a:rPr lang="en-US" dirty="0">
                <a:latin typeface="Times New Roman" pitchFamily="18" charset="0"/>
                <a:cs typeface="Times New Roman" pitchFamily="18" charset="0"/>
              </a:rPr>
              <a:t>a really </a:t>
            </a:r>
            <a:r>
              <a:rPr lang="en-US" dirty="0" smtClean="0">
                <a:latin typeface="Times New Roman" pitchFamily="18" charset="0"/>
                <a:cs typeface="Times New Roman" pitchFamily="18" charset="0"/>
              </a:rPr>
              <a:t>creative and   revolutionary </a:t>
            </a:r>
            <a:r>
              <a:rPr lang="en-US" dirty="0">
                <a:latin typeface="Times New Roman" pitchFamily="18" charset="0"/>
                <a:cs typeface="Times New Roman" pitchFamily="18" charset="0"/>
              </a:rPr>
              <a:t>solution.</a:t>
            </a:r>
          </a:p>
          <a:p>
            <a:pPr marL="109728" indent="0">
              <a:buNone/>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Withhold criticism. </a:t>
            </a:r>
            <a:r>
              <a:rPr lang="en-US" dirty="0">
                <a:latin typeface="Times New Roman" pitchFamily="18" charset="0"/>
                <a:cs typeface="Times New Roman" pitchFamily="18" charset="0"/>
              </a:rPr>
              <a:t>Criticism can make people stop </a:t>
            </a:r>
            <a:r>
              <a:rPr lang="en-US" dirty="0" smtClean="0">
                <a:latin typeface="Times New Roman" pitchFamily="18" charset="0"/>
                <a:cs typeface="Times New Roman" pitchFamily="18" charset="0"/>
              </a:rPr>
              <a:t>contributing.</a:t>
            </a:r>
            <a:endParaRPr lang="en-US" dirty="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Osborn’s method</a:t>
            </a:r>
          </a:p>
        </p:txBody>
      </p:sp>
    </p:spTree>
    <p:extLst>
      <p:ext uri="{BB962C8B-B14F-4D97-AF65-F5344CB8AC3E}">
        <p14:creationId xmlns:p14="http://schemas.microsoft.com/office/powerpoint/2010/main" xmlns="" val="3697485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latin typeface="Times New Roman" pitchFamily="18" charset="0"/>
                <a:cs typeface="Times New Roman" pitchFamily="18" charset="0"/>
              </a:rPr>
              <a:t>3.Encourage </a:t>
            </a:r>
            <a:r>
              <a:rPr lang="en-US" b="1" dirty="0">
                <a:latin typeface="Times New Roman" pitchFamily="18" charset="0"/>
                <a:cs typeface="Times New Roman" pitchFamily="18" charset="0"/>
              </a:rPr>
              <a:t>unusual ideas </a:t>
            </a:r>
            <a:r>
              <a:rPr lang="en-US" dirty="0">
                <a:latin typeface="Times New Roman" pitchFamily="18" charset="0"/>
                <a:cs typeface="Times New Roman" pitchFamily="18" charset="0"/>
              </a:rPr>
              <a:t>. You can always “tone down a wild idea” but you may need t</a:t>
            </a:r>
            <a:r>
              <a:rPr lang="en-US" dirty="0" smtClean="0">
                <a:latin typeface="Times New Roman" pitchFamily="18" charset="0"/>
                <a:cs typeface="Times New Roman" pitchFamily="18" charset="0"/>
              </a:rPr>
              <a:t>o think </a:t>
            </a:r>
            <a:r>
              <a:rPr lang="en-US" dirty="0">
                <a:latin typeface="Times New Roman" pitchFamily="18" charset="0"/>
                <a:cs typeface="Times New Roman" pitchFamily="18" charset="0"/>
              </a:rPr>
              <a:t>way outside of the box to </a:t>
            </a:r>
            <a:r>
              <a:rPr lang="en-US" dirty="0" smtClean="0">
                <a:latin typeface="Times New Roman" pitchFamily="18" charset="0"/>
                <a:cs typeface="Times New Roman" pitchFamily="18" charset="0"/>
              </a:rPr>
              <a:t>find </a:t>
            </a:r>
            <a:r>
              <a:rPr lang="en-US" dirty="0">
                <a:latin typeface="Times New Roman" pitchFamily="18" charset="0"/>
                <a:cs typeface="Times New Roman" pitchFamily="18" charset="0"/>
              </a:rPr>
              <a:t>really creative solutions.</a:t>
            </a:r>
          </a:p>
          <a:p>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Combine and improve ideas. </a:t>
            </a:r>
            <a:r>
              <a:rPr lang="en-US" dirty="0">
                <a:latin typeface="Times New Roman" pitchFamily="18" charset="0"/>
                <a:cs typeface="Times New Roman" pitchFamily="18" charset="0"/>
              </a:rPr>
              <a:t>Form new ideas by combining other ideas or using one idea </a:t>
            </a:r>
            <a:r>
              <a:rPr lang="en-US" dirty="0" smtClean="0">
                <a:latin typeface="Times New Roman" pitchFamily="18" charset="0"/>
                <a:cs typeface="Times New Roman" pitchFamily="18" charset="0"/>
              </a:rPr>
              <a:t>to modify another.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328868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After you decide what should be in the requirements, you need to write them down so that </a:t>
            </a:r>
            <a:r>
              <a:rPr lang="en-US" dirty="0" smtClean="0">
                <a:latin typeface="Times New Roman" pitchFamily="18" charset="0"/>
                <a:cs typeface="Times New Roman" pitchFamily="18" charset="0"/>
              </a:rPr>
              <a:t>everyone can </a:t>
            </a:r>
            <a:r>
              <a:rPr lang="en-US" dirty="0">
                <a:latin typeface="Times New Roman" pitchFamily="18" charset="0"/>
                <a:cs typeface="Times New Roman" pitchFamily="18" charset="0"/>
              </a:rPr>
              <a:t>read </a:t>
            </a:r>
            <a:r>
              <a:rPr lang="en-US" dirty="0" smtClean="0">
                <a:latin typeface="Times New Roman" pitchFamily="18" charset="0"/>
                <a:cs typeface="Times New Roman" pitchFamily="18" charset="0"/>
              </a:rPr>
              <a:t>them.</a:t>
            </a:r>
          </a:p>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ethods </a:t>
            </a:r>
            <a:r>
              <a:rPr lang="en-US" dirty="0">
                <a:latin typeface="Times New Roman" pitchFamily="18" charset="0"/>
                <a:cs typeface="Times New Roman" pitchFamily="18" charset="0"/>
              </a:rPr>
              <a:t>for recording </a:t>
            </a:r>
            <a:r>
              <a:rPr lang="en-US" dirty="0" smtClean="0">
                <a:latin typeface="Times New Roman" pitchFamily="18" charset="0"/>
                <a:cs typeface="Times New Roman" pitchFamily="18" charset="0"/>
              </a:rPr>
              <a:t>requirements are:</a:t>
            </a:r>
          </a:p>
          <a:p>
            <a:pPr>
              <a:buFont typeface="Wingdings" pitchFamily="2" charset="2"/>
              <a:buChar char="§"/>
            </a:pPr>
            <a:r>
              <a:rPr lang="en-US" b="1" dirty="0" smtClean="0">
                <a:latin typeface="Times New Roman" pitchFamily="18" charset="0"/>
                <a:cs typeface="Times New Roman" pitchFamily="18" charset="0"/>
              </a:rPr>
              <a:t>UML</a:t>
            </a:r>
          </a:p>
          <a:p>
            <a:pPr>
              <a:buFont typeface="Wingdings" pitchFamily="2" charset="2"/>
              <a:buChar char="§"/>
            </a:pPr>
            <a:r>
              <a:rPr lang="en-US" b="1" dirty="0">
                <a:latin typeface="Times New Roman" pitchFamily="18" charset="0"/>
                <a:cs typeface="Times New Roman" pitchFamily="18" charset="0"/>
              </a:rPr>
              <a:t>User </a:t>
            </a:r>
            <a:r>
              <a:rPr lang="en-US" b="1" dirty="0" smtClean="0">
                <a:latin typeface="Times New Roman" pitchFamily="18" charset="0"/>
                <a:cs typeface="Times New Roman" pitchFamily="18" charset="0"/>
              </a:rPr>
              <a:t>Stories</a:t>
            </a:r>
          </a:p>
          <a:p>
            <a:pPr>
              <a:buFont typeface="Wingdings" pitchFamily="2" charset="2"/>
              <a:buChar char="§"/>
            </a:pPr>
            <a:r>
              <a:rPr lang="en-US" b="1" dirty="0">
                <a:latin typeface="Times New Roman" pitchFamily="18" charset="0"/>
                <a:cs typeface="Times New Roman" pitchFamily="18" charset="0"/>
              </a:rPr>
              <a:t>Use </a:t>
            </a:r>
            <a:r>
              <a:rPr lang="en-US" b="1" dirty="0" smtClean="0">
                <a:latin typeface="Times New Roman" pitchFamily="18" charset="0"/>
                <a:cs typeface="Times New Roman" pitchFamily="18" charset="0"/>
              </a:rPr>
              <a:t>Cases</a:t>
            </a:r>
          </a:p>
          <a:p>
            <a:pPr>
              <a:buFont typeface="Wingdings" pitchFamily="2" charset="2"/>
              <a:buChar char="§"/>
            </a:pPr>
            <a:r>
              <a:rPr lang="en-US" b="1" dirty="0">
                <a:latin typeface="Times New Roman" pitchFamily="18" charset="0"/>
                <a:cs typeface="Times New Roman" pitchFamily="18" charset="0"/>
              </a:rPr>
              <a:t>Prototypes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RECORDING REQUIREMENTS</a:t>
            </a:r>
          </a:p>
        </p:txBody>
      </p:sp>
    </p:spTree>
    <p:extLst>
      <p:ext uri="{BB962C8B-B14F-4D97-AF65-F5344CB8AC3E}">
        <p14:creationId xmlns:p14="http://schemas.microsoft.com/office/powerpoint/2010/main" xmlns="" val="2097867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latin typeface="Times New Roman" pitchFamily="18" charset="0"/>
                <a:cs typeface="Times New Roman" pitchFamily="18" charset="0"/>
              </a:rPr>
              <a:t>UML</a:t>
            </a:r>
          </a:p>
          <a:p>
            <a:endParaRPr lang="en-US" dirty="0"/>
          </a:p>
          <a:p>
            <a:r>
              <a:rPr lang="en-US" dirty="0" smtClean="0">
                <a:latin typeface="Times New Roman" pitchFamily="18" charset="0"/>
                <a:cs typeface="Times New Roman" pitchFamily="18" charset="0"/>
              </a:rPr>
              <a:t>The Unified </a:t>
            </a:r>
            <a:r>
              <a:rPr lang="en-US" dirty="0">
                <a:latin typeface="Times New Roman" pitchFamily="18" charset="0"/>
                <a:cs typeface="Times New Roman" pitchFamily="18" charset="0"/>
              </a:rPr>
              <a:t>Modeling Language (UML) lets you specify how parts of the system should work</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t </a:t>
            </a:r>
            <a:r>
              <a:rPr lang="en-US" dirty="0">
                <a:latin typeface="Times New Roman" pitchFamily="18" charset="0"/>
                <a:cs typeface="Times New Roman" pitchFamily="18" charset="0"/>
              </a:rPr>
              <a:t>uses several kinds of diagrams to represent</a:t>
            </a:r>
          </a:p>
          <a:p>
            <a:pPr marL="109728" indent="0">
              <a:buNone/>
            </a:pPr>
            <a:r>
              <a:rPr lang="en-US" dirty="0" smtClean="0">
                <a:latin typeface="Times New Roman" pitchFamily="18" charset="0"/>
                <a:cs typeface="Times New Roman" pitchFamily="18" charset="0"/>
              </a:rPr>
              <a:t>  different </a:t>
            </a:r>
            <a:r>
              <a:rPr lang="en-US" dirty="0">
                <a:latin typeface="Times New Roman" pitchFamily="18" charset="0"/>
                <a:cs typeface="Times New Roman" pitchFamily="18" charset="0"/>
              </a:rPr>
              <a:t>pieces of the system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830786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 </a:t>
            </a:r>
            <a:r>
              <a:rPr lang="en-US" b="1" dirty="0">
                <a:latin typeface="Times New Roman" pitchFamily="18" charset="0"/>
                <a:cs typeface="Times New Roman" pitchFamily="18" charset="0"/>
              </a:rPr>
              <a:t>User Stories</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user story </a:t>
            </a:r>
            <a:r>
              <a:rPr lang="en-US" dirty="0">
                <a:latin typeface="Times New Roman" pitchFamily="18" charset="0"/>
                <a:cs typeface="Times New Roman" pitchFamily="18" charset="0"/>
              </a:rPr>
              <a:t>is exactly what you might think: a short story explaining how the system will let </a:t>
            </a:r>
            <a:r>
              <a:rPr lang="en-US" dirty="0" smtClean="0">
                <a:latin typeface="Times New Roman" pitchFamily="18" charset="0"/>
                <a:cs typeface="Times New Roman" pitchFamily="18" charset="0"/>
              </a:rPr>
              <a:t>the user </a:t>
            </a:r>
            <a:r>
              <a:rPr lang="en-US" dirty="0">
                <a:latin typeface="Times New Roman" pitchFamily="18" charset="0"/>
                <a:cs typeface="Times New Roman" pitchFamily="18" charset="0"/>
              </a:rPr>
              <a:t>do something</a:t>
            </a:r>
            <a:r>
              <a:rPr lang="en-US" dirty="0" smtClean="0">
                <a:latin typeface="Times New Roman" pitchFamily="18" charset="0"/>
                <a:cs typeface="Times New Roman" pitchFamily="18" charset="0"/>
              </a:rPr>
              <a:t>.</a:t>
            </a:r>
          </a:p>
          <a:p>
            <a:pPr marL="109728" indent="0">
              <a:buNone/>
            </a:pPr>
            <a:r>
              <a:rPr lang="en-US" b="1" dirty="0" smtClean="0">
                <a:latin typeface="Times New Roman" pitchFamily="18" charset="0"/>
                <a:cs typeface="Times New Roman" pitchFamily="18" charset="0"/>
              </a:rPr>
              <a:t>Advantage</a:t>
            </a:r>
          </a:p>
          <a:p>
            <a:r>
              <a:rPr lang="en-US" dirty="0">
                <a:latin typeface="Times New Roman" pitchFamily="18" charset="0"/>
                <a:cs typeface="Times New Roman" pitchFamily="18" charset="0"/>
              </a:rPr>
              <a:t>They are easy to write, easy to understand, and can cover </a:t>
            </a:r>
            <a:r>
              <a:rPr lang="en-US" dirty="0" smtClean="0">
                <a:latin typeface="Times New Roman" pitchFamily="18" charset="0"/>
                <a:cs typeface="Times New Roman" pitchFamily="18" charset="0"/>
              </a:rPr>
              <a:t>just about </a:t>
            </a:r>
            <a:r>
              <a:rPr lang="en-US" dirty="0">
                <a:latin typeface="Times New Roman" pitchFamily="18" charset="0"/>
                <a:cs typeface="Times New Roman" pitchFamily="18" charset="0"/>
              </a:rPr>
              <a:t>any situation you can imagine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customers, developers, managers, and other team members already know how </a:t>
            </a:r>
            <a:r>
              <a:rPr lang="en-US" dirty="0" smtClean="0">
                <a:latin typeface="Times New Roman" pitchFamily="18" charset="0"/>
                <a:cs typeface="Times New Roman" pitchFamily="18" charset="0"/>
              </a:rPr>
              <a:t>to understand </a:t>
            </a:r>
            <a:r>
              <a:rPr lang="en-US" dirty="0">
                <a:latin typeface="Times New Roman" pitchFamily="18" charset="0"/>
                <a:cs typeface="Times New Roman" pitchFamily="18" charset="0"/>
              </a:rPr>
              <a:t>stories without any new training.</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1515103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  </a:t>
            </a:r>
            <a:r>
              <a:rPr lang="en-US" b="1" dirty="0" smtClean="0">
                <a:latin typeface="Times New Roman" pitchFamily="18" charset="0"/>
                <a:cs typeface="Times New Roman" pitchFamily="18" charset="0"/>
              </a:rPr>
              <a:t>Disadvantage of </a:t>
            </a:r>
            <a:r>
              <a:rPr lang="en-US" b="1" dirty="0">
                <a:latin typeface="Times New Roman" pitchFamily="18" charset="0"/>
                <a:cs typeface="Times New Roman" pitchFamily="18" charset="0"/>
              </a:rPr>
              <a:t>U</a:t>
            </a:r>
            <a:r>
              <a:rPr lang="en-US" b="1" dirty="0" smtClean="0">
                <a:latin typeface="Times New Roman" pitchFamily="18" charset="0"/>
                <a:cs typeface="Times New Roman" pitchFamily="18" charset="0"/>
              </a:rPr>
              <a:t>ser Stories</a:t>
            </a:r>
          </a:p>
          <a:p>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ou </a:t>
            </a:r>
            <a:r>
              <a:rPr lang="en-US" dirty="0">
                <a:latin typeface="Times New Roman" pitchFamily="18" charset="0"/>
                <a:cs typeface="Times New Roman" pitchFamily="18" charset="0"/>
              </a:rPr>
              <a:t>can easily write stories that are </a:t>
            </a:r>
            <a:r>
              <a:rPr lang="en-US" dirty="0" smtClean="0">
                <a:latin typeface="Times New Roman" pitchFamily="18" charset="0"/>
                <a:cs typeface="Times New Roman" pitchFamily="18" charset="0"/>
              </a:rPr>
              <a:t>confusing, ambiguous, </a:t>
            </a:r>
            <a:r>
              <a:rPr lang="en-US" dirty="0">
                <a:latin typeface="Times New Roman" pitchFamily="18" charset="0"/>
                <a:cs typeface="Times New Roman" pitchFamily="18" charset="0"/>
              </a:rPr>
              <a:t>inconsistent with other stories, and </a:t>
            </a:r>
            <a:r>
              <a:rPr lang="en-US" dirty="0" smtClean="0">
                <a:latin typeface="Times New Roman" pitchFamily="18" charset="0"/>
                <a:cs typeface="Times New Roman" pitchFamily="18" charset="0"/>
              </a:rPr>
              <a:t>unverifiable</a:t>
            </a:r>
            <a:r>
              <a:rPr lang="en-US" dirty="0" smtClean="0"/>
              <a:t>.</a:t>
            </a:r>
          </a:p>
          <a:p>
            <a:pPr marL="109728" indent="0">
              <a:buNone/>
            </a:pPr>
            <a:r>
              <a:rPr lang="en-US" b="1" dirty="0" smtClean="0">
                <a:latin typeface="Times New Roman" pitchFamily="18" charset="0"/>
                <a:cs typeface="Times New Roman" pitchFamily="18" charset="0"/>
              </a:rPr>
              <a:t>   Use </a:t>
            </a:r>
            <a:r>
              <a:rPr lang="en-US" b="1" dirty="0">
                <a:latin typeface="Times New Roman" pitchFamily="18" charset="0"/>
                <a:cs typeface="Times New Roman" pitchFamily="18" charset="0"/>
              </a:rPr>
              <a:t>Cases</a:t>
            </a: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use case </a:t>
            </a:r>
            <a:r>
              <a:rPr lang="en-US" dirty="0">
                <a:latin typeface="Times New Roman" pitchFamily="18" charset="0"/>
                <a:cs typeface="Times New Roman" pitchFamily="18" charset="0"/>
              </a:rPr>
              <a:t>is a description of a series of interactions between actors. The actors can be users or </a:t>
            </a:r>
            <a:r>
              <a:rPr lang="en-US" dirty="0" smtClean="0">
                <a:latin typeface="Times New Roman" pitchFamily="18" charset="0"/>
                <a:cs typeface="Times New Roman" pitchFamily="18" charset="0"/>
              </a:rPr>
              <a:t>parts of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application.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662523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latin typeface="Times New Roman" pitchFamily="18" charset="0"/>
                <a:cs typeface="Times New Roman" pitchFamily="18" charset="0"/>
              </a:rPr>
              <a:t> Template of an use case</a:t>
            </a:r>
          </a:p>
          <a:p>
            <a:r>
              <a:rPr lang="en-US" b="1" dirty="0">
                <a:latin typeface="Times New Roman" pitchFamily="18" charset="0"/>
                <a:cs typeface="Times New Roman" pitchFamily="18" charset="0"/>
              </a:rPr>
              <a:t>Title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title </a:t>
            </a:r>
            <a:r>
              <a:rPr lang="en-US" dirty="0" smtClean="0">
                <a:latin typeface="Times New Roman" pitchFamily="18" charset="0"/>
                <a:cs typeface="Times New Roman" pitchFamily="18" charset="0"/>
              </a:rPr>
              <a:t>includes an </a:t>
            </a:r>
            <a:r>
              <a:rPr lang="en-US" dirty="0">
                <a:latin typeface="Times New Roman" pitchFamily="18" charset="0"/>
                <a:cs typeface="Times New Roman" pitchFamily="18" charset="0"/>
              </a:rPr>
              <a:t>action (examines) and the main actor (user).</a:t>
            </a:r>
          </a:p>
          <a:p>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Main success scenario </a:t>
            </a:r>
            <a:r>
              <a:rPr lang="en-US" dirty="0">
                <a:latin typeface="Times New Roman" pitchFamily="18" charset="0"/>
                <a:cs typeface="Times New Roman" pitchFamily="18" charset="0"/>
              </a:rPr>
              <a:t>—A numbered sequence of steps </a:t>
            </a:r>
            <a:r>
              <a:rPr lang="en-US" dirty="0" smtClean="0">
                <a:latin typeface="Times New Roman" pitchFamily="18" charset="0"/>
                <a:cs typeface="Times New Roman" pitchFamily="18" charset="0"/>
              </a:rPr>
              <a:t> describing the most normal variations of the scenario</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Extensions </a:t>
            </a:r>
            <a:r>
              <a:rPr lang="en-US" dirty="0">
                <a:latin typeface="Times New Roman" pitchFamily="18" charset="0"/>
                <a:cs typeface="Times New Roman" pitchFamily="18" charset="0"/>
              </a:rPr>
              <a:t>—Sequences of steps describing other </a:t>
            </a:r>
            <a:r>
              <a:rPr lang="en-US" dirty="0" smtClean="0">
                <a:latin typeface="Times New Roman" pitchFamily="18" charset="0"/>
                <a:cs typeface="Times New Roman" pitchFamily="18" charset="0"/>
              </a:rPr>
              <a:t>variations of the scenario</a:t>
            </a:r>
            <a:r>
              <a:rPr lang="en-US" dirty="0">
                <a:latin typeface="Times New Roman" pitchFamily="18" charset="0"/>
                <a:cs typeface="Times New Roman" pitchFamily="18" charset="0"/>
              </a:rPr>
              <a:t>. This may </a:t>
            </a:r>
            <a:r>
              <a:rPr lang="en-US" dirty="0" smtClean="0">
                <a:latin typeface="Times New Roman" pitchFamily="18" charset="0"/>
                <a:cs typeface="Times New Roman" pitchFamily="18" charset="0"/>
              </a:rPr>
              <a:t>include cases </a:t>
            </a:r>
            <a:r>
              <a:rPr lang="en-US" dirty="0">
                <a:latin typeface="Times New Roman" pitchFamily="18" charset="0"/>
                <a:cs typeface="Times New Roman" pitchFamily="18" charset="0"/>
              </a:rPr>
              <a:t>such as when the user enters invalid data or the application can’t handle a request.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230556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t> </a:t>
            </a:r>
            <a:r>
              <a:rPr lang="en-US" b="1" dirty="0" smtClean="0">
                <a:latin typeface="Times New Roman" pitchFamily="18" charset="0"/>
                <a:cs typeface="Times New Roman" pitchFamily="18" charset="0"/>
              </a:rPr>
              <a:t>Prototypes</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prototype </a:t>
            </a:r>
            <a:r>
              <a:rPr lang="en-US" dirty="0">
                <a:latin typeface="Times New Roman" pitchFamily="18" charset="0"/>
                <a:cs typeface="Times New Roman" pitchFamily="18" charset="0"/>
              </a:rPr>
              <a:t>is a mockup of some or all of the application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idea is to give the customers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feel for what the </a:t>
            </a:r>
            <a:r>
              <a:rPr lang="en-US" dirty="0" smtClean="0">
                <a:latin typeface="Times New Roman" pitchFamily="18" charset="0"/>
                <a:cs typeface="Times New Roman" pitchFamily="18" charset="0"/>
              </a:rPr>
              <a:t>finished application will </a:t>
            </a:r>
            <a:r>
              <a:rPr lang="en-US" dirty="0">
                <a:latin typeface="Times New Roman" pitchFamily="18" charset="0"/>
                <a:cs typeface="Times New Roman" pitchFamily="18" charset="0"/>
              </a:rPr>
              <a:t>look like and how it will behave </a:t>
            </a:r>
            <a:r>
              <a:rPr lang="en-US" dirty="0" smtClean="0">
                <a:latin typeface="Times New Roman" pitchFamily="18" charset="0"/>
                <a:cs typeface="Times New Roman" pitchFamily="18" charset="0"/>
              </a:rPr>
              <a:t>than you </a:t>
            </a:r>
            <a:r>
              <a:rPr lang="en-US" dirty="0">
                <a:latin typeface="Times New Roman" pitchFamily="18" charset="0"/>
                <a:cs typeface="Times New Roman" pitchFamily="18" charset="0"/>
              </a:rPr>
              <a:t>can get from text descriptions such as user stories and use cases</a:t>
            </a:r>
            <a:r>
              <a:rPr lang="en-US" dirty="0" smtClean="0"/>
              <a:t>.</a:t>
            </a:r>
          </a:p>
          <a:p>
            <a:r>
              <a:rPr lang="en-US" dirty="0">
                <a:latin typeface="Times New Roman" pitchFamily="18" charset="0"/>
                <a:cs typeface="Times New Roman" pitchFamily="18" charset="0"/>
              </a:rPr>
              <a:t>A simple user interface prototype might display forms that contain labels, text boxes, and </a:t>
            </a:r>
            <a:r>
              <a:rPr lang="en-US" dirty="0" smtClean="0">
                <a:latin typeface="Times New Roman" pitchFamily="18" charset="0"/>
                <a:cs typeface="Times New Roman" pitchFamily="18" charset="0"/>
              </a:rPr>
              <a:t>buttons showing </a:t>
            </a:r>
            <a:r>
              <a:rPr lang="en-US" dirty="0">
                <a:latin typeface="Times New Roman" pitchFamily="18" charset="0"/>
                <a:cs typeface="Times New Roman" pitchFamily="18" charset="0"/>
              </a:rPr>
              <a:t>what the </a:t>
            </a:r>
            <a:r>
              <a:rPr lang="en-US" dirty="0" smtClean="0">
                <a:latin typeface="Times New Roman" pitchFamily="18" charset="0"/>
                <a:cs typeface="Times New Roman" pitchFamily="18" charset="0"/>
              </a:rPr>
              <a:t>finished </a:t>
            </a:r>
            <a:r>
              <a:rPr lang="en-US" dirty="0">
                <a:latin typeface="Times New Roman" pitchFamily="18" charset="0"/>
                <a:cs typeface="Times New Roman" pitchFamily="18" charset="0"/>
              </a:rPr>
              <a:t>application will look </a:t>
            </a:r>
            <a:r>
              <a:rPr lang="en-US" dirty="0" smtClean="0">
                <a:latin typeface="Times New Roman" pitchFamily="18" charset="0"/>
                <a:cs typeface="Times New Roman" pitchFamily="18" charset="0"/>
              </a:rPr>
              <a:t>like.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754907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Requirements are the features that your application must provide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the beginning of the project, you gather requirements from the customers to figure out what you need to build.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Throughout </a:t>
            </a:r>
            <a:r>
              <a:rPr lang="en-US" dirty="0">
                <a:latin typeface="Times New Roman" pitchFamily="18" charset="0"/>
                <a:cs typeface="Times New Roman" pitchFamily="18" charset="0"/>
              </a:rPr>
              <a:t>development, you use the requirements to guide development and ensure that you’re heading in the right direction</a:t>
            </a:r>
          </a:p>
        </p:txBody>
      </p:sp>
      <p:sp>
        <p:nvSpPr>
          <p:cNvPr id="3" name="Title 2"/>
          <p:cNvSpPr>
            <a:spLocks noGrp="1"/>
          </p:cNvSpPr>
          <p:nvPr>
            <p:ph type="title"/>
          </p:nvPr>
        </p:nvSpPr>
        <p:spPr/>
        <p:txBody>
          <a:bodyPr/>
          <a:lstStyle/>
          <a:p>
            <a:r>
              <a:rPr lang="en-US" dirty="0" smtClean="0"/>
              <a:t>Requirement Gathering</a:t>
            </a:r>
            <a:endParaRPr lang="en-US" dirty="0"/>
          </a:p>
        </p:txBody>
      </p:sp>
    </p:spTree>
    <p:extLst>
      <p:ext uri="{BB962C8B-B14F-4D97-AF65-F5344CB8AC3E}">
        <p14:creationId xmlns:p14="http://schemas.microsoft.com/office/powerpoint/2010/main" xmlns="" val="2274412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In </a:t>
            </a:r>
            <a:r>
              <a:rPr lang="en-US" i="1" dirty="0">
                <a:latin typeface="Times New Roman" pitchFamily="18" charset="0"/>
                <a:cs typeface="Times New Roman" pitchFamily="18" charset="0"/>
              </a:rPr>
              <a:t>nonfunctional prototype</a:t>
            </a:r>
            <a:r>
              <a:rPr lang="en-US" dirty="0">
                <a:latin typeface="Times New Roman" pitchFamily="18" charset="0"/>
                <a:cs typeface="Times New Roman" pitchFamily="18" charset="0"/>
              </a:rPr>
              <a:t>, the </a:t>
            </a:r>
            <a:r>
              <a:rPr lang="en-US" dirty="0" smtClean="0">
                <a:latin typeface="Times New Roman" pitchFamily="18" charset="0"/>
                <a:cs typeface="Times New Roman" pitchFamily="18" charset="0"/>
              </a:rPr>
              <a:t>buttons, menus, </a:t>
            </a:r>
            <a:r>
              <a:rPr lang="en-US" dirty="0">
                <a:latin typeface="Times New Roman" pitchFamily="18" charset="0"/>
                <a:cs typeface="Times New Roman" pitchFamily="18" charset="0"/>
              </a:rPr>
              <a:t>and other controls on the forms </a:t>
            </a:r>
            <a:r>
              <a:rPr lang="en-US" dirty="0" smtClean="0">
                <a:latin typeface="Times New Roman" pitchFamily="18" charset="0"/>
                <a:cs typeface="Times New Roman" pitchFamily="18" charset="0"/>
              </a:rPr>
              <a:t>wouldn’t </a:t>
            </a:r>
            <a:r>
              <a:rPr lang="en-US" dirty="0">
                <a:latin typeface="Times New Roman" pitchFamily="18" charset="0"/>
                <a:cs typeface="Times New Roman" pitchFamily="18" charset="0"/>
              </a:rPr>
              <a:t>actually do </a:t>
            </a:r>
            <a:r>
              <a:rPr lang="en-US" dirty="0" smtClean="0">
                <a:latin typeface="Times New Roman" pitchFamily="18" charset="0"/>
                <a:cs typeface="Times New Roman" pitchFamily="18" charset="0"/>
              </a:rPr>
              <a:t>anything.</a:t>
            </a:r>
            <a:endParaRPr lang="en-US" i="1" dirty="0" smtClean="0">
              <a:latin typeface="Times New Roman" pitchFamily="18" charset="0"/>
              <a:cs typeface="Times New Roman" pitchFamily="18" charset="0"/>
            </a:endParaRPr>
          </a:p>
          <a:p>
            <a:pPr marL="109728" indent="0">
              <a:buNone/>
            </a:pPr>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i="1" dirty="0">
                <a:latin typeface="Times New Roman" pitchFamily="18" charset="0"/>
                <a:cs typeface="Times New Roman" pitchFamily="18" charset="0"/>
              </a:rPr>
              <a:t>functional prototype </a:t>
            </a:r>
            <a:r>
              <a:rPr lang="en-US" dirty="0">
                <a:latin typeface="Times New Roman" pitchFamily="18" charset="0"/>
                <a:cs typeface="Times New Roman" pitchFamily="18" charset="0"/>
              </a:rPr>
              <a:t>(or </a:t>
            </a:r>
            <a:r>
              <a:rPr lang="en-US" i="1" dirty="0">
                <a:latin typeface="Times New Roman" pitchFamily="18" charset="0"/>
                <a:cs typeface="Times New Roman" pitchFamily="18" charset="0"/>
              </a:rPr>
              <a:t>working prototype</a:t>
            </a:r>
            <a:r>
              <a:rPr lang="en-US" dirty="0">
                <a:latin typeface="Times New Roman" pitchFamily="18" charset="0"/>
                <a:cs typeface="Times New Roman" pitchFamily="18" charset="0"/>
              </a:rPr>
              <a:t>) looks and acts as much like the </a:t>
            </a:r>
            <a:r>
              <a:rPr lang="en-US" dirty="0" smtClean="0">
                <a:latin typeface="Times New Roman" pitchFamily="18" charset="0"/>
                <a:cs typeface="Times New Roman" pitchFamily="18" charset="0"/>
              </a:rPr>
              <a:t>finished application.</a:t>
            </a:r>
            <a:r>
              <a:rPr lang="en-US" i="1"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3455334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It might use </a:t>
            </a:r>
            <a:r>
              <a:rPr lang="en-US" dirty="0" smtClean="0">
                <a:latin typeface="Times New Roman" pitchFamily="18" charset="0"/>
                <a:cs typeface="Times New Roman" pitchFamily="18" charset="0"/>
              </a:rPr>
              <a:t>less efficient algorithms.</a:t>
            </a:r>
          </a:p>
          <a:p>
            <a:r>
              <a:rPr lang="en-US" dirty="0" smtClean="0">
                <a:latin typeface="Times New Roman" pitchFamily="18" charset="0"/>
                <a:cs typeface="Times New Roman" pitchFamily="18" charset="0"/>
              </a:rPr>
              <a:t>Load </a:t>
            </a:r>
            <a:r>
              <a:rPr lang="en-US" dirty="0">
                <a:latin typeface="Times New Roman" pitchFamily="18" charset="0"/>
                <a:cs typeface="Times New Roman" pitchFamily="18" charset="0"/>
              </a:rPr>
              <a:t>data from a text </a:t>
            </a:r>
            <a:r>
              <a:rPr lang="en-US" dirty="0" smtClean="0">
                <a:latin typeface="Times New Roman" pitchFamily="18" charset="0"/>
                <a:cs typeface="Times New Roman" pitchFamily="18" charset="0"/>
              </a:rPr>
              <a:t>file </a:t>
            </a:r>
            <a:r>
              <a:rPr lang="en-US" dirty="0">
                <a:latin typeface="Times New Roman" pitchFamily="18" charset="0"/>
                <a:cs typeface="Times New Roman" pitchFamily="18" charset="0"/>
              </a:rPr>
              <a:t>instead of a database, or display random </a:t>
            </a:r>
            <a:r>
              <a:rPr lang="en-US" dirty="0" smtClean="0">
                <a:latin typeface="Times New Roman" pitchFamily="18" charset="0"/>
                <a:cs typeface="Times New Roman" pitchFamily="18" charset="0"/>
              </a:rPr>
              <a:t>messages instead </a:t>
            </a:r>
            <a:r>
              <a:rPr lang="en-US" dirty="0">
                <a:latin typeface="Times New Roman" pitchFamily="18" charset="0"/>
                <a:cs typeface="Times New Roman" pitchFamily="18" charset="0"/>
              </a:rPr>
              <a:t>of getting them from another system. It might even use hard‐coded fake data.</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198341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525963"/>
          </a:xfrm>
        </p:spPr>
        <p:txBody>
          <a:bodyPr>
            <a:normAutofit/>
          </a:bodyPr>
          <a:lstStyle/>
          <a:p>
            <a:pPr marL="109728" indent="0">
              <a:buNone/>
            </a:pPr>
            <a:r>
              <a:rPr lang="en-US" dirty="0" smtClean="0">
                <a:latin typeface="Times New Roman" pitchFamily="18" charset="0"/>
                <a:cs typeface="Times New Roman" pitchFamily="18" charset="0"/>
              </a:rPr>
              <a:t>Two different kinds of prototype are :</a:t>
            </a:r>
          </a:p>
          <a:p>
            <a:r>
              <a:rPr lang="en-US" dirty="0" smtClean="0">
                <a:latin typeface="Times New Roman" pitchFamily="18" charset="0"/>
                <a:cs typeface="Times New Roman" pitchFamily="18" charset="0"/>
              </a:rPr>
              <a:t>Throwaway Prototype</a:t>
            </a:r>
          </a:p>
          <a:p>
            <a:r>
              <a:rPr lang="en-US" dirty="0" smtClean="0">
                <a:latin typeface="Times New Roman" pitchFamily="18" charset="0"/>
                <a:cs typeface="Times New Roman" pitchFamily="18" charset="0"/>
              </a:rPr>
              <a:t> Evolutionary Prototype</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974258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latin typeface="Times New Roman" pitchFamily="18" charset="0"/>
                <a:cs typeface="Times New Roman" pitchFamily="18" charset="0"/>
              </a:rPr>
              <a:t>Throwaway Prototype </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After you’ve fine‐tuned the  prototype so that it represents the customers’ requirements , you can leave it alone. </a:t>
            </a:r>
          </a:p>
          <a:p>
            <a:r>
              <a:rPr lang="en-US" dirty="0">
                <a:latin typeface="Times New Roman" pitchFamily="18" charset="0"/>
                <a:cs typeface="Times New Roman" pitchFamily="18" charset="0"/>
              </a:rPr>
              <a:t>You can continue to refer to it if there’s a question about what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application should look like or how it should work.</a:t>
            </a:r>
          </a:p>
          <a:p>
            <a:r>
              <a:rPr lang="en-US" dirty="0">
                <a:latin typeface="Times New Roman" pitchFamily="18" charset="0"/>
                <a:cs typeface="Times New Roman" pitchFamily="18" charset="0"/>
              </a:rPr>
              <a:t> But you start over from scratch when building the application. This kind of prototype is called a </a:t>
            </a:r>
            <a:r>
              <a:rPr lang="en-US" i="1" dirty="0">
                <a:latin typeface="Times New Roman" pitchFamily="18" charset="0"/>
                <a:cs typeface="Times New Roman" pitchFamily="18" charset="0"/>
              </a:rPr>
              <a:t>throwaway prototype</a:t>
            </a:r>
            <a:r>
              <a:rPr lang="en-US"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36863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latin typeface="Times New Roman" pitchFamily="18" charset="0"/>
                <a:cs typeface="Times New Roman" pitchFamily="18" charset="0"/>
              </a:rPr>
              <a:t>Evolutionary</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prototype:</a:t>
            </a:r>
          </a:p>
          <a:p>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ou </a:t>
            </a:r>
            <a:r>
              <a:rPr lang="en-US" dirty="0">
                <a:latin typeface="Times New Roman" pitchFamily="18" charset="0"/>
                <a:cs typeface="Times New Roman" pitchFamily="18" charset="0"/>
              </a:rPr>
              <a:t>can start replacing the prototype code and fake data with </a:t>
            </a:r>
            <a:r>
              <a:rPr lang="en-US" dirty="0" smtClean="0">
                <a:latin typeface="Times New Roman" pitchFamily="18" charset="0"/>
                <a:cs typeface="Times New Roman" pitchFamily="18" charset="0"/>
              </a:rPr>
              <a:t>production‐quality code </a:t>
            </a:r>
            <a:r>
              <a:rPr lang="en-US" dirty="0">
                <a:latin typeface="Times New Roman" pitchFamily="18" charset="0"/>
                <a:cs typeface="Times New Roman" pitchFamily="18" charset="0"/>
              </a:rPr>
              <a:t>and real </a:t>
            </a:r>
            <a:r>
              <a:rPr lang="en-US" dirty="0" smtClean="0">
                <a:latin typeface="Times New Roman" pitchFamily="18" charset="0"/>
                <a:cs typeface="Times New Roman" pitchFamily="18" charset="0"/>
              </a:rPr>
              <a:t>data.</a:t>
            </a:r>
          </a:p>
          <a:p>
            <a:r>
              <a:rPr lang="en-US" dirty="0">
                <a:latin typeface="Times New Roman" pitchFamily="18" charset="0"/>
                <a:cs typeface="Times New Roman" pitchFamily="18" charset="0"/>
              </a:rPr>
              <a:t>Over time, you can evolve the prototype into increasingly functional </a:t>
            </a:r>
            <a:r>
              <a:rPr lang="en-US" dirty="0" smtClean="0">
                <a:latin typeface="Times New Roman" pitchFamily="18" charset="0"/>
                <a:cs typeface="Times New Roman" pitchFamily="18" charset="0"/>
              </a:rPr>
              <a:t>versions until </a:t>
            </a:r>
            <a:r>
              <a:rPr lang="en-US" dirty="0">
                <a:latin typeface="Times New Roman" pitchFamily="18" charset="0"/>
                <a:cs typeface="Times New Roman" pitchFamily="18" charset="0"/>
              </a:rPr>
              <a:t>eventually it becomes the </a:t>
            </a:r>
            <a:r>
              <a:rPr lang="en-US" dirty="0" smtClean="0">
                <a:latin typeface="Times New Roman" pitchFamily="18" charset="0"/>
                <a:cs typeface="Times New Roman" pitchFamily="18" charset="0"/>
              </a:rPr>
              <a:t>finished </a:t>
            </a:r>
            <a:r>
              <a:rPr lang="en-US" dirty="0">
                <a:latin typeface="Times New Roman" pitchFamily="18" charset="0"/>
                <a:cs typeface="Times New Roman" pitchFamily="18" charset="0"/>
              </a:rPr>
              <a:t>application</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This kind of prototype is sometimes called </a:t>
            </a:r>
            <a:r>
              <a:rPr lang="en-US" dirty="0" smtClean="0">
                <a:latin typeface="Times New Roman" pitchFamily="18" charset="0"/>
                <a:cs typeface="Times New Roman" pitchFamily="18" charset="0"/>
              </a:rPr>
              <a:t>an </a:t>
            </a:r>
            <a:r>
              <a:rPr lang="en-US" i="1" dirty="0" smtClean="0">
                <a:latin typeface="Times New Roman" pitchFamily="18" charset="0"/>
                <a:cs typeface="Times New Roman" pitchFamily="18" charset="0"/>
              </a:rPr>
              <a:t>evolutionary </a:t>
            </a:r>
            <a:r>
              <a:rPr lang="en-US" i="1" dirty="0">
                <a:latin typeface="Times New Roman" pitchFamily="18" charset="0"/>
                <a:cs typeface="Times New Roman" pitchFamily="18" charset="0"/>
              </a:rPr>
              <a:t>prototype</a:t>
            </a:r>
            <a:r>
              <a:rPr lang="en-US" dirty="0"/>
              <a:t>.</a:t>
            </a:r>
            <a:endParaRPr lang="en-US" dirty="0" smtClean="0"/>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0091890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Requirement Specification</a:t>
            </a:r>
            <a:endParaRPr lang="en-US" dirty="0"/>
          </a:p>
        </p:txBody>
      </p:sp>
    </p:spTree>
    <p:extLst>
      <p:ext uri="{BB962C8B-B14F-4D97-AF65-F5344CB8AC3E}">
        <p14:creationId xmlns:p14="http://schemas.microsoft.com/office/powerpoint/2010/main" xmlns="" val="28348081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a:latin typeface="Times New Roman" pitchFamily="18" charset="0"/>
                <a:cs typeface="Times New Roman" pitchFamily="18" charset="0"/>
              </a:rPr>
              <a:t>Requirement validation </a:t>
            </a:r>
            <a:r>
              <a:rPr lang="en-US" dirty="0">
                <a:latin typeface="Times New Roman" pitchFamily="18" charset="0"/>
                <a:cs typeface="Times New Roman" pitchFamily="18" charset="0"/>
              </a:rPr>
              <a:t>is the process of making sure that the requirements say the right things.</a:t>
            </a:r>
          </a:p>
          <a:p>
            <a:r>
              <a:rPr lang="en-US" dirty="0">
                <a:latin typeface="Times New Roman" pitchFamily="18" charset="0"/>
                <a:cs typeface="Times New Roman" pitchFamily="18" charset="0"/>
              </a:rPr>
              <a:t>Someone, often the customers or users, need to work through all the requirements and make sure that</a:t>
            </a:r>
          </a:p>
          <a:p>
            <a:pPr marL="109728" indent="0">
              <a:buNone/>
            </a:pPr>
            <a:r>
              <a:rPr lang="en-US" dirty="0" smtClean="0">
                <a:latin typeface="Times New Roman" pitchFamily="18" charset="0"/>
                <a:cs typeface="Times New Roman" pitchFamily="18" charset="0"/>
              </a:rPr>
              <a:t>   they</a:t>
            </a:r>
            <a:r>
              <a:rPr lang="en-US" dirty="0">
                <a:latin typeface="Times New Roman" pitchFamily="18" charset="0"/>
                <a:cs typeface="Times New Roman" pitchFamily="18" charset="0"/>
              </a:rPr>
              <a:t>: (1) Describe things the application should do</a:t>
            </a:r>
            <a:r>
              <a:rPr lang="en-US" dirty="0" smtClean="0">
                <a:latin typeface="Times New Roman" pitchFamily="18" charset="0"/>
                <a:cs typeface="Times New Roman" pitchFamily="18" charset="0"/>
              </a:rPr>
              <a:t>.</a:t>
            </a:r>
          </a:p>
          <a:p>
            <a:pPr marL="109728"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(2) Describe </a:t>
            </a:r>
            <a:r>
              <a:rPr lang="en-US" i="1" dirty="0" smtClean="0">
                <a:latin typeface="Times New Roman" pitchFamily="18" charset="0"/>
                <a:cs typeface="Times New Roman" pitchFamily="18" charset="0"/>
              </a:rPr>
              <a:t>everything  </a:t>
            </a:r>
            <a:r>
              <a:rPr lang="en-US" dirty="0">
                <a:latin typeface="Times New Roman" pitchFamily="18" charset="0"/>
                <a:cs typeface="Times New Roman" pitchFamily="18" charset="0"/>
              </a:rPr>
              <a:t>the application should do</a:t>
            </a:r>
            <a:r>
              <a:rPr lang="en-US" dirty="0" smtClean="0">
                <a:latin typeface="Times New Roman" pitchFamily="18" charset="0"/>
                <a:cs typeface="Times New Roman" pitchFamily="18" charset="0"/>
              </a:rPr>
              <a:t>.</a:t>
            </a:r>
          </a:p>
          <a:p>
            <a:r>
              <a:rPr lang="en-US" i="1" dirty="0">
                <a:latin typeface="Times New Roman" pitchFamily="18" charset="0"/>
                <a:cs typeface="Times New Roman" pitchFamily="18" charset="0"/>
              </a:rPr>
              <a:t>Requirement </a:t>
            </a:r>
            <a:r>
              <a:rPr lang="en-US" i="1" dirty="0" smtClean="0">
                <a:latin typeface="Times New Roman" pitchFamily="18" charset="0"/>
                <a:cs typeface="Times New Roman" pitchFamily="18" charset="0"/>
              </a:rPr>
              <a:t>verification </a:t>
            </a:r>
            <a:r>
              <a:rPr lang="en-US" dirty="0">
                <a:latin typeface="Times New Roman" pitchFamily="18" charset="0"/>
                <a:cs typeface="Times New Roman" pitchFamily="18" charset="0"/>
              </a:rPr>
              <a:t>is the process of checking that the </a:t>
            </a:r>
            <a:r>
              <a:rPr lang="en-US" dirty="0" smtClean="0">
                <a:latin typeface="Times New Roman" pitchFamily="18" charset="0"/>
                <a:cs typeface="Times New Roman" pitchFamily="18" charset="0"/>
              </a:rPr>
              <a:t>finished </a:t>
            </a:r>
            <a:r>
              <a:rPr lang="en-US" dirty="0">
                <a:latin typeface="Times New Roman" pitchFamily="18" charset="0"/>
                <a:cs typeface="Times New Roman" pitchFamily="18" charset="0"/>
              </a:rPr>
              <a:t>application actually </a:t>
            </a:r>
            <a:r>
              <a:rPr lang="en-US" dirty="0" smtClean="0">
                <a:latin typeface="Times New Roman" pitchFamily="18" charset="0"/>
                <a:cs typeface="Times New Roman" pitchFamily="18" charset="0"/>
              </a:rPr>
              <a:t>satisfies the requirements</a:t>
            </a:r>
            <a:r>
              <a:rPr lang="en-US" dirty="0"/>
              <a: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a:t>VALIDATION AND VERIFICATION</a:t>
            </a:r>
          </a:p>
        </p:txBody>
      </p:sp>
    </p:spTree>
    <p:extLst>
      <p:ext uri="{BB962C8B-B14F-4D97-AF65-F5344CB8AC3E}">
        <p14:creationId xmlns:p14="http://schemas.microsoft.com/office/powerpoint/2010/main" xmlns="" val="2192563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High‐level design provides a view of the system at an abstract level.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shows how the </a:t>
            </a:r>
            <a:r>
              <a:rPr lang="en-US" dirty="0" smtClean="0">
                <a:latin typeface="Times New Roman" pitchFamily="18" charset="0"/>
                <a:cs typeface="Times New Roman" pitchFamily="18" charset="0"/>
              </a:rPr>
              <a:t>major pieces </a:t>
            </a:r>
            <a:r>
              <a:rPr lang="en-US" dirty="0">
                <a:latin typeface="Times New Roman" pitchFamily="18" charset="0"/>
                <a:cs typeface="Times New Roman" pitchFamily="18" charset="0"/>
              </a:rPr>
              <a:t>of the </a:t>
            </a:r>
            <a:r>
              <a:rPr lang="en-US" dirty="0" smtClean="0">
                <a:latin typeface="Times New Roman" pitchFamily="18" charset="0"/>
                <a:cs typeface="Times New Roman" pitchFamily="18" charset="0"/>
              </a:rPr>
              <a:t>finished </a:t>
            </a:r>
            <a:r>
              <a:rPr lang="en-US" dirty="0">
                <a:latin typeface="Times New Roman" pitchFamily="18" charset="0"/>
                <a:cs typeface="Times New Roman" pitchFamily="18" charset="0"/>
              </a:rPr>
              <a:t>application will </a:t>
            </a:r>
            <a:r>
              <a:rPr lang="en-US" dirty="0" smtClean="0">
                <a:latin typeface="Times New Roman" pitchFamily="18" charset="0"/>
                <a:cs typeface="Times New Roman" pitchFamily="18" charset="0"/>
              </a:rPr>
              <a:t>fit </a:t>
            </a:r>
            <a:r>
              <a:rPr lang="en-US" dirty="0">
                <a:latin typeface="Times New Roman" pitchFamily="18" charset="0"/>
                <a:cs typeface="Times New Roman" pitchFamily="18" charset="0"/>
              </a:rPr>
              <a:t>together and interact with each </a:t>
            </a:r>
            <a:r>
              <a:rPr lang="en-US" dirty="0" smtClean="0">
                <a:latin typeface="Times New Roman" pitchFamily="18" charset="0"/>
                <a:cs typeface="Times New Roman" pitchFamily="18" charset="0"/>
              </a:rPr>
              <a:t>other.</a:t>
            </a:r>
          </a:p>
          <a:p>
            <a:r>
              <a:rPr lang="en-US" dirty="0" smtClean="0">
                <a:latin typeface="Times New Roman" pitchFamily="18" charset="0"/>
                <a:cs typeface="Times New Roman" pitchFamily="18" charset="0"/>
              </a:rPr>
              <a:t>High Level Design is the overall system design covering the system architecture.</a:t>
            </a:r>
          </a:p>
          <a:p>
            <a:r>
              <a:rPr lang="en-US" dirty="0" smtClean="0">
                <a:latin typeface="Times New Roman" pitchFamily="18" charset="0"/>
                <a:cs typeface="Times New Roman" pitchFamily="18" charset="0"/>
              </a:rPr>
              <a:t>It describes the relation between various modules and function of the system.</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High Level Design</a:t>
            </a:r>
            <a:endParaRPr lang="en-US" dirty="0"/>
          </a:p>
        </p:txBody>
      </p:sp>
    </p:spTree>
    <p:extLst>
      <p:ext uri="{BB962C8B-B14F-4D97-AF65-F5344CB8AC3E}">
        <p14:creationId xmlns:p14="http://schemas.microsoft.com/office/powerpoint/2010/main" xmlns="" val="2705477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b="1" dirty="0">
                <a:latin typeface="Times New Roman" pitchFamily="18" charset="0"/>
                <a:cs typeface="Times New Roman" pitchFamily="18" charset="0"/>
              </a:rPr>
              <a:t>Some of the most common items you might want to specify in the high‐level design</a:t>
            </a:r>
            <a:r>
              <a:rPr lang="en-US" dirty="0">
                <a:latin typeface="Times New Roman" pitchFamily="18" charset="0"/>
                <a:cs typeface="Times New Roman" pitchFamily="18" charset="0"/>
              </a:rPr>
              <a:t>.</a:t>
            </a:r>
          </a:p>
          <a:p>
            <a:r>
              <a:rPr lang="en-US" sz="2600" b="1" dirty="0" smtClean="0">
                <a:solidFill>
                  <a:srgbClr val="00B050"/>
                </a:solidFill>
                <a:latin typeface="Times New Roman" pitchFamily="18" charset="0"/>
                <a:cs typeface="Times New Roman" pitchFamily="18" charset="0"/>
              </a:rPr>
              <a:t>Security</a:t>
            </a:r>
          </a:p>
          <a:p>
            <a:r>
              <a:rPr lang="en-US" sz="2600" b="1" dirty="0" smtClean="0">
                <a:solidFill>
                  <a:srgbClr val="00B050"/>
                </a:solidFill>
                <a:latin typeface="Times New Roman" pitchFamily="18" charset="0"/>
                <a:cs typeface="Times New Roman" pitchFamily="18" charset="0"/>
              </a:rPr>
              <a:t>Hardware</a:t>
            </a:r>
          </a:p>
          <a:p>
            <a:r>
              <a:rPr lang="en-US" sz="2600" b="1" dirty="0">
                <a:solidFill>
                  <a:srgbClr val="00B050"/>
                </a:solidFill>
                <a:latin typeface="Times New Roman" pitchFamily="18" charset="0"/>
                <a:cs typeface="Times New Roman" pitchFamily="18" charset="0"/>
              </a:rPr>
              <a:t>User </a:t>
            </a:r>
            <a:r>
              <a:rPr lang="en-US" sz="2600" b="1" dirty="0" smtClean="0">
                <a:solidFill>
                  <a:srgbClr val="00B050"/>
                </a:solidFill>
                <a:latin typeface="Times New Roman" pitchFamily="18" charset="0"/>
                <a:cs typeface="Times New Roman" pitchFamily="18" charset="0"/>
              </a:rPr>
              <a:t>Interface</a:t>
            </a:r>
          </a:p>
          <a:p>
            <a:r>
              <a:rPr lang="en-US" sz="2600" b="1" dirty="0" smtClean="0">
                <a:solidFill>
                  <a:srgbClr val="00B050"/>
                </a:solidFill>
                <a:latin typeface="Times New Roman" pitchFamily="18" charset="0"/>
                <a:cs typeface="Times New Roman" pitchFamily="18" charset="0"/>
              </a:rPr>
              <a:t>Architecture</a:t>
            </a:r>
          </a:p>
          <a:p>
            <a:r>
              <a:rPr lang="en-US" sz="2600" b="1" dirty="0" smtClean="0">
                <a:solidFill>
                  <a:srgbClr val="00B050"/>
                </a:solidFill>
                <a:latin typeface="Times New Roman" pitchFamily="18" charset="0"/>
                <a:cs typeface="Times New Roman" pitchFamily="18" charset="0"/>
              </a:rPr>
              <a:t>Reports</a:t>
            </a:r>
          </a:p>
          <a:p>
            <a:r>
              <a:rPr lang="en-US" sz="2600" b="1" dirty="0" smtClean="0">
                <a:solidFill>
                  <a:srgbClr val="00B050"/>
                </a:solidFill>
                <a:latin typeface="Times New Roman" pitchFamily="18" charset="0"/>
                <a:cs typeface="Times New Roman" pitchFamily="18" charset="0"/>
              </a:rPr>
              <a:t>Other Outputs</a:t>
            </a:r>
          </a:p>
          <a:p>
            <a:r>
              <a:rPr lang="en-US" sz="2600" b="1" dirty="0" smtClean="0">
                <a:solidFill>
                  <a:srgbClr val="00B050"/>
                </a:solidFill>
                <a:latin typeface="Times New Roman" pitchFamily="18" charset="0"/>
                <a:cs typeface="Times New Roman" pitchFamily="18" charset="0"/>
              </a:rPr>
              <a:t>Database</a:t>
            </a:r>
          </a:p>
          <a:p>
            <a:r>
              <a:rPr lang="en-US" sz="2600" b="1" dirty="0" smtClean="0">
                <a:solidFill>
                  <a:srgbClr val="00B050"/>
                </a:solidFill>
                <a:latin typeface="Times New Roman" pitchFamily="18" charset="0"/>
                <a:cs typeface="Times New Roman" pitchFamily="18" charset="0"/>
              </a:rPr>
              <a:t>Configuration Data</a:t>
            </a:r>
          </a:p>
          <a:p>
            <a:r>
              <a:rPr lang="en-US" sz="2600" b="1" dirty="0" smtClean="0">
                <a:solidFill>
                  <a:srgbClr val="00B050"/>
                </a:solidFill>
                <a:latin typeface="Times New Roman" pitchFamily="18" charset="0"/>
                <a:cs typeface="Times New Roman" pitchFamily="18" charset="0"/>
              </a:rPr>
              <a:t>Data flows and States</a:t>
            </a:r>
          </a:p>
          <a:p>
            <a:r>
              <a:rPr lang="en-US" sz="2600" b="1" dirty="0" smtClean="0">
                <a:solidFill>
                  <a:srgbClr val="00B050"/>
                </a:solidFill>
                <a:latin typeface="Times New Roman" pitchFamily="18" charset="0"/>
                <a:cs typeface="Times New Roman" pitchFamily="18" charset="0"/>
              </a:rPr>
              <a:t>Training</a:t>
            </a:r>
            <a:endParaRPr lang="en-US" sz="2600" b="1" dirty="0">
              <a:solidFill>
                <a:srgbClr val="00B050"/>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821714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solidFill>
                  <a:srgbClr val="00B050"/>
                </a:solidFill>
                <a:latin typeface="Times New Roman" pitchFamily="18" charset="0"/>
                <a:cs typeface="Times New Roman" pitchFamily="18" charset="0"/>
              </a:rPr>
              <a:t>Security</a:t>
            </a:r>
          </a:p>
          <a:p>
            <a:pPr marL="109728"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high‐level design should sketch out all the </a:t>
            </a:r>
            <a:r>
              <a:rPr lang="en-US" dirty="0" smtClean="0">
                <a:latin typeface="Times New Roman" pitchFamily="18" charset="0"/>
                <a:cs typeface="Times New Roman" pitchFamily="18" charset="0"/>
              </a:rPr>
              <a:t>application’s </a:t>
            </a:r>
            <a:r>
              <a:rPr lang="en-US" dirty="0">
                <a:latin typeface="Times New Roman" pitchFamily="18" charset="0"/>
                <a:cs typeface="Times New Roman" pitchFamily="18" charset="0"/>
              </a:rPr>
              <a:t>security needs</a:t>
            </a:r>
            <a:r>
              <a:rPr lang="en-US" dirty="0" smtClean="0">
                <a:latin typeface="Times New Roman" pitchFamily="18" charset="0"/>
                <a:cs typeface="Times New Roman" pitchFamily="18" charset="0"/>
              </a:rPr>
              <a:t>.</a:t>
            </a:r>
          </a:p>
          <a:p>
            <a:pPr>
              <a:buFont typeface="Wingdings" pitchFamily="2" charset="2"/>
              <a:buChar char="q"/>
            </a:pPr>
            <a:r>
              <a:rPr lang="en-US" b="1" dirty="0">
                <a:solidFill>
                  <a:srgbClr val="0070C0"/>
                </a:solidFill>
                <a:latin typeface="Times New Roman" pitchFamily="18" charset="0"/>
                <a:cs typeface="Times New Roman" pitchFamily="18" charset="0"/>
              </a:rPr>
              <a:t>Operating system security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This includes the type of login procedures, password </a:t>
            </a:r>
            <a:r>
              <a:rPr lang="en-US" dirty="0" smtClean="0">
                <a:latin typeface="Times New Roman" pitchFamily="18" charset="0"/>
                <a:cs typeface="Times New Roman" pitchFamily="18" charset="0"/>
              </a:rPr>
              <a:t>expiration policies</a:t>
            </a:r>
            <a:r>
              <a:rPr lang="en-US" dirty="0">
                <a:latin typeface="Times New Roman" pitchFamily="18" charset="0"/>
                <a:cs typeface="Times New Roman" pitchFamily="18" charset="0"/>
              </a:rPr>
              <a:t>, and password </a:t>
            </a:r>
            <a:r>
              <a:rPr lang="en-US" dirty="0" smtClean="0">
                <a:latin typeface="Times New Roman" pitchFamily="18" charset="0"/>
                <a:cs typeface="Times New Roman" pitchFamily="18" charset="0"/>
              </a:rPr>
              <a:t>standards.</a:t>
            </a:r>
          </a:p>
          <a:p>
            <a:pPr>
              <a:buFont typeface="Wingdings" pitchFamily="2" charset="2"/>
              <a:buChar char="q"/>
            </a:pPr>
            <a:r>
              <a:rPr lang="en-US" b="1" dirty="0">
                <a:solidFill>
                  <a:srgbClr val="0070C0"/>
                </a:solidFill>
                <a:latin typeface="Times New Roman" pitchFamily="18" charset="0"/>
                <a:cs typeface="Times New Roman" pitchFamily="18" charset="0"/>
              </a:rPr>
              <a:t>Application </a:t>
            </a:r>
            <a:r>
              <a:rPr lang="en-US" b="1" dirty="0" smtClean="0">
                <a:solidFill>
                  <a:srgbClr val="0070C0"/>
                </a:solidFill>
                <a:latin typeface="Times New Roman" pitchFamily="18" charset="0"/>
                <a:cs typeface="Times New Roman" pitchFamily="18" charset="0"/>
              </a:rPr>
              <a:t>security</a:t>
            </a:r>
            <a:r>
              <a:rPr lang="en-US" b="1" dirty="0" smtClean="0">
                <a:latin typeface="Times New Roman" pitchFamily="18" charset="0"/>
                <a:cs typeface="Times New Roman" pitchFamily="18" charset="0"/>
              </a:rPr>
              <a:t>—</a:t>
            </a: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separate application username </a:t>
            </a:r>
            <a:r>
              <a:rPr lang="en-US" dirty="0" smtClean="0">
                <a:latin typeface="Times New Roman" pitchFamily="18" charset="0"/>
                <a:cs typeface="Times New Roman" pitchFamily="18" charset="0"/>
              </a:rPr>
              <a:t>and password</a:t>
            </a:r>
            <a:r>
              <a:rPr lang="en-US" dirty="0">
                <a:latin typeface="Times New Roman" pitchFamily="18" charset="0"/>
                <a:cs typeface="Times New Roman" pitchFamily="18" charset="0"/>
              </a:rPr>
              <a:t>. Application security also means providing the right level of access to </a:t>
            </a:r>
            <a:r>
              <a:rPr lang="en-US" dirty="0" smtClean="0">
                <a:latin typeface="Times New Roman" pitchFamily="18" charset="0"/>
                <a:cs typeface="Times New Roman" pitchFamily="18" charset="0"/>
              </a:rPr>
              <a:t>different users</a:t>
            </a:r>
            <a:r>
              <a:rPr lang="en-US"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197294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Ø"/>
            </a:pPr>
            <a:r>
              <a:rPr lang="en-US" b="1" u="sng" dirty="0" smtClean="0">
                <a:latin typeface="Times New Roman" pitchFamily="18" charset="0"/>
                <a:cs typeface="Times New Roman" pitchFamily="18" charset="0"/>
              </a:rPr>
              <a:t>Clear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Good requirements are clear, concise, and </a:t>
            </a:r>
            <a:r>
              <a:rPr lang="en-US" dirty="0" smtClean="0">
                <a:latin typeface="Times New Roman" pitchFamily="18" charset="0"/>
                <a:cs typeface="Times New Roman" pitchFamily="18" charset="0"/>
              </a:rPr>
              <a:t> easy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understand.</a:t>
            </a:r>
          </a:p>
          <a:p>
            <a:pPr marL="109728" indent="0">
              <a:buNone/>
            </a:pPr>
            <a:r>
              <a:rPr lang="en-US" dirty="0" smtClean="0">
                <a:latin typeface="Times New Roman" pitchFamily="18" charset="0"/>
                <a:cs typeface="Times New Roman" pitchFamily="18" charset="0"/>
              </a:rPr>
              <a:t>    To </a:t>
            </a:r>
            <a:r>
              <a:rPr lang="en-US" dirty="0">
                <a:latin typeface="Times New Roman" pitchFamily="18" charset="0"/>
                <a:cs typeface="Times New Roman" pitchFamily="18" charset="0"/>
              </a:rPr>
              <a:t>be clear, requirements cannot be vague or </a:t>
            </a:r>
            <a:r>
              <a:rPr lang="en-US" dirty="0" smtClean="0">
                <a:latin typeface="Times New Roman" pitchFamily="18" charset="0"/>
                <a:cs typeface="Times New Roman" pitchFamily="18" charset="0"/>
              </a:rPr>
              <a:t>  ill‐defined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Wingdings" pitchFamily="2" charset="2"/>
              <a:buChar char="Ø"/>
            </a:pPr>
            <a:r>
              <a:rPr lang="en-US" b="1" u="sng" dirty="0" smtClean="0">
                <a:latin typeface="Times New Roman" pitchFamily="18" charset="0"/>
                <a:cs typeface="Times New Roman" pitchFamily="18" charset="0"/>
              </a:rPr>
              <a:t>Unambiguous</a:t>
            </a:r>
            <a:r>
              <a:rPr lang="en-US" u="sng"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addition to being clear and concrete, a requirement must be unambiguous. </a:t>
            </a:r>
          </a:p>
          <a:p>
            <a:pPr>
              <a:buFont typeface="Wingdings" pitchFamily="2" charset="2"/>
              <a:buChar char="Ø"/>
            </a:pPr>
            <a:r>
              <a:rPr lang="en-US" b="1" u="sng" dirty="0" smtClean="0">
                <a:latin typeface="Times New Roman" pitchFamily="18" charset="0"/>
                <a:cs typeface="Times New Roman" pitchFamily="18" charset="0"/>
              </a:rPr>
              <a:t>Consistent-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project’s requirements must be consistent with each other. That means not only that they cannot contradict each other, but that they also don’t provide so many constraints that the problem is unsolvable</a:t>
            </a:r>
            <a:r>
              <a:rPr lang="en-US" dirty="0"/>
              <a:t>.</a:t>
            </a:r>
          </a:p>
        </p:txBody>
      </p:sp>
      <p:sp>
        <p:nvSpPr>
          <p:cNvPr id="3" name="Title 2"/>
          <p:cNvSpPr>
            <a:spLocks noGrp="1"/>
          </p:cNvSpPr>
          <p:nvPr>
            <p:ph type="title"/>
          </p:nvPr>
        </p:nvSpPr>
        <p:spPr/>
        <p:txBody>
          <a:bodyPr>
            <a:normAutofit fontScale="90000"/>
          </a:bodyPr>
          <a:lstStyle/>
          <a:p>
            <a:r>
              <a:rPr lang="en-US" dirty="0" smtClean="0"/>
              <a:t>The properties of useful requirement.</a:t>
            </a:r>
            <a:endParaRPr lang="en-US" dirty="0"/>
          </a:p>
        </p:txBody>
      </p:sp>
    </p:spTree>
    <p:extLst>
      <p:ext uri="{BB962C8B-B14F-4D97-AF65-F5344CB8AC3E}">
        <p14:creationId xmlns:p14="http://schemas.microsoft.com/office/powerpoint/2010/main" xmlns="" val="1521120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US" b="1" dirty="0">
                <a:solidFill>
                  <a:srgbClr val="0070C0"/>
                </a:solidFill>
                <a:latin typeface="Times New Roman" pitchFamily="18" charset="0"/>
                <a:cs typeface="Times New Roman" pitchFamily="18" charset="0"/>
              </a:rPr>
              <a:t>Data security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Protecting data  from destructive forces and unwanted actions of unauthorized users.   </a:t>
            </a:r>
          </a:p>
          <a:p>
            <a:pPr>
              <a:buFont typeface="Wingdings" pitchFamily="2" charset="2"/>
              <a:buChar char="q"/>
            </a:pPr>
            <a:r>
              <a:rPr lang="en-US" dirty="0" smtClean="0">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Network security</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Network security consists of  policies and practices adopted to prevent and monitor unauthorized access of computer network and network accessible resources.</a:t>
            </a:r>
          </a:p>
          <a:p>
            <a:pPr>
              <a:buFont typeface="Wingdings" pitchFamily="2" charset="2"/>
              <a:buChar char="q"/>
            </a:pPr>
            <a:r>
              <a:rPr lang="en-US" dirty="0" smtClean="0">
                <a:latin typeface="Times New Roman" pitchFamily="18" charset="0"/>
                <a:cs typeface="Times New Roman" pitchFamily="18" charset="0"/>
              </a:rPr>
              <a:t> </a:t>
            </a:r>
            <a:r>
              <a:rPr lang="en-US" b="1" dirty="0">
                <a:solidFill>
                  <a:srgbClr val="0070C0"/>
                </a:solidFill>
                <a:latin typeface="Times New Roman" pitchFamily="18" charset="0"/>
                <a:cs typeface="Times New Roman" pitchFamily="18" charset="0"/>
              </a:rPr>
              <a:t>Physical </a:t>
            </a:r>
            <a:r>
              <a:rPr lang="en-US" b="1" dirty="0" smtClean="0">
                <a:solidFill>
                  <a:srgbClr val="0070C0"/>
                </a:solidFill>
                <a:latin typeface="Times New Roman" pitchFamily="18" charset="0"/>
                <a:cs typeface="Times New Roman" pitchFamily="18" charset="0"/>
              </a:rPr>
              <a:t>security</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Many </a:t>
            </a:r>
            <a:r>
              <a:rPr lang="en-US" dirty="0">
                <a:latin typeface="Times New Roman" pitchFamily="18" charset="0"/>
                <a:cs typeface="Times New Roman" pitchFamily="18" charset="0"/>
              </a:rPr>
              <a:t>software engineers overlook physical security. </a:t>
            </a:r>
            <a:r>
              <a:rPr lang="en-US" dirty="0" smtClean="0">
                <a:latin typeface="Times New Roman" pitchFamily="18" charset="0"/>
                <a:cs typeface="Times New Roman" pitchFamily="18" charset="0"/>
              </a:rPr>
              <a:t>Physical security prevents and discourages attackers by installing alarms, cameras etc.</a:t>
            </a:r>
            <a:endParaRPr lang="en-US" dirty="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3878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b="1" dirty="0" smtClean="0">
                <a:solidFill>
                  <a:srgbClr val="00B050"/>
                </a:solidFill>
              </a:rPr>
              <a:t>Hardware</a:t>
            </a:r>
          </a:p>
          <a:p>
            <a:pPr marL="109728" indent="0">
              <a:buNone/>
            </a:pPr>
            <a:r>
              <a:rPr lang="en-US" dirty="0" smtClean="0">
                <a:latin typeface="Times New Roman" pitchFamily="18" charset="0"/>
                <a:cs typeface="Times New Roman" pitchFamily="18" charset="0"/>
              </a:rPr>
              <a:t>You can </a:t>
            </a:r>
            <a:r>
              <a:rPr lang="en-US" dirty="0">
                <a:latin typeface="Times New Roman" pitchFamily="18" charset="0"/>
                <a:cs typeface="Times New Roman" pitchFamily="18" charset="0"/>
              </a:rPr>
              <a:t>build systems to run on </a:t>
            </a:r>
            <a:r>
              <a:rPr lang="en-US" dirty="0" smtClean="0">
                <a:latin typeface="Times New Roman" pitchFamily="18" charset="0"/>
                <a:cs typeface="Times New Roman" pitchFamily="18" charset="0"/>
              </a:rPr>
              <a:t>mainframes, desktops, </a:t>
            </a:r>
            <a:r>
              <a:rPr lang="en-US" dirty="0">
                <a:latin typeface="Times New Roman" pitchFamily="18" charset="0"/>
                <a:cs typeface="Times New Roman" pitchFamily="18" charset="0"/>
              </a:rPr>
              <a:t>laptops, tablets, and phones</a:t>
            </a:r>
            <a:r>
              <a:rPr lang="en-US" dirty="0" smtClean="0"/>
              <a:t>.</a:t>
            </a:r>
          </a:p>
          <a:p>
            <a:pPr marL="109728" indent="0">
              <a:buNone/>
            </a:pPr>
            <a:r>
              <a:rPr lang="en-US" dirty="0">
                <a:latin typeface="Times New Roman" pitchFamily="18" charset="0"/>
                <a:cs typeface="Times New Roman" pitchFamily="18" charset="0"/>
              </a:rPr>
              <a:t>Additional hardware that you need to specify might include the following:</a:t>
            </a:r>
          </a:p>
          <a:p>
            <a:r>
              <a:rPr lang="en-US" dirty="0" smtClean="0">
                <a:latin typeface="Times New Roman" pitchFamily="18" charset="0"/>
                <a:cs typeface="Times New Roman" pitchFamily="18" charset="0"/>
              </a:rPr>
              <a:t>Printers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Network components (cables, modems, gateways, and routers)</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Servers (database servers, web servers, and application servers)</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Specialized instruments (scales, microscopes, programmable signs, and GPS units)</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Audio and video hardware (webcams, headsets, and VOIP)</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387333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b="1" dirty="0">
                <a:solidFill>
                  <a:srgbClr val="00B050"/>
                </a:solidFill>
                <a:latin typeface="Times New Roman" pitchFamily="18" charset="0"/>
                <a:cs typeface="Times New Roman" pitchFamily="18" charset="0"/>
              </a:rPr>
              <a:t>User </a:t>
            </a:r>
            <a:r>
              <a:rPr lang="en-US" b="1" dirty="0" smtClean="0">
                <a:solidFill>
                  <a:srgbClr val="00B050"/>
                </a:solidFill>
                <a:latin typeface="Times New Roman" pitchFamily="18" charset="0"/>
                <a:cs typeface="Times New Roman" pitchFamily="18" charset="0"/>
              </a:rPr>
              <a:t>Interface</a:t>
            </a:r>
          </a:p>
          <a:p>
            <a:r>
              <a:rPr lang="en-US" dirty="0" smtClean="0">
                <a:latin typeface="Times New Roman" pitchFamily="18" charset="0"/>
                <a:cs typeface="Times New Roman" pitchFamily="18" charset="0"/>
              </a:rPr>
              <a:t>Indicates </a:t>
            </a:r>
            <a:r>
              <a:rPr lang="en-US" dirty="0">
                <a:latin typeface="Times New Roman" pitchFamily="18" charset="0"/>
                <a:cs typeface="Times New Roman" pitchFamily="18" charset="0"/>
              </a:rPr>
              <a:t>the main methods for navigating through the </a:t>
            </a:r>
            <a:r>
              <a:rPr lang="en-US" dirty="0" smtClean="0">
                <a:latin typeface="Times New Roman" pitchFamily="18" charset="0"/>
                <a:cs typeface="Times New Roman" pitchFamily="18" charset="0"/>
              </a:rPr>
              <a:t>application.</a:t>
            </a:r>
          </a:p>
          <a:p>
            <a:r>
              <a:rPr lang="en-US" dirty="0">
                <a:latin typeface="Times New Roman" pitchFamily="18" charset="0"/>
                <a:cs typeface="Times New Roman" pitchFamily="18" charset="0"/>
              </a:rPr>
              <a:t>In addition to the application’s basic </a:t>
            </a:r>
            <a:r>
              <a:rPr lang="en-US" dirty="0" smtClean="0">
                <a:latin typeface="Times New Roman" pitchFamily="18" charset="0"/>
                <a:cs typeface="Times New Roman" pitchFamily="18" charset="0"/>
              </a:rPr>
              <a:t>navigational </a:t>
            </a:r>
            <a:r>
              <a:rPr lang="en-US" dirty="0">
                <a:latin typeface="Times New Roman" pitchFamily="18" charset="0"/>
                <a:cs typeface="Times New Roman" pitchFamily="18" charset="0"/>
              </a:rPr>
              <a:t>style, the high‐level user interface design </a:t>
            </a:r>
            <a:r>
              <a:rPr lang="en-US" dirty="0" smtClean="0">
                <a:latin typeface="Times New Roman" pitchFamily="18" charset="0"/>
                <a:cs typeface="Times New Roman" pitchFamily="18" charset="0"/>
              </a:rPr>
              <a:t>can describe </a:t>
            </a:r>
            <a:r>
              <a:rPr lang="en-US" dirty="0">
                <a:latin typeface="Times New Roman" pitchFamily="18" charset="0"/>
                <a:cs typeface="Times New Roman" pitchFamily="18" charset="0"/>
              </a:rPr>
              <a:t>special features such as clickable maps, important tables, or methods for specifying </a:t>
            </a:r>
            <a:r>
              <a:rPr lang="en-US" dirty="0" smtClean="0">
                <a:latin typeface="Times New Roman" pitchFamily="18" charset="0"/>
                <a:cs typeface="Times New Roman" pitchFamily="18" charset="0"/>
              </a:rPr>
              <a:t>system settings </a:t>
            </a:r>
            <a:r>
              <a:rPr lang="en-US" dirty="0">
                <a:latin typeface="Times New Roman" pitchFamily="18" charset="0"/>
                <a:cs typeface="Times New Roman" pitchFamily="18" charset="0"/>
              </a:rPr>
              <a:t>(such as sliders, scrollbars, or text </a:t>
            </a:r>
            <a:r>
              <a:rPr lang="en-US" dirty="0" smtClean="0">
                <a:latin typeface="Times New Roman" pitchFamily="18" charset="0"/>
                <a:cs typeface="Times New Roman" pitchFamily="18" charset="0"/>
              </a:rPr>
              <a:t>boxes).</a:t>
            </a:r>
          </a:p>
          <a:p>
            <a:r>
              <a:rPr lang="en-US" dirty="0" smtClean="0">
                <a:latin typeface="Times New Roman" pitchFamily="18" charset="0"/>
                <a:cs typeface="Times New Roman" pitchFamily="18" charset="0"/>
              </a:rPr>
              <a:t>It can </a:t>
            </a:r>
            <a:r>
              <a:rPr lang="en-US" dirty="0">
                <a:latin typeface="Times New Roman" pitchFamily="18" charset="0"/>
                <a:cs typeface="Times New Roman" pitchFamily="18" charset="0"/>
              </a:rPr>
              <a:t>also address general appearance issues such as color schemes, </a:t>
            </a:r>
            <a:r>
              <a:rPr lang="en-US" dirty="0" smtClean="0">
                <a:latin typeface="Times New Roman" pitchFamily="18" charset="0"/>
                <a:cs typeface="Times New Roman" pitchFamily="18" charset="0"/>
              </a:rPr>
              <a:t>company logo </a:t>
            </a:r>
            <a:r>
              <a:rPr lang="en-US" dirty="0">
                <a:latin typeface="Times New Roman" pitchFamily="18" charset="0"/>
                <a:cs typeface="Times New Roman" pitchFamily="18" charset="0"/>
              </a:rPr>
              <a:t>placement, and form skins.</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xmlns="" val="2365485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solidFill>
                  <a:srgbClr val="0070C0"/>
                </a:solidFill>
                <a:latin typeface="Times New Roman" pitchFamily="18" charset="0"/>
                <a:cs typeface="Times New Roman" pitchFamily="18" charset="0"/>
              </a:rPr>
              <a:t>Internal Interfaces</a:t>
            </a:r>
          </a:p>
          <a:p>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pecifies the </a:t>
            </a:r>
            <a:r>
              <a:rPr lang="en-US" dirty="0">
                <a:latin typeface="Times New Roman" pitchFamily="18" charset="0"/>
                <a:cs typeface="Times New Roman" pitchFamily="18" charset="0"/>
              </a:rPr>
              <a:t>internal </a:t>
            </a:r>
            <a:r>
              <a:rPr lang="en-US" dirty="0" smtClean="0">
                <a:latin typeface="Times New Roman" pitchFamily="18" charset="0"/>
                <a:cs typeface="Times New Roman" pitchFamily="18" charset="0"/>
              </a:rPr>
              <a:t>interactions or specify </a:t>
            </a:r>
            <a:r>
              <a:rPr lang="en-US" dirty="0">
                <a:latin typeface="Times New Roman" pitchFamily="18" charset="0"/>
                <a:cs typeface="Times New Roman" pitchFamily="18" charset="0"/>
              </a:rPr>
              <a:t>how the pieces will interact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teams </a:t>
            </a:r>
            <a:r>
              <a:rPr lang="en-US" dirty="0">
                <a:latin typeface="Times New Roman" pitchFamily="18" charset="0"/>
                <a:cs typeface="Times New Roman" pitchFamily="18" charset="0"/>
              </a:rPr>
              <a:t>assigned to the pieces can work separately without needing constant coordination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pecifies </a:t>
            </a:r>
            <a:r>
              <a:rPr lang="en-US" dirty="0">
                <a:latin typeface="Times New Roman" pitchFamily="18" charset="0"/>
                <a:cs typeface="Times New Roman" pitchFamily="18" charset="0"/>
              </a:rPr>
              <a:t>these internal </a:t>
            </a:r>
            <a:r>
              <a:rPr lang="en-US" dirty="0" smtClean="0">
                <a:latin typeface="Times New Roman" pitchFamily="18" charset="0"/>
                <a:cs typeface="Times New Roman" pitchFamily="18" charset="0"/>
              </a:rPr>
              <a:t>interactions clearly and unambiguously </a:t>
            </a:r>
            <a:r>
              <a:rPr lang="en-US" dirty="0">
                <a:latin typeface="Times New Roman" pitchFamily="18" charset="0"/>
                <a:cs typeface="Times New Roman" pitchFamily="18" charset="0"/>
              </a:rPr>
              <a:t>so that the teams can work as independently as possible.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218800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solidFill>
                  <a:srgbClr val="0070C0"/>
                </a:solidFill>
              </a:rPr>
              <a:t>External Interfaces</a:t>
            </a:r>
            <a:endParaRPr lang="en-US" dirty="0" smtClean="0">
              <a:solidFill>
                <a:srgbClr val="0070C0"/>
              </a:solidFill>
            </a:endParaRPr>
          </a:p>
          <a:p>
            <a:r>
              <a:rPr lang="en-US" dirty="0" smtClean="0">
                <a:latin typeface="Times New Roman" pitchFamily="18" charset="0"/>
                <a:cs typeface="Times New Roman" pitchFamily="18" charset="0"/>
              </a:rPr>
              <a:t>Many </a:t>
            </a:r>
            <a:r>
              <a:rPr lang="en-US" dirty="0">
                <a:latin typeface="Times New Roman" pitchFamily="18" charset="0"/>
                <a:cs typeface="Times New Roman" pitchFamily="18" charset="0"/>
              </a:rPr>
              <a:t>applications must interact with external systems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External interface are easier to specify than internal interface</a:t>
            </a:r>
            <a:r>
              <a:rPr lang="en-US" dirty="0" smtClean="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701605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solidFill>
                  <a:srgbClr val="00B050"/>
                </a:solidFill>
              </a:rPr>
              <a:t>Architecture</a:t>
            </a:r>
          </a:p>
          <a:p>
            <a:r>
              <a:rPr lang="en-US" dirty="0">
                <a:latin typeface="Times New Roman" pitchFamily="18" charset="0"/>
                <a:cs typeface="Times New Roman" pitchFamily="18" charset="0"/>
              </a:rPr>
              <a:t>An application’s architecture describes how its pieces </a:t>
            </a:r>
            <a:r>
              <a:rPr lang="en-US" dirty="0" smtClean="0">
                <a:latin typeface="Times New Roman" pitchFamily="18" charset="0"/>
                <a:cs typeface="Times New Roman" pitchFamily="18" charset="0"/>
              </a:rPr>
              <a:t>fit </a:t>
            </a:r>
            <a:r>
              <a:rPr lang="en-US" dirty="0">
                <a:latin typeface="Times New Roman" pitchFamily="18" charset="0"/>
                <a:cs typeface="Times New Roman" pitchFamily="18" charset="0"/>
              </a:rPr>
              <a:t>together at a high </a:t>
            </a:r>
            <a:r>
              <a:rPr lang="en-US" dirty="0" smtClean="0">
                <a:latin typeface="Times New Roman" pitchFamily="18" charset="0"/>
                <a:cs typeface="Times New Roman" pitchFamily="18" charset="0"/>
              </a:rPr>
              <a:t>level.</a:t>
            </a:r>
          </a:p>
          <a:p>
            <a:pPr marL="109728" indent="0">
              <a:buNone/>
            </a:pPr>
            <a:r>
              <a:rPr lang="en-US" b="1" dirty="0" smtClean="0">
                <a:solidFill>
                  <a:srgbClr val="0070C0"/>
                </a:solidFill>
                <a:latin typeface="Times New Roman" pitchFamily="18" charset="0"/>
                <a:cs typeface="Times New Roman" pitchFamily="18" charset="0"/>
              </a:rPr>
              <a:t>Monolithic</a:t>
            </a:r>
          </a:p>
          <a:p>
            <a:r>
              <a:rPr lang="en-US" dirty="0">
                <a:latin typeface="Times New Roman" pitchFamily="18" charset="0"/>
                <a:cs typeface="Times New Roman" pitchFamily="18" charset="0"/>
              </a:rPr>
              <a:t>In a </a:t>
            </a:r>
            <a:r>
              <a:rPr lang="en-US" i="1" dirty="0">
                <a:latin typeface="Times New Roman" pitchFamily="18" charset="0"/>
                <a:cs typeface="Times New Roman" pitchFamily="18" charset="0"/>
              </a:rPr>
              <a:t>monolithic architecture </a:t>
            </a:r>
            <a:r>
              <a:rPr lang="en-US" dirty="0">
                <a:latin typeface="Times New Roman" pitchFamily="18" charset="0"/>
                <a:cs typeface="Times New Roman" pitchFamily="18" charset="0"/>
              </a:rPr>
              <a:t>, a single program does everything</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It displays the user </a:t>
            </a:r>
            <a:r>
              <a:rPr lang="en-US" dirty="0" smtClean="0">
                <a:latin typeface="Times New Roman" pitchFamily="18" charset="0"/>
                <a:cs typeface="Times New Roman" pitchFamily="18" charset="0"/>
              </a:rPr>
              <a:t>interface, accesses </a:t>
            </a:r>
            <a:r>
              <a:rPr lang="en-US" dirty="0">
                <a:latin typeface="Times New Roman" pitchFamily="18" charset="0"/>
                <a:cs typeface="Times New Roman" pitchFamily="18" charset="0"/>
              </a:rPr>
              <a:t>data, processes customer orders, prints invoices, launches missiles, and does whatever </a:t>
            </a:r>
            <a:r>
              <a:rPr lang="en-US" dirty="0" smtClean="0">
                <a:latin typeface="Times New Roman" pitchFamily="18" charset="0"/>
                <a:cs typeface="Times New Roman" pitchFamily="18" charset="0"/>
              </a:rPr>
              <a:t>else the </a:t>
            </a:r>
            <a:r>
              <a:rPr lang="en-US" dirty="0">
                <a:latin typeface="Times New Roman" pitchFamily="18" charset="0"/>
                <a:cs typeface="Times New Roman" pitchFamily="18" charset="0"/>
              </a:rPr>
              <a:t>application needs to do.</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73008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b="1" dirty="0" smtClean="0">
                <a:latin typeface="Times New Roman" pitchFamily="18" charset="0"/>
                <a:cs typeface="Times New Roman" pitchFamily="18" charset="0"/>
              </a:rPr>
              <a:t>Drawbacks of Monolithic Architecture.</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pieces of the system are </a:t>
            </a:r>
            <a:r>
              <a:rPr lang="en-US" dirty="0" smtClean="0">
                <a:latin typeface="Times New Roman" pitchFamily="18" charset="0"/>
                <a:cs typeface="Times New Roman" pitchFamily="18" charset="0"/>
              </a:rPr>
              <a:t>tied closely </a:t>
            </a:r>
            <a:r>
              <a:rPr lang="en-US" dirty="0">
                <a:latin typeface="Times New Roman" pitchFamily="18" charset="0"/>
                <a:cs typeface="Times New Roman" pitchFamily="18" charset="0"/>
              </a:rPr>
              <a:t>together, so it doesn’t give you a lot of </a:t>
            </a:r>
            <a:r>
              <a:rPr lang="en-US" dirty="0" smtClean="0">
                <a:latin typeface="Times New Roman" pitchFamily="18" charset="0"/>
                <a:cs typeface="Times New Roman" pitchFamily="18" charset="0"/>
              </a:rPr>
              <a:t>flexibility.</a:t>
            </a:r>
          </a:p>
          <a:p>
            <a:r>
              <a:rPr lang="en-US" dirty="0">
                <a:latin typeface="Times New Roman" pitchFamily="18" charset="0"/>
                <a:cs typeface="Times New Roman" pitchFamily="18" charset="0"/>
              </a:rPr>
              <a:t>If you get any of the details wrong, the tight </a:t>
            </a:r>
            <a:r>
              <a:rPr lang="en-US" dirty="0" smtClean="0">
                <a:latin typeface="Times New Roman" pitchFamily="18" charset="0"/>
                <a:cs typeface="Times New Roman" pitchFamily="18" charset="0"/>
              </a:rPr>
              <a:t>coupling between </a:t>
            </a:r>
            <a:r>
              <a:rPr lang="en-US" dirty="0">
                <a:latin typeface="Times New Roman" pitchFamily="18" charset="0"/>
                <a:cs typeface="Times New Roman" pitchFamily="18" charset="0"/>
              </a:rPr>
              <a:t>the pieces of the system makes </a:t>
            </a:r>
            <a:r>
              <a:rPr lang="en-US" dirty="0" smtClean="0">
                <a:latin typeface="Times New Roman" pitchFamily="18" charset="0"/>
                <a:cs typeface="Times New Roman" pitchFamily="18" charset="0"/>
              </a:rPr>
              <a:t>fixing </a:t>
            </a:r>
            <a:r>
              <a:rPr lang="en-US" dirty="0">
                <a:latin typeface="Times New Roman" pitchFamily="18" charset="0"/>
                <a:cs typeface="Times New Roman" pitchFamily="18" charset="0"/>
              </a:rPr>
              <a:t>them later </a:t>
            </a:r>
            <a:r>
              <a:rPr lang="en-US" dirty="0" smtClean="0">
                <a:latin typeface="Times New Roman" pitchFamily="18" charset="0"/>
                <a:cs typeface="Times New Roman" pitchFamily="18" charset="0"/>
              </a:rPr>
              <a:t>difficult.</a:t>
            </a:r>
          </a:p>
          <a:p>
            <a:pPr marL="109728" indent="0">
              <a:buNone/>
            </a:pPr>
            <a:r>
              <a:rPr lang="en-US" b="1" dirty="0" smtClean="0">
                <a:latin typeface="Times New Roman" pitchFamily="18" charset="0"/>
                <a:cs typeface="Times New Roman" pitchFamily="18" charset="0"/>
              </a:rPr>
              <a:t>Advantages</a:t>
            </a:r>
          </a:p>
          <a:p>
            <a:r>
              <a:rPr lang="en-US" dirty="0">
                <a:latin typeface="Times New Roman" pitchFamily="18" charset="0"/>
                <a:cs typeface="Times New Roman" pitchFamily="18" charset="0"/>
              </a:rPr>
              <a:t>Because everything is built into a </a:t>
            </a:r>
            <a:r>
              <a:rPr lang="en-US" dirty="0" smtClean="0">
                <a:latin typeface="Times New Roman" pitchFamily="18" charset="0"/>
                <a:cs typeface="Times New Roman" pitchFamily="18" charset="0"/>
              </a:rPr>
              <a:t>single program</a:t>
            </a:r>
            <a:r>
              <a:rPr lang="en-US" dirty="0">
                <a:latin typeface="Times New Roman" pitchFamily="18" charset="0"/>
                <a:cs typeface="Times New Roman" pitchFamily="18" charset="0"/>
              </a:rPr>
              <a:t>, there’s no need for complicated communication across </a:t>
            </a:r>
            <a:r>
              <a:rPr lang="en-US" dirty="0" smtClean="0">
                <a:latin typeface="Times New Roman" pitchFamily="18" charset="0"/>
                <a:cs typeface="Times New Roman" pitchFamily="18" charset="0"/>
              </a:rPr>
              <a:t>networks.</a:t>
            </a:r>
          </a:p>
          <a:p>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ou </a:t>
            </a:r>
            <a:r>
              <a:rPr lang="en-US" dirty="0">
                <a:latin typeface="Times New Roman" pitchFamily="18" charset="0"/>
                <a:cs typeface="Times New Roman" pitchFamily="18" charset="0"/>
              </a:rPr>
              <a:t>don’t need to worry about the network going</a:t>
            </a:r>
          </a:p>
          <a:p>
            <a:pPr marL="109728" indent="0">
              <a:buNone/>
            </a:pPr>
            <a:r>
              <a:rPr lang="en-US" dirty="0" smtClean="0">
                <a:latin typeface="Times New Roman" pitchFamily="18" charset="0"/>
                <a:cs typeface="Times New Roman" pitchFamily="18" charset="0"/>
              </a:rPr>
              <a:t>    down</a:t>
            </a:r>
            <a:r>
              <a:rPr lang="en-US" dirty="0">
                <a:latin typeface="Times New Roman" pitchFamily="18" charset="0"/>
                <a:cs typeface="Times New Roman" pitchFamily="18" charset="0"/>
              </a:rPr>
              <a:t>; and you don’t need to worry about network </a:t>
            </a:r>
            <a:r>
              <a:rPr lang="en-US" dirty="0" smtClean="0">
                <a:latin typeface="Times New Roman" pitchFamily="18" charset="0"/>
                <a:cs typeface="Times New Roman" pitchFamily="18" charset="0"/>
              </a:rPr>
              <a:t>security.</a:t>
            </a:r>
          </a:p>
          <a:p>
            <a:endParaRPr lang="en-US" b="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261558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b="1" dirty="0" smtClean="0">
                <a:solidFill>
                  <a:srgbClr val="0070C0"/>
                </a:solidFill>
              </a:rPr>
              <a:t>Client/Server</a:t>
            </a: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client/server architecture </a:t>
            </a:r>
            <a:r>
              <a:rPr lang="en-US" dirty="0">
                <a:latin typeface="Times New Roman" pitchFamily="18" charset="0"/>
                <a:cs typeface="Times New Roman" pitchFamily="18" charset="0"/>
              </a:rPr>
              <a:t>separates pieces of the system that need to use </a:t>
            </a:r>
            <a:r>
              <a:rPr lang="en-US" dirty="0" smtClean="0">
                <a:latin typeface="Times New Roman" pitchFamily="18" charset="0"/>
                <a:cs typeface="Times New Roman" pitchFamily="18" charset="0"/>
              </a:rPr>
              <a:t>a particular </a:t>
            </a:r>
            <a:r>
              <a:rPr lang="en-US" dirty="0">
                <a:latin typeface="Times New Roman" pitchFamily="18" charset="0"/>
                <a:cs typeface="Times New Roman" pitchFamily="18" charset="0"/>
              </a:rPr>
              <a:t>function (clients) from parts of the system that provide those functions</a:t>
            </a:r>
          </a:p>
          <a:p>
            <a:pPr marL="109728"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servers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For example, many applications rely on a database to hold information </a:t>
            </a:r>
            <a:r>
              <a:rPr lang="en-US" dirty="0" smtClean="0">
                <a:latin typeface="Times New Roman" pitchFamily="18" charset="0"/>
                <a:cs typeface="Times New Roman" pitchFamily="18" charset="0"/>
              </a:rPr>
              <a:t>about customers</a:t>
            </a:r>
            <a:r>
              <a:rPr lang="en-US" dirty="0">
                <a:latin typeface="Times New Roman" pitchFamily="18" charset="0"/>
                <a:cs typeface="Times New Roman" pitchFamily="18" charset="0"/>
              </a:rPr>
              <a:t>, products, orders, and employees. The application needs to display </a:t>
            </a:r>
            <a:r>
              <a:rPr lang="en-US" dirty="0" smtClean="0">
                <a:latin typeface="Times New Roman" pitchFamily="18" charset="0"/>
                <a:cs typeface="Times New Roman" pitchFamily="18" charset="0"/>
              </a:rPr>
              <a:t>that information </a:t>
            </a:r>
            <a:r>
              <a:rPr lang="en-US" dirty="0">
                <a:latin typeface="Times New Roman" pitchFamily="18" charset="0"/>
                <a:cs typeface="Times New Roman" pitchFamily="18" charset="0"/>
              </a:rPr>
              <a:t>in some sort of user interface. One way to do that would be </a:t>
            </a:r>
            <a:r>
              <a:rPr lang="en-US" dirty="0" smtClean="0">
                <a:latin typeface="Times New Roman" pitchFamily="18" charset="0"/>
                <a:cs typeface="Times New Roman" pitchFamily="18" charset="0"/>
              </a:rPr>
              <a:t>to integrate </a:t>
            </a:r>
            <a:r>
              <a:rPr lang="en-US" dirty="0">
                <a:latin typeface="Times New Roman" pitchFamily="18" charset="0"/>
                <a:cs typeface="Times New Roman" pitchFamily="18" charset="0"/>
              </a:rPr>
              <a:t>the database directly into the application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954660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latin typeface="Times New Roman" pitchFamily="18" charset="0"/>
                <a:cs typeface="Times New Roman" pitchFamily="18" charset="0"/>
              </a:rPr>
              <a:t>One problem with this design is that </a:t>
            </a:r>
            <a:r>
              <a:rPr lang="en-US" dirty="0" smtClean="0">
                <a:latin typeface="Times New Roman" pitchFamily="18" charset="0"/>
                <a:cs typeface="Times New Roman" pitchFamily="18" charset="0"/>
              </a:rPr>
              <a:t>multiple users </a:t>
            </a:r>
            <a:r>
              <a:rPr lang="en-US" dirty="0">
                <a:latin typeface="Times New Roman" pitchFamily="18" charset="0"/>
                <a:cs typeface="Times New Roman" pitchFamily="18" charset="0"/>
              </a:rPr>
              <a:t>cannot use the same </a:t>
            </a:r>
            <a:r>
              <a:rPr lang="en-US" dirty="0" smtClean="0">
                <a:latin typeface="Times New Roman" pitchFamily="18" charset="0"/>
                <a:cs typeface="Times New Roman" pitchFamily="18" charset="0"/>
              </a:rPr>
              <a:t>data. You </a:t>
            </a:r>
            <a:r>
              <a:rPr lang="en-US" dirty="0">
                <a:latin typeface="Times New Roman" pitchFamily="18" charset="0"/>
                <a:cs typeface="Times New Roman" pitchFamily="18" charset="0"/>
              </a:rPr>
              <a:t>can </a:t>
            </a:r>
            <a:r>
              <a:rPr lang="en-US" dirty="0" smtClean="0">
                <a:latin typeface="Times New Roman" pitchFamily="18" charset="0"/>
                <a:cs typeface="Times New Roman" pitchFamily="18" charset="0"/>
              </a:rPr>
              <a:t>fix that </a:t>
            </a:r>
            <a:r>
              <a:rPr lang="en-US" dirty="0">
                <a:latin typeface="Times New Roman" pitchFamily="18" charset="0"/>
                <a:cs typeface="Times New Roman" pitchFamily="18" charset="0"/>
              </a:rPr>
              <a:t>problem by moving to a </a:t>
            </a:r>
            <a:r>
              <a:rPr lang="en-US" b="1" i="1" dirty="0" smtClean="0">
                <a:solidFill>
                  <a:srgbClr val="FF0000"/>
                </a:solidFill>
                <a:latin typeface="Times New Roman" pitchFamily="18" charset="0"/>
                <a:cs typeface="Times New Roman" pitchFamily="18" charset="0"/>
              </a:rPr>
              <a:t>two‐tier architecture </a:t>
            </a:r>
            <a:r>
              <a:rPr lang="en-US" dirty="0">
                <a:latin typeface="Times New Roman" pitchFamily="18" charset="0"/>
                <a:cs typeface="Times New Roman" pitchFamily="18" charset="0"/>
              </a:rPr>
              <a:t>where a client (the user interface</a:t>
            </a:r>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separated from the </a:t>
            </a:r>
            <a:r>
              <a:rPr lang="en-US" dirty="0" smtClean="0">
                <a:latin typeface="Times New Roman" pitchFamily="18" charset="0"/>
                <a:cs typeface="Times New Roman" pitchFamily="18" charset="0"/>
              </a:rPr>
              <a:t>server.</a:t>
            </a:r>
          </a:p>
          <a:p>
            <a:pPr marL="109728" indent="0">
              <a:buNone/>
            </a:pPr>
            <a:r>
              <a:rPr lang="en-US" b="1" i="1" dirty="0" smtClean="0">
                <a:solidFill>
                  <a:srgbClr val="FF0000"/>
                </a:solidFill>
                <a:latin typeface="Times New Roman" pitchFamily="18" charset="0"/>
                <a:cs typeface="Times New Roman" pitchFamily="18" charset="0"/>
              </a:rPr>
              <a:t>Two‐tier </a:t>
            </a:r>
            <a:r>
              <a:rPr lang="en-US" b="1" i="1" dirty="0">
                <a:solidFill>
                  <a:srgbClr val="FF0000"/>
                </a:solidFill>
                <a:latin typeface="Times New Roman" pitchFamily="18" charset="0"/>
                <a:cs typeface="Times New Roman" pitchFamily="18" charset="0"/>
              </a:rPr>
              <a:t>architecture</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The clients </a:t>
            </a:r>
            <a:r>
              <a:rPr lang="en-US" dirty="0" smtClean="0">
                <a:latin typeface="Times New Roman" pitchFamily="18" charset="0"/>
                <a:cs typeface="Times New Roman" pitchFamily="18" charset="0"/>
              </a:rPr>
              <a:t>and server </a:t>
            </a:r>
            <a:r>
              <a:rPr lang="en-US" dirty="0">
                <a:latin typeface="Times New Roman" pitchFamily="18" charset="0"/>
                <a:cs typeface="Times New Roman" pitchFamily="18" charset="0"/>
              </a:rPr>
              <a:t>communicate through some </a:t>
            </a:r>
            <a:r>
              <a:rPr lang="en-US" dirty="0" smtClean="0">
                <a:latin typeface="Times New Roman" pitchFamily="18" charset="0"/>
                <a:cs typeface="Times New Roman" pitchFamily="18" charset="0"/>
              </a:rPr>
              <a:t>network such </a:t>
            </a:r>
            <a:r>
              <a:rPr lang="en-US" dirty="0">
                <a:latin typeface="Times New Roman" pitchFamily="18" charset="0"/>
                <a:cs typeface="Times New Roman" pitchFamily="18" charset="0"/>
              </a:rPr>
              <a:t>as a local area network (LAN), wide area</a:t>
            </a:r>
          </a:p>
          <a:p>
            <a:pPr marL="109728" indent="0">
              <a:buNone/>
            </a:pPr>
            <a:r>
              <a:rPr lang="en-US" dirty="0" smtClean="0">
                <a:latin typeface="Times New Roman" pitchFamily="18" charset="0"/>
                <a:cs typeface="Times New Roman" pitchFamily="18" charset="0"/>
              </a:rPr>
              <a:t>   network </a:t>
            </a:r>
            <a:r>
              <a:rPr lang="en-US" dirty="0">
                <a:latin typeface="Times New Roman" pitchFamily="18" charset="0"/>
                <a:cs typeface="Times New Roman" pitchFamily="18" charset="0"/>
              </a:rPr>
              <a:t>(WAN), or the </a:t>
            </a:r>
            <a:r>
              <a:rPr lang="en-US" dirty="0" smtClean="0">
                <a:latin typeface="Times New Roman" pitchFamily="18" charset="0"/>
                <a:cs typeface="Times New Roman" pitchFamily="18" charset="0"/>
              </a:rPr>
              <a:t>Internet.</a:t>
            </a:r>
          </a:p>
          <a:p>
            <a:r>
              <a:rPr lang="en-US" dirty="0">
                <a:latin typeface="Times New Roman" pitchFamily="18" charset="0"/>
                <a:cs typeface="Times New Roman" pitchFamily="18" charset="0"/>
              </a:rPr>
              <a:t>The two‐tier architecture </a:t>
            </a:r>
            <a:r>
              <a:rPr lang="en-US" dirty="0" smtClean="0">
                <a:latin typeface="Times New Roman" pitchFamily="18" charset="0"/>
                <a:cs typeface="Times New Roman" pitchFamily="18" charset="0"/>
              </a:rPr>
              <a:t>support </a:t>
            </a:r>
            <a:r>
              <a:rPr lang="en-US" dirty="0">
                <a:latin typeface="Times New Roman" pitchFamily="18" charset="0"/>
                <a:cs typeface="Times New Roman" pitchFamily="18" charset="0"/>
              </a:rPr>
              <a:t>multiple </a:t>
            </a:r>
            <a:r>
              <a:rPr lang="en-US" dirty="0" smtClean="0">
                <a:latin typeface="Times New Roman" pitchFamily="18" charset="0"/>
                <a:cs typeface="Times New Roman" pitchFamily="18" charset="0"/>
              </a:rPr>
              <a:t>clients with </a:t>
            </a:r>
            <a:r>
              <a:rPr lang="en-US" dirty="0">
                <a:latin typeface="Times New Roman" pitchFamily="18" charset="0"/>
                <a:cs typeface="Times New Roman" pitchFamily="18" charset="0"/>
              </a:rPr>
              <a:t>the same server, but it ties clients and servers relatively </a:t>
            </a:r>
            <a:r>
              <a:rPr lang="en-US" dirty="0" smtClean="0">
                <a:latin typeface="Times New Roman" pitchFamily="18" charset="0"/>
                <a:cs typeface="Times New Roman" pitchFamily="18" charset="0"/>
              </a:rPr>
              <a:t>closely together.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9578673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i="1" dirty="0" smtClean="0">
                <a:solidFill>
                  <a:srgbClr val="FF0000"/>
                </a:solidFill>
                <a:latin typeface="Times New Roman" pitchFamily="18" charset="0"/>
                <a:cs typeface="Times New Roman" pitchFamily="18" charset="0"/>
              </a:rPr>
              <a:t>Three-tier</a:t>
            </a:r>
            <a:endParaRPr lang="en-US" b="1" i="1" dirty="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Three-tier helps </a:t>
            </a:r>
            <a:r>
              <a:rPr lang="en-US" dirty="0">
                <a:latin typeface="Times New Roman" pitchFamily="18" charset="0"/>
                <a:cs typeface="Times New Roman" pitchFamily="18" charset="0"/>
              </a:rPr>
              <a:t>to increase the separation between the clients and </a:t>
            </a:r>
            <a:r>
              <a:rPr lang="en-US" dirty="0" smtClean="0">
                <a:latin typeface="Times New Roman" pitchFamily="18" charset="0"/>
                <a:cs typeface="Times New Roman" pitchFamily="18" charset="0"/>
              </a:rPr>
              <a:t>server by introducing a middle-tier.</a:t>
            </a:r>
          </a:p>
          <a:p>
            <a:r>
              <a:rPr lang="en-US" dirty="0">
                <a:latin typeface="Times New Roman" pitchFamily="18" charset="0"/>
                <a:cs typeface="Times New Roman" pitchFamily="18" charset="0"/>
              </a:rPr>
              <a:t>If you need to change the way the server stores data, you </a:t>
            </a:r>
            <a:r>
              <a:rPr lang="en-US" dirty="0" smtClean="0">
                <a:latin typeface="Times New Roman" pitchFamily="18" charset="0"/>
                <a:cs typeface="Times New Roman" pitchFamily="18" charset="0"/>
              </a:rPr>
              <a:t>need to </a:t>
            </a:r>
            <a:r>
              <a:rPr lang="en-US" dirty="0">
                <a:latin typeface="Times New Roman" pitchFamily="18" charset="0"/>
                <a:cs typeface="Times New Roman" pitchFamily="18" charset="0"/>
              </a:rPr>
              <a:t>update only the middle tier so that it translates the new format into the version expected by </a:t>
            </a:r>
            <a:r>
              <a:rPr lang="en-US" dirty="0" smtClean="0">
                <a:latin typeface="Times New Roman" pitchFamily="18" charset="0"/>
                <a:cs typeface="Times New Roman" pitchFamily="18" charset="0"/>
              </a:rPr>
              <a:t>the client.</a:t>
            </a:r>
          </a:p>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f </a:t>
            </a:r>
            <a:r>
              <a:rPr lang="en-US" dirty="0">
                <a:latin typeface="Times New Roman" pitchFamily="18" charset="0"/>
                <a:cs typeface="Times New Roman" pitchFamily="18" charset="0"/>
              </a:rPr>
              <a:t>the client’s data needs change, you can modify the middle </a:t>
            </a:r>
            <a:r>
              <a:rPr lang="en-US" dirty="0" smtClean="0">
                <a:latin typeface="Times New Roman" pitchFamily="18" charset="0"/>
                <a:cs typeface="Times New Roman" pitchFamily="18" charset="0"/>
              </a:rPr>
              <a:t>tier.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29886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latin typeface="Times New Roman" pitchFamily="18" charset="0"/>
                <a:cs typeface="Times New Roman" pitchFamily="18" charset="0"/>
              </a:rPr>
              <a:t>Prioritized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You might like to include every feature but don’t have the time or budget, so something’s got to go. At this point, you need </a:t>
            </a:r>
            <a:r>
              <a:rPr lang="en-US" dirty="0" smtClean="0">
                <a:latin typeface="Times New Roman" pitchFamily="18" charset="0"/>
                <a:cs typeface="Times New Roman" pitchFamily="18" charset="0"/>
              </a:rPr>
              <a:t>to prioritize requirements.</a:t>
            </a:r>
          </a:p>
          <a:p>
            <a:r>
              <a:rPr lang="en-US" b="1" u="sng" dirty="0" smtClean="0">
                <a:latin typeface="Times New Roman" pitchFamily="18" charset="0"/>
                <a:cs typeface="Times New Roman" pitchFamily="18" charset="0"/>
              </a:rPr>
              <a:t>Verifiable</a:t>
            </a:r>
            <a:r>
              <a:rPr lang="en-US" dirty="0" smtClean="0">
                <a:latin typeface="Times New Roman" pitchFamily="18" charset="0"/>
                <a:cs typeface="Times New Roman" pitchFamily="18" charset="0"/>
              </a:rPr>
              <a:t> Requirements </a:t>
            </a:r>
            <a:r>
              <a:rPr lang="en-US" dirty="0">
                <a:latin typeface="Times New Roman" pitchFamily="18" charset="0"/>
                <a:cs typeface="Times New Roman" pitchFamily="18" charset="0"/>
              </a:rPr>
              <a:t>must be </a:t>
            </a:r>
            <a:r>
              <a:rPr lang="en-US" dirty="0" smtClean="0">
                <a:latin typeface="Times New Roman" pitchFamily="18" charset="0"/>
                <a:cs typeface="Times New Roman" pitchFamily="18" charset="0"/>
              </a:rPr>
              <a:t>verifiable</a:t>
            </a:r>
            <a:r>
              <a:rPr lang="en-US" dirty="0">
                <a:latin typeface="Times New Roman" pitchFamily="18" charset="0"/>
                <a:cs typeface="Times New Roman" pitchFamily="18" charset="0"/>
              </a:rPr>
              <a:t>. If you can’t verify a requirement, how do you know whether you’ve met it? Being </a:t>
            </a:r>
            <a:r>
              <a:rPr lang="en-US" dirty="0" smtClean="0">
                <a:latin typeface="Times New Roman" pitchFamily="18" charset="0"/>
                <a:cs typeface="Times New Roman" pitchFamily="18" charset="0"/>
              </a:rPr>
              <a:t>verifiable </a:t>
            </a:r>
            <a:r>
              <a:rPr lang="en-US" dirty="0">
                <a:latin typeface="Times New Roman" pitchFamily="18" charset="0"/>
                <a:cs typeface="Times New Roman" pitchFamily="18" charset="0"/>
              </a:rPr>
              <a:t>means the requirements must be limited and precisely </a:t>
            </a:r>
            <a:r>
              <a:rPr lang="en-US" dirty="0" smtClean="0">
                <a:latin typeface="Times New Roman" pitchFamily="18" charset="0"/>
                <a:cs typeface="Times New Roman" pitchFamily="18" charset="0"/>
              </a:rPr>
              <a:t>defined</a:t>
            </a:r>
            <a:r>
              <a:rPr lang="en-US"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5805277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b="1" dirty="0" smtClean="0">
                <a:solidFill>
                  <a:srgbClr val="0070C0"/>
                </a:solidFill>
              </a:rPr>
              <a:t>Service‐Oriented Architecture</a:t>
            </a: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service‐oriented architecture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SOA </a:t>
            </a:r>
            <a:r>
              <a:rPr lang="en-US" dirty="0">
                <a:latin typeface="Times New Roman" pitchFamily="18" charset="0"/>
                <a:cs typeface="Times New Roman" pitchFamily="18" charset="0"/>
              </a:rPr>
              <a:t>) is similar to a component‐based architecture except the </a:t>
            </a:r>
            <a:r>
              <a:rPr lang="en-US" dirty="0" smtClean="0">
                <a:latin typeface="Times New Roman" pitchFamily="18" charset="0"/>
                <a:cs typeface="Times New Roman" pitchFamily="18" charset="0"/>
              </a:rPr>
              <a:t>pieces are </a:t>
            </a:r>
            <a:r>
              <a:rPr lang="en-US" dirty="0">
                <a:latin typeface="Times New Roman" pitchFamily="18" charset="0"/>
                <a:cs typeface="Times New Roman" pitchFamily="18" charset="0"/>
              </a:rPr>
              <a:t>implemented as services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service </a:t>
            </a:r>
            <a:r>
              <a:rPr lang="en-US" dirty="0">
                <a:latin typeface="Times New Roman" pitchFamily="18" charset="0"/>
                <a:cs typeface="Times New Roman" pitchFamily="18" charset="0"/>
              </a:rPr>
              <a:t>is a self‐contained program that runs on its own </a:t>
            </a:r>
            <a:r>
              <a:rPr lang="en-US" dirty="0" smtClean="0">
                <a:latin typeface="Times New Roman" pitchFamily="18" charset="0"/>
                <a:cs typeface="Times New Roman" pitchFamily="18" charset="0"/>
              </a:rPr>
              <a:t>and provides some </a:t>
            </a:r>
            <a:r>
              <a:rPr lang="en-US" dirty="0">
                <a:latin typeface="Times New Roman" pitchFamily="18" charset="0"/>
                <a:cs typeface="Times New Roman" pitchFamily="18" charset="0"/>
              </a:rPr>
              <a:t>kind of service for its </a:t>
            </a:r>
            <a:r>
              <a:rPr lang="en-US" dirty="0" smtClean="0">
                <a:latin typeface="Times New Roman" pitchFamily="18" charset="0"/>
                <a:cs typeface="Times New Roman" pitchFamily="18" charset="0"/>
              </a:rPr>
              <a:t>clients.</a:t>
            </a:r>
          </a:p>
          <a:p>
            <a:pPr marL="109728" indent="0">
              <a:buNone/>
            </a:pPr>
            <a:r>
              <a:rPr lang="en-US" b="1" dirty="0" smtClean="0">
                <a:solidFill>
                  <a:srgbClr val="0070C0"/>
                </a:solidFill>
                <a:latin typeface="Times New Roman" pitchFamily="18" charset="0"/>
                <a:cs typeface="Times New Roman" pitchFamily="18" charset="0"/>
              </a:rPr>
              <a:t>Data‐centric </a:t>
            </a:r>
            <a:r>
              <a:rPr lang="en-US" b="1" dirty="0">
                <a:solidFill>
                  <a:srgbClr val="0070C0"/>
                </a:solidFill>
                <a:latin typeface="Times New Roman" pitchFamily="18" charset="0"/>
                <a:cs typeface="Times New Roman" pitchFamily="18" charset="0"/>
              </a:rPr>
              <a:t>or database‐centric </a:t>
            </a:r>
            <a:r>
              <a:rPr lang="en-US" b="1" dirty="0" smtClean="0">
                <a:solidFill>
                  <a:srgbClr val="0070C0"/>
                </a:solidFill>
                <a:latin typeface="Times New Roman" pitchFamily="18" charset="0"/>
                <a:cs typeface="Times New Roman" pitchFamily="18" charset="0"/>
              </a:rPr>
              <a:t>architectures</a:t>
            </a:r>
          </a:p>
          <a:p>
            <a:r>
              <a:rPr lang="en-US" dirty="0">
                <a:latin typeface="Times New Roman" pitchFamily="18" charset="0"/>
                <a:cs typeface="Times New Roman" pitchFamily="18" charset="0"/>
              </a:rPr>
              <a:t>Storing data in a relational database </a:t>
            </a:r>
            <a:r>
              <a:rPr lang="en-US" dirty="0" smtClean="0">
                <a:latin typeface="Times New Roman" pitchFamily="18" charset="0"/>
                <a:cs typeface="Times New Roman" pitchFamily="18" charset="0"/>
              </a:rPr>
              <a:t>system</a:t>
            </a:r>
          </a:p>
          <a:p>
            <a:r>
              <a:rPr lang="en-US" dirty="0">
                <a:latin typeface="Times New Roman" pitchFamily="18" charset="0"/>
                <a:cs typeface="Times New Roman" pitchFamily="18" charset="0"/>
              </a:rPr>
              <a:t>Using tables instead of hard‐wired code to control the </a:t>
            </a:r>
            <a:r>
              <a:rPr lang="en-US" dirty="0" smtClean="0">
                <a:latin typeface="Times New Roman" pitchFamily="18" charset="0"/>
                <a:cs typeface="Times New Roman" pitchFamily="18" charset="0"/>
              </a:rPr>
              <a:t>application</a:t>
            </a:r>
          </a:p>
          <a:p>
            <a:r>
              <a:rPr lang="en-US" dirty="0">
                <a:latin typeface="Times New Roman" pitchFamily="18" charset="0"/>
                <a:cs typeface="Times New Roman" pitchFamily="18" charset="0"/>
              </a:rPr>
              <a:t>Using stored procedures inside the database to perform calculations and implement </a:t>
            </a:r>
            <a:r>
              <a:rPr lang="en-US" dirty="0" smtClean="0">
                <a:latin typeface="Times New Roman" pitchFamily="18" charset="0"/>
                <a:cs typeface="Times New Roman" pitchFamily="18" charset="0"/>
              </a:rPr>
              <a:t>business    logic</a:t>
            </a:r>
            <a:r>
              <a:rPr lang="en-US" dirty="0">
                <a:latin typeface="Times New Roman" pitchFamily="18" charset="0"/>
                <a:cs typeface="Times New Roman" pitchFamily="18" charset="0"/>
              </a:rPr>
              <a:t>.</a:t>
            </a:r>
            <a:endParaRPr lang="en-US" b="1" dirty="0">
              <a:solidFill>
                <a:srgbClr val="0070C0"/>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6882863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a:solidFill>
                  <a:srgbClr val="0070C0"/>
                </a:solidFill>
                <a:latin typeface="Times New Roman" pitchFamily="18" charset="0"/>
                <a:cs typeface="Times New Roman" pitchFamily="18" charset="0"/>
              </a:rPr>
              <a:t>Event‐Driven</a:t>
            </a:r>
          </a:p>
          <a:p>
            <a:r>
              <a:rPr lang="en-US" dirty="0">
                <a:latin typeface="Times New Roman" pitchFamily="18" charset="0"/>
                <a:cs typeface="Times New Roman" pitchFamily="18" charset="0"/>
              </a:rPr>
              <a:t>In an </a:t>
            </a:r>
            <a:r>
              <a:rPr lang="en-US" i="1" dirty="0">
                <a:latin typeface="Times New Roman" pitchFamily="18" charset="0"/>
                <a:cs typeface="Times New Roman" pitchFamily="18" charset="0"/>
              </a:rPr>
              <a:t>event‐driven architecture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EDA </a:t>
            </a:r>
            <a:r>
              <a:rPr lang="en-US" dirty="0">
                <a:latin typeface="Times New Roman" pitchFamily="18" charset="0"/>
                <a:cs typeface="Times New Roman" pitchFamily="18" charset="0"/>
              </a:rPr>
              <a:t>), various parts of the system respond to events as they occur</a:t>
            </a:r>
            <a:r>
              <a:rPr lang="en-US" dirty="0" smtClean="0">
                <a:latin typeface="Times New Roman" pitchFamily="18" charset="0"/>
                <a:cs typeface="Times New Roman" pitchFamily="18" charset="0"/>
              </a:rPr>
              <a:t>.</a:t>
            </a:r>
          </a:p>
          <a:p>
            <a:pPr marL="109728" indent="0">
              <a:buNone/>
            </a:pPr>
            <a:r>
              <a:rPr lang="en-US" b="1" dirty="0">
                <a:solidFill>
                  <a:srgbClr val="0070C0"/>
                </a:solidFill>
                <a:latin typeface="Times New Roman" pitchFamily="18" charset="0"/>
                <a:cs typeface="Times New Roman" pitchFamily="18" charset="0"/>
              </a:rPr>
              <a:t>Rule‐Based</a:t>
            </a:r>
          </a:p>
          <a:p>
            <a:r>
              <a:rPr lang="en-US" dirty="0">
                <a:latin typeface="Times New Roman" pitchFamily="18" charset="0"/>
                <a:cs typeface="Times New Roman" pitchFamily="18" charset="0"/>
              </a:rPr>
              <a:t>A </a:t>
            </a:r>
            <a:r>
              <a:rPr lang="en-US" i="1" dirty="0">
                <a:latin typeface="Times New Roman" pitchFamily="18" charset="0"/>
                <a:cs typeface="Times New Roman" pitchFamily="18" charset="0"/>
              </a:rPr>
              <a:t>rule‐based architecture </a:t>
            </a:r>
            <a:r>
              <a:rPr lang="en-US" dirty="0">
                <a:latin typeface="Times New Roman" pitchFamily="18" charset="0"/>
                <a:cs typeface="Times New Roman" pitchFamily="18" charset="0"/>
              </a:rPr>
              <a:t>uses a collection of rules to decide what to do next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These systems </a:t>
            </a:r>
            <a:r>
              <a:rPr lang="en-US" dirty="0" smtClean="0">
                <a:latin typeface="Times New Roman" pitchFamily="18" charset="0"/>
                <a:cs typeface="Times New Roman" pitchFamily="18" charset="0"/>
              </a:rPr>
              <a:t>are sometimes called </a:t>
            </a:r>
            <a:r>
              <a:rPr lang="en-US" i="1" dirty="0" smtClean="0">
                <a:latin typeface="Times New Roman" pitchFamily="18" charset="0"/>
                <a:cs typeface="Times New Roman" pitchFamily="18" charset="0"/>
              </a:rPr>
              <a:t>expert systems </a:t>
            </a:r>
            <a:r>
              <a:rPr lang="en-US" dirty="0" smtClean="0">
                <a:latin typeface="Times New Roman" pitchFamily="18" charset="0"/>
                <a:cs typeface="Times New Roman" pitchFamily="18" charset="0"/>
              </a:rPr>
              <a:t>or </a:t>
            </a:r>
            <a:r>
              <a:rPr lang="en-US" i="1" dirty="0" smtClean="0">
                <a:latin typeface="Times New Roman" pitchFamily="18" charset="0"/>
                <a:cs typeface="Times New Roman" pitchFamily="18" charset="0"/>
              </a:rPr>
              <a:t>knowledge‐based systems </a:t>
            </a:r>
            <a:r>
              <a:rPr lang="en-US" dirty="0" smtClean="0">
                <a:latin typeface="Times New Roman" pitchFamily="18" charset="0"/>
                <a:cs typeface="Times New Roman" pitchFamily="18" charset="0"/>
              </a:rPr>
              <a:t>.</a:t>
            </a:r>
          </a:p>
          <a:p>
            <a:pPr marL="109728" indent="0">
              <a:buNone/>
            </a:pP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Troubleshooting system</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675728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a:solidFill>
                  <a:srgbClr val="0070C0"/>
                </a:solidFill>
                <a:latin typeface="Times New Roman" pitchFamily="18" charset="0"/>
                <a:cs typeface="Times New Roman" pitchFamily="18" charset="0"/>
              </a:rPr>
              <a:t>Distributed</a:t>
            </a:r>
          </a:p>
          <a:p>
            <a:r>
              <a:rPr lang="en-US" dirty="0">
                <a:latin typeface="Times New Roman" pitchFamily="18" charset="0"/>
                <a:cs typeface="Times New Roman" pitchFamily="18" charset="0"/>
              </a:rPr>
              <a:t>In a </a:t>
            </a:r>
            <a:r>
              <a:rPr lang="en-US" i="1" dirty="0">
                <a:latin typeface="Times New Roman" pitchFamily="18" charset="0"/>
                <a:cs typeface="Times New Roman" pitchFamily="18" charset="0"/>
              </a:rPr>
              <a:t>distributed architecture </a:t>
            </a:r>
            <a:r>
              <a:rPr lang="en-US" dirty="0">
                <a:latin typeface="Times New Roman" pitchFamily="18" charset="0"/>
                <a:cs typeface="Times New Roman" pitchFamily="18" charset="0"/>
              </a:rPr>
              <a:t>, different parts of the application run on different processors and </a:t>
            </a:r>
            <a:r>
              <a:rPr lang="en-US" dirty="0" smtClean="0">
                <a:latin typeface="Times New Roman" pitchFamily="18" charset="0"/>
                <a:cs typeface="Times New Roman" pitchFamily="18" charset="0"/>
              </a:rPr>
              <a:t>may run </a:t>
            </a:r>
            <a:r>
              <a:rPr lang="en-US" dirty="0">
                <a:latin typeface="Times New Roman" pitchFamily="18" charset="0"/>
                <a:cs typeface="Times New Roman" pitchFamily="18" charset="0"/>
              </a:rPr>
              <a:t>at the same time.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processors could be on different computers scattered across the </a:t>
            </a:r>
            <a:r>
              <a:rPr lang="en-US" dirty="0" smtClean="0">
                <a:latin typeface="Times New Roman" pitchFamily="18" charset="0"/>
                <a:cs typeface="Times New Roman" pitchFamily="18" charset="0"/>
              </a:rPr>
              <a:t>network, or </a:t>
            </a:r>
            <a:r>
              <a:rPr lang="en-US" dirty="0">
                <a:latin typeface="Times New Roman" pitchFamily="18" charset="0"/>
                <a:cs typeface="Times New Roman" pitchFamily="18" charset="0"/>
              </a:rPr>
              <a:t>they could be different cores on a single </a:t>
            </a:r>
            <a:r>
              <a:rPr lang="en-US" dirty="0" smtClean="0">
                <a:latin typeface="Times New Roman" pitchFamily="18" charset="0"/>
                <a:cs typeface="Times New Roman" pitchFamily="18" charset="0"/>
              </a:rPr>
              <a:t>computer.</a:t>
            </a:r>
          </a:p>
          <a:p>
            <a:r>
              <a:rPr lang="en-US" dirty="0">
                <a:latin typeface="Times New Roman" pitchFamily="18" charset="0"/>
                <a:cs typeface="Times New Roman" pitchFamily="18" charset="0"/>
              </a:rPr>
              <a:t>Service‐oriented and multitier architectures are often distributed, with different parts of the </a:t>
            </a:r>
            <a:r>
              <a:rPr lang="en-US" dirty="0" smtClean="0">
                <a:latin typeface="Times New Roman" pitchFamily="18" charset="0"/>
                <a:cs typeface="Times New Roman" pitchFamily="18" charset="0"/>
              </a:rPr>
              <a:t>system running </a:t>
            </a:r>
            <a:r>
              <a:rPr lang="en-US" dirty="0">
                <a:latin typeface="Times New Roman" pitchFamily="18" charset="0"/>
                <a:cs typeface="Times New Roman" pitchFamily="18" charset="0"/>
              </a:rPr>
              <a:t>on different computers</a:t>
            </a:r>
            <a:r>
              <a:rPr lang="en-US" dirty="0"/>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549124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b="1" dirty="0">
                <a:solidFill>
                  <a:srgbClr val="0070C0"/>
                </a:solidFill>
                <a:latin typeface="Times New Roman" pitchFamily="18" charset="0"/>
                <a:cs typeface="Times New Roman" pitchFamily="18" charset="0"/>
              </a:rPr>
              <a:t>Mix and Match</a:t>
            </a:r>
          </a:p>
          <a:p>
            <a:r>
              <a:rPr lang="en-US" dirty="0">
                <a:latin typeface="Times New Roman" pitchFamily="18" charset="0"/>
                <a:cs typeface="Times New Roman" pitchFamily="18" charset="0"/>
              </a:rPr>
              <a:t>An application doesn’t need to stick with a single architecture. Different pieces of the </a:t>
            </a:r>
            <a:r>
              <a:rPr lang="en-US" dirty="0" smtClean="0">
                <a:latin typeface="Times New Roman" pitchFamily="18" charset="0"/>
                <a:cs typeface="Times New Roman" pitchFamily="18" charset="0"/>
              </a:rPr>
              <a:t>application might </a:t>
            </a:r>
            <a:r>
              <a:rPr lang="en-US" dirty="0">
                <a:latin typeface="Times New Roman" pitchFamily="18" charset="0"/>
                <a:cs typeface="Times New Roman" pitchFamily="18" charset="0"/>
              </a:rPr>
              <a:t>use different design </a:t>
            </a:r>
            <a:r>
              <a:rPr lang="en-US" dirty="0" smtClean="0">
                <a:latin typeface="Times New Roman" pitchFamily="18" charset="0"/>
                <a:cs typeface="Times New Roman" pitchFamily="18" charset="0"/>
              </a:rPr>
              <a:t>approaches.</a:t>
            </a:r>
          </a:p>
          <a:p>
            <a:pPr marL="109728" indent="0">
              <a:buNone/>
            </a:pPr>
            <a:r>
              <a:rPr lang="en-US" b="1" dirty="0" smtClean="0">
                <a:solidFill>
                  <a:srgbClr val="00B050"/>
                </a:solidFill>
              </a:rPr>
              <a:t>Reports</a:t>
            </a:r>
          </a:p>
          <a:p>
            <a:pPr marL="109728" indent="0">
              <a:buNone/>
            </a:pPr>
            <a:r>
              <a:rPr lang="en-US" dirty="0" smtClean="0">
                <a:latin typeface="Times New Roman" pitchFamily="18" charset="0"/>
                <a:cs typeface="Times New Roman" pitchFamily="18" charset="0"/>
              </a:rPr>
              <a:t>   software </a:t>
            </a:r>
            <a:r>
              <a:rPr lang="en-US" dirty="0">
                <a:latin typeface="Times New Roman" pitchFamily="18" charset="0"/>
                <a:cs typeface="Times New Roman" pitchFamily="18" charset="0"/>
              </a:rPr>
              <a:t>project can use some kinds of </a:t>
            </a:r>
            <a:r>
              <a:rPr lang="en-US" dirty="0" smtClean="0">
                <a:latin typeface="Times New Roman" pitchFamily="18" charset="0"/>
                <a:cs typeface="Times New Roman" pitchFamily="18" charset="0"/>
              </a:rPr>
              <a:t>reports.</a:t>
            </a:r>
          </a:p>
          <a:p>
            <a:r>
              <a:rPr lang="en-US" dirty="0">
                <a:latin typeface="Times New Roman" pitchFamily="18" charset="0"/>
                <a:cs typeface="Times New Roman" pitchFamily="18" charset="0"/>
              </a:rPr>
              <a:t>Business applications </a:t>
            </a:r>
            <a:r>
              <a:rPr lang="en-US" dirty="0" smtClean="0">
                <a:latin typeface="Times New Roman" pitchFamily="18" charset="0"/>
                <a:cs typeface="Times New Roman" pitchFamily="18" charset="0"/>
              </a:rPr>
              <a:t>might include </a:t>
            </a:r>
            <a:r>
              <a:rPr lang="en-US" dirty="0">
                <a:latin typeface="Times New Roman" pitchFamily="18" charset="0"/>
                <a:cs typeface="Times New Roman" pitchFamily="18" charset="0"/>
              </a:rPr>
              <a:t>reports that deal with customers (who’s buying, who has unpaid bills, where </a:t>
            </a:r>
            <a:r>
              <a:rPr lang="en-US" dirty="0" smtClean="0">
                <a:latin typeface="Times New Roman" pitchFamily="18" charset="0"/>
                <a:cs typeface="Times New Roman" pitchFamily="18" charset="0"/>
              </a:rPr>
              <a:t>customers live</a:t>
            </a:r>
            <a:r>
              <a:rPr lang="en-US" dirty="0">
                <a:latin typeface="Times New Roman" pitchFamily="18" charset="0"/>
                <a:cs typeface="Times New Roman" pitchFamily="18" charset="0"/>
              </a:rPr>
              <a:t>), products (inventory, pricing, what’s selling well), and users (which employees are selling a </a:t>
            </a:r>
            <a:r>
              <a:rPr lang="en-US" dirty="0" smtClean="0">
                <a:latin typeface="Times New Roman" pitchFamily="18" charset="0"/>
                <a:cs typeface="Times New Roman" pitchFamily="18" charset="0"/>
              </a:rPr>
              <a:t>lot, employee </a:t>
            </a:r>
            <a:r>
              <a:rPr lang="en-US" dirty="0">
                <a:latin typeface="Times New Roman" pitchFamily="18" charset="0"/>
                <a:cs typeface="Times New Roman" pitchFamily="18" charset="0"/>
              </a:rPr>
              <a:t>work schedules).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842646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b="1" dirty="0">
                <a:solidFill>
                  <a:srgbClr val="00B050"/>
                </a:solidFill>
                <a:latin typeface="Times New Roman" pitchFamily="18" charset="0"/>
                <a:cs typeface="Times New Roman" pitchFamily="18" charset="0"/>
              </a:rPr>
              <a:t>Other Outputs</a:t>
            </a:r>
          </a:p>
          <a:p>
            <a:r>
              <a:rPr lang="en-US" dirty="0">
                <a:latin typeface="Times New Roman" pitchFamily="18" charset="0"/>
                <a:cs typeface="Times New Roman" pitchFamily="18" charset="0"/>
              </a:rPr>
              <a:t>In addition to normal reports, you should consider other kinds of outputs that the application </a:t>
            </a:r>
            <a:r>
              <a:rPr lang="en-US" dirty="0" smtClean="0">
                <a:latin typeface="Times New Roman" pitchFamily="18" charset="0"/>
                <a:cs typeface="Times New Roman" pitchFamily="18" charset="0"/>
              </a:rPr>
              <a:t>might create.</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application could generate printouts (of reports and other things), web pages, data </a:t>
            </a:r>
            <a:r>
              <a:rPr lang="en-US" dirty="0" smtClean="0">
                <a:latin typeface="Times New Roman" pitchFamily="18" charset="0"/>
                <a:cs typeface="Times New Roman" pitchFamily="18" charset="0"/>
              </a:rPr>
              <a:t>files, image files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audio, </a:t>
            </a:r>
            <a:r>
              <a:rPr lang="en-US" dirty="0">
                <a:latin typeface="Times New Roman" pitchFamily="18" charset="0"/>
                <a:cs typeface="Times New Roman" pitchFamily="18" charset="0"/>
              </a:rPr>
              <a:t>video, output to special </a:t>
            </a:r>
            <a:r>
              <a:rPr lang="en-US" dirty="0" smtClean="0">
                <a:latin typeface="Times New Roman" pitchFamily="18" charset="0"/>
                <a:cs typeface="Times New Roman" pitchFamily="18" charset="0"/>
              </a:rPr>
              <a:t>devices, </a:t>
            </a:r>
            <a:r>
              <a:rPr lang="en-US" dirty="0">
                <a:latin typeface="Times New Roman" pitchFamily="18" charset="0"/>
                <a:cs typeface="Times New Roman" pitchFamily="18" charset="0"/>
              </a:rPr>
              <a:t>e‐mail, or text </a:t>
            </a:r>
            <a:r>
              <a:rPr lang="en-US" dirty="0" smtClean="0">
                <a:latin typeface="Times New Roman" pitchFamily="18" charset="0"/>
                <a:cs typeface="Times New Roman" pitchFamily="18" charset="0"/>
              </a:rPr>
              <a:t>messages.</a:t>
            </a:r>
          </a:p>
          <a:p>
            <a:pPr marL="109728" indent="0">
              <a:buNone/>
            </a:pPr>
            <a:r>
              <a:rPr lang="en-US" b="1" dirty="0">
                <a:solidFill>
                  <a:srgbClr val="00B050"/>
                </a:solidFill>
              </a:rPr>
              <a:t>Database</a:t>
            </a:r>
          </a:p>
          <a:p>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need to specify whether the </a:t>
            </a:r>
            <a:r>
              <a:rPr lang="en-US" dirty="0" smtClean="0">
                <a:latin typeface="Times New Roman" pitchFamily="18" charset="0"/>
                <a:cs typeface="Times New Roman" pitchFamily="18" charset="0"/>
              </a:rPr>
              <a:t>application will </a:t>
            </a:r>
            <a:r>
              <a:rPr lang="en-US" dirty="0">
                <a:latin typeface="Times New Roman" pitchFamily="18" charset="0"/>
                <a:cs typeface="Times New Roman" pitchFamily="18" charset="0"/>
              </a:rPr>
              <a:t>store data in text </a:t>
            </a:r>
            <a:r>
              <a:rPr lang="en-US" dirty="0" smtClean="0">
                <a:latin typeface="Times New Roman" pitchFamily="18" charset="0"/>
                <a:cs typeface="Times New Roman" pitchFamily="18" charset="0"/>
              </a:rPr>
              <a:t>files</a:t>
            </a:r>
            <a:r>
              <a:rPr lang="en-US" dirty="0">
                <a:latin typeface="Times New Roman" pitchFamily="18" charset="0"/>
                <a:cs typeface="Times New Roman" pitchFamily="18" charset="0"/>
              </a:rPr>
              <a:t>, XML </a:t>
            </a:r>
            <a:r>
              <a:rPr lang="en-US" dirty="0" smtClean="0">
                <a:latin typeface="Times New Roman" pitchFamily="18" charset="0"/>
                <a:cs typeface="Times New Roman" pitchFamily="18" charset="0"/>
              </a:rPr>
              <a:t>files</a:t>
            </a:r>
            <a:r>
              <a:rPr lang="en-US" dirty="0">
                <a:latin typeface="Times New Roman" pitchFamily="18" charset="0"/>
                <a:cs typeface="Times New Roman" pitchFamily="18" charset="0"/>
              </a:rPr>
              <a:t>, a </a:t>
            </a:r>
            <a:r>
              <a:rPr lang="en-US" dirty="0" smtClean="0">
                <a:latin typeface="Times New Roman" pitchFamily="18" charset="0"/>
                <a:cs typeface="Times New Roman" pitchFamily="18" charset="0"/>
              </a:rPr>
              <a:t>full‐fledged </a:t>
            </a:r>
            <a:r>
              <a:rPr lang="en-US" dirty="0">
                <a:latin typeface="Times New Roman" pitchFamily="18" charset="0"/>
                <a:cs typeface="Times New Roman" pitchFamily="18" charset="0"/>
              </a:rPr>
              <a:t>relational database, or something more </a:t>
            </a:r>
            <a:r>
              <a:rPr lang="en-US" dirty="0" smtClean="0">
                <a:latin typeface="Times New Roman" pitchFamily="18" charset="0"/>
                <a:cs typeface="Times New Roman" pitchFamily="18" charset="0"/>
              </a:rPr>
              <a:t>exotic such </a:t>
            </a:r>
            <a:r>
              <a:rPr lang="en-US" dirty="0">
                <a:latin typeface="Times New Roman" pitchFamily="18" charset="0"/>
                <a:cs typeface="Times New Roman" pitchFamily="18" charset="0"/>
              </a:rPr>
              <a:t>as a temporal database or object store</a:t>
            </a:r>
            <a:r>
              <a:rPr lang="en-US" dirty="0"/>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41056114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hree </a:t>
            </a:r>
            <a:r>
              <a:rPr lang="en-US" dirty="0">
                <a:latin typeface="Times New Roman" pitchFamily="18" charset="0"/>
                <a:cs typeface="Times New Roman" pitchFamily="18" charset="0"/>
              </a:rPr>
              <a:t>common </a:t>
            </a:r>
            <a:r>
              <a:rPr lang="en-US" dirty="0" smtClean="0">
                <a:latin typeface="Times New Roman" pitchFamily="18" charset="0"/>
                <a:cs typeface="Times New Roman" pitchFamily="18" charset="0"/>
              </a:rPr>
              <a:t>database‐specific </a:t>
            </a:r>
            <a:r>
              <a:rPr lang="en-US" dirty="0">
                <a:latin typeface="Times New Roman" pitchFamily="18" charset="0"/>
                <a:cs typeface="Times New Roman" pitchFamily="18" charset="0"/>
              </a:rPr>
              <a:t>issues that you should address during </a:t>
            </a:r>
            <a:r>
              <a:rPr lang="en-US" dirty="0" smtClean="0">
                <a:latin typeface="Times New Roman" pitchFamily="18" charset="0"/>
                <a:cs typeface="Times New Roman" pitchFamily="18" charset="0"/>
              </a:rPr>
              <a:t>high level design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b="1" dirty="0" smtClean="0">
                <a:solidFill>
                  <a:srgbClr val="0070C0"/>
                </a:solidFill>
                <a:latin typeface="Times New Roman" pitchFamily="18" charset="0"/>
                <a:cs typeface="Times New Roman" pitchFamily="18" charset="0"/>
              </a:rPr>
              <a:t>Audit </a:t>
            </a:r>
            <a:r>
              <a:rPr lang="en-US" b="1" dirty="0">
                <a:solidFill>
                  <a:srgbClr val="0070C0"/>
                </a:solidFill>
                <a:latin typeface="Times New Roman" pitchFamily="18" charset="0"/>
                <a:cs typeface="Times New Roman" pitchFamily="18" charset="0"/>
              </a:rPr>
              <a:t>trails, </a:t>
            </a:r>
            <a:endParaRPr lang="en-US" b="1" dirty="0" smtClean="0">
              <a:solidFill>
                <a:srgbClr val="0070C0"/>
              </a:solidFill>
              <a:latin typeface="Times New Roman" pitchFamily="18" charset="0"/>
              <a:cs typeface="Times New Roman" pitchFamily="18" charset="0"/>
            </a:endParaRPr>
          </a:p>
          <a:p>
            <a:r>
              <a:rPr lang="en-US" b="1" dirty="0">
                <a:solidFill>
                  <a:srgbClr val="0070C0"/>
                </a:solidFill>
                <a:latin typeface="Times New Roman" pitchFamily="18" charset="0"/>
                <a:cs typeface="Times New Roman" pitchFamily="18" charset="0"/>
              </a:rPr>
              <a:t>U</a:t>
            </a:r>
            <a:r>
              <a:rPr lang="en-US" b="1" dirty="0" smtClean="0">
                <a:solidFill>
                  <a:srgbClr val="0070C0"/>
                </a:solidFill>
                <a:latin typeface="Times New Roman" pitchFamily="18" charset="0"/>
                <a:cs typeface="Times New Roman" pitchFamily="18" charset="0"/>
              </a:rPr>
              <a:t>ser </a:t>
            </a:r>
            <a:r>
              <a:rPr lang="en-US" b="1" dirty="0">
                <a:solidFill>
                  <a:srgbClr val="0070C0"/>
                </a:solidFill>
                <a:latin typeface="Times New Roman" pitchFamily="18" charset="0"/>
                <a:cs typeface="Times New Roman" pitchFamily="18" charset="0"/>
              </a:rPr>
              <a:t>access, </a:t>
            </a:r>
            <a:endParaRPr lang="en-US" b="1" dirty="0" smtClean="0">
              <a:solidFill>
                <a:srgbClr val="0070C0"/>
              </a:solidFill>
              <a:latin typeface="Times New Roman" pitchFamily="18" charset="0"/>
              <a:cs typeface="Times New Roman" pitchFamily="18" charset="0"/>
            </a:endParaRPr>
          </a:p>
          <a:p>
            <a:r>
              <a:rPr lang="en-US" b="1" dirty="0">
                <a:solidFill>
                  <a:srgbClr val="0070C0"/>
                </a:solidFill>
                <a:latin typeface="Times New Roman" pitchFamily="18" charset="0"/>
                <a:cs typeface="Times New Roman" pitchFamily="18" charset="0"/>
              </a:rPr>
              <a:t>D</a:t>
            </a:r>
            <a:r>
              <a:rPr lang="en-US" b="1" dirty="0" smtClean="0">
                <a:solidFill>
                  <a:srgbClr val="0070C0"/>
                </a:solidFill>
                <a:latin typeface="Times New Roman" pitchFamily="18" charset="0"/>
                <a:cs typeface="Times New Roman" pitchFamily="18" charset="0"/>
              </a:rPr>
              <a:t>atabase </a:t>
            </a:r>
            <a:r>
              <a:rPr lang="en-US" b="1" dirty="0">
                <a:solidFill>
                  <a:srgbClr val="0070C0"/>
                </a:solidFill>
                <a:latin typeface="Times New Roman" pitchFamily="18" charset="0"/>
                <a:cs typeface="Times New Roman" pitchFamily="18" charset="0"/>
              </a:rPr>
              <a:t>maintenance</a:t>
            </a:r>
            <a:r>
              <a:rPr lang="en-US"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474484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US" b="1" dirty="0">
                <a:solidFill>
                  <a:srgbClr val="0070C0"/>
                </a:solidFill>
                <a:latin typeface="Times New Roman" pitchFamily="18" charset="0"/>
                <a:cs typeface="Times New Roman" pitchFamily="18" charset="0"/>
              </a:rPr>
              <a:t>Audit trails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 </a:t>
            </a:r>
            <a:r>
              <a:rPr lang="en-US" i="1" dirty="0">
                <a:latin typeface="Times New Roman" pitchFamily="18" charset="0"/>
                <a:cs typeface="Times New Roman" pitchFamily="18" charset="0"/>
              </a:rPr>
              <a:t>audit trail </a:t>
            </a:r>
            <a:r>
              <a:rPr lang="en-US" dirty="0">
                <a:latin typeface="Times New Roman" pitchFamily="18" charset="0"/>
                <a:cs typeface="Times New Roman" pitchFamily="18" charset="0"/>
              </a:rPr>
              <a:t>keeps track of each user who </a:t>
            </a:r>
            <a:r>
              <a:rPr lang="en-US" dirty="0" smtClean="0">
                <a:latin typeface="Times New Roman" pitchFamily="18" charset="0"/>
                <a:cs typeface="Times New Roman" pitchFamily="18" charset="0"/>
              </a:rPr>
              <a:t>modifies </a:t>
            </a:r>
            <a:r>
              <a:rPr lang="en-US" dirty="0">
                <a:latin typeface="Times New Roman" pitchFamily="18" charset="0"/>
                <a:cs typeface="Times New Roman" pitchFamily="18" charset="0"/>
              </a:rPr>
              <a:t>(and in some applications </a:t>
            </a:r>
            <a:r>
              <a:rPr lang="en-US" i="1" dirty="0">
                <a:latin typeface="Times New Roman" pitchFamily="18" charset="0"/>
                <a:cs typeface="Times New Roman" pitchFamily="18" charset="0"/>
              </a:rPr>
              <a:t>l </a:t>
            </a:r>
            <a:r>
              <a:rPr lang="en-US" dirty="0">
                <a:latin typeface="Times New Roman" pitchFamily="18" charset="0"/>
                <a:cs typeface="Times New Roman" pitchFamily="18" charset="0"/>
              </a:rPr>
              <a:t>views) a </a:t>
            </a:r>
            <a:r>
              <a:rPr lang="en-US" dirty="0" smtClean="0">
                <a:latin typeface="Times New Roman" pitchFamily="18" charset="0"/>
                <a:cs typeface="Times New Roman" pitchFamily="18" charset="0"/>
              </a:rPr>
              <a:t>specific record.</a:t>
            </a:r>
          </a:p>
          <a:p>
            <a:r>
              <a:rPr lang="en-US" dirty="0">
                <a:latin typeface="Times New Roman" pitchFamily="18" charset="0"/>
                <a:cs typeface="Times New Roman" pitchFamily="18" charset="0"/>
              </a:rPr>
              <a:t>Auditing can be as simple as creating a history table that records a user’s </a:t>
            </a:r>
            <a:r>
              <a:rPr lang="en-US" dirty="0" smtClean="0">
                <a:latin typeface="Times New Roman" pitchFamily="18" charset="0"/>
                <a:cs typeface="Times New Roman" pitchFamily="18" charset="0"/>
              </a:rPr>
              <a:t>name, a </a:t>
            </a:r>
            <a:r>
              <a:rPr lang="en-US" dirty="0">
                <a:latin typeface="Times New Roman" pitchFamily="18" charset="0"/>
                <a:cs typeface="Times New Roman" pitchFamily="18" charset="0"/>
              </a:rPr>
              <a:t>link to the record that was </a:t>
            </a:r>
            <a:r>
              <a:rPr lang="en-US" dirty="0" smtClean="0">
                <a:latin typeface="Times New Roman" pitchFamily="18" charset="0"/>
                <a:cs typeface="Times New Roman" pitchFamily="18" charset="0"/>
              </a:rPr>
              <a:t>modified </a:t>
            </a:r>
            <a:r>
              <a:rPr lang="en-US" dirty="0">
                <a:latin typeface="Times New Roman" pitchFamily="18" charset="0"/>
                <a:cs typeface="Times New Roman" pitchFamily="18" charset="0"/>
              </a:rPr>
              <a:t>and the </a:t>
            </a:r>
            <a:r>
              <a:rPr lang="en-US" dirty="0" smtClean="0">
                <a:latin typeface="Times New Roman" pitchFamily="18" charset="0"/>
                <a:cs typeface="Times New Roman" pitchFamily="18" charset="0"/>
              </a:rPr>
              <a:t>date </a:t>
            </a:r>
            <a:r>
              <a:rPr lang="en-US" dirty="0">
                <a:latin typeface="Times New Roman" pitchFamily="18" charset="0"/>
                <a:cs typeface="Times New Roman" pitchFamily="18" charset="0"/>
              </a:rPr>
              <a:t>when the change </a:t>
            </a:r>
            <a:r>
              <a:rPr lang="en-US" dirty="0" smtClean="0">
                <a:latin typeface="Times New Roman" pitchFamily="18" charset="0"/>
                <a:cs typeface="Times New Roman" pitchFamily="18" charset="0"/>
              </a:rPr>
              <a:t>occurred.</a:t>
            </a:r>
          </a:p>
          <a:p>
            <a:pPr marL="109728" indent="0">
              <a:buNone/>
            </a:pPr>
            <a:r>
              <a:rPr lang="en-US" b="1" dirty="0">
                <a:solidFill>
                  <a:srgbClr val="0070C0"/>
                </a:solidFill>
                <a:latin typeface="Times New Roman" pitchFamily="18" charset="0"/>
                <a:cs typeface="Times New Roman" pitchFamily="18" charset="0"/>
              </a:rPr>
              <a:t>User Access</a:t>
            </a:r>
          </a:p>
          <a:p>
            <a:r>
              <a:rPr lang="en-US" dirty="0">
                <a:latin typeface="Times New Roman" pitchFamily="18" charset="0"/>
                <a:cs typeface="Times New Roman" pitchFamily="18" charset="0"/>
              </a:rPr>
              <a:t>Many applications also need to provide different levels of access to different kinds of </a:t>
            </a:r>
            <a:r>
              <a:rPr lang="en-US" dirty="0" smtClean="0">
                <a:latin typeface="Times New Roman" pitchFamily="18" charset="0"/>
                <a:cs typeface="Times New Roman" pitchFamily="18" charset="0"/>
              </a:rPr>
              <a:t>data.</a:t>
            </a:r>
          </a:p>
          <a:p>
            <a:r>
              <a:rPr lang="en-US" dirty="0">
                <a:latin typeface="Times New Roman" pitchFamily="18" charset="0"/>
                <a:cs typeface="Times New Roman" pitchFamily="18" charset="0"/>
              </a:rPr>
              <a:t>One way to handle user access is to build a table listing the users and the privileges they should </a:t>
            </a:r>
            <a:r>
              <a:rPr lang="en-US" dirty="0" smtClean="0">
                <a:latin typeface="Times New Roman" pitchFamily="18" charset="0"/>
                <a:cs typeface="Times New Roman" pitchFamily="18" charset="0"/>
              </a:rPr>
              <a:t>be given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program can then disable or remove the buttons and menu items that a particular </a:t>
            </a:r>
            <a:r>
              <a:rPr lang="en-US" dirty="0" smtClean="0">
                <a:latin typeface="Times New Roman" pitchFamily="18" charset="0"/>
                <a:cs typeface="Times New Roman" pitchFamily="18" charset="0"/>
              </a:rPr>
              <a:t>user shouldn’t </a:t>
            </a:r>
            <a:r>
              <a:rPr lang="en-US" dirty="0">
                <a:latin typeface="Times New Roman" pitchFamily="18" charset="0"/>
                <a:cs typeface="Times New Roman" pitchFamily="18" charset="0"/>
              </a:rPr>
              <a:t>be allowed to use.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583787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b="1" dirty="0">
                <a:solidFill>
                  <a:srgbClr val="0070C0"/>
                </a:solidFill>
                <a:latin typeface="Times New Roman" pitchFamily="18" charset="0"/>
                <a:cs typeface="Times New Roman" pitchFamily="18" charset="0"/>
              </a:rPr>
              <a:t>Database Maintenance</a:t>
            </a:r>
            <a:endParaRPr lang="en-US" b="1" dirty="0" smtClean="0">
              <a:solidFill>
                <a:srgbClr val="0070C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Over </a:t>
            </a:r>
            <a:r>
              <a:rPr lang="en-US" dirty="0">
                <a:latin typeface="Times New Roman" pitchFamily="18" charset="0"/>
                <a:cs typeface="Times New Roman" pitchFamily="18" charset="0"/>
              </a:rPr>
              <a:t>time </a:t>
            </a:r>
            <a:r>
              <a:rPr lang="en-US" dirty="0" smtClean="0">
                <a:latin typeface="Times New Roman" pitchFamily="18" charset="0"/>
                <a:cs typeface="Times New Roman" pitchFamily="18" charset="0"/>
              </a:rPr>
              <a:t>database </a:t>
            </a:r>
            <a:r>
              <a:rPr lang="en-US" dirty="0">
                <a:latin typeface="Times New Roman" pitchFamily="18" charset="0"/>
                <a:cs typeface="Times New Roman" pitchFamily="18" charset="0"/>
              </a:rPr>
              <a:t>gets disorganized and full of random </a:t>
            </a:r>
            <a:r>
              <a:rPr lang="en-US" dirty="0" smtClean="0">
                <a:latin typeface="Times New Roman" pitchFamily="18" charset="0"/>
                <a:cs typeface="Times New Roman" pitchFamily="18" charset="0"/>
              </a:rPr>
              <a:t>junk,</a:t>
            </a:r>
            <a:r>
              <a:rPr lang="en-US" dirty="0">
                <a:latin typeface="Times New Roman" pitchFamily="18" charset="0"/>
                <a:cs typeface="Times New Roman" pitchFamily="18" charset="0"/>
              </a:rPr>
              <a:t> you need to reorganize so that you </a:t>
            </a:r>
            <a:r>
              <a:rPr lang="en-US" dirty="0" smtClean="0">
                <a:latin typeface="Times New Roman" pitchFamily="18" charset="0"/>
                <a:cs typeface="Times New Roman" pitchFamily="18" charset="0"/>
              </a:rPr>
              <a:t>can find </a:t>
            </a:r>
            <a:r>
              <a:rPr lang="en-US" dirty="0">
                <a:latin typeface="Times New Roman" pitchFamily="18" charset="0"/>
                <a:cs typeface="Times New Roman" pitchFamily="18" charset="0"/>
              </a:rPr>
              <a:t>things </a:t>
            </a:r>
            <a:r>
              <a:rPr lang="en-US" dirty="0" smtClean="0">
                <a:latin typeface="Times New Roman" pitchFamily="18" charset="0"/>
                <a:cs typeface="Times New Roman" pitchFamily="18" charset="0"/>
              </a:rPr>
              <a:t>efficiently.</a:t>
            </a:r>
          </a:p>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ove </a:t>
            </a:r>
            <a:r>
              <a:rPr lang="en-US" dirty="0">
                <a:latin typeface="Times New Roman" pitchFamily="18" charset="0"/>
                <a:cs typeface="Times New Roman" pitchFamily="18" charset="0"/>
              </a:rPr>
              <a:t>the older data into a </a:t>
            </a:r>
            <a:r>
              <a:rPr lang="en-US" i="1" dirty="0">
                <a:latin typeface="Times New Roman" pitchFamily="18" charset="0"/>
                <a:cs typeface="Times New Roman" pitchFamily="18" charset="0"/>
              </a:rPr>
              <a:t>data warehouse </a:t>
            </a:r>
            <a:r>
              <a:rPr lang="en-US" dirty="0">
                <a:latin typeface="Times New Roman" pitchFamily="18" charset="0"/>
                <a:cs typeface="Times New Roman" pitchFamily="18" charset="0"/>
              </a:rPr>
              <a:t>, a secondary database that holds older data </a:t>
            </a:r>
            <a:r>
              <a:rPr lang="en-US" dirty="0" smtClean="0">
                <a:latin typeface="Times New Roman" pitchFamily="18" charset="0"/>
                <a:cs typeface="Times New Roman" pitchFamily="18" charset="0"/>
              </a:rPr>
              <a:t>for analysis.</a:t>
            </a:r>
          </a:p>
          <a:p>
            <a:r>
              <a:rPr lang="en-US" dirty="0">
                <a:latin typeface="Times New Roman" pitchFamily="18" charset="0"/>
                <a:cs typeface="Times New Roman" pitchFamily="18" charset="0"/>
              </a:rPr>
              <a:t>Removing old data from a database can help keep it responsive, but a lot of changes to the </a:t>
            </a:r>
            <a:r>
              <a:rPr lang="en-US" dirty="0" smtClean="0">
                <a:latin typeface="Times New Roman" pitchFamily="18" charset="0"/>
                <a:cs typeface="Times New Roman" pitchFamily="18" charset="0"/>
              </a:rPr>
              <a:t>data can </a:t>
            </a:r>
            <a:r>
              <a:rPr lang="en-US" dirty="0">
                <a:latin typeface="Times New Roman" pitchFamily="18" charset="0"/>
                <a:cs typeface="Times New Roman" pitchFamily="18" charset="0"/>
              </a:rPr>
              <a:t>make the database’s indexes </a:t>
            </a:r>
            <a:r>
              <a:rPr lang="en-US" dirty="0" smtClean="0">
                <a:latin typeface="Times New Roman" pitchFamily="18" charset="0"/>
                <a:cs typeface="Times New Roman" pitchFamily="18" charset="0"/>
              </a:rPr>
              <a:t>inefficient </a:t>
            </a:r>
            <a:r>
              <a:rPr lang="en-US" dirty="0">
                <a:latin typeface="Times New Roman" pitchFamily="18" charset="0"/>
                <a:cs typeface="Times New Roman" pitchFamily="18" charset="0"/>
              </a:rPr>
              <a:t>and that can hurt </a:t>
            </a:r>
            <a:r>
              <a:rPr lang="en-US" dirty="0" smtClean="0">
                <a:latin typeface="Times New Roman" pitchFamily="18" charset="0"/>
                <a:cs typeface="Times New Roman" pitchFamily="18" charset="0"/>
              </a:rPr>
              <a:t>performance</a:t>
            </a:r>
            <a:r>
              <a:rPr lang="en-US" dirty="0">
                <a:latin typeface="Times New Roman" pitchFamily="18" charset="0"/>
                <a:cs typeface="Times New Roman" pitchFamily="18" charset="0"/>
              </a:rPr>
              <a:t>. For that reason,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need to periodically </a:t>
            </a:r>
            <a:r>
              <a:rPr lang="en-US" dirty="0" smtClean="0">
                <a:latin typeface="Times New Roman" pitchFamily="18" charset="0"/>
                <a:cs typeface="Times New Roman" pitchFamily="18" charset="0"/>
              </a:rPr>
              <a:t>run </a:t>
            </a:r>
            <a:r>
              <a:rPr lang="en-US" dirty="0">
                <a:latin typeface="Times New Roman" pitchFamily="18" charset="0"/>
                <a:cs typeface="Times New Roman" pitchFamily="18" charset="0"/>
              </a:rPr>
              <a:t>database tuning software to restore </a:t>
            </a:r>
            <a:r>
              <a:rPr lang="en-US" dirty="0" smtClean="0">
                <a:latin typeface="Times New Roman" pitchFamily="18" charset="0"/>
                <a:cs typeface="Times New Roman" pitchFamily="18" charset="0"/>
              </a:rPr>
              <a:t>peak performance.</a:t>
            </a:r>
          </a:p>
          <a:p>
            <a:r>
              <a:rPr lang="en-US" dirty="0">
                <a:latin typeface="Times New Roman" pitchFamily="18" charset="0"/>
                <a:cs typeface="Times New Roman" pitchFamily="18" charset="0"/>
              </a:rPr>
              <a:t>Y</a:t>
            </a:r>
            <a:r>
              <a:rPr lang="en-US" dirty="0" smtClean="0">
                <a:latin typeface="Times New Roman" pitchFamily="18" charset="0"/>
                <a:cs typeface="Times New Roman" pitchFamily="18" charset="0"/>
              </a:rPr>
              <a:t>ou </a:t>
            </a:r>
            <a:r>
              <a:rPr lang="en-US" dirty="0">
                <a:latin typeface="Times New Roman" pitchFamily="18" charset="0"/>
                <a:cs typeface="Times New Roman" pitchFamily="18" charset="0"/>
              </a:rPr>
              <a:t>should design a database backup and recovery </a:t>
            </a:r>
            <a:r>
              <a:rPr lang="en-US" dirty="0" smtClean="0">
                <a:latin typeface="Times New Roman" pitchFamily="18" charset="0"/>
                <a:cs typeface="Times New Roman" pitchFamily="18" charset="0"/>
              </a:rPr>
              <a:t>scheme.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12775668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pPr marL="109728" indent="0">
              <a:buNone/>
            </a:pPr>
            <a:r>
              <a:rPr lang="en-US" sz="2800" b="1" dirty="0">
                <a:solidFill>
                  <a:srgbClr val="00B050"/>
                </a:solidFill>
                <a:latin typeface="Times New Roman" pitchFamily="18" charset="0"/>
                <a:cs typeface="Times New Roman" pitchFamily="18" charset="0"/>
              </a:rPr>
              <a:t>Data flows and States</a:t>
            </a:r>
          </a:p>
          <a:p>
            <a:r>
              <a:rPr lang="en-US" dirty="0" smtClean="0">
                <a:latin typeface="Times New Roman" pitchFamily="18" charset="0"/>
                <a:cs typeface="Times New Roman" pitchFamily="18" charset="0"/>
              </a:rPr>
              <a:t>In order to describe </a:t>
            </a:r>
            <a:r>
              <a:rPr lang="en-US" dirty="0">
                <a:latin typeface="Times New Roman" pitchFamily="18" charset="0"/>
                <a:cs typeface="Times New Roman" pitchFamily="18" charset="0"/>
              </a:rPr>
              <a:t>the system and the way processes interact with the </a:t>
            </a:r>
            <a:r>
              <a:rPr lang="en-US" dirty="0" smtClean="0">
                <a:latin typeface="Times New Roman" pitchFamily="18" charset="0"/>
                <a:cs typeface="Times New Roman" pitchFamily="18" charset="0"/>
              </a:rPr>
              <a:t>data, many data flows and state transition diagrams are used.</a:t>
            </a:r>
          </a:p>
          <a:p>
            <a:pPr marL="109728" indent="0">
              <a:buNone/>
            </a:pPr>
            <a:r>
              <a:rPr lang="en-US" b="1" dirty="0">
                <a:solidFill>
                  <a:srgbClr val="00B050"/>
                </a:solidFill>
                <a:latin typeface="Times New Roman" pitchFamily="18" charset="0"/>
                <a:cs typeface="Times New Roman" pitchFamily="18" charset="0"/>
              </a:rPr>
              <a:t>Training</a:t>
            </a:r>
            <a:endParaRPr lang="en-US" dirty="0">
              <a:solidFill>
                <a:srgbClr val="00B05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Deciding whether  </a:t>
            </a:r>
            <a:r>
              <a:rPr lang="en-US" dirty="0">
                <a:latin typeface="Times New Roman" pitchFamily="18" charset="0"/>
                <a:cs typeface="Times New Roman" pitchFamily="18" charset="0"/>
              </a:rPr>
              <a:t>users </a:t>
            </a:r>
            <a:r>
              <a:rPr lang="en-US" dirty="0" smtClean="0">
                <a:latin typeface="Times New Roman" pitchFamily="18" charset="0"/>
                <a:cs typeface="Times New Roman" pitchFamily="18" charset="0"/>
              </a:rPr>
              <a:t>want to </a:t>
            </a:r>
            <a:r>
              <a:rPr lang="en-US" dirty="0">
                <a:latin typeface="Times New Roman" pitchFamily="18" charset="0"/>
                <a:cs typeface="Times New Roman" pitchFamily="18" charset="0"/>
              </a:rPr>
              <a:t>attend courses taught by instructors, read printed manuals, </a:t>
            </a:r>
            <a:r>
              <a:rPr lang="en-US" dirty="0" smtClean="0">
                <a:latin typeface="Times New Roman" pitchFamily="18" charset="0"/>
                <a:cs typeface="Times New Roman" pitchFamily="18" charset="0"/>
              </a:rPr>
              <a:t>watch instructional </a:t>
            </a:r>
            <a:r>
              <a:rPr lang="en-US" dirty="0">
                <a:latin typeface="Times New Roman" pitchFamily="18" charset="0"/>
                <a:cs typeface="Times New Roman" pitchFamily="18" charset="0"/>
              </a:rPr>
              <a:t>videos, or browse documentation online.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01396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solidFill>
                  <a:schemeClr val="bg2">
                    <a:lumMod val="25000"/>
                  </a:schemeClr>
                </a:solidFill>
                <a:latin typeface="Times New Roman" pitchFamily="18" charset="0"/>
                <a:cs typeface="Times New Roman" pitchFamily="18" charset="0"/>
              </a:rPr>
              <a:t>Words to Avoid </a:t>
            </a:r>
            <a:r>
              <a:rPr lang="en-US" b="1" u="sng" dirty="0" smtClean="0">
                <a:solidFill>
                  <a:schemeClr val="bg2">
                    <a:lumMod val="25000"/>
                  </a:schemeClr>
                </a:solidFill>
                <a:latin typeface="Times New Roman" pitchFamily="18" charset="0"/>
                <a:cs typeface="Times New Roman" pitchFamily="18" charset="0"/>
              </a:rPr>
              <a:t> </a:t>
            </a: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words are ambiguous or subjective, and adding them to a requirement can make the whole thing fuzzy and </a:t>
            </a:r>
            <a:r>
              <a:rPr lang="en-US" dirty="0" smtClean="0">
                <a:latin typeface="Times New Roman" pitchFamily="18" charset="0"/>
                <a:cs typeface="Times New Roman" pitchFamily="18" charset="0"/>
              </a:rPr>
              <a:t>imprecise.</a:t>
            </a:r>
          </a:p>
          <a:p>
            <a:pPr>
              <a:buFont typeface="Wingdings" pitchFamily="2" charset="2"/>
              <a:buChar char="§"/>
            </a:pPr>
            <a:r>
              <a:rPr lang="en-US" b="1" dirty="0" smtClean="0">
                <a:latin typeface="Times New Roman" pitchFamily="18" charset="0"/>
                <a:cs typeface="Times New Roman" pitchFamily="18" charset="0"/>
              </a:rPr>
              <a:t>Comparatives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—Words like faster, better, more, and </a:t>
            </a:r>
            <a:r>
              <a:rPr lang="en-US" dirty="0" smtClean="0">
                <a:latin typeface="Times New Roman" pitchFamily="18" charset="0"/>
                <a:cs typeface="Times New Roman" pitchFamily="18" charset="0"/>
              </a:rPr>
              <a:t>shinier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Wingdings" pitchFamily="2" charset="2"/>
              <a:buChar char="§"/>
            </a:pPr>
            <a:r>
              <a:rPr lang="en-US" b="1" dirty="0">
                <a:latin typeface="Times New Roman" pitchFamily="18" charset="0"/>
                <a:cs typeface="Times New Roman" pitchFamily="18" charset="0"/>
              </a:rPr>
              <a:t>Imprecise adjectives </a:t>
            </a:r>
            <a:r>
              <a:rPr lang="en-US" dirty="0">
                <a:latin typeface="Times New Roman" pitchFamily="18" charset="0"/>
                <a:cs typeface="Times New Roman" pitchFamily="18" charset="0"/>
              </a:rPr>
              <a:t>—Words like fast, robust, user‐friendly, </a:t>
            </a:r>
            <a:r>
              <a:rPr lang="en-US" dirty="0" smtClean="0">
                <a:latin typeface="Times New Roman" pitchFamily="18" charset="0"/>
                <a:cs typeface="Times New Roman" pitchFamily="18" charset="0"/>
              </a:rPr>
              <a:t>efficient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flexible</a:t>
            </a:r>
            <a:r>
              <a:rPr lang="en-US" dirty="0">
                <a:latin typeface="Times New Roman" pitchFamily="18" charset="0"/>
                <a:cs typeface="Times New Roman" pitchFamily="18" charset="0"/>
              </a:rPr>
              <a:t>, and glorious</a:t>
            </a:r>
            <a:r>
              <a:rPr lang="en-US" dirty="0" smtClean="0">
                <a:latin typeface="Times New Roman" pitchFamily="18" charset="0"/>
                <a:cs typeface="Times New Roman" pitchFamily="18" charset="0"/>
              </a:rPr>
              <a:t>.</a:t>
            </a:r>
          </a:p>
          <a:p>
            <a:pPr>
              <a:buFont typeface="Wingdings" pitchFamily="2" charset="2"/>
              <a:buChar char="§"/>
            </a:pPr>
            <a:r>
              <a:rPr lang="en-US" b="1" dirty="0">
                <a:latin typeface="Times New Roman" pitchFamily="18" charset="0"/>
                <a:cs typeface="Times New Roman" pitchFamily="18" charset="0"/>
              </a:rPr>
              <a:t>Vague commands </a:t>
            </a:r>
            <a:r>
              <a:rPr lang="en-US" dirty="0">
                <a:latin typeface="Times New Roman" pitchFamily="18" charset="0"/>
                <a:cs typeface="Times New Roman" pitchFamily="18" charset="0"/>
              </a:rPr>
              <a:t>—Words like minimize, maximize, improve, and optimize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331811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latin typeface="Times New Roman" pitchFamily="18" charset="0"/>
                <a:cs typeface="Times New Roman" pitchFamily="18" charset="0"/>
              </a:rPr>
              <a:t>Audience Oriented Requirements</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Focus on different audiences </a:t>
            </a:r>
            <a:r>
              <a:rPr lang="en-US" dirty="0">
                <a:latin typeface="Times New Roman" pitchFamily="18" charset="0"/>
                <a:cs typeface="Times New Roman" pitchFamily="18" charset="0"/>
              </a:rPr>
              <a:t>and the </a:t>
            </a:r>
            <a:r>
              <a:rPr lang="en-US" dirty="0" smtClean="0">
                <a:latin typeface="Times New Roman" pitchFamily="18" charset="0"/>
                <a:cs typeface="Times New Roman" pitchFamily="18" charset="0"/>
              </a:rPr>
              <a:t>  different  point of view that each audience has.</a:t>
            </a:r>
          </a:p>
          <a:p>
            <a:pPr marL="109728" indent="0">
              <a:buNone/>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use a somewhat business‐oriented perspective to classify requirements according to </a:t>
            </a:r>
            <a:r>
              <a:rPr lang="en-US" dirty="0" smtClean="0">
                <a:latin typeface="Times New Roman" pitchFamily="18" charset="0"/>
                <a:cs typeface="Times New Roman" pitchFamily="18" charset="0"/>
              </a:rPr>
              <a:t>the people </a:t>
            </a:r>
            <a:r>
              <a:rPr lang="en-US" dirty="0">
                <a:latin typeface="Times New Roman" pitchFamily="18" charset="0"/>
                <a:cs typeface="Times New Roman" pitchFamily="18" charset="0"/>
              </a:rPr>
              <a:t>who care the most about </a:t>
            </a:r>
            <a:r>
              <a:rPr lang="en-US" dirty="0" smtClean="0">
                <a:latin typeface="Times New Roman" pitchFamily="18" charset="0"/>
                <a:cs typeface="Times New Roman" pitchFamily="18" charset="0"/>
              </a:rPr>
              <a:t>them.</a:t>
            </a:r>
          </a:p>
          <a:p>
            <a:pPr marL="109728" indent="0">
              <a:buNone/>
            </a:pPr>
            <a:r>
              <a:rPr lang="en-US" dirty="0" smtClean="0">
                <a:latin typeface="Times New Roman" pitchFamily="18" charset="0"/>
                <a:cs typeface="Times New Roman" pitchFamily="18" charset="0"/>
              </a:rPr>
              <a:t>  </a:t>
            </a:r>
          </a:p>
          <a:p>
            <a:pPr marL="109728" indent="0">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Requirement Categories</a:t>
            </a:r>
            <a:endParaRPr lang="en-US" dirty="0"/>
          </a:p>
        </p:txBody>
      </p:sp>
    </p:spTree>
    <p:extLst>
      <p:ext uri="{BB962C8B-B14F-4D97-AF65-F5344CB8AC3E}">
        <p14:creationId xmlns:p14="http://schemas.microsoft.com/office/powerpoint/2010/main" xmlns="" val="3716206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latin typeface="Times New Roman" pitchFamily="18" charset="0"/>
                <a:cs typeface="Times New Roman" pitchFamily="18" charset="0"/>
              </a:rPr>
              <a:t>Business Requirements</a:t>
            </a:r>
          </a:p>
          <a:p>
            <a:pPr marL="109728" indent="0">
              <a:buNone/>
            </a:pPr>
            <a:r>
              <a:rPr lang="en-US" dirty="0">
                <a:latin typeface="Times New Roman" pitchFamily="18" charset="0"/>
                <a:cs typeface="Times New Roman" pitchFamily="18" charset="0"/>
              </a:rPr>
              <a:t>     Layout project’s high level goals</a:t>
            </a:r>
            <a:r>
              <a:rPr lang="en-US" dirty="0" smtClean="0">
                <a:latin typeface="Times New Roman" pitchFamily="18" charset="0"/>
                <a:cs typeface="Times New Roman" pitchFamily="18" charset="0"/>
              </a:rPr>
              <a:t>.</a:t>
            </a:r>
          </a:p>
          <a:p>
            <a:pPr marL="109728" indent="0">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User </a:t>
            </a:r>
            <a:r>
              <a:rPr lang="en-US" dirty="0" smtClean="0">
                <a:latin typeface="Times New Roman" pitchFamily="18" charset="0"/>
                <a:cs typeface="Times New Roman" pitchFamily="18" charset="0"/>
              </a:rPr>
              <a:t>Requirements</a:t>
            </a:r>
          </a:p>
          <a:p>
            <a:pPr>
              <a:buFont typeface="Wingdings" pitchFamily="2" charset="2"/>
              <a:buChar char="Ø"/>
            </a:pPr>
            <a:r>
              <a:rPr lang="en-US" dirty="0">
                <a:latin typeface="Times New Roman" pitchFamily="18" charset="0"/>
                <a:cs typeface="Times New Roman" pitchFamily="18" charset="0"/>
              </a:rPr>
              <a:t>Functional Requirements</a:t>
            </a:r>
          </a:p>
          <a:p>
            <a:pPr>
              <a:buFont typeface="Wingdings" pitchFamily="2" charset="2"/>
              <a:buChar char="Ø"/>
            </a:pPr>
            <a:r>
              <a:rPr lang="en-US" dirty="0">
                <a:latin typeface="Times New Roman" pitchFamily="18" charset="0"/>
                <a:cs typeface="Times New Roman" pitchFamily="18" charset="0"/>
              </a:rPr>
              <a:t>Non Functional </a:t>
            </a:r>
            <a:r>
              <a:rPr lang="en-US" dirty="0" smtClean="0">
                <a:latin typeface="Times New Roman" pitchFamily="18" charset="0"/>
                <a:cs typeface="Times New Roman" pitchFamily="18" charset="0"/>
              </a:rPr>
              <a:t>Requirements</a:t>
            </a:r>
          </a:p>
          <a:p>
            <a:pPr>
              <a:buFont typeface="Wingdings" pitchFamily="2" charset="2"/>
              <a:buChar char="Ø"/>
            </a:pPr>
            <a:r>
              <a:rPr lang="en-US" dirty="0">
                <a:latin typeface="Times New Roman" pitchFamily="18" charset="0"/>
                <a:cs typeface="Times New Roman" pitchFamily="18" charset="0"/>
              </a:rPr>
              <a:t>Implementation Requirements</a:t>
            </a:r>
          </a:p>
          <a:p>
            <a:pPr marL="109728"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a:t>     </a:t>
            </a:r>
          </a:p>
        </p:txBody>
      </p:sp>
      <p:sp>
        <p:nvSpPr>
          <p:cNvPr id="3" name="Title 2"/>
          <p:cNvSpPr>
            <a:spLocks noGrp="1"/>
          </p:cNvSpPr>
          <p:nvPr>
            <p:ph type="title"/>
          </p:nvPr>
        </p:nvSpPr>
        <p:spPr/>
        <p:txBody>
          <a:bodyPr/>
          <a:lstStyle/>
          <a:p>
            <a:r>
              <a:rPr lang="en-US" dirty="0" smtClean="0"/>
              <a:t>Business Requirements</a:t>
            </a:r>
            <a:endParaRPr lang="en-US" dirty="0"/>
          </a:p>
        </p:txBody>
      </p:sp>
    </p:spTree>
    <p:extLst>
      <p:ext uri="{BB962C8B-B14F-4D97-AF65-F5344CB8AC3E}">
        <p14:creationId xmlns:p14="http://schemas.microsoft.com/office/powerpoint/2010/main" xmlns="" val="3526053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6723</TotalTime>
  <Words>3961</Words>
  <Application>Microsoft Office PowerPoint</Application>
  <PresentationFormat>On-screen Show (4:3)</PresentationFormat>
  <Paragraphs>318</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Concourse</vt:lpstr>
      <vt:lpstr>What is Software Engineering? </vt:lpstr>
      <vt:lpstr>Advantage of being a software</vt:lpstr>
      <vt:lpstr>Why is Software Engineering Important?</vt:lpstr>
      <vt:lpstr>Requirement Gathering</vt:lpstr>
      <vt:lpstr>The properties of useful requirement.</vt:lpstr>
      <vt:lpstr>Slide 6</vt:lpstr>
      <vt:lpstr>Slide 7</vt:lpstr>
      <vt:lpstr>Requirement Categories</vt:lpstr>
      <vt:lpstr>Business Requirements</vt:lpstr>
      <vt:lpstr>Business Requirements</vt:lpstr>
      <vt:lpstr>Business Requirements</vt:lpstr>
      <vt:lpstr>Business Requirements</vt:lpstr>
      <vt:lpstr>System Requirement Categories(FURPS) </vt:lpstr>
      <vt:lpstr>System Requirement Categories</vt:lpstr>
      <vt:lpstr>System Requirement Categories</vt:lpstr>
      <vt:lpstr>FURPS+</vt:lpstr>
      <vt:lpstr>FURPS+</vt:lpstr>
      <vt:lpstr>GATHERING REQUIREMENTS</vt:lpstr>
      <vt:lpstr>Slide 19</vt:lpstr>
      <vt:lpstr>Use the Five Ws (and One H)</vt:lpstr>
      <vt:lpstr>Slide 21</vt:lpstr>
      <vt:lpstr>Slide 22</vt:lpstr>
      <vt:lpstr>Refining Requirements</vt:lpstr>
      <vt:lpstr>Copy Existing Systems</vt:lpstr>
      <vt:lpstr>Slide 25</vt:lpstr>
      <vt:lpstr>Slide 26</vt:lpstr>
      <vt:lpstr>Clairvoyance</vt:lpstr>
      <vt:lpstr>Slide 28</vt:lpstr>
      <vt:lpstr>Slide 29</vt:lpstr>
      <vt:lpstr>Brainstorm</vt:lpstr>
      <vt:lpstr>Slide 31</vt:lpstr>
      <vt:lpstr>Osborn’s method</vt:lpstr>
      <vt:lpstr>Slide 33</vt:lpstr>
      <vt:lpstr>RECORDING REQUIREMENTS</vt:lpstr>
      <vt:lpstr>Slide 35</vt:lpstr>
      <vt:lpstr>Slide 36</vt:lpstr>
      <vt:lpstr>Slide 37</vt:lpstr>
      <vt:lpstr>Slide 38</vt:lpstr>
      <vt:lpstr>Slide 39</vt:lpstr>
      <vt:lpstr>Slide 40</vt:lpstr>
      <vt:lpstr>Slide 41</vt:lpstr>
      <vt:lpstr>Slide 42</vt:lpstr>
      <vt:lpstr>Slide 43</vt:lpstr>
      <vt:lpstr>Slide 44</vt:lpstr>
      <vt:lpstr>Requirement Specification</vt:lpstr>
      <vt:lpstr>VALIDATION AND VERIFICATION</vt:lpstr>
      <vt:lpstr>High Level Design</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Engineering?</dc:title>
  <dc:creator>DELL</dc:creator>
  <cp:lastModifiedBy>abc</cp:lastModifiedBy>
  <cp:revision>134</cp:revision>
  <dcterms:created xsi:type="dcterms:W3CDTF">2016-08-02T17:09:16Z</dcterms:created>
  <dcterms:modified xsi:type="dcterms:W3CDTF">2016-08-25T01:17:30Z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