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79" r:id="rId3"/>
    <p:sldId id="257" r:id="rId4"/>
    <p:sldId id="258" r:id="rId5"/>
    <p:sldId id="259" r:id="rId6"/>
    <p:sldId id="280" r:id="rId7"/>
    <p:sldId id="281" r:id="rId8"/>
    <p:sldId id="282" r:id="rId9"/>
    <p:sldId id="283" r:id="rId10"/>
    <p:sldId id="285" r:id="rId11"/>
    <p:sldId id="284" r:id="rId12"/>
    <p:sldId id="286" r:id="rId13"/>
    <p:sldId id="287" r:id="rId14"/>
    <p:sldId id="288" r:id="rId15"/>
    <p:sldId id="28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07" r:id="rId81"/>
    <p:sldId id="308" r:id="rId82"/>
    <p:sldId id="309" r:id="rId83"/>
    <p:sldId id="341" r:id="rId84"/>
    <p:sldId id="342" r:id="rId85"/>
    <p:sldId id="343" r:id="rId86"/>
    <p:sldId id="345" r:id="rId87"/>
    <p:sldId id="346" r:id="rId88"/>
    <p:sldId id="347" r:id="rId89"/>
    <p:sldId id="365" r:id="rId90"/>
    <p:sldId id="348" r:id="rId91"/>
    <p:sldId id="349" r:id="rId92"/>
    <p:sldId id="350" r:id="rId93"/>
    <p:sldId id="351" r:id="rId94"/>
    <p:sldId id="352" r:id="rId95"/>
    <p:sldId id="353" r:id="rId96"/>
    <p:sldId id="354" r:id="rId97"/>
    <p:sldId id="355" r:id="rId98"/>
    <p:sldId id="366" r:id="rId99"/>
    <p:sldId id="367" r:id="rId100"/>
    <p:sldId id="368" r:id="rId101"/>
    <p:sldId id="372" r:id="rId102"/>
    <p:sldId id="369" r:id="rId103"/>
    <p:sldId id="370" r:id="rId104"/>
    <p:sldId id="371"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8/20/2016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8/20/2016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8/20/2016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my.safaribooksonline.com/9788131731925/gloss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200" b="1" u="sng" dirty="0">
                <a:solidFill>
                  <a:schemeClr val="tx1"/>
                </a:solidFill>
              </a:rPr>
              <a:t>Data</a:t>
            </a:r>
            <a:r>
              <a:rPr lang="en-US" sz="3200" b="1" dirty="0">
                <a:solidFill>
                  <a:schemeClr val="tx1"/>
                </a:solidFill>
              </a:rPr>
              <a:t> can be a facts related to any object in consideration </a:t>
            </a:r>
          </a:p>
          <a:p>
            <a:r>
              <a:rPr lang="en-US" sz="3200" b="1" dirty="0" err="1">
                <a:solidFill>
                  <a:schemeClr val="tx1"/>
                </a:solidFill>
              </a:rPr>
              <a:t>Eg</a:t>
            </a:r>
            <a:r>
              <a:rPr lang="en-US" sz="3200" b="1" dirty="0">
                <a:solidFill>
                  <a:schemeClr val="tx1"/>
                </a:solidFill>
              </a:rPr>
              <a:t>: </a:t>
            </a:r>
          </a:p>
          <a:p>
            <a:r>
              <a:rPr lang="en-US" sz="3200" b="1" dirty="0">
                <a:solidFill>
                  <a:schemeClr val="tx1"/>
                </a:solidFill>
              </a:rPr>
              <a:t>Name, Age, Height,..   are related to human</a:t>
            </a:r>
          </a:p>
          <a:p>
            <a:r>
              <a:rPr lang="en-US" sz="3200" b="1" dirty="0">
                <a:solidFill>
                  <a:schemeClr val="tx1"/>
                </a:solidFill>
              </a:rPr>
              <a:t>Student, Faculty, Classroom… are related to college</a:t>
            </a:r>
          </a:p>
          <a:p>
            <a:endParaRPr lang="en-US" sz="3200" dirty="0">
              <a:solidFill>
                <a:schemeClr val="tx1"/>
              </a:solidFill>
            </a:endParaRPr>
          </a:p>
        </p:txBody>
      </p:sp>
    </p:spTree>
    <p:extLst>
      <p:ext uri="{BB962C8B-B14F-4D97-AF65-F5344CB8AC3E}">
        <p14:creationId xmlns:p14="http://schemas.microsoft.com/office/powerpoint/2010/main" val="1130828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DBMS(contd..)</a:t>
            </a:r>
          </a:p>
        </p:txBody>
      </p:sp>
      <p:sp>
        <p:nvSpPr>
          <p:cNvPr id="3" name="Content Placeholder 2"/>
          <p:cNvSpPr>
            <a:spLocks noGrp="1"/>
          </p:cNvSpPr>
          <p:nvPr>
            <p:ph idx="1"/>
          </p:nvPr>
        </p:nvSpPr>
        <p:spPr/>
        <p:txBody>
          <a:bodyPr>
            <a:noAutofit/>
          </a:bodyPr>
          <a:lstStyle/>
          <a:p>
            <a:r>
              <a:rPr lang="en-US" sz="2800" b="1" u="sng" dirty="0">
                <a:solidFill>
                  <a:schemeClr val="tx1"/>
                </a:solidFill>
              </a:rPr>
              <a:t>Difficulty in accessing data</a:t>
            </a:r>
          </a:p>
          <a:p>
            <a:r>
              <a:rPr lang="en-US" sz="2800" b="1" u="sng" dirty="0">
                <a:solidFill>
                  <a:schemeClr val="tx1"/>
                </a:solidFill>
              </a:rPr>
              <a:t>No efficient way </a:t>
            </a:r>
            <a:r>
              <a:rPr lang="en-US" sz="2800" b="1" dirty="0">
                <a:solidFill>
                  <a:schemeClr val="tx1"/>
                </a:solidFill>
              </a:rPr>
              <a:t>to access data. Write </a:t>
            </a:r>
            <a:r>
              <a:rPr lang="en-US" sz="2800" b="1" u="sng" dirty="0">
                <a:solidFill>
                  <a:schemeClr val="tx1"/>
                </a:solidFill>
              </a:rPr>
              <a:t>more lines </a:t>
            </a:r>
            <a:r>
              <a:rPr lang="en-US" sz="2800" b="1" dirty="0">
                <a:solidFill>
                  <a:schemeClr val="tx1"/>
                </a:solidFill>
              </a:rPr>
              <a:t>of code for retrieving data from file </a:t>
            </a:r>
            <a:r>
              <a:rPr lang="en-US" sz="2800" b="1" dirty="0" smtClean="0">
                <a:solidFill>
                  <a:schemeClr val="tx1"/>
                </a:solidFill>
              </a:rPr>
              <a:t>system</a:t>
            </a:r>
          </a:p>
          <a:p>
            <a:r>
              <a:rPr lang="en-US" sz="2800" b="1" u="sng" dirty="0">
                <a:solidFill>
                  <a:schemeClr val="tx1"/>
                </a:solidFill>
              </a:rPr>
              <a:t>Data isolation </a:t>
            </a:r>
          </a:p>
          <a:p>
            <a:r>
              <a:rPr lang="en-US" sz="2800" b="1" u="sng" dirty="0">
                <a:solidFill>
                  <a:schemeClr val="tx1"/>
                </a:solidFill>
              </a:rPr>
              <a:t>Difficulty in retrieving </a:t>
            </a:r>
            <a:r>
              <a:rPr lang="en-US" sz="2800" b="1" dirty="0">
                <a:solidFill>
                  <a:schemeClr val="tx1"/>
                </a:solidFill>
              </a:rPr>
              <a:t>appropriate data</a:t>
            </a:r>
          </a:p>
          <a:p>
            <a:r>
              <a:rPr lang="en-US" sz="2800" b="1" dirty="0">
                <a:solidFill>
                  <a:schemeClr val="tx1"/>
                </a:solidFill>
              </a:rPr>
              <a:t>Data may be </a:t>
            </a:r>
            <a:r>
              <a:rPr lang="en-US" sz="2800" b="1" u="sng" dirty="0">
                <a:solidFill>
                  <a:schemeClr val="tx1"/>
                </a:solidFill>
              </a:rPr>
              <a:t>in different format</a:t>
            </a:r>
          </a:p>
          <a:p>
            <a:r>
              <a:rPr lang="en-US" sz="2800" b="1" dirty="0">
                <a:solidFill>
                  <a:schemeClr val="tx1"/>
                </a:solidFill>
              </a:rPr>
              <a:t>Go through the application program and change the code for retrieving different data in file system</a:t>
            </a:r>
          </a:p>
          <a:p>
            <a:endParaRPr lang="en-US" sz="2800" b="1"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12786493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normAutofit fontScale="90000"/>
          </a:bodyPr>
          <a:lstStyle/>
          <a:p>
            <a:endParaRPr lang="en-US" b="1" dirty="0">
              <a:solidFill>
                <a:schemeClr val="tx1"/>
              </a:solidFill>
            </a:endParaRPr>
          </a:p>
        </p:txBody>
      </p:sp>
      <p:sp>
        <p:nvSpPr>
          <p:cNvPr id="3" name="Content Placeholder 2"/>
          <p:cNvSpPr>
            <a:spLocks noGrp="1"/>
          </p:cNvSpPr>
          <p:nvPr>
            <p:ph idx="1"/>
          </p:nvPr>
        </p:nvSpPr>
        <p:spPr>
          <a:xfrm>
            <a:off x="1097280" y="914400"/>
            <a:ext cx="10058400" cy="4954694"/>
          </a:xfrm>
        </p:spPr>
        <p:txBody>
          <a:bodyPr>
            <a:normAutofit/>
          </a:bodyPr>
          <a:lstStyle/>
          <a:p>
            <a:pPr>
              <a:buClrTx/>
              <a:buFont typeface="Arial" panose="020B0604020202020204" pitchFamily="34" charset="0"/>
              <a:buChar char="•"/>
            </a:pPr>
            <a:r>
              <a:rPr lang="en-IN" sz="3200" b="1" dirty="0">
                <a:solidFill>
                  <a:schemeClr val="tx1"/>
                </a:solidFill>
              </a:rPr>
              <a:t>For instance, let us assume that, after 3 months of employment, bank employees are assigned to one of four work teams. We therefore represent the teams as four lower-level entity sets of the higher-level employee entity set. A given employee is not assigned to a specific team entity automatically on the basis of an explicit defining condition. Instead, the user in charge of this decision makes the team assignment on an individual basis. The assignment is implemented by an operation that adds an entity to an entity set.</a:t>
            </a:r>
            <a:endParaRPr lang="en-US" sz="3200" b="1" dirty="0">
              <a:solidFill>
                <a:schemeClr val="tx1"/>
              </a:solidFill>
            </a:endParaRPr>
          </a:p>
        </p:txBody>
      </p:sp>
    </p:spTree>
    <p:extLst>
      <p:ext uri="{BB962C8B-B14F-4D97-AF65-F5344CB8AC3E}">
        <p14:creationId xmlns:p14="http://schemas.microsoft.com/office/powerpoint/2010/main" val="28674012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chemeClr val="tx1"/>
              </a:solidFill>
            </a:endParaRPr>
          </a:p>
        </p:txBody>
      </p:sp>
      <p:sp>
        <p:nvSpPr>
          <p:cNvPr id="3" name="Content Placeholder 2"/>
          <p:cNvSpPr>
            <a:spLocks noGrp="1"/>
          </p:cNvSpPr>
          <p:nvPr>
            <p:ph idx="1"/>
          </p:nvPr>
        </p:nvSpPr>
        <p:spPr/>
        <p:txBody>
          <a:bodyPr>
            <a:normAutofit/>
          </a:bodyPr>
          <a:lstStyle/>
          <a:p>
            <a:pPr marL="0" indent="0">
              <a:buClrTx/>
              <a:buNone/>
            </a:pPr>
            <a:r>
              <a:rPr lang="en-US" sz="3200" b="1" dirty="0" smtClean="0">
                <a:solidFill>
                  <a:schemeClr val="tx1"/>
                </a:solidFill>
              </a:rPr>
              <a:t> </a:t>
            </a:r>
            <a:r>
              <a:rPr lang="en-IN" sz="3200" b="1" dirty="0">
                <a:solidFill>
                  <a:schemeClr val="tx1"/>
                </a:solidFill>
              </a:rPr>
              <a:t>A second type of constraint </a:t>
            </a:r>
            <a:r>
              <a:rPr lang="en-IN" sz="3200" b="1" u="sng" dirty="0">
                <a:solidFill>
                  <a:schemeClr val="tx1"/>
                </a:solidFill>
              </a:rPr>
              <a:t>relates to whether or not entities may belong to more than one lower-level entity set within a single generalization.</a:t>
            </a:r>
            <a:r>
              <a:rPr lang="en-IN" sz="3200" b="1" dirty="0">
                <a:solidFill>
                  <a:schemeClr val="tx1"/>
                </a:solidFill>
              </a:rPr>
              <a:t> The lower-level entity sets may be one of the following:</a:t>
            </a:r>
            <a:endParaRPr lang="en-US" sz="3200" b="1" dirty="0" smtClean="0">
              <a:solidFill>
                <a:schemeClr val="tx1"/>
              </a:solidFill>
            </a:endParaRPr>
          </a:p>
          <a:p>
            <a:pPr>
              <a:buClrTx/>
            </a:pPr>
            <a:endParaRPr lang="en-US" sz="3200" b="1" dirty="0">
              <a:solidFill>
                <a:schemeClr val="tx1"/>
              </a:solidFill>
            </a:endParaRPr>
          </a:p>
          <a:p>
            <a:pPr>
              <a:buClrTx/>
            </a:pPr>
            <a:endParaRPr lang="en-US" sz="3200" dirty="0"/>
          </a:p>
        </p:txBody>
      </p:sp>
    </p:spTree>
    <p:extLst>
      <p:ext uri="{BB962C8B-B14F-4D97-AF65-F5344CB8AC3E}">
        <p14:creationId xmlns:p14="http://schemas.microsoft.com/office/powerpoint/2010/main" val="28546710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chemeClr val="tx1"/>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IN" sz="3200" b="1" u="sng" dirty="0">
                <a:solidFill>
                  <a:schemeClr val="tx1"/>
                </a:solidFill>
              </a:rPr>
              <a:t>Disjoint. </a:t>
            </a:r>
            <a:r>
              <a:rPr lang="en-IN" sz="3200" b="1" dirty="0">
                <a:solidFill>
                  <a:schemeClr val="tx1"/>
                </a:solidFill>
              </a:rPr>
              <a:t>A </a:t>
            </a:r>
            <a:r>
              <a:rPr lang="en-IN" sz="3200" b="1" dirty="0" err="1">
                <a:solidFill>
                  <a:schemeClr val="tx1"/>
                </a:solidFill>
              </a:rPr>
              <a:t>disjointness</a:t>
            </a:r>
            <a:r>
              <a:rPr lang="en-IN" sz="3200" b="1" dirty="0">
                <a:solidFill>
                  <a:schemeClr val="tx1"/>
                </a:solidFill>
              </a:rPr>
              <a:t> constraint requires that an entity belong to no more than one lower-level entity set. </a:t>
            </a:r>
            <a:endParaRPr lang="en-IN" sz="3200" b="1" dirty="0" smtClean="0">
              <a:solidFill>
                <a:schemeClr val="tx1"/>
              </a:solidFill>
            </a:endParaRPr>
          </a:p>
          <a:p>
            <a:pPr>
              <a:buClrTx/>
              <a:buFont typeface="Arial" panose="020B0604020202020204" pitchFamily="34" charset="0"/>
              <a:buChar char="•"/>
            </a:pPr>
            <a:r>
              <a:rPr lang="en-IN" sz="3200" b="1" dirty="0" smtClean="0">
                <a:solidFill>
                  <a:schemeClr val="tx1"/>
                </a:solidFill>
              </a:rPr>
              <a:t>In </a:t>
            </a:r>
            <a:r>
              <a:rPr lang="en-IN" sz="3200" b="1" dirty="0">
                <a:solidFill>
                  <a:schemeClr val="tx1"/>
                </a:solidFill>
              </a:rPr>
              <a:t>our example, an account entity can satisfy only one condition for the account-type attribute; an entity can be either a savings account or a checking account, but cannot be both. </a:t>
            </a:r>
            <a:endParaRPr lang="en-IN" sz="3200" b="1" dirty="0" smtClean="0">
              <a:solidFill>
                <a:schemeClr val="tx1"/>
              </a:solidFill>
            </a:endParaRPr>
          </a:p>
          <a:p>
            <a:pPr>
              <a:buClrTx/>
            </a:pPr>
            <a:endParaRPr lang="en-US" sz="3200" b="1" dirty="0">
              <a:solidFill>
                <a:schemeClr val="tx1"/>
              </a:solidFill>
            </a:endParaRPr>
          </a:p>
          <a:p>
            <a:pPr>
              <a:buClrTx/>
            </a:pPr>
            <a:endParaRPr lang="en-US" sz="3200" b="1" dirty="0">
              <a:solidFill>
                <a:schemeClr val="tx1"/>
              </a:solidFill>
            </a:endParaRPr>
          </a:p>
        </p:txBody>
      </p:sp>
    </p:spTree>
    <p:extLst>
      <p:ext uri="{BB962C8B-B14F-4D97-AF65-F5344CB8AC3E}">
        <p14:creationId xmlns:p14="http://schemas.microsoft.com/office/powerpoint/2010/main" val="14648550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pPr marL="0" indent="0">
              <a:buClrTx/>
              <a:buNone/>
            </a:pPr>
            <a:r>
              <a:rPr lang="en-US" sz="3200" b="1" dirty="0" smtClean="0">
                <a:solidFill>
                  <a:schemeClr val="tx1"/>
                </a:solidFill>
              </a:rPr>
              <a:t> </a:t>
            </a:r>
            <a:r>
              <a:rPr lang="en-IN" sz="3200" b="1" dirty="0">
                <a:solidFill>
                  <a:schemeClr val="tx1"/>
                </a:solidFill>
              </a:rPr>
              <a:t>• </a:t>
            </a:r>
            <a:r>
              <a:rPr lang="en-IN" sz="3200" b="1" u="sng" dirty="0">
                <a:solidFill>
                  <a:schemeClr val="tx1"/>
                </a:solidFill>
              </a:rPr>
              <a:t>Overlapping. </a:t>
            </a:r>
            <a:r>
              <a:rPr lang="en-IN" sz="3200" b="1" dirty="0">
                <a:solidFill>
                  <a:schemeClr val="tx1"/>
                </a:solidFill>
              </a:rPr>
              <a:t>In overlapping generalizations, the same entity may belong to more than one lower-level entity set within a single generalization. </a:t>
            </a:r>
            <a:endParaRPr lang="en-IN" sz="3200" b="1" dirty="0" smtClean="0">
              <a:solidFill>
                <a:schemeClr val="tx1"/>
              </a:solidFill>
            </a:endParaRPr>
          </a:p>
          <a:p>
            <a:pPr>
              <a:buClrTx/>
              <a:buFont typeface="Arial" panose="020B0604020202020204" pitchFamily="34" charset="0"/>
              <a:buChar char="•"/>
            </a:pPr>
            <a:r>
              <a:rPr lang="en-IN" sz="3200" b="1" dirty="0" smtClean="0">
                <a:solidFill>
                  <a:schemeClr val="tx1"/>
                </a:solidFill>
              </a:rPr>
              <a:t>For </a:t>
            </a:r>
            <a:r>
              <a:rPr lang="en-IN" sz="3200" b="1" dirty="0">
                <a:solidFill>
                  <a:schemeClr val="tx1"/>
                </a:solidFill>
              </a:rPr>
              <a:t>an illustration, consider the employee work team example, and assume that certain managers participate in more than one work team. A given employee may therefore appear in more than one of the team entity sets that are lower-level entity sets of employee. Thus, the generalization is overlapping.</a:t>
            </a:r>
            <a:r>
              <a:rPr lang="en-US" sz="3200" b="1" dirty="0">
                <a:solidFill>
                  <a:schemeClr val="tx1"/>
                </a:solidFill>
              </a:rPr>
              <a:t> </a:t>
            </a:r>
          </a:p>
          <a:p>
            <a:pPr marL="0" indent="0">
              <a:buClrTx/>
              <a:buNone/>
            </a:pPr>
            <a:endParaRPr lang="en-US" sz="3200" b="1" dirty="0" smtClean="0">
              <a:solidFill>
                <a:schemeClr val="tx1"/>
              </a:solidFill>
            </a:endParaRPr>
          </a:p>
          <a:p>
            <a:pPr>
              <a:buClrTx/>
            </a:pPr>
            <a:endParaRPr lang="en-US" sz="3200" b="1" dirty="0">
              <a:solidFill>
                <a:schemeClr val="tx1"/>
              </a:solidFill>
            </a:endParaRPr>
          </a:p>
          <a:p>
            <a:pPr>
              <a:buClrTx/>
            </a:pPr>
            <a:endParaRPr lang="en-US" sz="3200" dirty="0"/>
          </a:p>
        </p:txBody>
      </p:sp>
    </p:spTree>
    <p:extLst>
      <p:ext uri="{BB962C8B-B14F-4D97-AF65-F5344CB8AC3E}">
        <p14:creationId xmlns:p14="http://schemas.microsoft.com/office/powerpoint/2010/main" val="3837565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rPr>
              <a:t>Completeness </a:t>
            </a:r>
            <a:r>
              <a:rPr lang="en-IN" b="1" dirty="0">
                <a:solidFill>
                  <a:schemeClr val="tx1"/>
                </a:solidFill>
              </a:rPr>
              <a:t>constraint</a:t>
            </a:r>
            <a:endParaRPr lang="en-US" b="1"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buClrTx/>
              <a:buFont typeface="Arial" panose="020B0604020202020204" pitchFamily="34" charset="0"/>
              <a:buChar char="•"/>
            </a:pPr>
            <a:r>
              <a:rPr lang="en-IN" sz="3200" b="1" i="1" dirty="0" smtClean="0">
                <a:solidFill>
                  <a:schemeClr val="tx1"/>
                </a:solidFill>
              </a:rPr>
              <a:t>Completeness </a:t>
            </a:r>
            <a:r>
              <a:rPr lang="en-IN" sz="3200" b="1" i="1" dirty="0">
                <a:solidFill>
                  <a:schemeClr val="tx1"/>
                </a:solidFill>
              </a:rPr>
              <a:t>constraint on a generalization or specialization, specifies whether or not an entity in the higher-level entity set must belong to at least one of the lower-level entity sets within the generalization/specialization. This constraint may be one of the following:</a:t>
            </a:r>
            <a:endParaRPr lang="en-IN" sz="3200" b="1" i="1" dirty="0" smtClean="0">
              <a:solidFill>
                <a:schemeClr val="tx1"/>
              </a:solidFill>
            </a:endParaRPr>
          </a:p>
          <a:p>
            <a:pPr>
              <a:buClrTx/>
              <a:buFont typeface="Arial" panose="020B0604020202020204" pitchFamily="34" charset="0"/>
              <a:buChar char="•"/>
            </a:pPr>
            <a:r>
              <a:rPr lang="en-IN" sz="3200" b="1" u="sng" dirty="0" smtClean="0">
                <a:solidFill>
                  <a:schemeClr val="tx1"/>
                </a:solidFill>
              </a:rPr>
              <a:t>Total </a:t>
            </a:r>
            <a:r>
              <a:rPr lang="en-IN" sz="3200" b="1" u="sng" dirty="0">
                <a:solidFill>
                  <a:schemeClr val="tx1"/>
                </a:solidFill>
              </a:rPr>
              <a:t>generalization or specialization. </a:t>
            </a:r>
            <a:r>
              <a:rPr lang="en-IN" sz="3200" b="1" dirty="0">
                <a:solidFill>
                  <a:schemeClr val="tx1"/>
                </a:solidFill>
              </a:rPr>
              <a:t>Each higher-level entity must belong to a lower-level entity set</a:t>
            </a:r>
            <a:r>
              <a:rPr lang="en-IN" sz="3200" b="1" dirty="0" smtClean="0">
                <a:solidFill>
                  <a:schemeClr val="tx1"/>
                </a:solidFill>
              </a:rPr>
              <a:t>.</a:t>
            </a:r>
          </a:p>
          <a:p>
            <a:pPr>
              <a:buClrTx/>
              <a:buFont typeface="Arial" panose="020B0604020202020204" pitchFamily="34" charset="0"/>
              <a:buChar char="•"/>
            </a:pPr>
            <a:r>
              <a:rPr lang="en-IN" sz="3200" b="1" u="sng" dirty="0">
                <a:solidFill>
                  <a:schemeClr val="tx1"/>
                </a:solidFill>
              </a:rPr>
              <a:t>Partial generalization or specialization. </a:t>
            </a:r>
            <a:r>
              <a:rPr lang="en-IN" sz="3200" b="1" dirty="0">
                <a:solidFill>
                  <a:schemeClr val="tx1"/>
                </a:solidFill>
              </a:rPr>
              <a:t>Some higher-level entities may not belong to any lower-level entity set</a:t>
            </a:r>
            <a:endParaRPr lang="en-US" sz="3200" b="1" dirty="0" smtClean="0">
              <a:solidFill>
                <a:schemeClr val="tx1"/>
              </a:solidFill>
            </a:endParaRPr>
          </a:p>
          <a:p>
            <a:pPr>
              <a:buClrTx/>
            </a:pPr>
            <a:endParaRPr lang="en-US" sz="3200" b="1" dirty="0">
              <a:solidFill>
                <a:schemeClr val="tx1"/>
              </a:solidFill>
            </a:endParaRPr>
          </a:p>
          <a:p>
            <a:pPr>
              <a:buClrTx/>
            </a:pPr>
            <a:endParaRPr lang="en-US" sz="3200" b="1" dirty="0">
              <a:solidFill>
                <a:schemeClr val="tx1"/>
              </a:solidFill>
            </a:endParaRPr>
          </a:p>
        </p:txBody>
      </p:sp>
    </p:spTree>
    <p:extLst>
      <p:ext uri="{BB962C8B-B14F-4D97-AF65-F5344CB8AC3E}">
        <p14:creationId xmlns:p14="http://schemas.microsoft.com/office/powerpoint/2010/main" val="277724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424630"/>
          </a:xfrm>
        </p:spPr>
        <p:txBody>
          <a:bodyPr>
            <a:normAutofit/>
          </a:bodyPr>
          <a:lstStyle/>
          <a:p>
            <a:r>
              <a:rPr lang="en-US" dirty="0"/>
              <a:t>Purpose of DBMS(contd..)</a:t>
            </a:r>
          </a:p>
        </p:txBody>
      </p:sp>
      <p:sp>
        <p:nvSpPr>
          <p:cNvPr id="3" name="Content Placeholder 2"/>
          <p:cNvSpPr>
            <a:spLocks noGrp="1"/>
          </p:cNvSpPr>
          <p:nvPr>
            <p:ph idx="1"/>
          </p:nvPr>
        </p:nvSpPr>
        <p:spPr>
          <a:xfrm>
            <a:off x="1097280" y="1815737"/>
            <a:ext cx="10058400" cy="4053357"/>
          </a:xfrm>
        </p:spPr>
        <p:txBody>
          <a:bodyPr>
            <a:noAutofit/>
          </a:bodyPr>
          <a:lstStyle/>
          <a:p>
            <a:r>
              <a:rPr lang="en-US" sz="2800" b="1" u="sng" dirty="0">
                <a:solidFill>
                  <a:schemeClr val="tx1"/>
                </a:solidFill>
              </a:rPr>
              <a:t>File System Versus DBMS</a:t>
            </a:r>
          </a:p>
          <a:p>
            <a:r>
              <a:rPr lang="en-US" sz="2800" b="1" u="sng" dirty="0" smtClean="0">
                <a:solidFill>
                  <a:schemeClr val="tx1"/>
                </a:solidFill>
              </a:rPr>
              <a:t>Atomicity </a:t>
            </a:r>
            <a:r>
              <a:rPr lang="en-US" sz="2800" b="1" u="sng" dirty="0">
                <a:solidFill>
                  <a:schemeClr val="tx1"/>
                </a:solidFill>
              </a:rPr>
              <a:t>Problem</a:t>
            </a:r>
          </a:p>
          <a:p>
            <a:r>
              <a:rPr lang="en-US" sz="2800" b="1" dirty="0">
                <a:solidFill>
                  <a:schemeClr val="tx1"/>
                </a:solidFill>
              </a:rPr>
              <a:t>File system </a:t>
            </a:r>
            <a:r>
              <a:rPr lang="en-US" sz="2800" b="1" u="sng" dirty="0">
                <a:solidFill>
                  <a:schemeClr val="tx1"/>
                </a:solidFill>
              </a:rPr>
              <a:t>cannot restored </a:t>
            </a:r>
            <a:r>
              <a:rPr lang="en-US" sz="2800" b="1" dirty="0">
                <a:solidFill>
                  <a:schemeClr val="tx1"/>
                </a:solidFill>
              </a:rPr>
              <a:t>to a consistent stage after a failure or crash</a:t>
            </a:r>
          </a:p>
          <a:p>
            <a:r>
              <a:rPr lang="en-US" sz="2800" b="1" u="sng" dirty="0">
                <a:solidFill>
                  <a:schemeClr val="tx1"/>
                </a:solidFill>
              </a:rPr>
              <a:t>Security Problem</a:t>
            </a:r>
          </a:p>
          <a:p>
            <a:r>
              <a:rPr lang="en-US" sz="2800" b="1" dirty="0">
                <a:solidFill>
                  <a:schemeClr val="tx1"/>
                </a:solidFill>
              </a:rPr>
              <a:t>User can </a:t>
            </a:r>
            <a:r>
              <a:rPr lang="en-US" sz="2800" b="1" u="sng" dirty="0">
                <a:solidFill>
                  <a:schemeClr val="tx1"/>
                </a:solidFill>
              </a:rPr>
              <a:t>access any part of the file </a:t>
            </a:r>
            <a:r>
              <a:rPr lang="en-US" sz="2800" b="1" dirty="0">
                <a:solidFill>
                  <a:schemeClr val="tx1"/>
                </a:solidFill>
              </a:rPr>
              <a:t>system</a:t>
            </a:r>
          </a:p>
          <a:p>
            <a:endParaRPr lang="en-US" sz="2800" dirty="0">
              <a:solidFill>
                <a:schemeClr val="tx1"/>
              </a:solidFill>
            </a:endParaRPr>
          </a:p>
        </p:txBody>
      </p:sp>
    </p:spTree>
    <p:extLst>
      <p:ext uri="{BB962C8B-B14F-4D97-AF65-F5344CB8AC3E}">
        <p14:creationId xmlns:p14="http://schemas.microsoft.com/office/powerpoint/2010/main" val="1113643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u="sng" dirty="0">
                <a:solidFill>
                  <a:schemeClr val="tx1"/>
                </a:solidFill>
              </a:rPr>
              <a:t>Advantages of DBMS</a:t>
            </a:r>
          </a:p>
          <a:p>
            <a:pPr>
              <a:buClrTx/>
              <a:buFont typeface="Arial" panose="020B0604020202020204" pitchFamily="34" charset="0"/>
              <a:buChar char="•"/>
            </a:pPr>
            <a:r>
              <a:rPr lang="en-US" sz="2800" b="1" dirty="0" smtClean="0">
                <a:solidFill>
                  <a:schemeClr val="tx1"/>
                </a:solidFill>
              </a:rPr>
              <a:t>Data </a:t>
            </a:r>
            <a:r>
              <a:rPr lang="en-US" sz="2800" b="1" dirty="0">
                <a:solidFill>
                  <a:schemeClr val="tx1"/>
                </a:solidFill>
              </a:rPr>
              <a:t>Integrity</a:t>
            </a:r>
          </a:p>
          <a:p>
            <a:pPr>
              <a:buClrTx/>
              <a:buFont typeface="Arial" panose="020B0604020202020204" pitchFamily="34" charset="0"/>
              <a:buChar char="•"/>
            </a:pPr>
            <a:r>
              <a:rPr lang="en-US" sz="2800" b="1" dirty="0">
                <a:solidFill>
                  <a:schemeClr val="tx1"/>
                </a:solidFill>
              </a:rPr>
              <a:t>Roll Back</a:t>
            </a:r>
          </a:p>
          <a:p>
            <a:pPr>
              <a:buClrTx/>
              <a:buFont typeface="Arial" panose="020B0604020202020204" pitchFamily="34" charset="0"/>
              <a:buChar char="•"/>
            </a:pPr>
            <a:r>
              <a:rPr lang="en-US" sz="2800" b="1" dirty="0">
                <a:solidFill>
                  <a:schemeClr val="tx1"/>
                </a:solidFill>
              </a:rPr>
              <a:t>Security</a:t>
            </a:r>
          </a:p>
          <a:p>
            <a:pPr>
              <a:buClrTx/>
              <a:buFont typeface="Arial" panose="020B0604020202020204" pitchFamily="34" charset="0"/>
              <a:buChar char="•"/>
            </a:pPr>
            <a:r>
              <a:rPr lang="en-US" sz="2800" b="1" dirty="0">
                <a:solidFill>
                  <a:schemeClr val="tx1"/>
                </a:solidFill>
              </a:rPr>
              <a:t>Concurrency Control</a:t>
            </a:r>
          </a:p>
          <a:p>
            <a:pPr>
              <a:buClrTx/>
              <a:buFont typeface="Arial" panose="020B0604020202020204" pitchFamily="34" charset="0"/>
              <a:buChar char="•"/>
            </a:pPr>
            <a:r>
              <a:rPr lang="en-US" sz="2800" b="1" dirty="0">
                <a:solidFill>
                  <a:schemeClr val="tx1"/>
                </a:solidFill>
              </a:rPr>
              <a:t>Backup</a:t>
            </a:r>
          </a:p>
          <a:p>
            <a:pPr>
              <a:buClrTx/>
              <a:buFont typeface="Arial" panose="020B0604020202020204" pitchFamily="34" charset="0"/>
              <a:buChar char="•"/>
            </a:pPr>
            <a:r>
              <a:rPr lang="en-US" sz="2800" b="1" dirty="0">
                <a:solidFill>
                  <a:schemeClr val="tx1"/>
                </a:solidFill>
              </a:rPr>
              <a:t>Data Independence</a:t>
            </a:r>
          </a:p>
          <a:p>
            <a:endParaRPr lang="en-US" sz="2800" dirty="0">
              <a:solidFill>
                <a:schemeClr val="tx1"/>
              </a:solidFill>
            </a:endParaRPr>
          </a:p>
        </p:txBody>
      </p:sp>
    </p:spTree>
    <p:extLst>
      <p:ext uri="{BB962C8B-B14F-4D97-AF65-F5344CB8AC3E}">
        <p14:creationId xmlns:p14="http://schemas.microsoft.com/office/powerpoint/2010/main" val="1417212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u="sng" dirty="0">
                <a:solidFill>
                  <a:schemeClr val="tx1"/>
                </a:solidFill>
              </a:rPr>
              <a:t>Advantages of DBMS</a:t>
            </a:r>
          </a:p>
          <a:p>
            <a:pPr>
              <a:buClrTx/>
              <a:buFont typeface="Arial" panose="020B0604020202020204" pitchFamily="34" charset="0"/>
              <a:buChar char="•"/>
            </a:pPr>
            <a:r>
              <a:rPr lang="en-US" sz="2800" b="1" u="sng" dirty="0">
                <a:solidFill>
                  <a:schemeClr val="tx1"/>
                </a:solidFill>
              </a:rPr>
              <a:t>Data Integrity (Accuracy or correctness of Data)</a:t>
            </a:r>
          </a:p>
          <a:p>
            <a:r>
              <a:rPr lang="en-US" sz="2800" b="1" dirty="0">
                <a:solidFill>
                  <a:schemeClr val="tx1"/>
                </a:solidFill>
              </a:rPr>
              <a:t>DBMS can </a:t>
            </a:r>
            <a:r>
              <a:rPr lang="en-US" sz="2800" b="1" u="sng" dirty="0">
                <a:solidFill>
                  <a:schemeClr val="tx1"/>
                </a:solidFill>
              </a:rPr>
              <a:t>enforce integrity constraints. </a:t>
            </a:r>
          </a:p>
          <a:p>
            <a:r>
              <a:rPr lang="en-US" sz="2800" b="1" dirty="0">
                <a:solidFill>
                  <a:schemeClr val="tx1"/>
                </a:solidFill>
              </a:rPr>
              <a:t>For example, before inserting information DBMS </a:t>
            </a:r>
            <a:r>
              <a:rPr lang="en-US" sz="2800" b="1" u="sng" dirty="0">
                <a:solidFill>
                  <a:schemeClr val="tx1"/>
                </a:solidFill>
              </a:rPr>
              <a:t>can check </a:t>
            </a:r>
            <a:r>
              <a:rPr lang="en-US" sz="2800" b="1" dirty="0">
                <a:solidFill>
                  <a:schemeClr val="tx1"/>
                </a:solidFill>
              </a:rPr>
              <a:t>the </a:t>
            </a:r>
            <a:r>
              <a:rPr lang="en-US" sz="2800" b="1" dirty="0" smtClean="0">
                <a:solidFill>
                  <a:schemeClr val="tx1"/>
                </a:solidFill>
              </a:rPr>
              <a:t>data.</a:t>
            </a:r>
          </a:p>
          <a:p>
            <a:pPr>
              <a:buClrTx/>
              <a:buFont typeface="Arial" panose="020B0604020202020204" pitchFamily="34" charset="0"/>
              <a:buChar char="•"/>
            </a:pPr>
            <a:r>
              <a:rPr lang="en-US" sz="2800" b="1" u="sng" dirty="0" smtClean="0">
                <a:solidFill>
                  <a:schemeClr val="tx1"/>
                </a:solidFill>
              </a:rPr>
              <a:t>Roll </a:t>
            </a:r>
            <a:r>
              <a:rPr lang="en-US" sz="2800" b="1" u="sng" dirty="0">
                <a:solidFill>
                  <a:schemeClr val="tx1"/>
                </a:solidFill>
              </a:rPr>
              <a:t>Back</a:t>
            </a:r>
          </a:p>
          <a:p>
            <a:r>
              <a:rPr lang="en-US" sz="2800" b="1" u="sng" dirty="0">
                <a:solidFill>
                  <a:schemeClr val="tx1"/>
                </a:solidFill>
              </a:rPr>
              <a:t>Undo an executed </a:t>
            </a:r>
            <a:r>
              <a:rPr lang="en-US" sz="2800" b="1" dirty="0">
                <a:solidFill>
                  <a:schemeClr val="tx1"/>
                </a:solidFill>
              </a:rPr>
              <a:t>statement </a:t>
            </a:r>
          </a:p>
          <a:p>
            <a:endParaRPr lang="en-US" sz="2800" dirty="0">
              <a:solidFill>
                <a:schemeClr val="tx1"/>
              </a:solidFill>
            </a:endParaRPr>
          </a:p>
        </p:txBody>
      </p:sp>
    </p:spTree>
    <p:extLst>
      <p:ext uri="{BB962C8B-B14F-4D97-AF65-F5344CB8AC3E}">
        <p14:creationId xmlns:p14="http://schemas.microsoft.com/office/powerpoint/2010/main" val="241493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ClrTx/>
            </a:pPr>
            <a:r>
              <a:rPr lang="en-US" sz="2800" b="1" u="sng" dirty="0">
                <a:solidFill>
                  <a:schemeClr val="tx1"/>
                </a:solidFill>
              </a:rPr>
              <a:t>Advantages of DBMS</a:t>
            </a:r>
          </a:p>
          <a:p>
            <a:pPr>
              <a:buClrTx/>
              <a:buFont typeface="Arial" panose="020B0604020202020204" pitchFamily="34" charset="0"/>
              <a:buChar char="•"/>
            </a:pPr>
            <a:r>
              <a:rPr lang="en-US" sz="2800" b="1" u="sng" dirty="0" smtClean="0">
                <a:solidFill>
                  <a:schemeClr val="tx1"/>
                </a:solidFill>
              </a:rPr>
              <a:t>Security</a:t>
            </a:r>
            <a:endParaRPr lang="en-US" sz="2800" b="1" u="sng" dirty="0">
              <a:solidFill>
                <a:schemeClr val="tx1"/>
              </a:solidFill>
            </a:endParaRPr>
          </a:p>
          <a:p>
            <a:pPr>
              <a:buClrTx/>
            </a:pPr>
            <a:r>
              <a:rPr lang="en-US" sz="2800" b="1" u="sng" dirty="0">
                <a:solidFill>
                  <a:schemeClr val="tx1"/>
                </a:solidFill>
              </a:rPr>
              <a:t>No unauthorized </a:t>
            </a:r>
            <a:r>
              <a:rPr lang="en-US" sz="2800" b="1" dirty="0">
                <a:solidFill>
                  <a:schemeClr val="tx1"/>
                </a:solidFill>
              </a:rPr>
              <a:t>user access</a:t>
            </a:r>
          </a:p>
          <a:p>
            <a:pPr>
              <a:buClrTx/>
            </a:pPr>
            <a:r>
              <a:rPr lang="en-US" sz="2800" b="1" dirty="0">
                <a:solidFill>
                  <a:schemeClr val="tx1"/>
                </a:solidFill>
              </a:rPr>
              <a:t>it can enforce access controls</a:t>
            </a:r>
          </a:p>
          <a:p>
            <a:pPr>
              <a:buClrTx/>
              <a:buFont typeface="Arial" panose="020B0604020202020204" pitchFamily="34" charset="0"/>
              <a:buChar char="•"/>
            </a:pPr>
            <a:r>
              <a:rPr lang="en-US" sz="2800" b="1" u="sng" dirty="0" smtClean="0">
                <a:solidFill>
                  <a:schemeClr val="tx1"/>
                </a:solidFill>
              </a:rPr>
              <a:t>Concurrency </a:t>
            </a:r>
            <a:r>
              <a:rPr lang="en-US" sz="2800" b="1" u="sng" dirty="0">
                <a:solidFill>
                  <a:schemeClr val="tx1"/>
                </a:solidFill>
              </a:rPr>
              <a:t>Control</a:t>
            </a:r>
          </a:p>
          <a:p>
            <a:pPr>
              <a:buClrTx/>
            </a:pPr>
            <a:r>
              <a:rPr lang="en-US" sz="2800" b="1" u="sng" dirty="0">
                <a:solidFill>
                  <a:schemeClr val="tx1"/>
                </a:solidFill>
              </a:rPr>
              <a:t>Multiple user access </a:t>
            </a:r>
            <a:r>
              <a:rPr lang="en-US" sz="2800" b="1" dirty="0">
                <a:solidFill>
                  <a:schemeClr val="tx1"/>
                </a:solidFill>
              </a:rPr>
              <a:t>can access of change same data at same </a:t>
            </a:r>
            <a:r>
              <a:rPr lang="en-US" sz="2800" b="1" dirty="0" smtClean="0">
                <a:solidFill>
                  <a:schemeClr val="tx1"/>
                </a:solidFill>
              </a:rPr>
              <a:t>time</a:t>
            </a:r>
            <a:endParaRPr lang="en-US" sz="2800" b="1" dirty="0">
              <a:solidFill>
                <a:schemeClr val="tx1"/>
              </a:solidFill>
            </a:endParaRPr>
          </a:p>
        </p:txBody>
      </p:sp>
    </p:spTree>
    <p:extLst>
      <p:ext uri="{BB962C8B-B14F-4D97-AF65-F5344CB8AC3E}">
        <p14:creationId xmlns:p14="http://schemas.microsoft.com/office/powerpoint/2010/main" val="2189524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2" y="976424"/>
            <a:ext cx="10489474" cy="5509200"/>
          </a:xfrm>
          <a:prstGeom prst="rect">
            <a:avLst/>
          </a:prstGeom>
        </p:spPr>
        <p:txBody>
          <a:bodyPr wrap="square">
            <a:spAutoFit/>
          </a:bodyPr>
          <a:lstStyle/>
          <a:p>
            <a:pPr marL="457200" indent="-457200" algn="ctr">
              <a:buFont typeface="Arial" panose="020B0604020202020204" pitchFamily="34" charset="0"/>
              <a:buChar char="•"/>
            </a:pPr>
            <a:r>
              <a:rPr lang="en-US" sz="3200" b="1" dirty="0" smtClean="0"/>
              <a:t>Purpose of DBMS (contd..)</a:t>
            </a:r>
          </a:p>
          <a:p>
            <a:pPr marL="457200" indent="-457200">
              <a:buFont typeface="Arial" panose="020B0604020202020204" pitchFamily="34" charset="0"/>
              <a:buChar char="•"/>
            </a:pPr>
            <a:r>
              <a:rPr lang="en-US" sz="3200" b="1" u="sng" dirty="0" smtClean="0"/>
              <a:t>Advantages </a:t>
            </a:r>
            <a:r>
              <a:rPr lang="en-US" sz="3200" b="1" u="sng" dirty="0"/>
              <a:t>of DBMS</a:t>
            </a:r>
          </a:p>
          <a:p>
            <a:pPr marL="457200" indent="-457200">
              <a:buFont typeface="Arial" panose="020B0604020202020204" pitchFamily="34" charset="0"/>
              <a:buChar char="•"/>
            </a:pPr>
            <a:endParaRPr lang="en-US" sz="3200" b="1" u="sng" dirty="0" smtClean="0"/>
          </a:p>
          <a:p>
            <a:pPr marL="457200" indent="-457200">
              <a:buFont typeface="Arial" panose="020B0604020202020204" pitchFamily="34" charset="0"/>
              <a:buChar char="•"/>
            </a:pPr>
            <a:r>
              <a:rPr lang="en-US" sz="3200" b="1" u="sng" dirty="0" smtClean="0"/>
              <a:t>Backup</a:t>
            </a:r>
            <a:endParaRPr lang="en-US" sz="3200" b="1" u="sng" dirty="0"/>
          </a:p>
          <a:p>
            <a:r>
              <a:rPr lang="en-US" sz="3200" b="1" dirty="0"/>
              <a:t>Copies for security, </a:t>
            </a:r>
            <a:r>
              <a:rPr lang="en-US" sz="3200" b="1" u="sng" dirty="0"/>
              <a:t>can take copy </a:t>
            </a:r>
            <a:r>
              <a:rPr lang="en-US" sz="3200" b="1" dirty="0"/>
              <a:t>of data</a:t>
            </a:r>
          </a:p>
          <a:p>
            <a:pPr marL="457200" indent="-457200">
              <a:buFont typeface="Arial" panose="020B0604020202020204" pitchFamily="34" charset="0"/>
              <a:buChar char="•"/>
            </a:pPr>
            <a:endParaRPr lang="en-US" sz="3200" b="1" u="sng" dirty="0" smtClean="0"/>
          </a:p>
          <a:p>
            <a:pPr marL="457200" indent="-457200">
              <a:buFont typeface="Arial" panose="020B0604020202020204" pitchFamily="34" charset="0"/>
              <a:buChar char="•"/>
            </a:pPr>
            <a:r>
              <a:rPr lang="en-US" sz="3200" b="1" u="sng" dirty="0" smtClean="0"/>
              <a:t>Data </a:t>
            </a:r>
            <a:r>
              <a:rPr lang="en-US" sz="3200" b="1" u="sng" dirty="0"/>
              <a:t>Independence</a:t>
            </a:r>
          </a:p>
          <a:p>
            <a:r>
              <a:rPr lang="en-US" sz="3200" b="1" dirty="0"/>
              <a:t>The DBMS provides </a:t>
            </a:r>
            <a:r>
              <a:rPr lang="en-US" sz="3200" b="1" u="sng" dirty="0"/>
              <a:t>an abstract view </a:t>
            </a:r>
            <a:r>
              <a:rPr lang="en-US" sz="3200" b="1" dirty="0"/>
              <a:t>of the data that </a:t>
            </a:r>
            <a:r>
              <a:rPr lang="en-US" sz="3200" b="1" u="sng" dirty="0"/>
              <a:t>hides some </a:t>
            </a:r>
            <a:r>
              <a:rPr lang="en-US" sz="3200" b="1" dirty="0"/>
              <a:t>details which are related with.</a:t>
            </a:r>
          </a:p>
          <a:p>
            <a:pPr marL="457200" indent="-457200">
              <a:buFont typeface="Arial" panose="020B0604020202020204" pitchFamily="34" charset="0"/>
              <a:buChar char="•"/>
            </a:pPr>
            <a:endParaRPr lang="en-US" sz="3200" b="1"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210122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View of Data</a:t>
            </a:r>
            <a:endParaRPr lang="en-US" b="1"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b="1" dirty="0" smtClean="0">
                <a:solidFill>
                  <a:schemeClr val="tx1"/>
                </a:solidFill>
              </a:rPr>
              <a:t>A major purpose of a DB system is to provide users with an </a:t>
            </a:r>
            <a:r>
              <a:rPr lang="en-US" sz="3200" b="1" i="1" u="sng" dirty="0" smtClean="0">
                <a:solidFill>
                  <a:schemeClr val="tx1"/>
                </a:solidFill>
              </a:rPr>
              <a:t>abstract</a:t>
            </a:r>
            <a:r>
              <a:rPr lang="en-US" sz="3200" b="1" u="sng" dirty="0" smtClean="0">
                <a:solidFill>
                  <a:schemeClr val="tx1"/>
                </a:solidFill>
              </a:rPr>
              <a:t> view </a:t>
            </a:r>
            <a:r>
              <a:rPr lang="en-US" sz="3200" b="1" dirty="0" smtClean="0">
                <a:solidFill>
                  <a:schemeClr val="tx1"/>
                </a:solidFill>
              </a:rPr>
              <a:t>of the data.</a:t>
            </a:r>
          </a:p>
          <a:p>
            <a:pPr>
              <a:buFont typeface="Wingdings" panose="05000000000000000000" pitchFamily="2" charset="2"/>
              <a:buChar char="Ø"/>
            </a:pPr>
            <a:r>
              <a:rPr lang="en-US" sz="3200" b="1" dirty="0" smtClean="0">
                <a:solidFill>
                  <a:schemeClr val="tx1"/>
                </a:solidFill>
              </a:rPr>
              <a:t>i.e., the </a:t>
            </a:r>
            <a:r>
              <a:rPr lang="en-US" sz="3200" b="1" u="sng" dirty="0" smtClean="0">
                <a:solidFill>
                  <a:schemeClr val="tx1"/>
                </a:solidFill>
              </a:rPr>
              <a:t>system hides certain details of how the data are stored and maintained.</a:t>
            </a:r>
            <a:endParaRPr lang="en-US" sz="3200" b="1" u="sng" dirty="0">
              <a:solidFill>
                <a:schemeClr val="tx1"/>
              </a:solidFill>
            </a:endParaRPr>
          </a:p>
        </p:txBody>
      </p:sp>
    </p:spTree>
    <p:extLst>
      <p:ext uri="{BB962C8B-B14F-4D97-AF65-F5344CB8AC3E}">
        <p14:creationId xmlns:p14="http://schemas.microsoft.com/office/powerpoint/2010/main" val="513140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View of Data</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3200" b="1" dirty="0" smtClean="0">
                <a:solidFill>
                  <a:schemeClr val="tx1"/>
                </a:solidFill>
              </a:rPr>
              <a:t>Data Abstraction</a:t>
            </a:r>
          </a:p>
          <a:p>
            <a:pPr algn="just">
              <a:lnSpc>
                <a:spcPct val="150000"/>
              </a:lnSpc>
            </a:pPr>
            <a:r>
              <a:rPr lang="en-US" sz="3200" b="1" dirty="0">
                <a:solidFill>
                  <a:schemeClr val="tx1"/>
                </a:solidFill>
              </a:rPr>
              <a:t>For </a:t>
            </a:r>
            <a:r>
              <a:rPr lang="en-US" sz="3200" b="1" u="sng" dirty="0">
                <a:solidFill>
                  <a:schemeClr val="tx1"/>
                </a:solidFill>
              </a:rPr>
              <a:t>efficient retrieval of complex data</a:t>
            </a:r>
            <a:r>
              <a:rPr lang="en-US" sz="3200" b="1" dirty="0">
                <a:solidFill>
                  <a:schemeClr val="tx1"/>
                </a:solidFill>
              </a:rPr>
              <a:t>, database need  a good  </a:t>
            </a:r>
            <a:r>
              <a:rPr lang="en-US" sz="3200" b="1" u="sng" dirty="0">
                <a:solidFill>
                  <a:schemeClr val="tx1"/>
                </a:solidFill>
              </a:rPr>
              <a:t>data structure </a:t>
            </a:r>
            <a:r>
              <a:rPr lang="en-US" sz="3200" b="1" dirty="0">
                <a:solidFill>
                  <a:schemeClr val="tx1"/>
                </a:solidFill>
              </a:rPr>
              <a:t>to represent data . </a:t>
            </a:r>
          </a:p>
          <a:p>
            <a:pPr algn="just">
              <a:lnSpc>
                <a:spcPct val="150000"/>
              </a:lnSpc>
            </a:pPr>
            <a:r>
              <a:rPr lang="en-US" sz="3200" b="1" dirty="0">
                <a:solidFill>
                  <a:schemeClr val="tx1"/>
                </a:solidFill>
              </a:rPr>
              <a:t>Developers </a:t>
            </a:r>
            <a:r>
              <a:rPr lang="en-US" sz="3200" b="1" u="sng" dirty="0">
                <a:solidFill>
                  <a:schemeClr val="tx1"/>
                </a:solidFill>
              </a:rPr>
              <a:t>hide</a:t>
            </a:r>
            <a:r>
              <a:rPr lang="en-US" sz="3200" b="1" dirty="0">
                <a:solidFill>
                  <a:schemeClr val="tx1"/>
                </a:solidFill>
              </a:rPr>
              <a:t> the complexity from users </a:t>
            </a:r>
            <a:r>
              <a:rPr lang="en-US" sz="3200" b="1" u="sng" dirty="0">
                <a:solidFill>
                  <a:schemeClr val="tx1"/>
                </a:solidFill>
              </a:rPr>
              <a:t>through several levels of abstraction,</a:t>
            </a:r>
            <a:r>
              <a:rPr lang="en-US" sz="3200" b="1" dirty="0">
                <a:solidFill>
                  <a:schemeClr val="tx1"/>
                </a:solidFill>
              </a:rPr>
              <a:t> to simplify users’ interactions with the system:</a:t>
            </a:r>
          </a:p>
          <a:p>
            <a:pPr>
              <a:buFont typeface="Wingdings" panose="05000000000000000000" pitchFamily="2" charset="2"/>
              <a:buChar char="Ø"/>
            </a:pPr>
            <a:endParaRPr lang="en-US" sz="3200" b="1" dirty="0">
              <a:solidFill>
                <a:schemeClr val="tx1"/>
              </a:solidFill>
            </a:endParaRPr>
          </a:p>
        </p:txBody>
      </p:sp>
    </p:spTree>
    <p:extLst>
      <p:ext uri="{BB962C8B-B14F-4D97-AF65-F5344CB8AC3E}">
        <p14:creationId xmlns:p14="http://schemas.microsoft.com/office/powerpoint/2010/main" val="789826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Levels of Abstraction in a </a:t>
            </a:r>
            <a:r>
              <a:rPr lang="en-US" sz="4400" b="1" dirty="0">
                <a:solidFill>
                  <a:schemeClr val="tx1"/>
                </a:solidFill>
              </a:rPr>
              <a:t>DBMS(</a:t>
            </a:r>
            <a:r>
              <a:rPr lang="en-US" sz="4400" b="1" dirty="0" err="1">
                <a:solidFill>
                  <a:schemeClr val="tx1"/>
                </a:solidFill>
              </a:rPr>
              <a:t>cntd</a:t>
            </a:r>
            <a:r>
              <a:rPr lang="en-US" sz="4400" b="1" dirty="0">
                <a:solidFill>
                  <a:schemeClr val="tx1"/>
                </a:solidFill>
              </a:rPr>
              <a:t>. )</a:t>
            </a:r>
            <a:endParaRPr lang="en-US" dirty="0">
              <a:solidFill>
                <a:schemeClr val="tx1"/>
              </a:solidFill>
            </a:endParaRPr>
          </a:p>
        </p:txBody>
      </p:sp>
      <p:sp>
        <p:nvSpPr>
          <p:cNvPr id="3" name="Content Placeholder 2"/>
          <p:cNvSpPr>
            <a:spLocks noGrp="1"/>
          </p:cNvSpPr>
          <p:nvPr>
            <p:ph idx="1"/>
          </p:nvPr>
        </p:nvSpPr>
        <p:spPr/>
        <p:txBody>
          <a:bodyPr>
            <a:normAutofit/>
          </a:bodyPr>
          <a:lstStyle/>
          <a:p>
            <a:pPr algn="just"/>
            <a:r>
              <a:rPr lang="en-US" sz="3600" b="1" dirty="0">
                <a:solidFill>
                  <a:schemeClr val="tx1"/>
                </a:solidFill>
              </a:rPr>
              <a:t>The data in a DBMS is described at 3 levels of abstraction.</a:t>
            </a:r>
          </a:p>
          <a:p>
            <a:pPr algn="just"/>
            <a:r>
              <a:rPr lang="en-US" sz="3600" b="1" dirty="0">
                <a:solidFill>
                  <a:schemeClr val="tx1"/>
                </a:solidFill>
              </a:rPr>
              <a:t>The database description consists of a schema at each of these 3 levels of abstraction:</a:t>
            </a:r>
          </a:p>
          <a:p>
            <a:pPr lvl="1"/>
            <a:r>
              <a:rPr lang="en-US" sz="3200" i="1" dirty="0">
                <a:solidFill>
                  <a:schemeClr val="tx1"/>
                </a:solidFill>
              </a:rPr>
              <a:t>Physical schema</a:t>
            </a:r>
          </a:p>
          <a:p>
            <a:pPr lvl="1"/>
            <a:r>
              <a:rPr lang="en-US" sz="3200" i="1" dirty="0">
                <a:solidFill>
                  <a:schemeClr val="tx1"/>
                </a:solidFill>
              </a:rPr>
              <a:t>Logical schema</a:t>
            </a:r>
          </a:p>
          <a:p>
            <a:pPr lvl="1"/>
            <a:r>
              <a:rPr lang="en-US" sz="3200" i="1" dirty="0">
                <a:solidFill>
                  <a:schemeClr val="tx1"/>
                </a:solidFill>
              </a:rPr>
              <a:t>External schema</a:t>
            </a:r>
          </a:p>
          <a:p>
            <a:endParaRPr lang="en-US" sz="3600" dirty="0"/>
          </a:p>
        </p:txBody>
      </p:sp>
    </p:spTree>
    <p:extLst>
      <p:ext uri="{BB962C8B-B14F-4D97-AF65-F5344CB8AC3E}">
        <p14:creationId xmlns:p14="http://schemas.microsoft.com/office/powerpoint/2010/main" val="630238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Levels of Abstraction in a </a:t>
            </a:r>
            <a:r>
              <a:rPr lang="en-US" sz="4400" b="1" dirty="0">
                <a:solidFill>
                  <a:schemeClr val="tx1"/>
                </a:solidFill>
              </a:rPr>
              <a:t>DBMS(</a:t>
            </a:r>
            <a:r>
              <a:rPr lang="en-US" sz="4400" b="1" dirty="0" err="1">
                <a:solidFill>
                  <a:schemeClr val="tx1"/>
                </a:solidFill>
              </a:rPr>
              <a:t>cntd</a:t>
            </a:r>
            <a:r>
              <a:rPr lang="en-US" sz="4400" b="1" dirty="0">
                <a:solidFill>
                  <a:schemeClr val="tx1"/>
                </a:solidFill>
              </a:rPr>
              <a:t>. )</a:t>
            </a:r>
            <a:endParaRPr lang="en-US" dirty="0">
              <a:solidFill>
                <a:schemeClr val="tx1"/>
              </a:solidFill>
            </a:endParaRPr>
          </a:p>
        </p:txBody>
      </p:sp>
      <p:pic>
        <p:nvPicPr>
          <p:cNvPr id="4" name="Picture 2"/>
          <p:cNvPicPr>
            <a:picLocks noGrp="1" noChangeAspect="1" noChangeArrowheads="1"/>
          </p:cNvPicPr>
          <p:nvPr>
            <p:ph idx="1"/>
          </p:nvPr>
        </p:nvPicPr>
        <p:blipFill>
          <a:blip r:embed="rId2"/>
          <a:srcRect t="44792" r="57813" b="8333"/>
          <a:stretch>
            <a:fillRect/>
          </a:stretch>
        </p:blipFill>
        <p:spPr bwMode="auto">
          <a:xfrm>
            <a:off x="3898970" y="1867989"/>
            <a:ext cx="4722516" cy="3935477"/>
          </a:xfrm>
          <a:prstGeom prst="rect">
            <a:avLst/>
          </a:prstGeom>
          <a:noFill/>
          <a:ln w="9525">
            <a:noFill/>
            <a:miter lim="800000"/>
            <a:headEnd/>
            <a:tailEnd/>
          </a:ln>
          <a:effectLst/>
        </p:spPr>
      </p:pic>
    </p:spTree>
    <p:extLst>
      <p:ext uri="{BB962C8B-B14F-4D97-AF65-F5344CB8AC3E}">
        <p14:creationId xmlns:p14="http://schemas.microsoft.com/office/powerpoint/2010/main" val="4016388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71488"/>
          </a:xfrm>
        </p:spPr>
        <p:txBody>
          <a:bodyPr/>
          <a:lstStyle/>
          <a:p>
            <a:r>
              <a:rPr lang="en-US" dirty="0" smtClean="0"/>
              <a:t>Introduction…</a:t>
            </a:r>
            <a:endParaRPr lang="en-US" dirty="0"/>
          </a:p>
        </p:txBody>
      </p:sp>
      <p:sp>
        <p:nvSpPr>
          <p:cNvPr id="3" name="Content Placeholder 2"/>
          <p:cNvSpPr>
            <a:spLocks noGrp="1"/>
          </p:cNvSpPr>
          <p:nvPr>
            <p:ph idx="1"/>
          </p:nvPr>
        </p:nvSpPr>
        <p:spPr>
          <a:xfrm>
            <a:off x="1097280" y="1332412"/>
            <a:ext cx="10058400" cy="5029200"/>
          </a:xfrm>
        </p:spPr>
        <p:txBody>
          <a:bodyPr>
            <a:noAutofit/>
          </a:bodyPr>
          <a:lstStyle/>
          <a:p>
            <a:r>
              <a:rPr lang="en-US" sz="2800" b="1" dirty="0">
                <a:solidFill>
                  <a:schemeClr val="tx1"/>
                </a:solidFill>
              </a:rPr>
              <a:t>Data Base</a:t>
            </a:r>
          </a:p>
          <a:p>
            <a:r>
              <a:rPr lang="en-US" sz="2800" b="1" dirty="0">
                <a:solidFill>
                  <a:schemeClr val="tx1"/>
                </a:solidFill>
              </a:rPr>
              <a:t>Data base is a </a:t>
            </a:r>
            <a:r>
              <a:rPr lang="en-US" sz="2800" b="1" u="sng" dirty="0">
                <a:solidFill>
                  <a:schemeClr val="tx1"/>
                </a:solidFill>
              </a:rPr>
              <a:t>systematic collection of data.</a:t>
            </a:r>
          </a:p>
          <a:p>
            <a:r>
              <a:rPr lang="en-US" sz="2800" b="1" dirty="0">
                <a:solidFill>
                  <a:schemeClr val="tx1"/>
                </a:solidFill>
              </a:rPr>
              <a:t>Since data in the database is organized, it makes the data management easy.</a:t>
            </a:r>
          </a:p>
          <a:p>
            <a:r>
              <a:rPr lang="en-US" sz="2800" b="1" dirty="0" err="1">
                <a:solidFill>
                  <a:schemeClr val="tx1"/>
                </a:solidFill>
              </a:rPr>
              <a:t>Eg</a:t>
            </a:r>
            <a:r>
              <a:rPr lang="en-US" sz="2800" b="1" dirty="0">
                <a:solidFill>
                  <a:schemeClr val="tx1"/>
                </a:solidFill>
              </a:rPr>
              <a:t>:</a:t>
            </a:r>
          </a:p>
          <a:p>
            <a:r>
              <a:rPr lang="en-US" sz="2800" b="1" dirty="0">
                <a:solidFill>
                  <a:schemeClr val="tx1"/>
                </a:solidFill>
              </a:rPr>
              <a:t>For a college database might contains information about the following data</a:t>
            </a:r>
          </a:p>
          <a:p>
            <a:r>
              <a:rPr lang="en-US" sz="2800" b="1" dirty="0" err="1">
                <a:solidFill>
                  <a:schemeClr val="tx1"/>
                </a:solidFill>
              </a:rPr>
              <a:t>Rollno</a:t>
            </a:r>
            <a:r>
              <a:rPr lang="en-US" sz="2800" b="1" dirty="0">
                <a:solidFill>
                  <a:schemeClr val="tx1"/>
                </a:solidFill>
              </a:rPr>
              <a:t>, Student, Branch,..</a:t>
            </a:r>
          </a:p>
          <a:p>
            <a:r>
              <a:rPr lang="en-US" sz="2800" b="1" dirty="0">
                <a:solidFill>
                  <a:schemeClr val="tx1"/>
                </a:solidFill>
              </a:rPr>
              <a:t>The relation ship between data such as student </a:t>
            </a:r>
            <a:r>
              <a:rPr lang="en-US" sz="2800" b="1" dirty="0" err="1">
                <a:solidFill>
                  <a:schemeClr val="tx1"/>
                </a:solidFill>
              </a:rPr>
              <a:t>rollno</a:t>
            </a:r>
            <a:r>
              <a:rPr lang="en-US" sz="2800" b="1" dirty="0">
                <a:solidFill>
                  <a:schemeClr val="tx1"/>
                </a:solidFill>
              </a:rPr>
              <a:t> in which branch etc.</a:t>
            </a:r>
          </a:p>
          <a:p>
            <a:endParaRPr lang="en-US" sz="2800" dirty="0">
              <a:solidFill>
                <a:schemeClr val="tx1"/>
              </a:solidFill>
            </a:endParaRPr>
          </a:p>
        </p:txBody>
      </p:sp>
    </p:spTree>
    <p:extLst>
      <p:ext uri="{BB962C8B-B14F-4D97-AF65-F5344CB8AC3E}">
        <p14:creationId xmlns:p14="http://schemas.microsoft.com/office/powerpoint/2010/main" val="3185973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3333FF"/>
                </a:solidFill>
              </a:rPr>
              <a:t/>
            </a:r>
            <a:br>
              <a:rPr lang="en-US" b="1" dirty="0" smtClean="0">
                <a:solidFill>
                  <a:srgbClr val="3333FF"/>
                </a:solidFill>
              </a:rPr>
            </a:br>
            <a:r>
              <a:rPr lang="en-US" b="1" dirty="0">
                <a:solidFill>
                  <a:srgbClr val="3333FF"/>
                </a:solidFill>
              </a:rPr>
              <a:t/>
            </a:r>
            <a:br>
              <a:rPr lang="en-US" b="1" dirty="0">
                <a:solidFill>
                  <a:srgbClr val="3333FF"/>
                </a:solidFill>
              </a:rPr>
            </a:br>
            <a:r>
              <a:rPr lang="en-US" b="1" dirty="0" smtClean="0">
                <a:solidFill>
                  <a:srgbClr val="3333FF"/>
                </a:solidFill>
              </a:rPr>
              <a:t/>
            </a:r>
            <a:br>
              <a:rPr lang="en-US" b="1" dirty="0" smtClean="0">
                <a:solidFill>
                  <a:srgbClr val="3333FF"/>
                </a:solidFill>
              </a:rPr>
            </a:br>
            <a:r>
              <a:rPr lang="en-US" b="1" dirty="0">
                <a:solidFill>
                  <a:srgbClr val="3333FF"/>
                </a:solidFill>
              </a:rPr>
              <a:t/>
            </a:r>
            <a:br>
              <a:rPr lang="en-US" b="1" dirty="0">
                <a:solidFill>
                  <a:srgbClr val="3333FF"/>
                </a:solidFill>
              </a:rPr>
            </a:br>
            <a:r>
              <a:rPr lang="en-US" b="1" dirty="0" smtClean="0">
                <a:solidFill>
                  <a:schemeClr val="tx1"/>
                </a:solidFill>
              </a:rPr>
              <a:t>Data </a:t>
            </a:r>
            <a:r>
              <a:rPr lang="en-US" b="1" dirty="0">
                <a:solidFill>
                  <a:schemeClr val="tx1"/>
                </a:solidFill>
              </a:rPr>
              <a:t>Abstraction</a:t>
            </a:r>
            <a:r>
              <a:rPr lang="en-US" b="1" dirty="0">
                <a:solidFill>
                  <a:srgbClr val="3333FF"/>
                </a:solidFill>
              </a:rPr>
              <a:t/>
            </a:r>
            <a:br>
              <a:rPr lang="en-US" b="1" dirty="0">
                <a:solidFill>
                  <a:srgbClr val="3333FF"/>
                </a:solidFill>
              </a:rPr>
            </a:br>
            <a:endParaRPr lang="en-US" dirty="0"/>
          </a:p>
        </p:txBody>
      </p:sp>
      <p:sp>
        <p:nvSpPr>
          <p:cNvPr id="3" name="Content Placeholder 2"/>
          <p:cNvSpPr>
            <a:spLocks noGrp="1"/>
          </p:cNvSpPr>
          <p:nvPr>
            <p:ph idx="1"/>
          </p:nvPr>
        </p:nvSpPr>
        <p:spPr/>
        <p:txBody>
          <a:bodyPr>
            <a:noAutofit/>
          </a:bodyPr>
          <a:lstStyle/>
          <a:p>
            <a:pPr marL="0" indent="0" algn="just">
              <a:lnSpc>
                <a:spcPct val="150000"/>
              </a:lnSpc>
              <a:buNone/>
            </a:pPr>
            <a:r>
              <a:rPr lang="en-US" sz="3200" b="1" u="sng" dirty="0" smtClean="0">
                <a:solidFill>
                  <a:schemeClr val="tx1"/>
                </a:solidFill>
              </a:rPr>
              <a:t>1. Physical </a:t>
            </a:r>
            <a:r>
              <a:rPr lang="en-US" sz="3200" b="1" u="sng" dirty="0">
                <a:solidFill>
                  <a:schemeClr val="tx1"/>
                </a:solidFill>
              </a:rPr>
              <a:t>Schema(Level) </a:t>
            </a:r>
            <a:r>
              <a:rPr lang="en-US" sz="3200" b="1" dirty="0">
                <a:solidFill>
                  <a:schemeClr val="tx1"/>
                </a:solidFill>
              </a:rPr>
              <a:t>: </a:t>
            </a:r>
          </a:p>
          <a:p>
            <a:pPr algn="just">
              <a:lnSpc>
                <a:spcPct val="150000"/>
              </a:lnSpc>
            </a:pPr>
            <a:r>
              <a:rPr lang="en-US" sz="3200" b="1" dirty="0">
                <a:solidFill>
                  <a:schemeClr val="tx1"/>
                </a:solidFill>
              </a:rPr>
              <a:t>The lowest level of abstraction describes </a:t>
            </a:r>
            <a:r>
              <a:rPr lang="en-US" sz="3200" i="1" dirty="0">
                <a:solidFill>
                  <a:schemeClr val="tx1"/>
                </a:solidFill>
              </a:rPr>
              <a:t>how the data are actually stored. </a:t>
            </a:r>
          </a:p>
          <a:p>
            <a:pPr algn="just">
              <a:lnSpc>
                <a:spcPct val="150000"/>
              </a:lnSpc>
            </a:pPr>
            <a:r>
              <a:rPr lang="en-US" sz="3200" b="1" dirty="0">
                <a:solidFill>
                  <a:schemeClr val="tx1"/>
                </a:solidFill>
              </a:rPr>
              <a:t>The physical level describes </a:t>
            </a:r>
            <a:r>
              <a:rPr lang="en-US" sz="3200" i="1" dirty="0">
                <a:solidFill>
                  <a:schemeClr val="tx1"/>
                </a:solidFill>
              </a:rPr>
              <a:t>complex low-level data structures in detail.</a:t>
            </a:r>
          </a:p>
          <a:p>
            <a:endParaRPr lang="en-US" sz="3200" dirty="0"/>
          </a:p>
        </p:txBody>
      </p:sp>
    </p:spTree>
    <p:extLst>
      <p:ext uri="{BB962C8B-B14F-4D97-AF65-F5344CB8AC3E}">
        <p14:creationId xmlns:p14="http://schemas.microsoft.com/office/powerpoint/2010/main" val="186550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0000FF"/>
                </a:solidFill>
              </a:rPr>
              <a:t/>
            </a:r>
            <a:br>
              <a:rPr lang="en-US" b="1" u="sng" dirty="0" smtClean="0">
                <a:solidFill>
                  <a:srgbClr val="0000FF"/>
                </a:solidFill>
              </a:rPr>
            </a:br>
            <a:r>
              <a:rPr lang="en-US" b="1" dirty="0">
                <a:solidFill>
                  <a:srgbClr val="003300"/>
                </a:solidFill>
              </a:rPr>
              <a:t/>
            </a:r>
            <a:br>
              <a:rPr lang="en-US" b="1" dirty="0">
                <a:solidFill>
                  <a:srgbClr val="003300"/>
                </a:solidFill>
              </a:rPr>
            </a:br>
            <a:r>
              <a:rPr lang="en-US" b="1" u="sng" dirty="0">
                <a:solidFill>
                  <a:srgbClr val="0000FF"/>
                </a:solidFill>
              </a:rPr>
              <a:t/>
            </a:r>
            <a:br>
              <a:rPr lang="en-US" b="1" u="sng" dirty="0">
                <a:solidFill>
                  <a:srgbClr val="0000FF"/>
                </a:solidFill>
              </a:rPr>
            </a:br>
            <a:r>
              <a:rPr lang="en-US" b="1" u="sng" dirty="0">
                <a:solidFill>
                  <a:schemeClr val="tx1"/>
                </a:solidFill>
              </a:rPr>
              <a:t>Physical Schema(Level) </a:t>
            </a:r>
            <a:r>
              <a:rPr lang="en-US" b="1" dirty="0">
                <a:solidFill>
                  <a:schemeClr val="tx1"/>
                </a:solidFill>
              </a:rPr>
              <a:t>: </a:t>
            </a:r>
            <a:endParaRPr lang="en-US" dirty="0">
              <a:solidFill>
                <a:schemeClr val="tx1"/>
              </a:solidFill>
            </a:endParaRPr>
          </a:p>
        </p:txBody>
      </p:sp>
      <p:sp>
        <p:nvSpPr>
          <p:cNvPr id="3" name="Content Placeholder 2"/>
          <p:cNvSpPr>
            <a:spLocks noGrp="1"/>
          </p:cNvSpPr>
          <p:nvPr>
            <p:ph idx="1"/>
          </p:nvPr>
        </p:nvSpPr>
        <p:spPr>
          <a:xfrm>
            <a:off x="1097280" y="1845734"/>
            <a:ext cx="10058400" cy="4306872"/>
          </a:xfrm>
        </p:spPr>
        <p:txBody>
          <a:bodyPr>
            <a:noAutofit/>
          </a:bodyPr>
          <a:lstStyle/>
          <a:p>
            <a:pPr algn="just"/>
            <a:r>
              <a:rPr lang="en-US" sz="3600" b="1" dirty="0">
                <a:solidFill>
                  <a:schemeClr val="tx1"/>
                </a:solidFill>
              </a:rPr>
              <a:t>Physical schema summarizes </a:t>
            </a:r>
            <a:r>
              <a:rPr lang="en-US" sz="3600" i="1" dirty="0">
                <a:solidFill>
                  <a:schemeClr val="tx1"/>
                </a:solidFill>
              </a:rPr>
              <a:t>how the relations described in the conceptual schema </a:t>
            </a:r>
            <a:r>
              <a:rPr lang="en-US" sz="3600" b="1" dirty="0">
                <a:solidFill>
                  <a:schemeClr val="tx1"/>
                </a:solidFill>
              </a:rPr>
              <a:t>are actually stored on secondary storage devices such as </a:t>
            </a:r>
            <a:r>
              <a:rPr lang="en-US" sz="3600" i="1" dirty="0">
                <a:solidFill>
                  <a:schemeClr val="tx1"/>
                </a:solidFill>
              </a:rPr>
              <a:t>disks &amp; tapes.</a:t>
            </a:r>
          </a:p>
          <a:p>
            <a:pPr algn="just"/>
            <a:r>
              <a:rPr lang="en-US" sz="3600" i="1" dirty="0">
                <a:solidFill>
                  <a:schemeClr val="tx1"/>
                </a:solidFill>
              </a:rPr>
              <a:t>A sample physical schema for the university DB:</a:t>
            </a:r>
          </a:p>
          <a:p>
            <a:pPr lvl="1" algn="just"/>
            <a:r>
              <a:rPr lang="en-US" sz="3200" b="1" dirty="0"/>
              <a:t> </a:t>
            </a:r>
            <a:r>
              <a:rPr lang="en-US" sz="3200" b="1" dirty="0">
                <a:solidFill>
                  <a:schemeClr val="tx1"/>
                </a:solidFill>
              </a:rPr>
              <a:t>Store all relations as unsorted files of records.</a:t>
            </a:r>
          </a:p>
          <a:p>
            <a:pPr lvl="1" algn="just"/>
            <a:r>
              <a:rPr lang="en-US" sz="3200" b="1" dirty="0">
                <a:solidFill>
                  <a:schemeClr val="tx1"/>
                </a:solidFill>
              </a:rPr>
              <a:t>Create indexes on the first column of the Students, faculty, and courses relations.</a:t>
            </a:r>
          </a:p>
          <a:p>
            <a:endParaRPr lang="en-US" sz="3600" dirty="0"/>
          </a:p>
        </p:txBody>
      </p:sp>
    </p:spTree>
    <p:extLst>
      <p:ext uri="{BB962C8B-B14F-4D97-AF65-F5344CB8AC3E}">
        <p14:creationId xmlns:p14="http://schemas.microsoft.com/office/powerpoint/2010/main" val="343601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Abstraction</a:t>
            </a:r>
            <a:endParaRPr lang="en-US" dirty="0">
              <a:solidFill>
                <a:schemeClr val="tx1"/>
              </a:solidFill>
            </a:endParaRPr>
          </a:p>
        </p:txBody>
      </p:sp>
      <p:sp>
        <p:nvSpPr>
          <p:cNvPr id="3" name="Content Placeholder 2"/>
          <p:cNvSpPr>
            <a:spLocks noGrp="1"/>
          </p:cNvSpPr>
          <p:nvPr>
            <p:ph idx="1"/>
          </p:nvPr>
        </p:nvSpPr>
        <p:spPr/>
        <p:txBody>
          <a:bodyPr>
            <a:noAutofit/>
          </a:bodyPr>
          <a:lstStyle/>
          <a:p>
            <a:pPr marL="0" indent="0">
              <a:buNone/>
            </a:pPr>
            <a:r>
              <a:rPr lang="en-US" sz="2800" b="1" u="sng" dirty="0">
                <a:solidFill>
                  <a:schemeClr val="tx1"/>
                </a:solidFill>
              </a:rPr>
              <a:t>2. Logical (Conceptual )Level : </a:t>
            </a:r>
          </a:p>
          <a:p>
            <a:pPr marL="0" indent="0">
              <a:buNone/>
            </a:pPr>
            <a:r>
              <a:rPr lang="en-US" sz="2400" b="1" dirty="0">
                <a:solidFill>
                  <a:schemeClr val="tx1"/>
                </a:solidFill>
              </a:rPr>
              <a:t>The next-higher level of abstraction describes </a:t>
            </a:r>
            <a:r>
              <a:rPr lang="en-US" sz="2400" i="1" dirty="0">
                <a:solidFill>
                  <a:schemeClr val="tx1"/>
                </a:solidFill>
              </a:rPr>
              <a:t>what data are stored in the database.</a:t>
            </a:r>
          </a:p>
          <a:p>
            <a:pPr algn="just"/>
            <a:r>
              <a:rPr lang="en-US" sz="2400" b="1" dirty="0">
                <a:solidFill>
                  <a:schemeClr val="tx1"/>
                </a:solidFill>
              </a:rPr>
              <a:t>And what </a:t>
            </a:r>
            <a:r>
              <a:rPr lang="en-US" sz="2400" i="1" u="sng" dirty="0">
                <a:solidFill>
                  <a:schemeClr val="tx1"/>
                </a:solidFill>
              </a:rPr>
              <a:t>relationships exist among </a:t>
            </a:r>
            <a:r>
              <a:rPr lang="en-US" sz="2400" b="1" dirty="0">
                <a:solidFill>
                  <a:schemeClr val="tx1"/>
                </a:solidFill>
              </a:rPr>
              <a:t>those data. </a:t>
            </a:r>
          </a:p>
          <a:p>
            <a:pPr algn="just"/>
            <a:r>
              <a:rPr lang="en-US" sz="2400" b="1" dirty="0">
                <a:solidFill>
                  <a:schemeClr val="tx1"/>
                </a:solidFill>
              </a:rPr>
              <a:t>The logical level describes the entire database in terms of </a:t>
            </a:r>
            <a:r>
              <a:rPr lang="en-US" sz="2400" i="1" u="sng" dirty="0">
                <a:solidFill>
                  <a:schemeClr val="tx1"/>
                </a:solidFill>
              </a:rPr>
              <a:t>simple structures. </a:t>
            </a:r>
          </a:p>
          <a:p>
            <a:pPr algn="just"/>
            <a:r>
              <a:rPr lang="en-US" sz="2400" b="1" dirty="0">
                <a:solidFill>
                  <a:schemeClr val="tx1"/>
                </a:solidFill>
              </a:rPr>
              <a:t>The user of the logical level does not need to be aware of this complexity.</a:t>
            </a:r>
          </a:p>
          <a:p>
            <a:pPr algn="just"/>
            <a:r>
              <a:rPr lang="en-US" sz="2400" b="1" i="1" u="sng" dirty="0">
                <a:solidFill>
                  <a:schemeClr val="tx1"/>
                </a:solidFill>
              </a:rPr>
              <a:t>Database administrators</a:t>
            </a:r>
            <a:r>
              <a:rPr lang="en-US" sz="2400" b="1" i="1" dirty="0">
                <a:solidFill>
                  <a:schemeClr val="tx1"/>
                </a:solidFill>
              </a:rPr>
              <a:t>, </a:t>
            </a:r>
            <a:r>
              <a:rPr lang="en-US" sz="2400" b="1" dirty="0">
                <a:solidFill>
                  <a:schemeClr val="tx1"/>
                </a:solidFill>
              </a:rPr>
              <a:t>who must decide what information to keep in the database, use the logical level of abstraction.</a:t>
            </a:r>
          </a:p>
          <a:p>
            <a:endParaRPr lang="en-US" sz="2400" dirty="0">
              <a:solidFill>
                <a:schemeClr val="tx1"/>
              </a:solidFill>
            </a:endParaRPr>
          </a:p>
        </p:txBody>
      </p:sp>
    </p:spTree>
    <p:extLst>
      <p:ext uri="{BB962C8B-B14F-4D97-AF65-F5344CB8AC3E}">
        <p14:creationId xmlns:p14="http://schemas.microsoft.com/office/powerpoint/2010/main" val="399825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333FF"/>
                </a:solidFill>
              </a:rPr>
              <a:t/>
            </a:r>
            <a:br>
              <a:rPr lang="en-US" b="1" dirty="0">
                <a:solidFill>
                  <a:srgbClr val="3333FF"/>
                </a:solidFill>
              </a:rPr>
            </a:br>
            <a:r>
              <a:rPr lang="en-US" b="1" dirty="0">
                <a:solidFill>
                  <a:schemeClr val="tx1"/>
                </a:solidFill>
              </a:rPr>
              <a:t>Data Abstraction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b="1" dirty="0">
                <a:solidFill>
                  <a:schemeClr val="tx1"/>
                </a:solidFill>
              </a:rPr>
              <a:t>Conceptual Schema</a:t>
            </a:r>
          </a:p>
          <a:p>
            <a:pPr algn="just"/>
            <a:r>
              <a:rPr lang="en-US" sz="3200" b="1" dirty="0">
                <a:solidFill>
                  <a:schemeClr val="tx1"/>
                </a:solidFill>
              </a:rPr>
              <a:t>The conceptual schema (logical schema) describes the </a:t>
            </a:r>
            <a:r>
              <a:rPr lang="en-US" sz="3200" b="1" u="sng" dirty="0">
                <a:solidFill>
                  <a:schemeClr val="tx1"/>
                </a:solidFill>
              </a:rPr>
              <a:t>stored data in terms of the data model </a:t>
            </a:r>
            <a:r>
              <a:rPr lang="en-US" sz="3200" b="1" dirty="0">
                <a:solidFill>
                  <a:schemeClr val="tx1"/>
                </a:solidFill>
              </a:rPr>
              <a:t>of the DBMS. </a:t>
            </a:r>
          </a:p>
          <a:p>
            <a:pPr algn="just"/>
            <a:r>
              <a:rPr lang="en-US" sz="3200" b="1" dirty="0">
                <a:solidFill>
                  <a:schemeClr val="tx1"/>
                </a:solidFill>
              </a:rPr>
              <a:t>In a relational DBMS, the conceptual schema describes </a:t>
            </a:r>
            <a:r>
              <a:rPr lang="en-US" sz="3200" b="1" u="sng" dirty="0">
                <a:solidFill>
                  <a:schemeClr val="tx1"/>
                </a:solidFill>
              </a:rPr>
              <a:t>all relations</a:t>
            </a:r>
            <a:r>
              <a:rPr lang="en-US" sz="3200" b="1" dirty="0">
                <a:solidFill>
                  <a:schemeClr val="tx1"/>
                </a:solidFill>
              </a:rPr>
              <a:t> that are stored in the database.</a:t>
            </a:r>
          </a:p>
          <a:p>
            <a:r>
              <a:rPr lang="en-US" sz="3200" b="1" dirty="0" err="1">
                <a:solidFill>
                  <a:schemeClr val="tx1"/>
                </a:solidFill>
              </a:rPr>
              <a:t>Eg</a:t>
            </a:r>
            <a:r>
              <a:rPr lang="en-US" sz="3200" b="1" dirty="0">
                <a:solidFill>
                  <a:schemeClr val="tx1"/>
                </a:solidFill>
              </a:rPr>
              <a:t>: for conceptual schema</a:t>
            </a:r>
          </a:p>
          <a:p>
            <a:r>
              <a:rPr lang="en-US" sz="3200" dirty="0">
                <a:solidFill>
                  <a:schemeClr val="tx1"/>
                </a:solidFill>
              </a:rPr>
              <a:t>Students(</a:t>
            </a:r>
            <a:r>
              <a:rPr lang="en-US" sz="3200" i="1" dirty="0" err="1">
                <a:solidFill>
                  <a:schemeClr val="tx1"/>
                </a:solidFill>
              </a:rPr>
              <a:t>sid</a:t>
            </a:r>
            <a:r>
              <a:rPr lang="en-US" sz="3200" i="1" dirty="0">
                <a:solidFill>
                  <a:schemeClr val="tx1"/>
                </a:solidFill>
              </a:rPr>
              <a:t>: </a:t>
            </a:r>
            <a:r>
              <a:rPr lang="en-US" sz="3200" i="1" dirty="0" err="1">
                <a:solidFill>
                  <a:schemeClr val="tx1"/>
                </a:solidFill>
              </a:rPr>
              <a:t>int</a:t>
            </a:r>
            <a:r>
              <a:rPr lang="en-US" sz="3200" i="1" dirty="0">
                <a:solidFill>
                  <a:schemeClr val="tx1"/>
                </a:solidFill>
              </a:rPr>
              <a:t>, name: char(20), age: </a:t>
            </a:r>
            <a:r>
              <a:rPr lang="en-US" sz="3200" i="1" dirty="0" err="1">
                <a:solidFill>
                  <a:schemeClr val="tx1"/>
                </a:solidFill>
              </a:rPr>
              <a:t>int</a:t>
            </a:r>
            <a:r>
              <a:rPr lang="en-US" sz="3200" i="1" dirty="0">
                <a:solidFill>
                  <a:schemeClr val="tx1"/>
                </a:solidFill>
              </a:rPr>
              <a:t>)</a:t>
            </a:r>
          </a:p>
          <a:p>
            <a:endParaRPr lang="en-US" sz="3200" dirty="0">
              <a:solidFill>
                <a:schemeClr val="tx1"/>
              </a:solidFill>
            </a:endParaRPr>
          </a:p>
        </p:txBody>
      </p:sp>
    </p:spTree>
    <p:extLst>
      <p:ext uri="{BB962C8B-B14F-4D97-AF65-F5344CB8AC3E}">
        <p14:creationId xmlns:p14="http://schemas.microsoft.com/office/powerpoint/2010/main" val="3909682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333FF"/>
                </a:solidFill>
              </a:rPr>
              <a:t/>
            </a:r>
            <a:br>
              <a:rPr lang="en-US" b="1" dirty="0">
                <a:solidFill>
                  <a:srgbClr val="3333FF"/>
                </a:solidFill>
              </a:rPr>
            </a:br>
            <a:r>
              <a:rPr lang="en-US" b="1" dirty="0">
                <a:solidFill>
                  <a:schemeClr val="tx1"/>
                </a:solidFill>
              </a:rPr>
              <a:t>Data Abstraction</a:t>
            </a:r>
            <a:endParaRPr lang="en-US" dirty="0">
              <a:solidFill>
                <a:schemeClr val="tx1"/>
              </a:solidFill>
            </a:endParaRPr>
          </a:p>
        </p:txBody>
      </p:sp>
      <p:sp>
        <p:nvSpPr>
          <p:cNvPr id="3" name="Content Placeholder 2"/>
          <p:cNvSpPr>
            <a:spLocks noGrp="1"/>
          </p:cNvSpPr>
          <p:nvPr>
            <p:ph idx="1"/>
          </p:nvPr>
        </p:nvSpPr>
        <p:spPr>
          <a:xfrm>
            <a:off x="1097280" y="1845734"/>
            <a:ext cx="10058400" cy="4398312"/>
          </a:xfrm>
        </p:spPr>
        <p:txBody>
          <a:bodyPr>
            <a:noAutofit/>
          </a:bodyPr>
          <a:lstStyle/>
          <a:p>
            <a:pPr algn="just"/>
            <a:r>
              <a:rPr lang="en-US" sz="3200" b="1" u="sng" dirty="0" smtClean="0">
                <a:solidFill>
                  <a:schemeClr val="tx1"/>
                </a:solidFill>
              </a:rPr>
              <a:t>3. View </a:t>
            </a:r>
            <a:r>
              <a:rPr lang="en-US" sz="3200" b="1" u="sng" dirty="0">
                <a:solidFill>
                  <a:schemeClr val="tx1"/>
                </a:solidFill>
              </a:rPr>
              <a:t>(External)Level</a:t>
            </a:r>
            <a:r>
              <a:rPr lang="en-US" sz="3200" b="1" dirty="0">
                <a:solidFill>
                  <a:schemeClr val="tx1"/>
                </a:solidFill>
              </a:rPr>
              <a:t>: </a:t>
            </a:r>
          </a:p>
          <a:p>
            <a:pPr algn="just"/>
            <a:r>
              <a:rPr lang="en-US" sz="2800" b="1" dirty="0">
                <a:solidFill>
                  <a:schemeClr val="tx1"/>
                </a:solidFill>
              </a:rPr>
              <a:t>The highest level of abstraction describes only </a:t>
            </a:r>
            <a:r>
              <a:rPr lang="en-US" sz="2800" b="1" u="sng" dirty="0">
                <a:solidFill>
                  <a:schemeClr val="tx1"/>
                </a:solidFill>
              </a:rPr>
              <a:t>part of the entire database. </a:t>
            </a:r>
          </a:p>
          <a:p>
            <a:pPr algn="just"/>
            <a:r>
              <a:rPr lang="en-US" sz="2800" b="1" dirty="0">
                <a:solidFill>
                  <a:schemeClr val="tx1"/>
                </a:solidFill>
              </a:rPr>
              <a:t>Many users of the database system do not need all this information; instead, they </a:t>
            </a:r>
            <a:r>
              <a:rPr lang="en-US" sz="2800" b="1" u="sng" dirty="0">
                <a:solidFill>
                  <a:schemeClr val="tx1"/>
                </a:solidFill>
              </a:rPr>
              <a:t>need to access only a part of the database. </a:t>
            </a:r>
          </a:p>
          <a:p>
            <a:pPr algn="just"/>
            <a:r>
              <a:rPr lang="en-US" sz="2800" b="1" dirty="0">
                <a:solidFill>
                  <a:schemeClr val="tx1"/>
                </a:solidFill>
              </a:rPr>
              <a:t>The view level of abstraction exists </a:t>
            </a:r>
            <a:r>
              <a:rPr lang="en-US" sz="2800" b="1" u="sng" dirty="0">
                <a:solidFill>
                  <a:schemeClr val="tx1"/>
                </a:solidFill>
              </a:rPr>
              <a:t>to simplify users interaction with the system. </a:t>
            </a:r>
          </a:p>
          <a:p>
            <a:pPr algn="just"/>
            <a:r>
              <a:rPr lang="en-US" sz="2800" b="1" dirty="0">
                <a:solidFill>
                  <a:schemeClr val="tx1"/>
                </a:solidFill>
              </a:rPr>
              <a:t>The system may provide many views for the same database.</a:t>
            </a:r>
          </a:p>
          <a:p>
            <a:endParaRPr lang="en-US" sz="2400" dirty="0">
              <a:solidFill>
                <a:schemeClr val="tx1"/>
              </a:solidFill>
            </a:endParaRPr>
          </a:p>
        </p:txBody>
      </p:sp>
    </p:spTree>
    <p:extLst>
      <p:ext uri="{BB962C8B-B14F-4D97-AF65-F5344CB8AC3E}">
        <p14:creationId xmlns:p14="http://schemas.microsoft.com/office/powerpoint/2010/main" val="2579746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rPr>
              <a:t>View </a:t>
            </a:r>
            <a:r>
              <a:rPr lang="en-US" b="1" u="sng" dirty="0">
                <a:solidFill>
                  <a:schemeClr val="tx1"/>
                </a:solidFill>
              </a:rPr>
              <a:t>(External)Level</a:t>
            </a:r>
            <a:r>
              <a:rPr lang="en-US" b="1" dirty="0">
                <a:solidFill>
                  <a:schemeClr val="tx1"/>
                </a:solidFill>
              </a:rPr>
              <a:t>:</a:t>
            </a:r>
            <a:endParaRPr lang="en-US" dirty="0">
              <a:solidFill>
                <a:schemeClr val="tx1"/>
              </a:solidFill>
            </a:endParaRPr>
          </a:p>
        </p:txBody>
      </p:sp>
      <p:sp>
        <p:nvSpPr>
          <p:cNvPr id="3" name="Content Placeholder 2"/>
          <p:cNvSpPr>
            <a:spLocks noGrp="1"/>
          </p:cNvSpPr>
          <p:nvPr>
            <p:ph idx="1"/>
          </p:nvPr>
        </p:nvSpPr>
        <p:spPr/>
        <p:txBody>
          <a:bodyPr>
            <a:normAutofit/>
          </a:bodyPr>
          <a:lstStyle/>
          <a:p>
            <a:pPr algn="just"/>
            <a:r>
              <a:rPr lang="en-US" sz="3200" b="1" dirty="0">
                <a:solidFill>
                  <a:schemeClr val="tx1"/>
                </a:solidFill>
              </a:rPr>
              <a:t>Any given DB has exactly </a:t>
            </a:r>
            <a:r>
              <a:rPr lang="en-US" sz="3200" b="1" u="sng" dirty="0">
                <a:solidFill>
                  <a:schemeClr val="tx1"/>
                </a:solidFill>
              </a:rPr>
              <a:t>one conceptual schema &amp; one physical schema</a:t>
            </a:r>
            <a:r>
              <a:rPr lang="en-US" sz="3200" b="1" dirty="0">
                <a:solidFill>
                  <a:schemeClr val="tx1"/>
                </a:solidFill>
              </a:rPr>
              <a:t> because it has just one set of stored relations;</a:t>
            </a:r>
          </a:p>
          <a:p>
            <a:pPr algn="just"/>
            <a:r>
              <a:rPr lang="en-US" sz="3200" b="1" dirty="0">
                <a:solidFill>
                  <a:schemeClr val="tx1"/>
                </a:solidFill>
              </a:rPr>
              <a:t>But it has </a:t>
            </a:r>
            <a:r>
              <a:rPr lang="en-US" sz="3200" b="1" u="sng" dirty="0">
                <a:solidFill>
                  <a:schemeClr val="tx1"/>
                </a:solidFill>
              </a:rPr>
              <a:t>several external schemas </a:t>
            </a:r>
            <a:r>
              <a:rPr lang="en-US" sz="3200" b="1" dirty="0">
                <a:solidFill>
                  <a:schemeClr val="tx1"/>
                </a:solidFill>
              </a:rPr>
              <a:t>designed for particular group of users.</a:t>
            </a:r>
          </a:p>
          <a:p>
            <a:endParaRPr lang="en-US" sz="3200"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2470903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Data Models</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sz="3200" b="1" u="sng" dirty="0">
                <a:solidFill>
                  <a:schemeClr val="tx1"/>
                </a:solidFill>
              </a:rPr>
              <a:t>A data model </a:t>
            </a:r>
            <a:r>
              <a:rPr lang="en-US" sz="3200" b="1" dirty="0">
                <a:solidFill>
                  <a:schemeClr val="tx1"/>
                </a:solidFill>
              </a:rPr>
              <a:t>is a collection of high-level data description </a:t>
            </a:r>
            <a:endParaRPr lang="en-US" sz="3200" b="1" dirty="0" smtClean="0">
              <a:solidFill>
                <a:schemeClr val="tx1"/>
              </a:solidFill>
            </a:endParaRPr>
          </a:p>
          <a:p>
            <a:r>
              <a:rPr lang="en-US" sz="3200" b="1" dirty="0" smtClean="0">
                <a:solidFill>
                  <a:schemeClr val="tx1"/>
                </a:solidFill>
              </a:rPr>
              <a:t>constructs </a:t>
            </a:r>
            <a:r>
              <a:rPr lang="en-US" sz="3200" b="1" dirty="0">
                <a:solidFill>
                  <a:schemeClr val="tx1"/>
                </a:solidFill>
              </a:rPr>
              <a:t>that </a:t>
            </a:r>
            <a:r>
              <a:rPr lang="en-US" sz="3200" b="1" u="sng" dirty="0">
                <a:solidFill>
                  <a:schemeClr val="tx1"/>
                </a:solidFill>
              </a:rPr>
              <a:t>hide many low-level storage details. </a:t>
            </a:r>
          </a:p>
          <a:p>
            <a:endParaRPr lang="en-US" sz="3200" b="1" dirty="0" smtClean="0">
              <a:solidFill>
                <a:schemeClr val="tx1"/>
              </a:solidFill>
            </a:endParaRPr>
          </a:p>
          <a:p>
            <a:r>
              <a:rPr lang="en-US" sz="3200" b="1" dirty="0" smtClean="0">
                <a:solidFill>
                  <a:schemeClr val="tx1"/>
                </a:solidFill>
              </a:rPr>
              <a:t>A data model provides a way </a:t>
            </a:r>
            <a:r>
              <a:rPr lang="en-US" sz="3200" b="1" u="sng" dirty="0" smtClean="0">
                <a:solidFill>
                  <a:schemeClr val="tx1"/>
                </a:solidFill>
              </a:rPr>
              <a:t>to describe the design of a </a:t>
            </a:r>
          </a:p>
          <a:p>
            <a:r>
              <a:rPr lang="en-US" sz="3200" b="1" u="sng" dirty="0" smtClean="0">
                <a:solidFill>
                  <a:schemeClr val="tx1"/>
                </a:solidFill>
              </a:rPr>
              <a:t>database at the physical, logical and view levels.</a:t>
            </a:r>
            <a:endParaRPr lang="en-US" sz="3200" b="1" u="sng" dirty="0">
              <a:solidFill>
                <a:schemeClr val="tx1"/>
              </a:solidFill>
            </a:endParaRPr>
          </a:p>
        </p:txBody>
      </p:sp>
    </p:spTree>
    <p:extLst>
      <p:ext uri="{BB962C8B-B14F-4D97-AF65-F5344CB8AC3E}">
        <p14:creationId xmlns:p14="http://schemas.microsoft.com/office/powerpoint/2010/main" val="3885506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a:t>
            </a:r>
            <a:r>
              <a:rPr lang="en-US" b="1" dirty="0" smtClean="0">
                <a:solidFill>
                  <a:schemeClr val="tx1"/>
                </a:solidFill>
              </a:rPr>
              <a:t>Models (</a:t>
            </a:r>
            <a:r>
              <a:rPr lang="en-US" b="1" dirty="0" err="1" smtClean="0">
                <a:solidFill>
                  <a:schemeClr val="tx1"/>
                </a:solidFill>
              </a:rPr>
              <a:t>contd</a:t>
            </a:r>
            <a:r>
              <a:rPr lang="en-US" b="1"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3200" b="1" dirty="0" smtClean="0">
                <a:solidFill>
                  <a:schemeClr val="tx1"/>
                </a:solidFill>
              </a:rPr>
              <a:t>1. Relational Model</a:t>
            </a:r>
          </a:p>
          <a:p>
            <a:pPr marL="0" indent="0">
              <a:buNone/>
            </a:pPr>
            <a:r>
              <a:rPr lang="en-US" sz="3200" b="1" dirty="0" smtClean="0">
                <a:solidFill>
                  <a:schemeClr val="tx1"/>
                </a:solidFill>
              </a:rPr>
              <a:t>The </a:t>
            </a:r>
            <a:r>
              <a:rPr lang="en-US" sz="3200" b="1" u="sng" dirty="0" smtClean="0">
                <a:solidFill>
                  <a:schemeClr val="tx1"/>
                </a:solidFill>
              </a:rPr>
              <a:t>relational model </a:t>
            </a:r>
            <a:r>
              <a:rPr lang="en-US" sz="3200" b="1" dirty="0" smtClean="0">
                <a:solidFill>
                  <a:schemeClr val="tx1"/>
                </a:solidFill>
              </a:rPr>
              <a:t>is a collection of tables </a:t>
            </a:r>
            <a:r>
              <a:rPr lang="en-US" sz="3200" b="1" u="sng" dirty="0" smtClean="0">
                <a:solidFill>
                  <a:schemeClr val="tx1"/>
                </a:solidFill>
              </a:rPr>
              <a:t>to represent both data and the relationships</a:t>
            </a:r>
            <a:r>
              <a:rPr lang="en-US" sz="3200" b="1" dirty="0" smtClean="0">
                <a:solidFill>
                  <a:schemeClr val="tx1"/>
                </a:solidFill>
              </a:rPr>
              <a:t> among those data.</a:t>
            </a:r>
          </a:p>
          <a:p>
            <a:pPr marL="0" indent="0">
              <a:buNone/>
            </a:pPr>
            <a:r>
              <a:rPr lang="en-US" sz="3200" b="1" dirty="0" smtClean="0">
                <a:solidFill>
                  <a:schemeClr val="tx1"/>
                </a:solidFill>
              </a:rPr>
              <a:t>Each table has multiple columns, and each column has a unique name.</a:t>
            </a:r>
          </a:p>
          <a:p>
            <a:pPr marL="0" indent="0">
              <a:buNone/>
            </a:pPr>
            <a:r>
              <a:rPr lang="en-US" sz="3200" b="1" dirty="0" smtClean="0">
                <a:solidFill>
                  <a:schemeClr val="tx1"/>
                </a:solidFill>
              </a:rPr>
              <a:t>Tables are also known as relations.</a:t>
            </a:r>
          </a:p>
          <a:p>
            <a:pPr marL="0" indent="0">
              <a:buNone/>
            </a:pPr>
            <a:endParaRPr lang="en-US" sz="3200" b="1" dirty="0">
              <a:solidFill>
                <a:schemeClr val="tx1"/>
              </a:solidFill>
            </a:endParaRPr>
          </a:p>
        </p:txBody>
      </p:sp>
    </p:spTree>
    <p:extLst>
      <p:ext uri="{BB962C8B-B14F-4D97-AF65-F5344CB8AC3E}">
        <p14:creationId xmlns:p14="http://schemas.microsoft.com/office/powerpoint/2010/main" val="3449936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Models (</a:t>
            </a:r>
            <a:r>
              <a:rPr lang="en-US" b="1" dirty="0" err="1">
                <a:solidFill>
                  <a:schemeClr val="tx1"/>
                </a:solidFill>
              </a:rPr>
              <a:t>contd</a:t>
            </a:r>
            <a:r>
              <a:rPr lang="en-US" b="1" dirty="0">
                <a:solidFill>
                  <a:schemeClr val="tx1"/>
                </a:solidFill>
              </a:rPr>
              <a: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b="1" dirty="0" smtClean="0">
                <a:solidFill>
                  <a:schemeClr val="tx1"/>
                </a:solidFill>
              </a:rPr>
              <a:t>2. Entity-Relationship Model (E-R Model)</a:t>
            </a:r>
          </a:p>
          <a:p>
            <a:r>
              <a:rPr lang="en-US" sz="3200" b="1" dirty="0" smtClean="0">
                <a:solidFill>
                  <a:schemeClr val="tx1"/>
                </a:solidFill>
              </a:rPr>
              <a:t>It uses a collection of basic objects called </a:t>
            </a:r>
            <a:r>
              <a:rPr lang="en-US" sz="3200" b="1" i="1" u="sng" dirty="0" smtClean="0">
                <a:solidFill>
                  <a:schemeClr val="tx1"/>
                </a:solidFill>
              </a:rPr>
              <a:t>entities</a:t>
            </a:r>
            <a:r>
              <a:rPr lang="en-US" sz="3200" b="1" u="sng" dirty="0" smtClean="0">
                <a:solidFill>
                  <a:schemeClr val="tx1"/>
                </a:solidFill>
              </a:rPr>
              <a:t> and </a:t>
            </a:r>
            <a:r>
              <a:rPr lang="en-US" sz="3200" b="1" i="1" u="sng" dirty="0" smtClean="0">
                <a:solidFill>
                  <a:schemeClr val="tx1"/>
                </a:solidFill>
              </a:rPr>
              <a:t>relationships</a:t>
            </a:r>
            <a:r>
              <a:rPr lang="en-US" sz="3200" b="1" u="sng" dirty="0" smtClean="0">
                <a:solidFill>
                  <a:schemeClr val="tx1"/>
                </a:solidFill>
              </a:rPr>
              <a:t> among these objects.</a:t>
            </a:r>
          </a:p>
          <a:p>
            <a:endParaRPr lang="en-US" sz="3200" b="1" dirty="0">
              <a:solidFill>
                <a:schemeClr val="tx1"/>
              </a:solidFill>
            </a:endParaRPr>
          </a:p>
        </p:txBody>
      </p:sp>
    </p:spTree>
    <p:extLst>
      <p:ext uri="{BB962C8B-B14F-4D97-AF65-F5344CB8AC3E}">
        <p14:creationId xmlns:p14="http://schemas.microsoft.com/office/powerpoint/2010/main" val="2134667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Models (</a:t>
            </a:r>
            <a:r>
              <a:rPr lang="en-US" b="1" dirty="0" err="1">
                <a:solidFill>
                  <a:schemeClr val="tx1"/>
                </a:solidFill>
              </a:rPr>
              <a:t>contd</a:t>
            </a:r>
            <a:r>
              <a:rPr lang="en-US" b="1" dirty="0">
                <a:solidFill>
                  <a:schemeClr val="tx1"/>
                </a:solidFill>
              </a:rPr>
              <a: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b="1" dirty="0" smtClean="0">
                <a:solidFill>
                  <a:schemeClr val="tx1"/>
                </a:solidFill>
              </a:rPr>
              <a:t>3. Object Based Data Model</a:t>
            </a:r>
          </a:p>
          <a:p>
            <a:r>
              <a:rPr lang="en-US" sz="3200" b="1" dirty="0" smtClean="0">
                <a:solidFill>
                  <a:schemeClr val="tx1"/>
                </a:solidFill>
              </a:rPr>
              <a:t>OOP led to the development of this model that can be seen as extending the E-R model.</a:t>
            </a:r>
          </a:p>
          <a:p>
            <a:pPr marL="0" indent="0">
              <a:buNone/>
            </a:pPr>
            <a:r>
              <a:rPr lang="en-US" sz="3200" b="1" dirty="0" smtClean="0">
                <a:solidFill>
                  <a:schemeClr val="tx1"/>
                </a:solidFill>
              </a:rPr>
              <a:t> Data </a:t>
            </a:r>
            <a:r>
              <a:rPr lang="en-US" sz="3200" b="1" dirty="0">
                <a:solidFill>
                  <a:schemeClr val="tx1"/>
                </a:solidFill>
              </a:rPr>
              <a:t>are stored in the form of </a:t>
            </a:r>
            <a:r>
              <a:rPr lang="en-US" sz="3200" b="1" u="sng" dirty="0">
                <a:solidFill>
                  <a:schemeClr val="tx1"/>
                </a:solidFill>
              </a:rPr>
              <a:t>objects </a:t>
            </a:r>
          </a:p>
          <a:p>
            <a:pPr marL="0" indent="0">
              <a:buNone/>
            </a:pPr>
            <a:r>
              <a:rPr lang="en-US" sz="3200" b="1" dirty="0" smtClean="0">
                <a:solidFill>
                  <a:schemeClr val="tx1"/>
                </a:solidFill>
              </a:rPr>
              <a:t> Objects </a:t>
            </a:r>
            <a:r>
              <a:rPr lang="en-US" sz="3200" b="1" dirty="0">
                <a:solidFill>
                  <a:schemeClr val="tx1"/>
                </a:solidFill>
              </a:rPr>
              <a:t>are store in the form of </a:t>
            </a:r>
            <a:r>
              <a:rPr lang="en-US" sz="3200" b="1" u="sng" dirty="0">
                <a:solidFill>
                  <a:schemeClr val="tx1"/>
                </a:solidFill>
              </a:rPr>
              <a:t>attributes</a:t>
            </a:r>
          </a:p>
        </p:txBody>
      </p:sp>
    </p:spTree>
    <p:extLst>
      <p:ext uri="{BB962C8B-B14F-4D97-AF65-F5344CB8AC3E}">
        <p14:creationId xmlns:p14="http://schemas.microsoft.com/office/powerpoint/2010/main" val="1521090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b="1" dirty="0" smtClean="0">
                <a:solidFill>
                  <a:schemeClr val="tx1"/>
                </a:solidFill>
              </a:rPr>
              <a:t>A DBMS is a </a:t>
            </a:r>
            <a:r>
              <a:rPr lang="en-US" sz="3200" b="1" u="sng" dirty="0" smtClean="0">
                <a:solidFill>
                  <a:schemeClr val="tx1"/>
                </a:solidFill>
              </a:rPr>
              <a:t>collection of interrelated data </a:t>
            </a:r>
            <a:r>
              <a:rPr lang="en-US" sz="3200" b="1" dirty="0" smtClean="0">
                <a:solidFill>
                  <a:schemeClr val="tx1"/>
                </a:solidFill>
              </a:rPr>
              <a:t>and a set of programs to access those data.</a:t>
            </a:r>
          </a:p>
          <a:p>
            <a:pPr>
              <a:buFont typeface="Wingdings" panose="05000000000000000000" pitchFamily="2" charset="2"/>
              <a:buChar char="Ø"/>
            </a:pPr>
            <a:r>
              <a:rPr lang="en-US" sz="3200" b="1" u="sng" dirty="0" smtClean="0">
                <a:solidFill>
                  <a:schemeClr val="tx1"/>
                </a:solidFill>
              </a:rPr>
              <a:t>Collection of data </a:t>
            </a:r>
            <a:r>
              <a:rPr lang="en-US" sz="3200" b="1" dirty="0" smtClean="0">
                <a:solidFill>
                  <a:schemeClr val="tx1"/>
                </a:solidFill>
              </a:rPr>
              <a:t>usually referred to as the </a:t>
            </a:r>
            <a:r>
              <a:rPr lang="en-US" sz="3200" b="1" u="sng" dirty="0" smtClean="0">
                <a:solidFill>
                  <a:schemeClr val="tx1"/>
                </a:solidFill>
              </a:rPr>
              <a:t>database</a:t>
            </a:r>
            <a:r>
              <a:rPr lang="en-US" sz="3200" b="1" dirty="0" smtClean="0">
                <a:solidFill>
                  <a:schemeClr val="tx1"/>
                </a:solidFill>
              </a:rPr>
              <a:t>, contains information relevant to an enterprise.</a:t>
            </a:r>
            <a:endParaRPr lang="en-US" sz="3200" b="1" dirty="0">
              <a:solidFill>
                <a:schemeClr val="tx1"/>
              </a:solidFill>
            </a:endParaRPr>
          </a:p>
          <a:p>
            <a:pPr>
              <a:buFont typeface="Wingdings" panose="05000000000000000000" pitchFamily="2" charset="2"/>
              <a:buChar char="Ø"/>
            </a:pPr>
            <a:r>
              <a:rPr lang="en-US" sz="3200" b="1" dirty="0" smtClean="0">
                <a:solidFill>
                  <a:schemeClr val="tx1"/>
                </a:solidFill>
              </a:rPr>
              <a:t>The primary goal of a DBMS is to provide a way </a:t>
            </a:r>
            <a:r>
              <a:rPr lang="en-US" sz="3200" b="1" u="sng" dirty="0" smtClean="0">
                <a:solidFill>
                  <a:schemeClr val="tx1"/>
                </a:solidFill>
              </a:rPr>
              <a:t>to store and retrieve database information that is both convenient and efficient.</a:t>
            </a:r>
            <a:endParaRPr lang="en-US" sz="2400" b="1" u="sng" dirty="0" smtClean="0">
              <a:solidFill>
                <a:schemeClr val="tx1"/>
              </a:solidFill>
            </a:endParaRPr>
          </a:p>
        </p:txBody>
      </p:sp>
    </p:spTree>
    <p:extLst>
      <p:ext uri="{BB962C8B-B14F-4D97-AF65-F5344CB8AC3E}">
        <p14:creationId xmlns:p14="http://schemas.microsoft.com/office/powerpoint/2010/main" val="4048466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dirty="0" smtClean="0">
                <a:solidFill>
                  <a:schemeClr val="tx1"/>
                </a:solidFill>
              </a:rPr>
              <a:t>4. </a:t>
            </a:r>
            <a:r>
              <a:rPr lang="en-US" sz="3200" b="1" dirty="0" err="1" smtClean="0">
                <a:solidFill>
                  <a:schemeClr val="tx1"/>
                </a:solidFill>
              </a:rPr>
              <a:t>Semistructured</a:t>
            </a:r>
            <a:r>
              <a:rPr lang="en-US" sz="3200" b="1" dirty="0" smtClean="0">
                <a:solidFill>
                  <a:schemeClr val="tx1"/>
                </a:solidFill>
              </a:rPr>
              <a:t> Data Model</a:t>
            </a:r>
          </a:p>
          <a:p>
            <a:r>
              <a:rPr lang="en-US" sz="3200" b="1" dirty="0" smtClean="0">
                <a:solidFill>
                  <a:schemeClr val="tx1"/>
                </a:solidFill>
              </a:rPr>
              <a:t>This model permits the specification of data where individual data items of the same type may have different sets of attributes.</a:t>
            </a:r>
          </a:p>
          <a:p>
            <a:r>
              <a:rPr lang="en-US" sz="3200" b="1" dirty="0" err="1" smtClean="0">
                <a:solidFill>
                  <a:schemeClr val="tx1"/>
                </a:solidFill>
              </a:rPr>
              <a:t>Eg</a:t>
            </a:r>
            <a:r>
              <a:rPr lang="en-US" sz="3200" b="1" dirty="0" smtClean="0">
                <a:solidFill>
                  <a:schemeClr val="tx1"/>
                </a:solidFill>
              </a:rPr>
              <a:t>; XML</a:t>
            </a:r>
            <a:endParaRPr lang="en-US" sz="3200" b="1" dirty="0">
              <a:solidFill>
                <a:schemeClr val="tx1"/>
              </a:solidFill>
            </a:endParaRPr>
          </a:p>
        </p:txBody>
      </p:sp>
      <p:sp>
        <p:nvSpPr>
          <p:cNvPr id="4" name="Title 1"/>
          <p:cNvSpPr>
            <a:spLocks noGrp="1"/>
          </p:cNvSpPr>
          <p:nvPr>
            <p:ph type="title"/>
          </p:nvPr>
        </p:nvSpPr>
        <p:spPr/>
        <p:txBody>
          <a:bodyPr/>
          <a:lstStyle/>
          <a:p>
            <a:r>
              <a:rPr lang="en-US" b="1" dirty="0">
                <a:solidFill>
                  <a:schemeClr val="tx1"/>
                </a:solidFill>
              </a:rPr>
              <a:t>Data Models (</a:t>
            </a:r>
            <a:r>
              <a:rPr lang="en-US" b="1" dirty="0" err="1">
                <a:solidFill>
                  <a:schemeClr val="tx1"/>
                </a:solidFill>
              </a:rPr>
              <a:t>contd</a:t>
            </a:r>
            <a:r>
              <a:rPr lang="en-US" b="1"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050925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Instances </a:t>
            </a:r>
            <a:endParaRPr lang="en-US" b="1" dirty="0">
              <a:solidFill>
                <a:schemeClr val="tx1"/>
              </a:solidFill>
            </a:endParaRPr>
          </a:p>
        </p:txBody>
      </p:sp>
      <p:sp>
        <p:nvSpPr>
          <p:cNvPr id="3" name="Content Placeholder 2"/>
          <p:cNvSpPr>
            <a:spLocks noGrp="1"/>
          </p:cNvSpPr>
          <p:nvPr>
            <p:ph idx="1"/>
          </p:nvPr>
        </p:nvSpPr>
        <p:spPr/>
        <p:txBody>
          <a:bodyPr>
            <a:normAutofit/>
          </a:bodyPr>
          <a:lstStyle/>
          <a:p>
            <a:endParaRPr lang="en-US" sz="3200" b="1" dirty="0" smtClean="0">
              <a:solidFill>
                <a:schemeClr val="tx1"/>
              </a:solidFill>
            </a:endParaRPr>
          </a:p>
          <a:p>
            <a:r>
              <a:rPr lang="en-US" sz="3200" b="1" dirty="0" smtClean="0">
                <a:solidFill>
                  <a:schemeClr val="tx1"/>
                </a:solidFill>
              </a:rPr>
              <a:t>The collection of information stored in the database at a</a:t>
            </a:r>
          </a:p>
          <a:p>
            <a:r>
              <a:rPr lang="en-US" sz="3200" b="1" dirty="0" smtClean="0">
                <a:solidFill>
                  <a:schemeClr val="tx1"/>
                </a:solidFill>
              </a:rPr>
              <a:t> particular time is called an </a:t>
            </a:r>
            <a:r>
              <a:rPr lang="en-US" sz="3200" b="1" i="1" u="sng" dirty="0" smtClean="0">
                <a:solidFill>
                  <a:schemeClr val="tx1"/>
                </a:solidFill>
              </a:rPr>
              <a:t>instance.</a:t>
            </a:r>
            <a:endParaRPr lang="en-US" sz="3200" b="1" i="1" u="sng" dirty="0">
              <a:solidFill>
                <a:schemeClr val="tx1"/>
              </a:solidFill>
            </a:endParaRPr>
          </a:p>
        </p:txBody>
      </p:sp>
    </p:spTree>
    <p:extLst>
      <p:ext uri="{BB962C8B-B14F-4D97-AF65-F5344CB8AC3E}">
        <p14:creationId xmlns:p14="http://schemas.microsoft.com/office/powerpoint/2010/main" val="1973865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Schemas</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sz="3200" b="1" dirty="0" smtClean="0">
                <a:solidFill>
                  <a:schemeClr val="tx1"/>
                </a:solidFill>
              </a:rPr>
              <a:t>The overall design of the database is called the database </a:t>
            </a:r>
            <a:r>
              <a:rPr lang="en-US" sz="3200" b="1" u="sng" dirty="0" smtClean="0">
                <a:solidFill>
                  <a:schemeClr val="tx1"/>
                </a:solidFill>
              </a:rPr>
              <a:t>schema.</a:t>
            </a:r>
          </a:p>
          <a:p>
            <a:r>
              <a:rPr lang="en-US" sz="3200" b="1" dirty="0" smtClean="0">
                <a:solidFill>
                  <a:schemeClr val="tx1"/>
                </a:solidFill>
              </a:rPr>
              <a:t>The different types of schemas:</a:t>
            </a:r>
          </a:p>
          <a:p>
            <a:r>
              <a:rPr lang="en-US" sz="3200" b="1" u="sng" dirty="0" smtClean="0">
                <a:solidFill>
                  <a:schemeClr val="tx1"/>
                </a:solidFill>
              </a:rPr>
              <a:t>Physical – </a:t>
            </a:r>
            <a:r>
              <a:rPr lang="en-US" sz="3200" b="1" dirty="0" smtClean="0">
                <a:solidFill>
                  <a:schemeClr val="tx1"/>
                </a:solidFill>
              </a:rPr>
              <a:t>describes the </a:t>
            </a:r>
            <a:r>
              <a:rPr lang="en-US" sz="3200" b="1" dirty="0" err="1" smtClean="0">
                <a:solidFill>
                  <a:schemeClr val="tx1"/>
                </a:solidFill>
              </a:rPr>
              <a:t>db</a:t>
            </a:r>
            <a:r>
              <a:rPr lang="en-US" sz="3200" b="1" dirty="0" smtClean="0">
                <a:solidFill>
                  <a:schemeClr val="tx1"/>
                </a:solidFill>
              </a:rPr>
              <a:t> design at the physical level</a:t>
            </a:r>
          </a:p>
          <a:p>
            <a:r>
              <a:rPr lang="en-US" sz="3200" b="1" u="sng" dirty="0" smtClean="0">
                <a:solidFill>
                  <a:schemeClr val="tx1"/>
                </a:solidFill>
              </a:rPr>
              <a:t>Conceptual/Logical </a:t>
            </a:r>
            <a:r>
              <a:rPr lang="en-US" sz="3200" b="1" dirty="0" smtClean="0">
                <a:solidFill>
                  <a:schemeClr val="tx1"/>
                </a:solidFill>
              </a:rPr>
              <a:t>- </a:t>
            </a:r>
            <a:r>
              <a:rPr lang="en-US" sz="3200" b="1" dirty="0">
                <a:solidFill>
                  <a:schemeClr val="tx1"/>
                </a:solidFill>
              </a:rPr>
              <a:t>describes the </a:t>
            </a:r>
            <a:r>
              <a:rPr lang="en-US" sz="3200" b="1" dirty="0" err="1">
                <a:solidFill>
                  <a:schemeClr val="tx1"/>
                </a:solidFill>
              </a:rPr>
              <a:t>db</a:t>
            </a:r>
            <a:r>
              <a:rPr lang="en-US" sz="3200" b="1" dirty="0">
                <a:solidFill>
                  <a:schemeClr val="tx1"/>
                </a:solidFill>
              </a:rPr>
              <a:t> design at the </a:t>
            </a:r>
            <a:r>
              <a:rPr lang="en-US" sz="3200" b="1" dirty="0" smtClean="0">
                <a:solidFill>
                  <a:schemeClr val="tx1"/>
                </a:solidFill>
              </a:rPr>
              <a:t>logical level</a:t>
            </a:r>
          </a:p>
          <a:p>
            <a:r>
              <a:rPr lang="en-US" sz="3200" b="1" u="sng" dirty="0" smtClean="0">
                <a:solidFill>
                  <a:schemeClr val="tx1"/>
                </a:solidFill>
              </a:rPr>
              <a:t>Subschemas- </a:t>
            </a:r>
            <a:r>
              <a:rPr lang="en-US" sz="3200" b="1" dirty="0" smtClean="0">
                <a:solidFill>
                  <a:schemeClr val="tx1"/>
                </a:solidFill>
              </a:rPr>
              <a:t>schemas at the view level, that describe different views of the db.</a:t>
            </a:r>
          </a:p>
          <a:p>
            <a:endParaRPr lang="en-US" sz="3200" b="1" dirty="0">
              <a:solidFill>
                <a:schemeClr val="tx1"/>
              </a:solidFill>
            </a:endParaRPr>
          </a:p>
        </p:txBody>
      </p:sp>
    </p:spTree>
    <p:extLst>
      <p:ext uri="{BB962C8B-B14F-4D97-AF65-F5344CB8AC3E}">
        <p14:creationId xmlns:p14="http://schemas.microsoft.com/office/powerpoint/2010/main" val="3848508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a:solidFill>
                  <a:schemeClr val="tx1"/>
                </a:solidFill>
              </a:rPr>
              <a:t>The people who work with databases include </a:t>
            </a:r>
          </a:p>
          <a:p>
            <a:endParaRPr lang="en-US" sz="2800" b="1" i="1" dirty="0">
              <a:solidFill>
                <a:schemeClr val="tx1"/>
              </a:solidFill>
            </a:endParaRPr>
          </a:p>
          <a:p>
            <a:pPr>
              <a:buClrTx/>
              <a:buFont typeface="Wingdings" panose="05000000000000000000" pitchFamily="2" charset="2"/>
              <a:buChar char="Ø"/>
            </a:pPr>
            <a:r>
              <a:rPr lang="en-US" sz="2800" b="1" i="1" dirty="0">
                <a:solidFill>
                  <a:schemeClr val="tx1"/>
                </a:solidFill>
              </a:rPr>
              <a:t>database users, </a:t>
            </a:r>
          </a:p>
          <a:p>
            <a:pPr>
              <a:buClrTx/>
              <a:buFont typeface="Wingdings" panose="05000000000000000000" pitchFamily="2" charset="2"/>
              <a:buChar char="Ø"/>
            </a:pPr>
            <a:r>
              <a:rPr lang="en-US" sz="2800" b="1" i="1" dirty="0">
                <a:solidFill>
                  <a:schemeClr val="tx1"/>
                </a:solidFill>
              </a:rPr>
              <a:t>system analysts, </a:t>
            </a:r>
          </a:p>
          <a:p>
            <a:pPr>
              <a:buClrTx/>
              <a:buFont typeface="Wingdings" panose="05000000000000000000" pitchFamily="2" charset="2"/>
              <a:buChar char="Ø"/>
            </a:pPr>
            <a:r>
              <a:rPr lang="en-US" sz="2800" b="1" i="1" dirty="0">
                <a:solidFill>
                  <a:schemeClr val="tx1"/>
                </a:solidFill>
              </a:rPr>
              <a:t>application programmers,</a:t>
            </a:r>
            <a:r>
              <a:rPr lang="en-US" sz="2800" b="1" dirty="0">
                <a:solidFill>
                  <a:schemeClr val="tx1"/>
                </a:solidFill>
              </a:rPr>
              <a:t> and </a:t>
            </a:r>
          </a:p>
          <a:p>
            <a:pPr>
              <a:buClrTx/>
              <a:buFont typeface="Wingdings" panose="05000000000000000000" pitchFamily="2" charset="2"/>
              <a:buChar char="Ø"/>
            </a:pPr>
            <a:r>
              <a:rPr lang="en-US" sz="2800" b="1" i="1" dirty="0">
                <a:solidFill>
                  <a:schemeClr val="tx1"/>
                </a:solidFill>
              </a:rPr>
              <a:t>database administrators (DBA)</a:t>
            </a:r>
            <a:r>
              <a:rPr lang="en-US" sz="2800" b="1" dirty="0">
                <a:solidFill>
                  <a:schemeClr val="tx1"/>
                </a:solidFill>
              </a:rPr>
              <a:t>.</a:t>
            </a:r>
          </a:p>
          <a:p>
            <a:endParaRPr lang="en-US" sz="2800" dirty="0">
              <a:solidFill>
                <a:schemeClr val="tx1"/>
              </a:solidFill>
            </a:endParaRPr>
          </a:p>
        </p:txBody>
      </p:sp>
    </p:spTree>
    <p:extLst>
      <p:ext uri="{BB962C8B-B14F-4D97-AF65-F5344CB8AC3E}">
        <p14:creationId xmlns:p14="http://schemas.microsoft.com/office/powerpoint/2010/main" val="275770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b="1" u="sng" dirty="0">
                <a:solidFill>
                  <a:schemeClr val="tx1"/>
                </a:solidFill>
              </a:rPr>
              <a:t>Database users</a:t>
            </a:r>
            <a:r>
              <a:rPr lang="en-US" sz="2800" b="1" dirty="0">
                <a:solidFill>
                  <a:schemeClr val="tx1"/>
                </a:solidFill>
              </a:rPr>
              <a:t> are those who interact with the database in order </a:t>
            </a:r>
            <a:r>
              <a:rPr lang="en-US" sz="2800" b="1" u="sng" dirty="0">
                <a:solidFill>
                  <a:schemeClr val="tx1"/>
                </a:solidFill>
              </a:rPr>
              <a:t>to query and update the database, and generate reports.</a:t>
            </a:r>
          </a:p>
          <a:p>
            <a:pPr algn="just"/>
            <a:r>
              <a:rPr lang="en-US" sz="2800" b="1" dirty="0">
                <a:solidFill>
                  <a:schemeClr val="tx1"/>
                </a:solidFill>
              </a:rPr>
              <a:t>Database users are further classified into</a:t>
            </a:r>
          </a:p>
          <a:p>
            <a:pPr algn="just"/>
            <a:endParaRPr lang="en-US" sz="2800" b="1" dirty="0">
              <a:solidFill>
                <a:schemeClr val="tx1"/>
              </a:solidFill>
            </a:endParaRPr>
          </a:p>
          <a:p>
            <a:pPr algn="just">
              <a:buClrTx/>
              <a:buFont typeface="Arial" panose="020B0604020202020204" pitchFamily="34" charset="0"/>
              <a:buChar char="•"/>
            </a:pPr>
            <a:r>
              <a:rPr lang="en-US" sz="2800" b="1" dirty="0">
                <a:solidFill>
                  <a:schemeClr val="tx1"/>
                </a:solidFill>
              </a:rPr>
              <a:t>Naive users:</a:t>
            </a:r>
          </a:p>
          <a:p>
            <a:pPr algn="just">
              <a:buClrTx/>
              <a:buFont typeface="Arial" panose="020B0604020202020204" pitchFamily="34" charset="0"/>
              <a:buChar char="•"/>
            </a:pPr>
            <a:r>
              <a:rPr lang="en-US" sz="2800" b="1" dirty="0">
                <a:solidFill>
                  <a:schemeClr val="tx1"/>
                </a:solidFill>
              </a:rPr>
              <a:t>Sophisticated users:</a:t>
            </a:r>
          </a:p>
          <a:p>
            <a:pPr algn="just">
              <a:buClrTx/>
              <a:buFont typeface="Arial" panose="020B0604020202020204" pitchFamily="34" charset="0"/>
              <a:buChar char="•"/>
            </a:pPr>
            <a:r>
              <a:rPr lang="en-US" sz="2800" b="1" dirty="0">
                <a:solidFill>
                  <a:schemeClr val="tx1"/>
                </a:solidFill>
              </a:rPr>
              <a:t>Specialized users:</a:t>
            </a:r>
          </a:p>
          <a:p>
            <a:endParaRPr lang="en-US" sz="2800" dirty="0">
              <a:solidFill>
                <a:schemeClr val="tx1"/>
              </a:solidFill>
            </a:endParaRPr>
          </a:p>
        </p:txBody>
      </p:sp>
    </p:spTree>
    <p:extLst>
      <p:ext uri="{BB962C8B-B14F-4D97-AF65-F5344CB8AC3E}">
        <p14:creationId xmlns:p14="http://schemas.microsoft.com/office/powerpoint/2010/main" val="1150271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800" b="1" u="sng" dirty="0">
                <a:solidFill>
                  <a:schemeClr val="tx1"/>
                </a:solidFill>
              </a:rPr>
              <a:t>Naive users: </a:t>
            </a:r>
            <a:r>
              <a:rPr lang="en-US" sz="2800" b="1" dirty="0">
                <a:solidFill>
                  <a:schemeClr val="tx1"/>
                </a:solidFill>
              </a:rPr>
              <a:t>The users who maintain the database by invoking some </a:t>
            </a:r>
            <a:r>
              <a:rPr lang="en-US" sz="2800" b="1" u="sng" dirty="0">
                <a:solidFill>
                  <a:schemeClr val="tx1"/>
                </a:solidFill>
              </a:rPr>
              <a:t>already written application programs</a:t>
            </a:r>
            <a:r>
              <a:rPr lang="en-US" sz="2800" b="1" dirty="0">
                <a:solidFill>
                  <a:schemeClr val="tx1"/>
                </a:solidFill>
              </a:rPr>
              <a:t>. </a:t>
            </a:r>
          </a:p>
          <a:p>
            <a:pPr algn="just"/>
            <a:r>
              <a:rPr lang="en-US" sz="2800" b="1" dirty="0">
                <a:solidFill>
                  <a:schemeClr val="tx1"/>
                </a:solidFill>
              </a:rPr>
              <a:t>For example, super market s/w user. </a:t>
            </a:r>
          </a:p>
          <a:p>
            <a:pPr algn="just"/>
            <a:r>
              <a:rPr lang="en-US" sz="2800" b="1" dirty="0">
                <a:solidFill>
                  <a:schemeClr val="tx1"/>
                </a:solidFill>
              </a:rPr>
              <a:t>- end user.</a:t>
            </a:r>
          </a:p>
          <a:p>
            <a:pPr algn="just"/>
            <a:r>
              <a:rPr lang="en-US" sz="2800" b="1" u="sng" dirty="0">
                <a:solidFill>
                  <a:schemeClr val="tx1"/>
                </a:solidFill>
              </a:rPr>
              <a:t>Sophisticated users: </a:t>
            </a:r>
            <a:r>
              <a:rPr lang="en-US" sz="2800" b="1" dirty="0">
                <a:solidFill>
                  <a:schemeClr val="tx1"/>
                </a:solidFill>
              </a:rPr>
              <a:t>The users, who are interact DBMS </a:t>
            </a:r>
            <a:r>
              <a:rPr lang="en-US" sz="2800" b="1" u="sng" dirty="0">
                <a:solidFill>
                  <a:schemeClr val="tx1"/>
                </a:solidFill>
              </a:rPr>
              <a:t>without writing any application programs.</a:t>
            </a:r>
          </a:p>
          <a:p>
            <a:pPr algn="just"/>
            <a:r>
              <a:rPr lang="en-US" sz="2800" b="1" dirty="0">
                <a:solidFill>
                  <a:schemeClr val="tx1"/>
                </a:solidFill>
              </a:rPr>
              <a:t>For example writing SQL </a:t>
            </a:r>
          </a:p>
          <a:p>
            <a:pPr algn="just"/>
            <a:r>
              <a:rPr lang="en-US" sz="2800" b="1" dirty="0">
                <a:solidFill>
                  <a:schemeClr val="tx1"/>
                </a:solidFill>
              </a:rPr>
              <a:t>- </a:t>
            </a:r>
            <a:r>
              <a:rPr lang="en-US" sz="2800" b="1" dirty="0" err="1">
                <a:solidFill>
                  <a:schemeClr val="tx1"/>
                </a:solidFill>
              </a:rPr>
              <a:t>eg</a:t>
            </a:r>
            <a:r>
              <a:rPr lang="en-US" sz="2800" b="1" dirty="0">
                <a:solidFill>
                  <a:schemeClr val="tx1"/>
                </a:solidFill>
              </a:rPr>
              <a:t>:- users in DBMS </a:t>
            </a:r>
            <a:r>
              <a:rPr lang="en-US" sz="2800" b="1" dirty="0" err="1">
                <a:solidFill>
                  <a:schemeClr val="tx1"/>
                </a:solidFill>
              </a:rPr>
              <a:t>LAb</a:t>
            </a:r>
            <a:endParaRPr lang="en-US" sz="2800" b="1"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125389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b="1" u="sng" dirty="0">
                <a:solidFill>
                  <a:schemeClr val="tx1"/>
                </a:solidFill>
              </a:rPr>
              <a:t>Specialized users: </a:t>
            </a:r>
            <a:r>
              <a:rPr lang="en-US" sz="2800" b="1" dirty="0">
                <a:solidFill>
                  <a:schemeClr val="tx1"/>
                </a:solidFill>
              </a:rPr>
              <a:t>The users who write specialized database programs,</a:t>
            </a:r>
          </a:p>
          <a:p>
            <a:pPr algn="just"/>
            <a:r>
              <a:rPr lang="en-US" sz="2800" b="1" dirty="0">
                <a:solidFill>
                  <a:schemeClr val="tx1"/>
                </a:solidFill>
              </a:rPr>
              <a:t> Specialized users write applications such as computer-aided design systems, knowledge-base, expert systems that store data having complex data types.</a:t>
            </a:r>
          </a:p>
          <a:p>
            <a:pPr algn="just"/>
            <a:r>
              <a:rPr lang="en-US" sz="2800" b="1" dirty="0">
                <a:solidFill>
                  <a:schemeClr val="tx1"/>
                </a:solidFill>
              </a:rPr>
              <a:t>- 	 </a:t>
            </a:r>
            <a:r>
              <a:rPr lang="en-US" sz="2800" b="1" dirty="0" err="1">
                <a:solidFill>
                  <a:schemeClr val="tx1"/>
                </a:solidFill>
              </a:rPr>
              <a:t>eg</a:t>
            </a:r>
            <a:r>
              <a:rPr lang="en-US" sz="2800" b="1" dirty="0">
                <a:solidFill>
                  <a:schemeClr val="tx1"/>
                </a:solidFill>
              </a:rPr>
              <a:t>: - users who write artificial intelligence programs like prolog, Lisp, </a:t>
            </a:r>
            <a:r>
              <a:rPr lang="en-US" sz="2800" b="1" dirty="0" err="1">
                <a:solidFill>
                  <a:schemeClr val="tx1"/>
                </a:solidFill>
              </a:rPr>
              <a:t>etc</a:t>
            </a:r>
            <a:r>
              <a:rPr lang="en-US" sz="2800" b="1" dirty="0">
                <a:solidFill>
                  <a:schemeClr val="tx1"/>
                </a:solidFill>
              </a:rPr>
              <a:t>,.. (</a:t>
            </a:r>
            <a:r>
              <a:rPr lang="en-US" sz="2800" b="1" dirty="0" err="1">
                <a:solidFill>
                  <a:schemeClr val="tx1"/>
                </a:solidFill>
              </a:rPr>
              <a:t>eg</a:t>
            </a:r>
            <a:r>
              <a:rPr lang="en-US" sz="2800" b="1" dirty="0">
                <a:solidFill>
                  <a:schemeClr val="tx1"/>
                </a:solidFill>
              </a:rPr>
              <a:t>: - nested queries.)</a:t>
            </a:r>
          </a:p>
          <a:p>
            <a:endParaRPr lang="en-US" sz="2800" dirty="0">
              <a:solidFill>
                <a:schemeClr val="tx1"/>
              </a:solidFill>
            </a:endParaRPr>
          </a:p>
        </p:txBody>
      </p:sp>
    </p:spTree>
    <p:extLst>
      <p:ext uri="{BB962C8B-B14F-4D97-AF65-F5344CB8AC3E}">
        <p14:creationId xmlns:p14="http://schemas.microsoft.com/office/powerpoint/2010/main" val="2071388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b="1" u="sng" dirty="0">
                <a:solidFill>
                  <a:schemeClr val="tx1"/>
                </a:solidFill>
              </a:rPr>
              <a:t>System analysts</a:t>
            </a:r>
            <a:r>
              <a:rPr lang="en-US" sz="2800" b="1" dirty="0">
                <a:solidFill>
                  <a:schemeClr val="tx1"/>
                </a:solidFill>
              </a:rPr>
              <a:t> determine the requirements of the database users (especially naive users) to create </a:t>
            </a:r>
            <a:r>
              <a:rPr lang="en-US" sz="2800" b="1" u="sng" dirty="0">
                <a:solidFill>
                  <a:schemeClr val="tx1"/>
                </a:solidFill>
              </a:rPr>
              <a:t>a solution for their business need</a:t>
            </a:r>
            <a:r>
              <a:rPr lang="en-US" sz="2800" b="1" dirty="0">
                <a:solidFill>
                  <a:schemeClr val="tx1"/>
                </a:solidFill>
              </a:rPr>
              <a:t>, and focus on non-technical and technical aspects. </a:t>
            </a:r>
          </a:p>
          <a:p>
            <a:r>
              <a:rPr lang="en-US" sz="2800" b="1" u="sng" dirty="0">
                <a:solidFill>
                  <a:schemeClr val="tx1"/>
                </a:solidFill>
              </a:rPr>
              <a:t>The non-technical </a:t>
            </a:r>
            <a:r>
              <a:rPr lang="en-US" sz="2800" b="1" dirty="0">
                <a:solidFill>
                  <a:schemeClr val="tx1"/>
                </a:solidFill>
              </a:rPr>
              <a:t>aspects involve defining system requirements,  interaction between business users and technical staff, etc. </a:t>
            </a:r>
          </a:p>
          <a:p>
            <a:r>
              <a:rPr lang="en-US" sz="2800" b="1" u="sng" dirty="0">
                <a:solidFill>
                  <a:schemeClr val="tx1"/>
                </a:solidFill>
              </a:rPr>
              <a:t>Technical </a:t>
            </a:r>
            <a:r>
              <a:rPr lang="en-US" sz="2800" b="1" dirty="0">
                <a:solidFill>
                  <a:schemeClr val="tx1"/>
                </a:solidFill>
              </a:rPr>
              <a:t>aspects involve developing the specification for user interface (application programs).</a:t>
            </a:r>
          </a:p>
          <a:p>
            <a:endParaRPr lang="en-US" sz="2800" dirty="0">
              <a:solidFill>
                <a:schemeClr val="tx1"/>
              </a:solidFill>
            </a:endParaRPr>
          </a:p>
        </p:txBody>
      </p:sp>
    </p:spTree>
    <p:extLst>
      <p:ext uri="{BB962C8B-B14F-4D97-AF65-F5344CB8AC3E}">
        <p14:creationId xmlns:p14="http://schemas.microsoft.com/office/powerpoint/2010/main" val="1082187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3200" b="1" u="sng" dirty="0">
                <a:solidFill>
                  <a:schemeClr val="tx1"/>
                </a:solidFill>
              </a:rPr>
              <a:t>Application programmers</a:t>
            </a:r>
            <a:r>
              <a:rPr lang="en-US" sz="3200" b="1" dirty="0">
                <a:solidFill>
                  <a:schemeClr val="tx1"/>
                </a:solidFill>
              </a:rPr>
              <a:t> are the </a:t>
            </a:r>
            <a:r>
              <a:rPr lang="en-US" sz="3200" b="1" u="sng" dirty="0">
                <a:solidFill>
                  <a:schemeClr val="tx1"/>
                </a:solidFill>
              </a:rPr>
              <a:t>computer professionals  </a:t>
            </a:r>
            <a:r>
              <a:rPr lang="en-US" sz="3200" b="1" dirty="0">
                <a:solidFill>
                  <a:schemeClr val="tx1"/>
                </a:solidFill>
              </a:rPr>
              <a:t>who implement the specifications given by the system analysts, and develop application programs For the naive users.</a:t>
            </a:r>
          </a:p>
          <a:p>
            <a:pPr algn="just"/>
            <a:r>
              <a:rPr lang="en-US" sz="3200" b="1" dirty="0" err="1">
                <a:solidFill>
                  <a:schemeClr val="tx1"/>
                </a:solidFill>
              </a:rPr>
              <a:t>Eg</a:t>
            </a:r>
            <a:r>
              <a:rPr lang="en-US" sz="3200" b="1" dirty="0">
                <a:solidFill>
                  <a:schemeClr val="tx1"/>
                </a:solidFill>
              </a:rPr>
              <a:t>:- PHP programmers, Java programmers…</a:t>
            </a:r>
          </a:p>
          <a:p>
            <a:pPr algn="just"/>
            <a:r>
              <a:rPr lang="en-US" sz="3200" b="1" dirty="0">
                <a:solidFill>
                  <a:schemeClr val="tx1"/>
                </a:solidFill>
              </a:rPr>
              <a:t>Develop packages that facilitate data access for end users.</a:t>
            </a:r>
          </a:p>
          <a:p>
            <a:endParaRPr lang="en-US" sz="3200" dirty="0">
              <a:solidFill>
                <a:schemeClr val="tx1"/>
              </a:solidFill>
            </a:endParaRPr>
          </a:p>
        </p:txBody>
      </p:sp>
    </p:spTree>
    <p:extLst>
      <p:ext uri="{BB962C8B-B14F-4D97-AF65-F5344CB8AC3E}">
        <p14:creationId xmlns:p14="http://schemas.microsoft.com/office/powerpoint/2010/main" val="1073302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b="1" dirty="0">
                <a:solidFill>
                  <a:schemeClr val="tx1"/>
                </a:solidFill>
                <a:hlinkClick r:id="rId2"/>
              </a:rPr>
              <a:t>Database administrator (DBA)</a:t>
            </a:r>
            <a:r>
              <a:rPr lang="en-US" sz="2800" b="1" dirty="0">
                <a:solidFill>
                  <a:schemeClr val="tx1"/>
                </a:solidFill>
              </a:rPr>
              <a:t> is a person who has </a:t>
            </a:r>
            <a:r>
              <a:rPr lang="en-US" sz="2800" b="1" u="sng" dirty="0">
                <a:solidFill>
                  <a:schemeClr val="tx1"/>
                </a:solidFill>
              </a:rPr>
              <a:t>central control over both data and application programs. </a:t>
            </a:r>
          </a:p>
          <a:p>
            <a:r>
              <a:rPr lang="en-US" sz="2800" b="1" dirty="0">
                <a:solidFill>
                  <a:schemeClr val="tx1"/>
                </a:solidFill>
              </a:rPr>
              <a:t>Some of the responsibilities of DBA are</a:t>
            </a:r>
            <a:r>
              <a:rPr lang="en-US" sz="2800" b="1" dirty="0" smtClean="0">
                <a:solidFill>
                  <a:schemeClr val="tx1"/>
                </a:solidFill>
              </a:rPr>
              <a:t>:</a:t>
            </a:r>
          </a:p>
          <a:p>
            <a:r>
              <a:rPr lang="en-US" sz="2800" b="1" u="sng" dirty="0" smtClean="0">
                <a:solidFill>
                  <a:schemeClr val="tx1"/>
                </a:solidFill>
              </a:rPr>
              <a:t>1. Schema Definition:</a:t>
            </a:r>
            <a:r>
              <a:rPr lang="en-US" sz="2800" b="1" u="sng" dirty="0">
                <a:solidFill>
                  <a:schemeClr val="tx1"/>
                </a:solidFill>
              </a:rPr>
              <a:t> </a:t>
            </a:r>
            <a:r>
              <a:rPr lang="en-US" sz="2800" b="1" dirty="0" smtClean="0">
                <a:solidFill>
                  <a:schemeClr val="tx1"/>
                </a:solidFill>
              </a:rPr>
              <a:t>The DBA creates the original </a:t>
            </a:r>
            <a:r>
              <a:rPr lang="en-US" sz="2800" b="1" dirty="0" err="1" smtClean="0">
                <a:solidFill>
                  <a:schemeClr val="tx1"/>
                </a:solidFill>
              </a:rPr>
              <a:t>db</a:t>
            </a:r>
            <a:r>
              <a:rPr lang="en-US" sz="2800" b="1" dirty="0" smtClean="0">
                <a:solidFill>
                  <a:schemeClr val="tx1"/>
                </a:solidFill>
              </a:rPr>
              <a:t> schema by executing a set of DDL statements.</a:t>
            </a:r>
          </a:p>
          <a:p>
            <a:r>
              <a:rPr lang="en-US" sz="2800" b="1" u="sng" dirty="0" smtClean="0">
                <a:solidFill>
                  <a:schemeClr val="tx1"/>
                </a:solidFill>
              </a:rPr>
              <a:t>2. Schema and Physical Organization Modification: </a:t>
            </a:r>
            <a:r>
              <a:rPr lang="en-US" sz="2800" b="1" dirty="0" smtClean="0">
                <a:solidFill>
                  <a:schemeClr val="tx1"/>
                </a:solidFill>
              </a:rPr>
              <a:t>The DBA carries out the changes to the schema and physical organization to reflect the changing needs of the organization.</a:t>
            </a:r>
            <a:endParaRPr lang="en-US" sz="2800" b="1" u="sng" dirty="0" smtClean="0">
              <a:solidFill>
                <a:schemeClr val="tx1"/>
              </a:solidFill>
            </a:endParaRPr>
          </a:p>
          <a:p>
            <a:endParaRPr lang="en-US" sz="2800" b="1" dirty="0" smtClean="0">
              <a:solidFill>
                <a:schemeClr val="tx1"/>
              </a:solidFill>
            </a:endParaRPr>
          </a:p>
        </p:txBody>
      </p:sp>
    </p:spTree>
    <p:extLst>
      <p:ext uri="{BB962C8B-B14F-4D97-AF65-F5344CB8AC3E}">
        <p14:creationId xmlns:p14="http://schemas.microsoft.com/office/powerpoint/2010/main" val="6121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200" b="1" u="sng" dirty="0" smtClean="0">
                <a:solidFill>
                  <a:schemeClr val="tx1"/>
                </a:solidFill>
              </a:rPr>
              <a:t>DATABASE-SYSTEM APPLICATIONS</a:t>
            </a:r>
          </a:p>
          <a:p>
            <a:pPr>
              <a:buFont typeface="Wingdings" panose="05000000000000000000" pitchFamily="2" charset="2"/>
              <a:buChar char="Ø"/>
            </a:pPr>
            <a:r>
              <a:rPr lang="en-US" sz="3200" b="1" dirty="0" smtClean="0">
                <a:solidFill>
                  <a:schemeClr val="tx1"/>
                </a:solidFill>
              </a:rPr>
              <a:t>Enterprise Information</a:t>
            </a:r>
          </a:p>
          <a:p>
            <a:pPr>
              <a:buFont typeface="Wingdings" panose="05000000000000000000" pitchFamily="2" charset="2"/>
              <a:buChar char="Ø"/>
            </a:pPr>
            <a:r>
              <a:rPr lang="en-US" sz="3200" b="1" dirty="0" smtClean="0">
                <a:solidFill>
                  <a:schemeClr val="tx1"/>
                </a:solidFill>
              </a:rPr>
              <a:t>Banking and Finance</a:t>
            </a:r>
          </a:p>
          <a:p>
            <a:pPr>
              <a:buFont typeface="Wingdings" panose="05000000000000000000" pitchFamily="2" charset="2"/>
              <a:buChar char="Ø"/>
            </a:pPr>
            <a:r>
              <a:rPr lang="en-US" sz="3200" b="1" dirty="0" smtClean="0">
                <a:solidFill>
                  <a:schemeClr val="tx1"/>
                </a:solidFill>
              </a:rPr>
              <a:t>Universities</a:t>
            </a:r>
          </a:p>
          <a:p>
            <a:pPr>
              <a:buFont typeface="Wingdings" panose="05000000000000000000" pitchFamily="2" charset="2"/>
              <a:buChar char="Ø"/>
            </a:pPr>
            <a:r>
              <a:rPr lang="en-US" sz="3200" b="1" dirty="0" smtClean="0">
                <a:solidFill>
                  <a:schemeClr val="tx1"/>
                </a:solidFill>
              </a:rPr>
              <a:t>Airlines etc…</a:t>
            </a:r>
            <a:endParaRPr lang="en-US" sz="3200" b="1" dirty="0">
              <a:solidFill>
                <a:schemeClr val="tx1"/>
              </a:solidFill>
            </a:endParaRPr>
          </a:p>
        </p:txBody>
      </p:sp>
    </p:spTree>
    <p:extLst>
      <p:ext uri="{BB962C8B-B14F-4D97-AF65-F5344CB8AC3E}">
        <p14:creationId xmlns:p14="http://schemas.microsoft.com/office/powerpoint/2010/main" val="1807811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u="sng" dirty="0" smtClean="0">
                <a:solidFill>
                  <a:schemeClr val="tx1"/>
                </a:solidFill>
              </a:rPr>
              <a:t>3. Storage and Access –method modification: </a:t>
            </a:r>
            <a:r>
              <a:rPr lang="en-US" sz="3200" b="1" dirty="0" smtClean="0">
                <a:solidFill>
                  <a:schemeClr val="tx1"/>
                </a:solidFill>
              </a:rPr>
              <a:t>Creates the appropriate storage structure and access methods by writing a set of definitions which is translated by the data storage and DDL compiler.</a:t>
            </a:r>
          </a:p>
          <a:p>
            <a:r>
              <a:rPr lang="en-US" sz="3200" b="1" u="sng" dirty="0" smtClean="0">
                <a:solidFill>
                  <a:schemeClr val="tx1"/>
                </a:solidFill>
              </a:rPr>
              <a:t>4. Granting of authorization for data access: </a:t>
            </a:r>
            <a:r>
              <a:rPr lang="en-US" sz="3200" b="1" dirty="0" smtClean="0">
                <a:solidFill>
                  <a:schemeClr val="tx1"/>
                </a:solidFill>
              </a:rPr>
              <a:t>Different types of authorization, the DBA can regulate which parts of the database, various users can access.</a:t>
            </a:r>
            <a:endParaRPr lang="en-US" sz="3200" b="1" dirty="0">
              <a:solidFill>
                <a:schemeClr val="tx1"/>
              </a:solidFill>
            </a:endParaRPr>
          </a:p>
        </p:txBody>
      </p:sp>
    </p:spTree>
    <p:extLst>
      <p:ext uri="{BB962C8B-B14F-4D97-AF65-F5344CB8AC3E}">
        <p14:creationId xmlns:p14="http://schemas.microsoft.com/office/powerpoint/2010/main" val="425295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smtClean="0">
                <a:solidFill>
                  <a:schemeClr val="tx1"/>
                </a:solidFill>
              </a:rPr>
              <a:t>5. Routine Maintenance: </a:t>
            </a:r>
          </a:p>
          <a:p>
            <a:r>
              <a:rPr lang="en-US" sz="3200" b="1" dirty="0" smtClean="0">
                <a:solidFill>
                  <a:schemeClr val="tx1"/>
                </a:solidFill>
              </a:rPr>
              <a:t>         :Backing up the database periodically.</a:t>
            </a:r>
          </a:p>
          <a:p>
            <a:r>
              <a:rPr lang="en-US" sz="3200" b="1" dirty="0" smtClean="0">
                <a:solidFill>
                  <a:schemeClr val="tx1"/>
                </a:solidFill>
              </a:rPr>
              <a:t>         :Ensuring enough space is available</a:t>
            </a:r>
          </a:p>
          <a:p>
            <a:r>
              <a:rPr lang="en-US" sz="3200" b="1" dirty="0" smtClean="0">
                <a:solidFill>
                  <a:schemeClr val="tx1"/>
                </a:solidFill>
              </a:rPr>
              <a:t>         :Monitoring the performance</a:t>
            </a:r>
            <a:endParaRPr lang="en-US" sz="3200" b="1" dirty="0">
              <a:solidFill>
                <a:schemeClr val="tx1"/>
              </a:solidFill>
            </a:endParaRPr>
          </a:p>
        </p:txBody>
      </p:sp>
    </p:spTree>
    <p:extLst>
      <p:ext uri="{BB962C8B-B14F-4D97-AF65-F5344CB8AC3E}">
        <p14:creationId xmlns:p14="http://schemas.microsoft.com/office/powerpoint/2010/main" val="2872264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Database Languages</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sz="3200" b="1" dirty="0" smtClean="0">
                <a:solidFill>
                  <a:schemeClr val="tx1"/>
                </a:solidFill>
              </a:rPr>
              <a:t>DDL : To specify the </a:t>
            </a:r>
            <a:r>
              <a:rPr lang="en-US" sz="3200" b="1" dirty="0" err="1" smtClean="0">
                <a:solidFill>
                  <a:schemeClr val="tx1"/>
                </a:solidFill>
              </a:rPr>
              <a:t>db</a:t>
            </a:r>
            <a:r>
              <a:rPr lang="en-US" sz="3200" b="1" dirty="0" smtClean="0">
                <a:solidFill>
                  <a:schemeClr val="tx1"/>
                </a:solidFill>
              </a:rPr>
              <a:t> schema</a:t>
            </a:r>
          </a:p>
          <a:p>
            <a:r>
              <a:rPr lang="en-US" sz="3200" b="1" dirty="0" smtClean="0">
                <a:solidFill>
                  <a:schemeClr val="tx1"/>
                </a:solidFill>
              </a:rPr>
              <a:t>DML : To express database queries and updates.</a:t>
            </a:r>
            <a:endParaRPr lang="en-US" sz="3200" b="1" dirty="0">
              <a:solidFill>
                <a:schemeClr val="tx1"/>
              </a:solidFill>
            </a:endParaRPr>
          </a:p>
        </p:txBody>
      </p:sp>
    </p:spTree>
    <p:extLst>
      <p:ext uri="{BB962C8B-B14F-4D97-AF65-F5344CB8AC3E}">
        <p14:creationId xmlns:p14="http://schemas.microsoft.com/office/powerpoint/2010/main" val="93542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a:t>
            </a:r>
            <a:endParaRPr lang="en-US" dirty="0"/>
          </a:p>
        </p:txBody>
      </p:sp>
      <p:sp>
        <p:nvSpPr>
          <p:cNvPr id="3" name="Content Placeholder 2"/>
          <p:cNvSpPr>
            <a:spLocks noGrp="1"/>
          </p:cNvSpPr>
          <p:nvPr>
            <p:ph idx="1"/>
          </p:nvPr>
        </p:nvSpPr>
        <p:spPr/>
        <p:txBody>
          <a:bodyPr>
            <a:normAutofit lnSpcReduction="10000"/>
          </a:bodyPr>
          <a:lstStyle/>
          <a:p>
            <a:r>
              <a:rPr lang="en-US" sz="3200" b="1" dirty="0" smtClean="0">
                <a:solidFill>
                  <a:schemeClr val="tx1"/>
                </a:solidFill>
              </a:rPr>
              <a:t>DML : Enables users to access or manipulate data as organized by the appropriate data model.</a:t>
            </a:r>
          </a:p>
          <a:p>
            <a:r>
              <a:rPr lang="en-US" sz="3200" b="1" dirty="0" smtClean="0">
                <a:solidFill>
                  <a:schemeClr val="tx1"/>
                </a:solidFill>
              </a:rPr>
              <a:t>The types of access include: </a:t>
            </a:r>
          </a:p>
          <a:p>
            <a:pPr lvl="1"/>
            <a:r>
              <a:rPr lang="en-US" sz="3000" b="1" dirty="0" smtClean="0">
                <a:solidFill>
                  <a:schemeClr val="tx1"/>
                </a:solidFill>
              </a:rPr>
              <a:t>Retrieval</a:t>
            </a:r>
          </a:p>
          <a:p>
            <a:pPr lvl="1"/>
            <a:r>
              <a:rPr lang="en-US" sz="3000" b="1" dirty="0" smtClean="0">
                <a:solidFill>
                  <a:schemeClr val="tx1"/>
                </a:solidFill>
              </a:rPr>
              <a:t>Insertion</a:t>
            </a:r>
          </a:p>
          <a:p>
            <a:pPr lvl="1"/>
            <a:r>
              <a:rPr lang="en-US" sz="3000" b="1" dirty="0" smtClean="0">
                <a:solidFill>
                  <a:schemeClr val="tx1"/>
                </a:solidFill>
              </a:rPr>
              <a:t>Deletion </a:t>
            </a:r>
          </a:p>
          <a:p>
            <a:pPr lvl="1"/>
            <a:r>
              <a:rPr lang="en-US" sz="3000" b="1" dirty="0" smtClean="0">
                <a:solidFill>
                  <a:schemeClr val="tx1"/>
                </a:solidFill>
              </a:rPr>
              <a:t>Modification</a:t>
            </a:r>
          </a:p>
          <a:p>
            <a:pPr marL="0" indent="0">
              <a:buNone/>
            </a:pPr>
            <a:r>
              <a:rPr lang="en-US" sz="3200" b="1" dirty="0" smtClean="0">
                <a:solidFill>
                  <a:schemeClr val="tx1"/>
                </a:solidFill>
              </a:rPr>
              <a:t> </a:t>
            </a:r>
          </a:p>
        </p:txBody>
      </p:sp>
    </p:spTree>
    <p:extLst>
      <p:ext uri="{BB962C8B-B14F-4D97-AF65-F5344CB8AC3E}">
        <p14:creationId xmlns:p14="http://schemas.microsoft.com/office/powerpoint/2010/main" val="2191996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smtClean="0">
                <a:solidFill>
                  <a:schemeClr val="tx1"/>
                </a:solidFill>
              </a:rPr>
              <a:t>DMLs are classified into two:</a:t>
            </a:r>
          </a:p>
          <a:p>
            <a:pPr lvl="1"/>
            <a:r>
              <a:rPr lang="en-US" sz="3000" b="1" u="sng" dirty="0" smtClean="0">
                <a:solidFill>
                  <a:schemeClr val="tx1"/>
                </a:solidFill>
              </a:rPr>
              <a:t>Procedural DMLs </a:t>
            </a:r>
            <a:r>
              <a:rPr lang="en-US" sz="3000" b="1" dirty="0" smtClean="0">
                <a:solidFill>
                  <a:schemeClr val="tx1"/>
                </a:solidFill>
              </a:rPr>
              <a:t>: require a user to specify </a:t>
            </a:r>
            <a:r>
              <a:rPr lang="en-US" sz="3000" b="1" u="sng" dirty="0" smtClean="0">
                <a:solidFill>
                  <a:schemeClr val="tx1"/>
                </a:solidFill>
              </a:rPr>
              <a:t>what </a:t>
            </a:r>
            <a:r>
              <a:rPr lang="en-US" sz="3000" b="1" dirty="0" smtClean="0">
                <a:solidFill>
                  <a:schemeClr val="tx1"/>
                </a:solidFill>
              </a:rPr>
              <a:t>data are needed and </a:t>
            </a:r>
            <a:r>
              <a:rPr lang="en-US" sz="3000" b="1" u="sng" dirty="0" smtClean="0">
                <a:solidFill>
                  <a:schemeClr val="tx1"/>
                </a:solidFill>
              </a:rPr>
              <a:t>how</a:t>
            </a:r>
            <a:r>
              <a:rPr lang="en-US" sz="3000" b="1" dirty="0" smtClean="0">
                <a:solidFill>
                  <a:schemeClr val="tx1"/>
                </a:solidFill>
              </a:rPr>
              <a:t> to get those data.</a:t>
            </a:r>
          </a:p>
          <a:p>
            <a:pPr lvl="1"/>
            <a:endParaRPr lang="en-US" sz="3000" b="1" dirty="0" smtClean="0">
              <a:solidFill>
                <a:schemeClr val="tx1"/>
              </a:solidFill>
            </a:endParaRPr>
          </a:p>
          <a:p>
            <a:pPr lvl="1"/>
            <a:r>
              <a:rPr lang="en-US" sz="3000" b="1" u="sng" dirty="0" smtClean="0">
                <a:solidFill>
                  <a:schemeClr val="tx1"/>
                </a:solidFill>
              </a:rPr>
              <a:t>Declarative DMLs </a:t>
            </a:r>
            <a:r>
              <a:rPr lang="en-US" sz="3000" b="1" dirty="0" smtClean="0">
                <a:solidFill>
                  <a:schemeClr val="tx1"/>
                </a:solidFill>
              </a:rPr>
              <a:t>: require a user to specify </a:t>
            </a:r>
            <a:r>
              <a:rPr lang="en-US" sz="3000" b="1" u="sng" dirty="0">
                <a:solidFill>
                  <a:schemeClr val="tx1"/>
                </a:solidFill>
              </a:rPr>
              <a:t>what </a:t>
            </a:r>
            <a:r>
              <a:rPr lang="en-US" sz="3000" b="1" dirty="0">
                <a:solidFill>
                  <a:schemeClr val="tx1"/>
                </a:solidFill>
              </a:rPr>
              <a:t>data are needed </a:t>
            </a:r>
            <a:r>
              <a:rPr lang="en-US" sz="3000" b="1" u="sng" dirty="0" smtClean="0">
                <a:solidFill>
                  <a:schemeClr val="tx1"/>
                </a:solidFill>
              </a:rPr>
              <a:t>without</a:t>
            </a:r>
            <a:r>
              <a:rPr lang="en-US" sz="3000" b="1" dirty="0" smtClean="0">
                <a:solidFill>
                  <a:schemeClr val="tx1"/>
                </a:solidFill>
              </a:rPr>
              <a:t> specifying how to </a:t>
            </a:r>
            <a:r>
              <a:rPr lang="en-US" sz="3000" b="1" dirty="0">
                <a:solidFill>
                  <a:schemeClr val="tx1"/>
                </a:solidFill>
              </a:rPr>
              <a:t>get those data.</a:t>
            </a:r>
          </a:p>
          <a:p>
            <a:pPr lvl="1"/>
            <a:endParaRPr lang="en-US" sz="3000" b="1" dirty="0">
              <a:solidFill>
                <a:schemeClr val="tx1"/>
              </a:solidFill>
            </a:endParaRPr>
          </a:p>
        </p:txBody>
      </p:sp>
    </p:spTree>
    <p:extLst>
      <p:ext uri="{BB962C8B-B14F-4D97-AF65-F5344CB8AC3E}">
        <p14:creationId xmlns:p14="http://schemas.microsoft.com/office/powerpoint/2010/main" val="1266344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smtClean="0">
                <a:solidFill>
                  <a:schemeClr val="tx1"/>
                </a:solidFill>
              </a:rPr>
              <a:t>DDL :  </a:t>
            </a:r>
          </a:p>
          <a:p>
            <a:pPr>
              <a:buClr>
                <a:schemeClr val="tx1"/>
              </a:buClr>
              <a:buFont typeface="Arial" panose="020B0604020202020204" pitchFamily="34" charset="0"/>
              <a:buChar char="•"/>
            </a:pPr>
            <a:r>
              <a:rPr lang="en-US" sz="3200" b="1" dirty="0" smtClean="0">
                <a:solidFill>
                  <a:schemeClr val="tx1"/>
                </a:solidFill>
              </a:rPr>
              <a:t> Used to specify the </a:t>
            </a:r>
            <a:r>
              <a:rPr lang="en-US" sz="3200" b="1" u="sng" dirty="0" smtClean="0">
                <a:solidFill>
                  <a:schemeClr val="tx1"/>
                </a:solidFill>
              </a:rPr>
              <a:t>database schema </a:t>
            </a:r>
            <a:r>
              <a:rPr lang="en-US" sz="3200" b="1" dirty="0" smtClean="0">
                <a:solidFill>
                  <a:schemeClr val="tx1"/>
                </a:solidFill>
              </a:rPr>
              <a:t>by a set of definitions called a DDL.</a:t>
            </a:r>
          </a:p>
          <a:p>
            <a:pPr>
              <a:buClr>
                <a:schemeClr val="tx1"/>
              </a:buClr>
              <a:buFont typeface="Arial" panose="020B0604020202020204" pitchFamily="34" charset="0"/>
              <a:buChar char="•"/>
            </a:pPr>
            <a:r>
              <a:rPr lang="en-US" sz="3200" b="1" dirty="0" smtClean="0">
                <a:solidFill>
                  <a:schemeClr val="tx1"/>
                </a:solidFill>
              </a:rPr>
              <a:t>Used to specify the </a:t>
            </a:r>
            <a:r>
              <a:rPr lang="en-US" sz="3200" b="1" u="sng" dirty="0" smtClean="0">
                <a:solidFill>
                  <a:schemeClr val="tx1"/>
                </a:solidFill>
              </a:rPr>
              <a:t>storage structure</a:t>
            </a:r>
          </a:p>
          <a:p>
            <a:pPr>
              <a:buClr>
                <a:schemeClr val="tx1"/>
              </a:buClr>
              <a:buFont typeface="Arial" panose="020B0604020202020204" pitchFamily="34" charset="0"/>
              <a:buChar char="•"/>
            </a:pPr>
            <a:r>
              <a:rPr lang="en-US" sz="3200" b="1" dirty="0" smtClean="0">
                <a:solidFill>
                  <a:schemeClr val="tx1"/>
                </a:solidFill>
              </a:rPr>
              <a:t>Facility to </a:t>
            </a:r>
            <a:r>
              <a:rPr lang="en-US" sz="3200" b="1" u="sng" dirty="0" smtClean="0">
                <a:solidFill>
                  <a:schemeClr val="tx1"/>
                </a:solidFill>
              </a:rPr>
              <a:t>specify constraints</a:t>
            </a:r>
            <a:endParaRPr lang="en-US" sz="3200" b="1" u="sng" dirty="0">
              <a:solidFill>
                <a:schemeClr val="tx1"/>
              </a:solidFill>
            </a:endParaRPr>
          </a:p>
        </p:txBody>
      </p:sp>
    </p:spTree>
    <p:extLst>
      <p:ext uri="{BB962C8B-B14F-4D97-AF65-F5344CB8AC3E}">
        <p14:creationId xmlns:p14="http://schemas.microsoft.com/office/powerpoint/2010/main" val="3557541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smtClean="0">
                <a:solidFill>
                  <a:schemeClr val="tx1"/>
                </a:solidFill>
              </a:rPr>
              <a:t>Constraints:</a:t>
            </a:r>
          </a:p>
          <a:p>
            <a:pPr>
              <a:buFont typeface="Arial" panose="020B0604020202020204" pitchFamily="34" charset="0"/>
              <a:buChar char="•"/>
            </a:pPr>
            <a:r>
              <a:rPr lang="en-US" sz="3200" b="1" u="sng" dirty="0" smtClean="0">
                <a:solidFill>
                  <a:schemeClr val="tx1"/>
                </a:solidFill>
              </a:rPr>
              <a:t>Domain Constraints</a:t>
            </a:r>
            <a:r>
              <a:rPr lang="en-US" sz="3200" b="1" dirty="0" smtClean="0">
                <a:solidFill>
                  <a:schemeClr val="tx1"/>
                </a:solidFill>
              </a:rPr>
              <a:t>: A domain of possible values must be associated with every attribute.</a:t>
            </a:r>
          </a:p>
          <a:p>
            <a:pPr>
              <a:buFont typeface="Arial" panose="020B0604020202020204" pitchFamily="34" charset="0"/>
              <a:buChar char="•"/>
            </a:pPr>
            <a:r>
              <a:rPr lang="en-US" sz="3200" b="1" dirty="0" err="1" smtClean="0">
                <a:solidFill>
                  <a:schemeClr val="tx1"/>
                </a:solidFill>
              </a:rPr>
              <a:t>Eg</a:t>
            </a:r>
            <a:r>
              <a:rPr lang="en-US" sz="3200" b="1" dirty="0" smtClean="0">
                <a:solidFill>
                  <a:schemeClr val="tx1"/>
                </a:solidFill>
              </a:rPr>
              <a:t>; integer types, character types etc.</a:t>
            </a:r>
            <a:endParaRPr lang="en-US" sz="3200" b="1" dirty="0">
              <a:solidFill>
                <a:schemeClr val="tx1"/>
              </a:solidFill>
            </a:endParaRPr>
          </a:p>
        </p:txBody>
      </p:sp>
    </p:spTree>
    <p:extLst>
      <p:ext uri="{BB962C8B-B14F-4D97-AF65-F5344CB8AC3E}">
        <p14:creationId xmlns:p14="http://schemas.microsoft.com/office/powerpoint/2010/main" val="3762519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u="sng" dirty="0" smtClean="0">
                <a:solidFill>
                  <a:schemeClr val="tx1"/>
                </a:solidFill>
              </a:rPr>
              <a:t>Referential Integrity: </a:t>
            </a:r>
            <a:r>
              <a:rPr lang="en-US" sz="3200" b="1" dirty="0" smtClean="0">
                <a:solidFill>
                  <a:schemeClr val="tx1"/>
                </a:solidFill>
              </a:rPr>
              <a:t>It ensure that a value that appears in one relation for a given set of attributes also appears in a certain set of attributes in other relation.</a:t>
            </a:r>
          </a:p>
          <a:p>
            <a:r>
              <a:rPr lang="en-US" sz="3200" b="1" dirty="0" err="1" smtClean="0">
                <a:solidFill>
                  <a:schemeClr val="tx1"/>
                </a:solidFill>
              </a:rPr>
              <a:t>Eg</a:t>
            </a:r>
            <a:r>
              <a:rPr lang="en-US" sz="3200" b="1" dirty="0" smtClean="0">
                <a:solidFill>
                  <a:schemeClr val="tx1"/>
                </a:solidFill>
              </a:rPr>
              <a:t>; the </a:t>
            </a:r>
            <a:r>
              <a:rPr lang="en-US" sz="3200" b="1" dirty="0" err="1" smtClean="0">
                <a:solidFill>
                  <a:schemeClr val="tx1"/>
                </a:solidFill>
              </a:rPr>
              <a:t>dept_name</a:t>
            </a:r>
            <a:r>
              <a:rPr lang="en-US" sz="3200" b="1" dirty="0" smtClean="0">
                <a:solidFill>
                  <a:schemeClr val="tx1"/>
                </a:solidFill>
              </a:rPr>
              <a:t> in a course record must appear in the </a:t>
            </a:r>
            <a:r>
              <a:rPr lang="en-US" sz="3200" b="1" dirty="0" err="1" smtClean="0">
                <a:solidFill>
                  <a:schemeClr val="tx1"/>
                </a:solidFill>
              </a:rPr>
              <a:t>dept_name</a:t>
            </a:r>
            <a:r>
              <a:rPr lang="en-US" sz="3200" b="1" dirty="0" smtClean="0">
                <a:solidFill>
                  <a:schemeClr val="tx1"/>
                </a:solidFill>
              </a:rPr>
              <a:t> attribute of some record of the department relation.</a:t>
            </a:r>
            <a:endParaRPr lang="en-US" sz="3200" b="1" dirty="0">
              <a:solidFill>
                <a:schemeClr val="tx1"/>
              </a:solidFill>
            </a:endParaRPr>
          </a:p>
        </p:txBody>
      </p:sp>
    </p:spTree>
    <p:extLst>
      <p:ext uri="{BB962C8B-B14F-4D97-AF65-F5344CB8AC3E}">
        <p14:creationId xmlns:p14="http://schemas.microsoft.com/office/powerpoint/2010/main" val="3968140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u="sng" dirty="0" smtClean="0">
                <a:solidFill>
                  <a:schemeClr val="tx1"/>
                </a:solidFill>
              </a:rPr>
              <a:t>Assertions:</a:t>
            </a:r>
            <a:r>
              <a:rPr lang="en-US" sz="3200" b="1" u="sng" dirty="0">
                <a:solidFill>
                  <a:schemeClr val="tx1"/>
                </a:solidFill>
              </a:rPr>
              <a:t> </a:t>
            </a:r>
            <a:r>
              <a:rPr lang="en-US" sz="3200" b="1" dirty="0" smtClean="0">
                <a:solidFill>
                  <a:schemeClr val="tx1"/>
                </a:solidFill>
              </a:rPr>
              <a:t>An assertion is a condition that the database must always satisfy.</a:t>
            </a:r>
          </a:p>
        </p:txBody>
      </p:sp>
    </p:spTree>
    <p:extLst>
      <p:ext uri="{BB962C8B-B14F-4D97-AF65-F5344CB8AC3E}">
        <p14:creationId xmlns:p14="http://schemas.microsoft.com/office/powerpoint/2010/main" val="2586937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u="sng" dirty="0" smtClean="0">
                <a:solidFill>
                  <a:schemeClr val="tx1"/>
                </a:solidFill>
              </a:rPr>
              <a:t>Authorization: </a:t>
            </a:r>
            <a:r>
              <a:rPr lang="en-US" sz="3200" b="1" dirty="0" smtClean="0">
                <a:solidFill>
                  <a:schemeClr val="tx1"/>
                </a:solidFill>
              </a:rPr>
              <a:t>Differentiating users</a:t>
            </a:r>
            <a:r>
              <a:rPr lang="en-US" sz="3200" b="1" dirty="0">
                <a:solidFill>
                  <a:schemeClr val="tx1"/>
                </a:solidFill>
              </a:rPr>
              <a:t> </a:t>
            </a:r>
            <a:r>
              <a:rPr lang="en-US" sz="3200" b="1" dirty="0" smtClean="0">
                <a:solidFill>
                  <a:schemeClr val="tx1"/>
                </a:solidFill>
              </a:rPr>
              <a:t>based on </a:t>
            </a:r>
          </a:p>
          <a:p>
            <a:pPr>
              <a:buClrTx/>
              <a:buFont typeface="Arial" panose="020B0604020202020204" pitchFamily="34" charset="0"/>
              <a:buChar char="•"/>
            </a:pPr>
            <a:r>
              <a:rPr lang="en-US" sz="3200" b="1" dirty="0" smtClean="0">
                <a:solidFill>
                  <a:schemeClr val="tx1"/>
                </a:solidFill>
              </a:rPr>
              <a:t>read authorization: allows only reading, but not modification</a:t>
            </a:r>
          </a:p>
          <a:p>
            <a:pPr>
              <a:buClrTx/>
              <a:buFont typeface="Arial" panose="020B0604020202020204" pitchFamily="34" charset="0"/>
              <a:buChar char="•"/>
            </a:pPr>
            <a:r>
              <a:rPr lang="en-US" sz="3200" b="1" dirty="0" smtClean="0">
                <a:solidFill>
                  <a:schemeClr val="tx1"/>
                </a:solidFill>
              </a:rPr>
              <a:t>Insert authorization: insertion of new data, no modification</a:t>
            </a:r>
          </a:p>
          <a:p>
            <a:pPr>
              <a:buClrTx/>
              <a:buFont typeface="Arial" panose="020B0604020202020204" pitchFamily="34" charset="0"/>
              <a:buChar char="•"/>
            </a:pPr>
            <a:r>
              <a:rPr lang="en-US" sz="3200" b="1" dirty="0" smtClean="0">
                <a:solidFill>
                  <a:schemeClr val="tx1"/>
                </a:solidFill>
              </a:rPr>
              <a:t>Update: allows </a:t>
            </a:r>
            <a:r>
              <a:rPr lang="en-US" sz="3200" b="1" dirty="0" err="1" smtClean="0">
                <a:solidFill>
                  <a:schemeClr val="tx1"/>
                </a:solidFill>
              </a:rPr>
              <a:t>updation</a:t>
            </a:r>
            <a:r>
              <a:rPr lang="en-US" sz="3200" b="1" dirty="0" smtClean="0">
                <a:solidFill>
                  <a:schemeClr val="tx1"/>
                </a:solidFill>
              </a:rPr>
              <a:t>, not </a:t>
            </a:r>
            <a:r>
              <a:rPr lang="en-US" sz="3200" b="1" dirty="0" smtClean="0">
                <a:solidFill>
                  <a:schemeClr val="tx1"/>
                </a:solidFill>
              </a:rPr>
              <a:t>deletion</a:t>
            </a:r>
          </a:p>
          <a:p>
            <a:pPr>
              <a:buClrTx/>
              <a:buFont typeface="Arial" panose="020B0604020202020204" pitchFamily="34" charset="0"/>
              <a:buChar char="•"/>
            </a:pPr>
            <a:r>
              <a:rPr lang="en-US" sz="3200" b="1" dirty="0" smtClean="0">
                <a:solidFill>
                  <a:schemeClr val="tx1"/>
                </a:solidFill>
              </a:rPr>
              <a:t>Delete</a:t>
            </a:r>
            <a:r>
              <a:rPr lang="en-US" sz="3200" b="1" dirty="0" smtClean="0">
                <a:solidFill>
                  <a:schemeClr val="tx1"/>
                </a:solidFill>
              </a:rPr>
              <a:t>: deletion of data</a:t>
            </a:r>
          </a:p>
        </p:txBody>
      </p:sp>
    </p:spTree>
    <p:extLst>
      <p:ext uri="{BB962C8B-B14F-4D97-AF65-F5344CB8AC3E}">
        <p14:creationId xmlns:p14="http://schemas.microsoft.com/office/powerpoint/2010/main" val="3597123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DBMS</a:t>
            </a:r>
            <a:endParaRPr lang="en-US" b="1" dirty="0">
              <a:solidFill>
                <a:schemeClr val="tx1"/>
              </a:solidFill>
            </a:endParaRPr>
          </a:p>
        </p:txBody>
      </p:sp>
      <p:sp>
        <p:nvSpPr>
          <p:cNvPr id="3" name="Content Placeholder 2"/>
          <p:cNvSpPr>
            <a:spLocks noGrp="1"/>
          </p:cNvSpPr>
          <p:nvPr>
            <p:ph idx="1"/>
          </p:nvPr>
        </p:nvSpPr>
        <p:spPr/>
        <p:txBody>
          <a:bodyPr>
            <a:normAutofit fontScale="92500" lnSpcReduction="10000"/>
          </a:bodyPr>
          <a:lstStyle/>
          <a:p>
            <a:r>
              <a:rPr lang="en-US" sz="3200" b="1" dirty="0" smtClean="0">
                <a:solidFill>
                  <a:schemeClr val="tx1"/>
                </a:solidFill>
              </a:rPr>
              <a:t>History</a:t>
            </a:r>
          </a:p>
          <a:p>
            <a:r>
              <a:rPr lang="en-US" sz="3200" b="1" dirty="0" smtClean="0">
                <a:solidFill>
                  <a:schemeClr val="tx1"/>
                </a:solidFill>
              </a:rPr>
              <a:t>DBMS </a:t>
            </a:r>
            <a:r>
              <a:rPr lang="en-US" sz="3200" b="1" dirty="0">
                <a:solidFill>
                  <a:schemeClr val="tx1"/>
                </a:solidFill>
              </a:rPr>
              <a:t>first implemented in 1960 by Charles Bachman</a:t>
            </a:r>
          </a:p>
          <a:p>
            <a:r>
              <a:rPr lang="en-US" sz="3200" b="1" dirty="0">
                <a:solidFill>
                  <a:schemeClr val="tx1"/>
                </a:solidFill>
              </a:rPr>
              <a:t>Called the Integrated Data Store(IDS).</a:t>
            </a:r>
          </a:p>
          <a:p>
            <a:r>
              <a:rPr lang="en-US" sz="3200" b="1" dirty="0">
                <a:solidFill>
                  <a:schemeClr val="tx1"/>
                </a:solidFill>
              </a:rPr>
              <a:t>It is the basis for the </a:t>
            </a:r>
            <a:r>
              <a:rPr lang="en-US" sz="3200" b="1" i="1" dirty="0">
                <a:solidFill>
                  <a:schemeClr val="tx1"/>
                </a:solidFill>
              </a:rPr>
              <a:t>network data model</a:t>
            </a:r>
            <a:endParaRPr lang="en-US" sz="3200" b="1" dirty="0">
              <a:solidFill>
                <a:schemeClr val="tx1"/>
              </a:solidFill>
            </a:endParaRPr>
          </a:p>
          <a:p>
            <a:r>
              <a:rPr lang="en-US" sz="3200" b="1" dirty="0">
                <a:solidFill>
                  <a:schemeClr val="tx1"/>
                </a:solidFill>
              </a:rPr>
              <a:t>In the late 1960s, IBM developed the Information Management System (IMS) used even today in many major installations.</a:t>
            </a:r>
          </a:p>
          <a:p>
            <a:r>
              <a:rPr lang="en-US" sz="3200" b="1" dirty="0">
                <a:solidFill>
                  <a:schemeClr val="tx1"/>
                </a:solidFill>
              </a:rPr>
              <a:t>It formed the basis for the </a:t>
            </a:r>
            <a:r>
              <a:rPr lang="en-US" sz="3200" b="1" i="1" dirty="0">
                <a:solidFill>
                  <a:schemeClr val="tx1"/>
                </a:solidFill>
              </a:rPr>
              <a:t>hierarchical data model.</a:t>
            </a:r>
          </a:p>
          <a:p>
            <a:endParaRPr lang="en-US" sz="3200" dirty="0">
              <a:solidFill>
                <a:schemeClr val="tx1"/>
              </a:solidFill>
            </a:endParaRPr>
          </a:p>
        </p:txBody>
      </p:sp>
    </p:spTree>
    <p:extLst>
      <p:ext uri="{BB962C8B-B14F-4D97-AF65-F5344CB8AC3E}">
        <p14:creationId xmlns:p14="http://schemas.microsoft.com/office/powerpoint/2010/main" val="2547173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dirty="0" smtClean="0">
                <a:solidFill>
                  <a:schemeClr val="tx1"/>
                </a:solidFill>
                <a:latin typeface="+mn-lt"/>
              </a:rPr>
              <a:t>Overview of DB Design</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dirty="0" smtClean="0">
                <a:solidFill>
                  <a:schemeClr val="tx1"/>
                </a:solidFill>
              </a:rPr>
              <a:t>Database design is the process of producing a detailed </a:t>
            </a:r>
            <a:r>
              <a:rPr lang="en-US" sz="3200" b="1" u="sng" dirty="0" smtClean="0">
                <a:solidFill>
                  <a:schemeClr val="tx1"/>
                </a:solidFill>
              </a:rPr>
              <a:t>data model of a database. </a:t>
            </a:r>
          </a:p>
          <a:p>
            <a:r>
              <a:rPr lang="en-US" sz="3200" b="1" dirty="0" smtClean="0">
                <a:solidFill>
                  <a:schemeClr val="tx1"/>
                </a:solidFill>
              </a:rPr>
              <a:t>This </a:t>
            </a:r>
            <a:r>
              <a:rPr lang="en-US" sz="3200" b="1" u="sng" dirty="0" smtClean="0">
                <a:solidFill>
                  <a:schemeClr val="tx1"/>
                </a:solidFill>
              </a:rPr>
              <a:t>physical &amp; logical data model </a:t>
            </a:r>
            <a:r>
              <a:rPr lang="en-US" sz="3200" b="1" dirty="0" smtClean="0">
                <a:solidFill>
                  <a:schemeClr val="tx1"/>
                </a:solidFill>
              </a:rPr>
              <a:t>contains all the needed logical and physical design</a:t>
            </a:r>
          </a:p>
          <a:p>
            <a:r>
              <a:rPr lang="en-US" sz="3200" b="1" dirty="0" smtClean="0">
                <a:solidFill>
                  <a:schemeClr val="tx1"/>
                </a:solidFill>
              </a:rPr>
              <a:t>A fully </a:t>
            </a:r>
            <a:r>
              <a:rPr lang="en-US" sz="3200" b="1" u="sng" dirty="0" smtClean="0">
                <a:solidFill>
                  <a:schemeClr val="tx1"/>
                </a:solidFill>
              </a:rPr>
              <a:t>designed data model </a:t>
            </a:r>
            <a:r>
              <a:rPr lang="en-US" sz="3200" b="1" dirty="0" smtClean="0">
                <a:solidFill>
                  <a:schemeClr val="tx1"/>
                </a:solidFill>
              </a:rPr>
              <a:t>contains </a:t>
            </a:r>
            <a:r>
              <a:rPr lang="en-US" sz="3200" b="1" u="sng" dirty="0" smtClean="0">
                <a:solidFill>
                  <a:schemeClr val="tx1"/>
                </a:solidFill>
              </a:rPr>
              <a:t>detailed attributes for each entity.</a:t>
            </a:r>
          </a:p>
          <a:p>
            <a:r>
              <a:rPr lang="en-US" sz="3200" b="1" dirty="0" smtClean="0">
                <a:solidFill>
                  <a:schemeClr val="tx1"/>
                </a:solidFill>
              </a:rPr>
              <a:t> Data base design describe </a:t>
            </a:r>
            <a:r>
              <a:rPr lang="en-US" sz="3200" b="1" u="sng" dirty="0" smtClean="0">
                <a:solidFill>
                  <a:schemeClr val="tx1"/>
                </a:solidFill>
              </a:rPr>
              <a:t>overall database system</a:t>
            </a:r>
            <a:endParaRPr lang="en-US" sz="3200" b="1" u="sng"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4503906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lnSpcReduction="10000"/>
          </a:bodyPr>
          <a:lstStyle/>
          <a:p>
            <a:r>
              <a:rPr lang="en-US" sz="3200" b="1" u="sng" dirty="0" smtClean="0">
                <a:solidFill>
                  <a:schemeClr val="tx1"/>
                </a:solidFill>
              </a:rPr>
              <a:t>The design process</a:t>
            </a:r>
          </a:p>
          <a:p>
            <a:r>
              <a:rPr lang="en-US" sz="3200" b="1" dirty="0" smtClean="0">
                <a:solidFill>
                  <a:schemeClr val="tx1"/>
                </a:solidFill>
              </a:rPr>
              <a:t>The design process consists of the following steps:</a:t>
            </a:r>
          </a:p>
          <a:p>
            <a:r>
              <a:rPr lang="en-US" sz="3200" b="1" dirty="0" smtClean="0">
                <a:solidFill>
                  <a:schemeClr val="tx1"/>
                </a:solidFill>
              </a:rPr>
              <a:t>1) </a:t>
            </a:r>
            <a:r>
              <a:rPr lang="en-US" sz="3200" b="1" u="sng" dirty="0" smtClean="0">
                <a:solidFill>
                  <a:schemeClr val="tx1"/>
                </a:solidFill>
              </a:rPr>
              <a:t>Determine the purpose of database                    </a:t>
            </a:r>
          </a:p>
          <a:p>
            <a:r>
              <a:rPr lang="en-US" sz="3100" b="1" dirty="0" smtClean="0">
                <a:solidFill>
                  <a:schemeClr val="tx1"/>
                </a:solidFill>
              </a:rPr>
              <a:t>This helps to prepare the remaining steps.</a:t>
            </a:r>
          </a:p>
          <a:p>
            <a:r>
              <a:rPr lang="en-US" sz="3200" b="1" dirty="0" smtClean="0">
                <a:solidFill>
                  <a:schemeClr val="tx1"/>
                </a:solidFill>
              </a:rPr>
              <a:t>2) </a:t>
            </a:r>
            <a:r>
              <a:rPr lang="en-US" sz="3200" b="1" u="sng" dirty="0" smtClean="0">
                <a:solidFill>
                  <a:schemeClr val="tx1"/>
                </a:solidFill>
              </a:rPr>
              <a:t>Find and organize the information required     </a:t>
            </a:r>
            <a:r>
              <a:rPr lang="en-US" sz="3200" b="1" dirty="0" smtClean="0">
                <a:solidFill>
                  <a:schemeClr val="tx1"/>
                </a:solidFill>
              </a:rPr>
              <a:t>   </a:t>
            </a:r>
          </a:p>
          <a:p>
            <a:r>
              <a:rPr lang="en-US" sz="3100" b="1" dirty="0" smtClean="0">
                <a:solidFill>
                  <a:schemeClr val="tx1"/>
                </a:solidFill>
              </a:rPr>
              <a:t>Gather all types of information to record in the database.</a:t>
            </a:r>
          </a:p>
          <a:p>
            <a:r>
              <a:rPr lang="en-US" sz="3200" b="1" dirty="0" smtClean="0">
                <a:solidFill>
                  <a:schemeClr val="tx1"/>
                </a:solidFill>
              </a:rPr>
              <a:t>3) </a:t>
            </a:r>
            <a:r>
              <a:rPr lang="en-US" sz="3200" b="1" u="sng" dirty="0" smtClean="0">
                <a:solidFill>
                  <a:schemeClr val="tx1"/>
                </a:solidFill>
              </a:rPr>
              <a:t>Divide the information into tables     </a:t>
            </a:r>
          </a:p>
          <a:p>
            <a:r>
              <a:rPr lang="en-US" sz="3200" b="1" dirty="0">
                <a:solidFill>
                  <a:schemeClr val="tx1"/>
                </a:solidFill>
              </a:rPr>
              <a:t>Divide the information items into major entities or subjects, to form a table.</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Overview of DB Design</a:t>
            </a:r>
            <a:endParaRPr lang="en-US" dirty="0">
              <a:solidFill>
                <a:schemeClr val="tx1"/>
              </a:solidFill>
              <a:latin typeface="+mn-lt"/>
            </a:endParaRPr>
          </a:p>
        </p:txBody>
      </p:sp>
    </p:spTree>
    <p:extLst>
      <p:ext uri="{BB962C8B-B14F-4D97-AF65-F5344CB8AC3E}">
        <p14:creationId xmlns:p14="http://schemas.microsoft.com/office/powerpoint/2010/main" val="21635299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r>
              <a:rPr lang="en-US" sz="3200" b="1" dirty="0" smtClean="0">
                <a:solidFill>
                  <a:schemeClr val="tx1"/>
                </a:solidFill>
              </a:rPr>
              <a:t>The design process</a:t>
            </a:r>
          </a:p>
          <a:p>
            <a:r>
              <a:rPr lang="en-US" sz="3200" b="1" dirty="0" smtClean="0">
                <a:solidFill>
                  <a:schemeClr val="tx1"/>
                </a:solidFill>
              </a:rPr>
              <a:t>4) </a:t>
            </a:r>
            <a:r>
              <a:rPr lang="en-US" sz="3200" b="1" u="sng" dirty="0" smtClean="0">
                <a:solidFill>
                  <a:schemeClr val="tx1"/>
                </a:solidFill>
              </a:rPr>
              <a:t>Turn information items into columns              </a:t>
            </a:r>
            <a:endParaRPr lang="en-US" sz="3200" b="1" dirty="0" smtClean="0">
              <a:solidFill>
                <a:schemeClr val="tx1"/>
              </a:solidFill>
            </a:endParaRPr>
          </a:p>
          <a:p>
            <a:r>
              <a:rPr lang="en-US" sz="3200" b="1" dirty="0" smtClean="0">
                <a:solidFill>
                  <a:schemeClr val="tx1"/>
                </a:solidFill>
              </a:rPr>
              <a:t>Decide what information, want to store in each table. </a:t>
            </a:r>
          </a:p>
          <a:p>
            <a:r>
              <a:rPr lang="en-US" sz="3200" b="1" dirty="0" smtClean="0">
                <a:solidFill>
                  <a:schemeClr val="tx1"/>
                </a:solidFill>
              </a:rPr>
              <a:t>What are the items becomes a field, in the table.</a:t>
            </a:r>
          </a:p>
          <a:p>
            <a:r>
              <a:rPr lang="en-US" sz="3200" b="1" dirty="0" smtClean="0">
                <a:solidFill>
                  <a:schemeClr val="tx1"/>
                </a:solidFill>
              </a:rPr>
              <a:t>5) </a:t>
            </a:r>
            <a:r>
              <a:rPr lang="en-US" sz="3200" b="1" u="sng" dirty="0" smtClean="0">
                <a:solidFill>
                  <a:schemeClr val="tx1"/>
                </a:solidFill>
              </a:rPr>
              <a:t>Specify primary keys</a:t>
            </a:r>
            <a:r>
              <a:rPr lang="en-US" sz="3200" b="1" dirty="0" smtClean="0">
                <a:solidFill>
                  <a:schemeClr val="tx1"/>
                </a:solidFill>
              </a:rPr>
              <a:t>    </a:t>
            </a:r>
          </a:p>
          <a:p>
            <a:r>
              <a:rPr lang="en-US" sz="3200" b="1" dirty="0" smtClean="0">
                <a:solidFill>
                  <a:schemeClr val="tx1"/>
                </a:solidFill>
              </a:rPr>
              <a:t>Decide  each table’s primary key. </a:t>
            </a:r>
          </a:p>
          <a:p>
            <a:r>
              <a:rPr lang="en-US" sz="3200" b="1" dirty="0" smtClean="0">
                <a:solidFill>
                  <a:schemeClr val="tx1"/>
                </a:solidFill>
              </a:rPr>
              <a:t>The primary key :- used to uniquely identify each row</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Overview of DB Design</a:t>
            </a:r>
            <a:endParaRPr lang="en-US" dirty="0">
              <a:solidFill>
                <a:schemeClr val="tx1"/>
              </a:solidFill>
              <a:latin typeface="+mn-lt"/>
            </a:endParaRPr>
          </a:p>
        </p:txBody>
      </p:sp>
    </p:spTree>
    <p:extLst>
      <p:ext uri="{BB962C8B-B14F-4D97-AF65-F5344CB8AC3E}">
        <p14:creationId xmlns:p14="http://schemas.microsoft.com/office/powerpoint/2010/main" val="2115318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r>
              <a:rPr lang="en-US" sz="3200" b="1" dirty="0" smtClean="0">
                <a:solidFill>
                  <a:schemeClr val="tx1"/>
                </a:solidFill>
              </a:rPr>
              <a:t>6) </a:t>
            </a:r>
            <a:r>
              <a:rPr lang="en-US" sz="3200" b="1" u="sng" dirty="0" smtClean="0">
                <a:solidFill>
                  <a:schemeClr val="tx1"/>
                </a:solidFill>
              </a:rPr>
              <a:t>Set up the table relationships</a:t>
            </a:r>
          </a:p>
          <a:p>
            <a:r>
              <a:rPr lang="en-US" sz="3200" b="1" dirty="0" smtClean="0">
                <a:solidFill>
                  <a:schemeClr val="tx1"/>
                </a:solidFill>
              </a:rPr>
              <a:t>Decide how the data in one table is related to the data in other tables. </a:t>
            </a:r>
          </a:p>
          <a:p>
            <a:r>
              <a:rPr lang="en-US" sz="3200" b="1" dirty="0" smtClean="0">
                <a:solidFill>
                  <a:schemeClr val="tx1"/>
                </a:solidFill>
              </a:rPr>
              <a:t>Connect tables using reference key</a:t>
            </a:r>
          </a:p>
          <a:p>
            <a:endParaRPr lang="en-US" sz="3200" b="1" dirty="0" smtClean="0">
              <a:solidFill>
                <a:schemeClr val="tx1"/>
              </a:solidFill>
            </a:endParaRPr>
          </a:p>
          <a:p>
            <a:r>
              <a:rPr lang="en-US" sz="3200" b="1" dirty="0" smtClean="0">
                <a:solidFill>
                  <a:schemeClr val="tx1"/>
                </a:solidFill>
              </a:rPr>
              <a:t>7) </a:t>
            </a:r>
            <a:r>
              <a:rPr lang="en-US" sz="3200" b="1" u="sng" dirty="0" smtClean="0">
                <a:solidFill>
                  <a:schemeClr val="tx1"/>
                </a:solidFill>
              </a:rPr>
              <a:t>Refine the design</a:t>
            </a:r>
          </a:p>
          <a:p>
            <a:r>
              <a:rPr lang="en-US" sz="3200" b="1" dirty="0" smtClean="0">
                <a:solidFill>
                  <a:schemeClr val="tx1"/>
                </a:solidFill>
              </a:rPr>
              <a:t>Analyze the design for errors. </a:t>
            </a:r>
          </a:p>
          <a:p>
            <a:r>
              <a:rPr lang="en-US" sz="3200" b="1" dirty="0" smtClean="0">
                <a:solidFill>
                  <a:schemeClr val="tx1"/>
                </a:solidFill>
              </a:rPr>
              <a:t>Create the tables and add a few sample data. </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Overview of DB Design</a:t>
            </a:r>
            <a:endParaRPr lang="en-US" dirty="0">
              <a:solidFill>
                <a:schemeClr val="tx1"/>
              </a:solidFill>
              <a:latin typeface="+mn-lt"/>
            </a:endParaRPr>
          </a:p>
        </p:txBody>
      </p:sp>
    </p:spTree>
    <p:extLst>
      <p:ext uri="{BB962C8B-B14F-4D97-AF65-F5344CB8AC3E}">
        <p14:creationId xmlns:p14="http://schemas.microsoft.com/office/powerpoint/2010/main" val="7264214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dirty="0" smtClean="0">
                <a:solidFill>
                  <a:schemeClr val="tx1"/>
                </a:solidFill>
                <a:latin typeface="+mn-lt"/>
              </a:rPr>
              <a:t>Entity-Relationship Model (E-R Model)</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t>The E-R Model constitutes:</a:t>
            </a:r>
          </a:p>
          <a:p>
            <a:r>
              <a:rPr lang="en-US" sz="3200" b="1" dirty="0" smtClean="0"/>
              <a:t>Entity</a:t>
            </a:r>
          </a:p>
          <a:p>
            <a:r>
              <a:rPr lang="en-US" sz="3200" b="1" dirty="0" smtClean="0"/>
              <a:t>Entity Sets</a:t>
            </a:r>
          </a:p>
          <a:p>
            <a:r>
              <a:rPr lang="en-US" sz="3200" b="1" dirty="0" smtClean="0"/>
              <a:t>Attributes/Properties</a:t>
            </a:r>
            <a:endParaRPr lang="en-US" sz="3200" b="1" dirty="0"/>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45953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dirty="0" smtClean="0">
                <a:solidFill>
                  <a:srgbClr val="FF0000"/>
                </a:solidFill>
                <a:latin typeface="+mn-lt"/>
              </a:rPr>
              <a:t>E-R Diagram</a:t>
            </a:r>
            <a:endParaRPr lang="en-US" dirty="0">
              <a:solidFill>
                <a:srgbClr val="FF0000"/>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u="sng" dirty="0" smtClean="0">
                <a:solidFill>
                  <a:schemeClr val="tx1"/>
                </a:solidFill>
              </a:rPr>
              <a:t>ER Diagram  </a:t>
            </a:r>
            <a:r>
              <a:rPr lang="en-US" sz="3200" b="1" dirty="0" smtClean="0">
                <a:solidFill>
                  <a:schemeClr val="tx1"/>
                </a:solidFill>
              </a:rPr>
              <a:t>(Entity-Relationship Diagram)</a:t>
            </a:r>
          </a:p>
          <a:p>
            <a:r>
              <a:rPr lang="en-US" sz="3200" b="1" dirty="0" smtClean="0">
                <a:solidFill>
                  <a:schemeClr val="tx1"/>
                </a:solidFill>
              </a:rPr>
              <a:t>In 1976 proposed by Peter Chen</a:t>
            </a:r>
            <a:endParaRPr lang="en-US" altLang="zh-CN" sz="3200" b="1" dirty="0" smtClean="0">
              <a:solidFill>
                <a:schemeClr val="tx1"/>
              </a:solidFill>
              <a:ea typeface="SimSun" pitchFamily="2" charset="-122"/>
            </a:endParaRPr>
          </a:p>
          <a:p>
            <a:r>
              <a:rPr lang="en-US" altLang="zh-CN" sz="3200" b="1" dirty="0" smtClean="0">
                <a:solidFill>
                  <a:schemeClr val="tx1"/>
                </a:solidFill>
                <a:ea typeface="SimSun" pitchFamily="2" charset="-122"/>
              </a:rPr>
              <a:t>ER diagram </a:t>
            </a:r>
            <a:r>
              <a:rPr lang="en-US" altLang="zh-CN" sz="3200" b="1" u="sng" dirty="0" smtClean="0">
                <a:solidFill>
                  <a:schemeClr val="tx1"/>
                </a:solidFill>
                <a:ea typeface="SimSun" pitchFamily="2" charset="-122"/>
              </a:rPr>
              <a:t>is detailed, logical representation of the data for an </a:t>
            </a:r>
            <a:r>
              <a:rPr lang="en-US" altLang="zh-CN" sz="3200" b="1" dirty="0" smtClean="0">
                <a:solidFill>
                  <a:schemeClr val="tx1"/>
                </a:solidFill>
                <a:ea typeface="SimSun" pitchFamily="2" charset="-122"/>
              </a:rPr>
              <a:t>organization or business area</a:t>
            </a:r>
          </a:p>
          <a:p>
            <a:r>
              <a:rPr lang="en-US" sz="3200" b="1" dirty="0" smtClean="0">
                <a:solidFill>
                  <a:schemeClr val="tx1"/>
                </a:solidFill>
                <a:ea typeface="SimSun" pitchFamily="2" charset="-122"/>
              </a:rPr>
              <a:t>Three principal components of ER Diagram</a:t>
            </a:r>
          </a:p>
          <a:p>
            <a:r>
              <a:rPr lang="en-US" sz="3200" i="1" dirty="0" smtClean="0">
                <a:solidFill>
                  <a:schemeClr val="tx1"/>
                </a:solidFill>
                <a:ea typeface="SimSun" pitchFamily="2" charset="-122"/>
              </a:rPr>
              <a:t>Entity set</a:t>
            </a:r>
          </a:p>
          <a:p>
            <a:r>
              <a:rPr lang="en-US" sz="3200" i="1" dirty="0" smtClean="0">
                <a:solidFill>
                  <a:schemeClr val="tx1"/>
                </a:solidFill>
                <a:ea typeface="SimSun" pitchFamily="2" charset="-122"/>
              </a:rPr>
              <a:t>Attribute</a:t>
            </a:r>
          </a:p>
          <a:p>
            <a:r>
              <a:rPr lang="en-US" sz="3200" i="1" dirty="0" smtClean="0">
                <a:solidFill>
                  <a:schemeClr val="tx1"/>
                </a:solidFill>
                <a:ea typeface="SimSun" pitchFamily="2" charset="-122"/>
              </a:rPr>
              <a:t>Relationship</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5272380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8763000" cy="5011783"/>
          </a:xfrm>
        </p:spPr>
        <p:txBody>
          <a:bodyPr>
            <a:normAutofit fontScale="92500" lnSpcReduction="20000"/>
          </a:bodyPr>
          <a:lstStyle/>
          <a:p>
            <a:r>
              <a:rPr lang="en-US" b="1" dirty="0" smtClean="0">
                <a:solidFill>
                  <a:schemeClr val="tx1"/>
                </a:solidFill>
              </a:rPr>
              <a:t>ER Diagram symbols</a:t>
            </a:r>
          </a:p>
          <a:p>
            <a:endParaRPr lang="en-US" sz="2000" b="1" dirty="0">
              <a:solidFill>
                <a:schemeClr val="tx1"/>
              </a:solidFill>
            </a:endParaRPr>
          </a:p>
          <a:p>
            <a:r>
              <a:rPr lang="en-US" sz="2000" b="1" dirty="0">
                <a:solidFill>
                  <a:schemeClr val="tx1"/>
                </a:solidFill>
              </a:rPr>
              <a:t>Entity                                               weak entity</a:t>
            </a:r>
          </a:p>
          <a:p>
            <a:endParaRPr lang="en-US" sz="2000" b="1" dirty="0">
              <a:solidFill>
                <a:schemeClr val="tx1"/>
              </a:solidFill>
            </a:endParaRPr>
          </a:p>
          <a:p>
            <a:r>
              <a:rPr lang="en-US" sz="2000" b="1" dirty="0">
                <a:solidFill>
                  <a:schemeClr val="tx1"/>
                </a:solidFill>
              </a:rPr>
              <a:t>Attribute                     		Key attribute</a:t>
            </a:r>
          </a:p>
          <a:p>
            <a:endParaRPr lang="en-US" sz="2000" b="1" dirty="0">
              <a:solidFill>
                <a:schemeClr val="tx1"/>
              </a:solidFill>
            </a:endParaRPr>
          </a:p>
          <a:p>
            <a:r>
              <a:rPr lang="en-US" sz="2000" b="1" dirty="0">
                <a:solidFill>
                  <a:schemeClr val="tx1"/>
                </a:solidFill>
              </a:rPr>
              <a:t>Derived attribute 		</a:t>
            </a:r>
          </a:p>
          <a:p>
            <a:endParaRPr lang="en-US" sz="2000" b="1" dirty="0">
              <a:solidFill>
                <a:schemeClr val="tx1"/>
              </a:solidFill>
            </a:endParaRPr>
          </a:p>
          <a:p>
            <a:endParaRPr lang="en-US" sz="2000" b="1" dirty="0">
              <a:solidFill>
                <a:schemeClr val="tx1"/>
              </a:solidFill>
            </a:endParaRPr>
          </a:p>
          <a:p>
            <a:r>
              <a:rPr lang="en-US" sz="2000" b="1" dirty="0">
                <a:solidFill>
                  <a:schemeClr val="tx1"/>
                </a:solidFill>
              </a:rPr>
              <a:t>Relationship</a:t>
            </a:r>
          </a:p>
          <a:p>
            <a:endParaRPr lang="en-US" sz="2000" b="1" dirty="0">
              <a:solidFill>
                <a:schemeClr val="tx1"/>
              </a:solidFill>
            </a:endParaRPr>
          </a:p>
          <a:p>
            <a:endParaRPr lang="en-US" sz="2000" b="1" dirty="0">
              <a:solidFill>
                <a:schemeClr val="tx1"/>
              </a:solidFill>
            </a:endParaRPr>
          </a:p>
          <a:p>
            <a:r>
              <a:rPr lang="en-US" sz="2000" b="1" dirty="0">
                <a:solidFill>
                  <a:schemeClr val="tx1"/>
                </a:solidFill>
              </a:rPr>
              <a:t>Identifying relationship  </a:t>
            </a:r>
          </a:p>
        </p:txBody>
      </p:sp>
      <p:sp>
        <p:nvSpPr>
          <p:cNvPr id="5" name="Rectangle 4"/>
          <p:cNvSpPr/>
          <p:nvPr/>
        </p:nvSpPr>
        <p:spPr>
          <a:xfrm>
            <a:off x="3048000" y="1676400"/>
            <a:ext cx="16002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Rectangle 5"/>
          <p:cNvSpPr/>
          <p:nvPr/>
        </p:nvSpPr>
        <p:spPr>
          <a:xfrm>
            <a:off x="6934200" y="1600200"/>
            <a:ext cx="1600200"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p:cNvSpPr/>
          <p:nvPr/>
        </p:nvSpPr>
        <p:spPr>
          <a:xfrm>
            <a:off x="7010400" y="1676400"/>
            <a:ext cx="1447800" cy="228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3276600" y="2362200"/>
            <a:ext cx="1524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Oval 8"/>
          <p:cNvSpPr/>
          <p:nvPr/>
        </p:nvSpPr>
        <p:spPr>
          <a:xfrm>
            <a:off x="6950596" y="2349296"/>
            <a:ext cx="1524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u="sng" dirty="0"/>
              <a:t>              </a:t>
            </a:r>
          </a:p>
        </p:txBody>
      </p:sp>
      <p:cxnSp>
        <p:nvCxnSpPr>
          <p:cNvPr id="13" name="Straight Connector 12"/>
          <p:cNvCxnSpPr>
            <a:stCxn id="9" idx="3"/>
            <a:endCxn id="9" idx="5"/>
          </p:cNvCxnSpPr>
          <p:nvPr/>
        </p:nvCxnSpPr>
        <p:spPr>
          <a:xfrm rot="16200000" flipH="1">
            <a:off x="7712596" y="2200726"/>
            <a:ext cx="1588" cy="1077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070204" y="2667000"/>
            <a:ext cx="1235596" cy="11316"/>
          </a:xfrm>
          <a:prstGeom prst="line">
            <a:avLst/>
          </a:prstGeom>
        </p:spPr>
        <p:style>
          <a:lnRef idx="2">
            <a:schemeClr val="dk1"/>
          </a:lnRef>
          <a:fillRef idx="0">
            <a:schemeClr val="dk1"/>
          </a:fillRef>
          <a:effectRef idx="1">
            <a:schemeClr val="dk1"/>
          </a:effectRef>
          <a:fontRef idx="minor">
            <a:schemeClr val="tx1"/>
          </a:fontRef>
        </p:style>
      </p:cxnSp>
      <p:sp>
        <p:nvSpPr>
          <p:cNvPr id="20" name="Oval 19"/>
          <p:cNvSpPr/>
          <p:nvPr/>
        </p:nvSpPr>
        <p:spPr>
          <a:xfrm>
            <a:off x="3962400" y="3124200"/>
            <a:ext cx="1295400" cy="381000"/>
          </a:xfrm>
          <a:prstGeom prst="ellipse">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Diamond 20"/>
          <p:cNvSpPr/>
          <p:nvPr/>
        </p:nvSpPr>
        <p:spPr>
          <a:xfrm>
            <a:off x="3733800" y="4038600"/>
            <a:ext cx="838200" cy="7620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Diamond 21"/>
          <p:cNvSpPr/>
          <p:nvPr/>
        </p:nvSpPr>
        <p:spPr>
          <a:xfrm>
            <a:off x="4648200" y="5029200"/>
            <a:ext cx="838200" cy="762000"/>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Diamond 22"/>
          <p:cNvSpPr/>
          <p:nvPr/>
        </p:nvSpPr>
        <p:spPr>
          <a:xfrm>
            <a:off x="4724400" y="5105400"/>
            <a:ext cx="685800" cy="60960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9" name="Title 1"/>
          <p:cNvSpPr txBox="1">
            <a:spLocks/>
          </p:cNvSpPr>
          <p:nvPr/>
        </p:nvSpPr>
        <p:spPr>
          <a:xfrm>
            <a:off x="838200" y="274321"/>
            <a:ext cx="10957560" cy="57476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mn-lt"/>
              </a:rPr>
              <a:t>E-R Diagram</a:t>
            </a:r>
            <a:endParaRPr lang="en-US" dirty="0">
              <a:latin typeface="+mn-lt"/>
            </a:endParaRPr>
          </a:p>
        </p:txBody>
      </p:sp>
    </p:spTree>
    <p:extLst>
      <p:ext uri="{BB962C8B-B14F-4D97-AF65-F5344CB8AC3E}">
        <p14:creationId xmlns:p14="http://schemas.microsoft.com/office/powerpoint/2010/main" val="38914348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r>
              <a:rPr lang="en-US" sz="3200" b="1" dirty="0" smtClean="0">
                <a:solidFill>
                  <a:schemeClr val="tx1"/>
                </a:solidFill>
              </a:rPr>
              <a:t>Entity</a:t>
            </a:r>
          </a:p>
          <a:p>
            <a:r>
              <a:rPr lang="en-US" sz="3200" b="1" u="sng" dirty="0" smtClean="0">
                <a:solidFill>
                  <a:schemeClr val="tx1"/>
                </a:solidFill>
              </a:rPr>
              <a:t>A thing or object in the real world </a:t>
            </a:r>
            <a:r>
              <a:rPr lang="en-US" sz="3200" b="1" dirty="0" smtClean="0">
                <a:solidFill>
                  <a:schemeClr val="tx1"/>
                </a:solidFill>
              </a:rPr>
              <a:t>, i.e., distinguishable from or other objects.</a:t>
            </a:r>
          </a:p>
          <a:p>
            <a:r>
              <a:rPr lang="en-US" sz="3200" b="1" dirty="0" smtClean="0">
                <a:solidFill>
                  <a:schemeClr val="tx1"/>
                </a:solidFill>
              </a:rPr>
              <a:t>An Entity can be a person, place, object or concept in the real world</a:t>
            </a:r>
          </a:p>
          <a:p>
            <a:r>
              <a:rPr lang="en-US" sz="3200" b="1" dirty="0" smtClean="0">
                <a:solidFill>
                  <a:schemeClr val="tx1"/>
                </a:solidFill>
              </a:rPr>
              <a:t>Object with </a:t>
            </a:r>
            <a:r>
              <a:rPr lang="en-US" sz="3200" b="1" u="sng" dirty="0" smtClean="0">
                <a:solidFill>
                  <a:schemeClr val="tx1"/>
                </a:solidFill>
              </a:rPr>
              <a:t>physical existence </a:t>
            </a:r>
            <a:r>
              <a:rPr lang="en-US" sz="3200" b="1" dirty="0" smtClean="0">
                <a:solidFill>
                  <a:schemeClr val="tx1"/>
                </a:solidFill>
              </a:rPr>
              <a:t>: person, car,  book, </a:t>
            </a:r>
            <a:r>
              <a:rPr lang="en-US" sz="3200" b="1" dirty="0" err="1" smtClean="0">
                <a:solidFill>
                  <a:schemeClr val="tx1"/>
                </a:solidFill>
              </a:rPr>
              <a:t>etc</a:t>
            </a:r>
            <a:endParaRPr lang="en-US" sz="3200" b="1" dirty="0" smtClean="0">
              <a:solidFill>
                <a:schemeClr val="tx1"/>
              </a:solidFill>
            </a:endParaRPr>
          </a:p>
          <a:p>
            <a:r>
              <a:rPr lang="en-US" sz="3200" b="1" dirty="0" smtClean="0">
                <a:solidFill>
                  <a:schemeClr val="tx1"/>
                </a:solidFill>
              </a:rPr>
              <a:t>Object with </a:t>
            </a:r>
            <a:r>
              <a:rPr lang="en-US" sz="3200" b="1" u="sng" dirty="0" smtClean="0">
                <a:solidFill>
                  <a:schemeClr val="tx1"/>
                </a:solidFill>
              </a:rPr>
              <a:t>conceptual existence</a:t>
            </a:r>
            <a:r>
              <a:rPr lang="en-US" sz="3200" b="1" dirty="0" smtClean="0">
                <a:solidFill>
                  <a:schemeClr val="tx1"/>
                </a:solidFill>
              </a:rPr>
              <a:t>: university, course, loan </a:t>
            </a:r>
            <a:r>
              <a:rPr lang="en-US" sz="3200" b="1" dirty="0" err="1" smtClean="0">
                <a:solidFill>
                  <a:schemeClr val="tx1"/>
                </a:solidFill>
              </a:rPr>
              <a:t>etc</a:t>
            </a:r>
            <a:endParaRPr lang="en-US" sz="3200" b="1" dirty="0" smtClean="0">
              <a:solidFill>
                <a:schemeClr val="tx1"/>
              </a:solidFill>
            </a:endParaRPr>
          </a:p>
          <a:p>
            <a:r>
              <a:rPr lang="en-US" sz="3200" b="1" dirty="0" err="1" smtClean="0">
                <a:solidFill>
                  <a:schemeClr val="tx1"/>
                </a:solidFill>
              </a:rPr>
              <a:t>Eg</a:t>
            </a:r>
            <a:r>
              <a:rPr lang="en-US" sz="3200" b="1" dirty="0" smtClean="0">
                <a:solidFill>
                  <a:schemeClr val="tx1"/>
                </a:solidFill>
              </a:rPr>
              <a:t>; each student in a student information DB</a:t>
            </a:r>
          </a:p>
          <a:p>
            <a:pPr marL="0" indent="0">
              <a:buNone/>
            </a:pPr>
            <a:endParaRPr lang="en-US" sz="3200" b="1" dirty="0" smtClean="0">
              <a:solidFill>
                <a:schemeClr val="tx1"/>
              </a:solidFill>
            </a:endParaRPr>
          </a:p>
          <a:p>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26960785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r>
              <a:rPr lang="en-US" sz="3200" b="1" dirty="0" smtClean="0">
                <a:solidFill>
                  <a:schemeClr val="tx1"/>
                </a:solidFill>
              </a:rPr>
              <a:t>Entity Set</a:t>
            </a:r>
          </a:p>
          <a:p>
            <a:r>
              <a:rPr lang="en-US" sz="3200" b="1" u="sng" dirty="0" smtClean="0">
                <a:solidFill>
                  <a:schemeClr val="tx1"/>
                </a:solidFill>
              </a:rPr>
              <a:t>Collection of entities of  same type that shares a common properties or characteristics or attributes.</a:t>
            </a:r>
          </a:p>
          <a:p>
            <a:pPr marL="0" indent="0">
              <a:buNone/>
            </a:pPr>
            <a:endParaRPr lang="en-US" sz="3200" b="1" u="sng" dirty="0" smtClean="0">
              <a:solidFill>
                <a:schemeClr val="tx1"/>
              </a:solidFill>
            </a:endParaRPr>
          </a:p>
          <a:p>
            <a:r>
              <a:rPr lang="en-US" sz="3200" b="1" dirty="0" err="1" smtClean="0">
                <a:solidFill>
                  <a:schemeClr val="tx1"/>
                </a:solidFill>
              </a:rPr>
              <a:t>Eg</a:t>
            </a:r>
            <a:endParaRPr lang="en-US" sz="3200" b="1" dirty="0" smtClean="0">
              <a:solidFill>
                <a:schemeClr val="tx1"/>
              </a:solidFill>
            </a:endParaRPr>
          </a:p>
          <a:p>
            <a:r>
              <a:rPr lang="en-US" sz="3200" b="1" dirty="0" smtClean="0">
                <a:solidFill>
                  <a:schemeClr val="tx1"/>
                </a:solidFill>
              </a:rPr>
              <a:t>Student: Name, Phone no etc.</a:t>
            </a:r>
          </a:p>
          <a:p>
            <a:r>
              <a:rPr lang="en-US" sz="3200" b="1" dirty="0" smtClean="0">
                <a:solidFill>
                  <a:schemeClr val="tx1"/>
                </a:solidFill>
              </a:rPr>
              <a:t>Book : entity  collection of book </a:t>
            </a:r>
            <a:r>
              <a:rPr lang="en-US" sz="3200" b="1" dirty="0" smtClean="0">
                <a:solidFill>
                  <a:schemeClr val="tx1"/>
                </a:solidFill>
                <a:sym typeface="Wingdings" pitchFamily="2" charset="2"/>
              </a:rPr>
              <a:t> entity set</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2403475" y="274638"/>
            <a:ext cx="698817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1484053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005840"/>
            <a:ext cx="8763000" cy="5013960"/>
          </a:xfrm>
        </p:spPr>
        <p:txBody>
          <a:bodyPr>
            <a:normAutofit/>
          </a:bodyPr>
          <a:lstStyle/>
          <a:p>
            <a:r>
              <a:rPr lang="en-US" sz="2800" b="1" dirty="0" smtClean="0">
                <a:solidFill>
                  <a:schemeClr val="tx1"/>
                </a:solidFill>
              </a:rPr>
              <a:t>Attribute</a:t>
            </a:r>
          </a:p>
          <a:p>
            <a:endParaRPr lang="en-US" sz="2800" b="1" dirty="0" smtClean="0">
              <a:solidFill>
                <a:schemeClr val="tx1"/>
              </a:solidFill>
            </a:endParaRPr>
          </a:p>
          <a:p>
            <a:r>
              <a:rPr lang="en-US" sz="2800" b="1" dirty="0" smtClean="0">
                <a:solidFill>
                  <a:schemeClr val="tx1"/>
                </a:solidFill>
              </a:rPr>
              <a:t>Is the </a:t>
            </a:r>
            <a:r>
              <a:rPr lang="en-US" sz="2800" b="1" u="sng" dirty="0" smtClean="0">
                <a:solidFill>
                  <a:schemeClr val="tx1"/>
                </a:solidFill>
              </a:rPr>
              <a:t>property or characteristics </a:t>
            </a:r>
            <a:r>
              <a:rPr lang="en-US" sz="2800" b="1" dirty="0" smtClean="0">
                <a:solidFill>
                  <a:schemeClr val="tx1"/>
                </a:solidFill>
              </a:rPr>
              <a:t>of the entity</a:t>
            </a:r>
          </a:p>
          <a:p>
            <a:r>
              <a:rPr lang="en-US" sz="2800" b="1" dirty="0" err="1" smtClean="0">
                <a:solidFill>
                  <a:schemeClr val="tx1"/>
                </a:solidFill>
              </a:rPr>
              <a:t>Eg</a:t>
            </a:r>
            <a:r>
              <a:rPr lang="en-US" sz="2800" b="1" dirty="0" smtClean="0">
                <a:solidFill>
                  <a:schemeClr val="tx1"/>
                </a:solidFill>
              </a:rPr>
              <a:t>:</a:t>
            </a:r>
          </a:p>
          <a:p>
            <a:endParaRPr lang="en-US" sz="2800" b="1" dirty="0" smtClean="0">
              <a:solidFill>
                <a:schemeClr val="tx1"/>
              </a:solidFill>
            </a:endParaRPr>
          </a:p>
          <a:p>
            <a:endParaRPr lang="en-US" sz="2800" b="1" dirty="0" smtClean="0">
              <a:solidFill>
                <a:schemeClr val="tx1"/>
              </a:solidFill>
            </a:endParaRPr>
          </a:p>
          <a:p>
            <a:endParaRPr lang="en-US" sz="2800" b="1" dirty="0" smtClean="0">
              <a:solidFill>
                <a:schemeClr val="tx1"/>
              </a:solidFill>
            </a:endParaRPr>
          </a:p>
          <a:p>
            <a:r>
              <a:rPr lang="en-US" sz="2800" b="1" dirty="0" smtClean="0">
                <a:solidFill>
                  <a:schemeClr val="tx1"/>
                </a:solidFill>
              </a:rPr>
              <a:t>Employee is an entity with following attributes</a:t>
            </a:r>
          </a:p>
          <a:p>
            <a:r>
              <a:rPr lang="en-US" sz="2800" b="1" u="sng" dirty="0" smtClean="0">
                <a:solidFill>
                  <a:schemeClr val="tx1"/>
                </a:solidFill>
              </a:rPr>
              <a:t>Name, Age, Sex</a:t>
            </a:r>
          </a:p>
          <a:p>
            <a:endParaRPr lang="en-US" sz="2800" b="1" dirty="0" smtClean="0">
              <a:solidFill>
                <a:schemeClr val="tx1"/>
              </a:solidFill>
            </a:endParaRPr>
          </a:p>
          <a:p>
            <a:endParaRPr lang="en-US" sz="2800" b="1" dirty="0" smtClean="0">
              <a:solidFill>
                <a:schemeClr val="tx1"/>
              </a:solidFill>
            </a:endParaRPr>
          </a:p>
        </p:txBody>
      </p:sp>
      <p:sp>
        <p:nvSpPr>
          <p:cNvPr id="5" name="Rectangle 4"/>
          <p:cNvSpPr/>
          <p:nvPr/>
        </p:nvSpPr>
        <p:spPr>
          <a:xfrm>
            <a:off x="4953000" y="3886200"/>
            <a:ext cx="16002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Employee</a:t>
            </a:r>
          </a:p>
        </p:txBody>
      </p:sp>
      <p:sp>
        <p:nvSpPr>
          <p:cNvPr id="6" name="Oval 5"/>
          <p:cNvSpPr/>
          <p:nvPr/>
        </p:nvSpPr>
        <p:spPr>
          <a:xfrm>
            <a:off x="4267200" y="3048000"/>
            <a:ext cx="1524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Name</a:t>
            </a:r>
          </a:p>
        </p:txBody>
      </p:sp>
      <p:sp>
        <p:nvSpPr>
          <p:cNvPr id="7" name="Oval 6"/>
          <p:cNvSpPr/>
          <p:nvPr/>
        </p:nvSpPr>
        <p:spPr>
          <a:xfrm>
            <a:off x="5943600" y="2667000"/>
            <a:ext cx="1524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Age</a:t>
            </a:r>
          </a:p>
        </p:txBody>
      </p:sp>
      <p:sp>
        <p:nvSpPr>
          <p:cNvPr id="8" name="Oval 7"/>
          <p:cNvSpPr/>
          <p:nvPr/>
        </p:nvSpPr>
        <p:spPr>
          <a:xfrm>
            <a:off x="7162800" y="3276600"/>
            <a:ext cx="1524000" cy="457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Sex</a:t>
            </a:r>
          </a:p>
        </p:txBody>
      </p:sp>
      <p:cxnSp>
        <p:nvCxnSpPr>
          <p:cNvPr id="10" name="Straight Arrow Connector 9"/>
          <p:cNvCxnSpPr/>
          <p:nvPr/>
        </p:nvCxnSpPr>
        <p:spPr>
          <a:xfrm rot="16200000" flipV="1">
            <a:off x="5181600" y="3505200"/>
            <a:ext cx="457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0"/>
          </p:cNvCxnSpPr>
          <p:nvPr/>
        </p:nvCxnSpPr>
        <p:spPr>
          <a:xfrm rot="5400000" flipH="1" flipV="1">
            <a:off x="5657850" y="3143250"/>
            <a:ext cx="838200" cy="6477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endCxn id="8" idx="2"/>
          </p:cNvCxnSpPr>
          <p:nvPr/>
        </p:nvCxnSpPr>
        <p:spPr>
          <a:xfrm flipV="1">
            <a:off x="6019800" y="3505200"/>
            <a:ext cx="11430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2343480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3"/>
            <a:ext cx="10058400" cy="4267683"/>
          </a:xfrm>
        </p:spPr>
        <p:txBody>
          <a:bodyPr>
            <a:noAutofit/>
          </a:bodyPr>
          <a:lstStyle/>
          <a:p>
            <a:r>
              <a:rPr lang="en-US" sz="2800" b="1" dirty="0">
                <a:solidFill>
                  <a:schemeClr val="tx1"/>
                </a:solidFill>
              </a:rPr>
              <a:t>History</a:t>
            </a:r>
          </a:p>
          <a:p>
            <a:r>
              <a:rPr lang="en-US" sz="2800" b="1" dirty="0">
                <a:solidFill>
                  <a:schemeClr val="tx1"/>
                </a:solidFill>
              </a:rPr>
              <a:t>In 1970, Edgar </a:t>
            </a:r>
            <a:r>
              <a:rPr lang="en-US" sz="2800" b="1" dirty="0" err="1">
                <a:solidFill>
                  <a:schemeClr val="tx1"/>
                </a:solidFill>
              </a:rPr>
              <a:t>Codd</a:t>
            </a:r>
            <a:r>
              <a:rPr lang="en-US" sz="2800" b="1" dirty="0">
                <a:solidFill>
                  <a:schemeClr val="tx1"/>
                </a:solidFill>
              </a:rPr>
              <a:t>, proposed a new data representation framework called the </a:t>
            </a:r>
            <a:r>
              <a:rPr lang="en-US" sz="2800" b="1" i="1" dirty="0">
                <a:solidFill>
                  <a:schemeClr val="tx1"/>
                </a:solidFill>
              </a:rPr>
              <a:t>relational data model.</a:t>
            </a:r>
          </a:p>
          <a:p>
            <a:r>
              <a:rPr lang="en-US" sz="2800" b="1" dirty="0">
                <a:solidFill>
                  <a:schemeClr val="tx1"/>
                </a:solidFill>
              </a:rPr>
              <a:t>In the 1980s, The SQL query language for relational databases, developed as part of IBM's System</a:t>
            </a:r>
          </a:p>
          <a:p>
            <a:r>
              <a:rPr lang="en-US" sz="2800" b="1" dirty="0">
                <a:solidFill>
                  <a:schemeClr val="tx1"/>
                </a:solidFill>
              </a:rPr>
              <a:t>SQL was standardized in the late 1980s. </a:t>
            </a:r>
          </a:p>
          <a:p>
            <a:r>
              <a:rPr lang="en-US" sz="2800" b="1" dirty="0">
                <a:solidFill>
                  <a:schemeClr val="tx1"/>
                </a:solidFill>
              </a:rPr>
              <a:t>Current standard, SQL:1999, was adopted by the American National Standards Institute (ANSI) and International Organization for Standardization (ISO).</a:t>
            </a:r>
          </a:p>
          <a:p>
            <a:endParaRPr lang="en-US" sz="2800" dirty="0">
              <a:solidFill>
                <a:schemeClr val="tx1"/>
              </a:solidFill>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2252133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r>
              <a:rPr lang="en-US" sz="3200" b="1" dirty="0" smtClean="0">
                <a:solidFill>
                  <a:schemeClr val="tx1"/>
                </a:solidFill>
              </a:rPr>
              <a:t>Types of Attributes</a:t>
            </a:r>
          </a:p>
          <a:p>
            <a:endParaRPr lang="en-US" sz="3200" b="1" dirty="0" smtClean="0">
              <a:solidFill>
                <a:schemeClr val="tx1"/>
              </a:solidFill>
            </a:endParaRPr>
          </a:p>
          <a:p>
            <a:r>
              <a:rPr lang="en-US" sz="3200" b="1" dirty="0" smtClean="0">
                <a:solidFill>
                  <a:schemeClr val="tx1"/>
                </a:solidFill>
              </a:rPr>
              <a:t>1) Simple Attribute</a:t>
            </a:r>
          </a:p>
          <a:p>
            <a:r>
              <a:rPr lang="en-US" sz="3200" b="1" dirty="0" smtClean="0">
                <a:solidFill>
                  <a:schemeClr val="tx1"/>
                </a:solidFill>
              </a:rPr>
              <a:t>2) Composite Attribute</a:t>
            </a:r>
          </a:p>
          <a:p>
            <a:r>
              <a:rPr lang="en-US" sz="3200" b="1" dirty="0" smtClean="0">
                <a:solidFill>
                  <a:schemeClr val="tx1"/>
                </a:solidFill>
              </a:rPr>
              <a:t>3) Single valued Attribute</a:t>
            </a:r>
          </a:p>
          <a:p>
            <a:r>
              <a:rPr lang="en-US" sz="3200" b="1" dirty="0" smtClean="0">
                <a:solidFill>
                  <a:schemeClr val="tx1"/>
                </a:solidFill>
              </a:rPr>
              <a:t>4) Multi valued Attribute</a:t>
            </a:r>
          </a:p>
          <a:p>
            <a:r>
              <a:rPr lang="en-US" sz="3200" b="1" dirty="0" smtClean="0">
                <a:solidFill>
                  <a:schemeClr val="tx1"/>
                </a:solidFill>
              </a:rPr>
              <a:t>5) Derived Attribute</a:t>
            </a:r>
          </a:p>
          <a:p>
            <a:r>
              <a:rPr lang="en-US" sz="3200" b="1" dirty="0" smtClean="0">
                <a:solidFill>
                  <a:schemeClr val="tx1"/>
                </a:solidFill>
              </a:rPr>
              <a:t>6) Null Attribute</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20930628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514350" indent="-514350">
              <a:buAutoNum type="arabicPeriod"/>
            </a:pPr>
            <a:r>
              <a:rPr lang="en-US" sz="3200" b="1" dirty="0" smtClean="0">
                <a:solidFill>
                  <a:schemeClr val="tx1"/>
                </a:solidFill>
              </a:rPr>
              <a:t>Simple Attribute</a:t>
            </a:r>
          </a:p>
          <a:p>
            <a:r>
              <a:rPr lang="en-US" sz="3200" b="1" dirty="0" smtClean="0"/>
              <a:t>It </a:t>
            </a:r>
            <a:r>
              <a:rPr lang="en-US" sz="3200" b="1" u="sng" dirty="0" smtClean="0"/>
              <a:t>cannot be divided into sub parts</a:t>
            </a:r>
          </a:p>
          <a:p>
            <a:r>
              <a:rPr lang="en-US" sz="3200" b="1" dirty="0" err="1" smtClean="0"/>
              <a:t>Eg</a:t>
            </a:r>
            <a:r>
              <a:rPr lang="en-US" sz="3200" b="1" dirty="0" smtClean="0"/>
              <a:t>; </a:t>
            </a:r>
          </a:p>
          <a:p>
            <a:r>
              <a:rPr lang="en-US" sz="3200" b="1" dirty="0" smtClean="0"/>
              <a:t>Student </a:t>
            </a:r>
            <a:r>
              <a:rPr lang="en-US" sz="3200" b="1" dirty="0" err="1" smtClean="0"/>
              <a:t>rollno</a:t>
            </a:r>
            <a:endParaRPr lang="en-US" sz="3200" b="1" dirty="0" smtClean="0"/>
          </a:p>
          <a:p>
            <a:pPr marL="0" indent="0">
              <a:buNone/>
            </a:pPr>
            <a:endParaRPr lang="en-US" sz="3200" b="1" dirty="0" smtClean="0"/>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2737460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2. Composite Attributes</a:t>
            </a:r>
          </a:p>
          <a:p>
            <a:r>
              <a:rPr lang="en-US" sz="3200" b="1" dirty="0" smtClean="0">
                <a:solidFill>
                  <a:schemeClr val="tx1"/>
                </a:solidFill>
              </a:rPr>
              <a:t>Can be </a:t>
            </a:r>
            <a:r>
              <a:rPr lang="en-US" sz="3200" b="1" u="sng" dirty="0" smtClean="0">
                <a:solidFill>
                  <a:schemeClr val="tx1"/>
                </a:solidFill>
              </a:rPr>
              <a:t>divided into subparts or other attributes</a:t>
            </a:r>
            <a:r>
              <a:rPr lang="en-US" sz="3200" b="1" dirty="0" smtClean="0">
                <a:solidFill>
                  <a:schemeClr val="tx1"/>
                </a:solidFill>
              </a:rPr>
              <a:t>.</a:t>
            </a:r>
          </a:p>
          <a:p>
            <a:r>
              <a:rPr lang="en-US" sz="3200" b="1" dirty="0" err="1" smtClean="0">
                <a:solidFill>
                  <a:schemeClr val="tx1"/>
                </a:solidFill>
              </a:rPr>
              <a:t>Eg</a:t>
            </a:r>
            <a:r>
              <a:rPr lang="en-US" sz="3200" b="1" dirty="0" smtClean="0">
                <a:solidFill>
                  <a:schemeClr val="tx1"/>
                </a:solidFill>
              </a:rPr>
              <a:t>;</a:t>
            </a:r>
          </a:p>
          <a:p>
            <a:r>
              <a:rPr lang="en-US" sz="3200" b="1" dirty="0" smtClean="0">
                <a:solidFill>
                  <a:schemeClr val="tx1"/>
                </a:solidFill>
              </a:rPr>
              <a:t>Student Name can be further divided into</a:t>
            </a:r>
          </a:p>
          <a:p>
            <a:r>
              <a:rPr lang="en-US" sz="3200" b="1" dirty="0" err="1" smtClean="0">
                <a:solidFill>
                  <a:schemeClr val="tx1"/>
                </a:solidFill>
              </a:rPr>
              <a:t>Firstname</a:t>
            </a:r>
            <a:endParaRPr lang="en-US" sz="3200" b="1" dirty="0" smtClean="0">
              <a:solidFill>
                <a:schemeClr val="tx1"/>
              </a:solidFill>
            </a:endParaRPr>
          </a:p>
          <a:p>
            <a:r>
              <a:rPr lang="en-US" sz="3200" b="1" dirty="0" err="1" smtClean="0">
                <a:solidFill>
                  <a:schemeClr val="tx1"/>
                </a:solidFill>
              </a:rPr>
              <a:t>Lastname</a:t>
            </a:r>
            <a:endParaRPr lang="en-US" sz="3200" b="1" dirty="0" smtClean="0">
              <a:solidFill>
                <a:schemeClr val="tx1"/>
              </a:solidFill>
            </a:endParaRPr>
          </a:p>
          <a:p>
            <a:r>
              <a:rPr lang="en-US" sz="3200" b="1" dirty="0" err="1" smtClean="0">
                <a:solidFill>
                  <a:schemeClr val="tx1"/>
                </a:solidFill>
              </a:rPr>
              <a:t>Middlename</a:t>
            </a:r>
            <a:endParaRPr lang="en-US" sz="3200" b="1" dirty="0" smtClean="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8847775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3. Single valued Attribute</a:t>
            </a:r>
          </a:p>
          <a:p>
            <a:r>
              <a:rPr lang="en-US" sz="3200" b="1" dirty="0" smtClean="0">
                <a:solidFill>
                  <a:schemeClr val="tx1"/>
                </a:solidFill>
              </a:rPr>
              <a:t>This will be having </a:t>
            </a:r>
            <a:r>
              <a:rPr lang="en-US" sz="3200" b="1" u="sng" dirty="0" smtClean="0">
                <a:solidFill>
                  <a:schemeClr val="tx1"/>
                </a:solidFill>
              </a:rPr>
              <a:t>single values for a particular attribute</a:t>
            </a:r>
            <a:r>
              <a:rPr lang="en-US" sz="3200" b="1" dirty="0" smtClean="0">
                <a:solidFill>
                  <a:schemeClr val="tx1"/>
                </a:solidFill>
              </a:rPr>
              <a:t>.</a:t>
            </a:r>
          </a:p>
          <a:p>
            <a:r>
              <a:rPr lang="en-US" sz="3200" b="1" dirty="0" err="1" smtClean="0">
                <a:solidFill>
                  <a:schemeClr val="tx1"/>
                </a:solidFill>
              </a:rPr>
              <a:t>Eg</a:t>
            </a:r>
            <a:r>
              <a:rPr lang="en-US" sz="3200" b="1" dirty="0" smtClean="0">
                <a:solidFill>
                  <a:schemeClr val="tx1"/>
                </a:solidFill>
              </a:rPr>
              <a:t>;</a:t>
            </a:r>
          </a:p>
          <a:p>
            <a:r>
              <a:rPr lang="en-US" sz="3200" b="1" dirty="0" smtClean="0">
                <a:solidFill>
                  <a:schemeClr val="tx1"/>
                </a:solidFill>
              </a:rPr>
              <a:t>Age, Id etc.</a:t>
            </a: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17986225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a:solidFill>
                  <a:schemeClr val="tx1"/>
                </a:solidFill>
              </a:rPr>
              <a:t>4</a:t>
            </a:r>
            <a:r>
              <a:rPr lang="en-US" sz="3200" b="1" dirty="0" smtClean="0">
                <a:solidFill>
                  <a:schemeClr val="tx1"/>
                </a:solidFill>
              </a:rPr>
              <a:t>. Multivalued Attribute</a:t>
            </a:r>
          </a:p>
          <a:p>
            <a:r>
              <a:rPr lang="en-US" sz="3200" b="1" dirty="0" smtClean="0">
                <a:solidFill>
                  <a:schemeClr val="tx1"/>
                </a:solidFill>
              </a:rPr>
              <a:t>This will be having </a:t>
            </a:r>
            <a:r>
              <a:rPr lang="en-US" sz="3200" b="1" u="sng" dirty="0" smtClean="0">
                <a:solidFill>
                  <a:schemeClr val="tx1"/>
                </a:solidFill>
              </a:rPr>
              <a:t>multiple values </a:t>
            </a:r>
            <a:r>
              <a:rPr lang="en-US" sz="3200" b="1" dirty="0" smtClean="0">
                <a:solidFill>
                  <a:schemeClr val="tx1"/>
                </a:solidFill>
              </a:rPr>
              <a:t>for a particular attribute.</a:t>
            </a:r>
          </a:p>
          <a:p>
            <a:r>
              <a:rPr lang="en-US" sz="3200" b="1" dirty="0" err="1" smtClean="0">
                <a:solidFill>
                  <a:schemeClr val="tx1"/>
                </a:solidFill>
              </a:rPr>
              <a:t>Eg</a:t>
            </a:r>
            <a:r>
              <a:rPr lang="en-US" sz="3200" b="1" dirty="0" smtClean="0">
                <a:solidFill>
                  <a:schemeClr val="tx1"/>
                </a:solidFill>
              </a:rPr>
              <a:t>;</a:t>
            </a:r>
          </a:p>
          <a:p>
            <a:r>
              <a:rPr lang="en-US" sz="3200" b="1" dirty="0" smtClean="0">
                <a:solidFill>
                  <a:schemeClr val="tx1"/>
                </a:solidFill>
              </a:rPr>
              <a:t>Student-&gt;</a:t>
            </a:r>
            <a:r>
              <a:rPr lang="en-US" sz="3200" b="1" dirty="0" err="1" smtClean="0">
                <a:solidFill>
                  <a:schemeClr val="tx1"/>
                </a:solidFill>
              </a:rPr>
              <a:t>Phno</a:t>
            </a: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30298752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5. Derived Attribute </a:t>
            </a:r>
          </a:p>
          <a:p>
            <a:r>
              <a:rPr lang="en-US" sz="3200" b="1" dirty="0" smtClean="0">
                <a:solidFill>
                  <a:schemeClr val="tx1"/>
                </a:solidFill>
              </a:rPr>
              <a:t>That are </a:t>
            </a:r>
            <a:r>
              <a:rPr lang="en-US" sz="3200" b="1" u="sng" dirty="0" smtClean="0">
                <a:solidFill>
                  <a:schemeClr val="tx1"/>
                </a:solidFill>
              </a:rPr>
              <a:t>not stored directly</a:t>
            </a:r>
            <a:r>
              <a:rPr lang="en-US" sz="3200" b="1" dirty="0" smtClean="0">
                <a:solidFill>
                  <a:schemeClr val="tx1"/>
                </a:solidFill>
              </a:rPr>
              <a:t>, but can be </a:t>
            </a:r>
            <a:r>
              <a:rPr lang="en-US" sz="3200" b="1" u="sng" dirty="0" smtClean="0">
                <a:solidFill>
                  <a:schemeClr val="tx1"/>
                </a:solidFill>
              </a:rPr>
              <a:t>derived from the stored attribute</a:t>
            </a:r>
          </a:p>
          <a:p>
            <a:r>
              <a:rPr lang="en-US" sz="3200" b="1" dirty="0" err="1" smtClean="0">
                <a:solidFill>
                  <a:schemeClr val="tx1"/>
                </a:solidFill>
              </a:rPr>
              <a:t>Eg</a:t>
            </a:r>
            <a:endParaRPr lang="en-US" sz="3200" b="1" dirty="0" smtClean="0">
              <a:solidFill>
                <a:schemeClr val="tx1"/>
              </a:solidFill>
            </a:endParaRPr>
          </a:p>
          <a:p>
            <a:r>
              <a:rPr lang="en-US" sz="3200" b="1" dirty="0" smtClean="0">
                <a:solidFill>
                  <a:schemeClr val="tx1"/>
                </a:solidFill>
              </a:rPr>
              <a:t>For an employee, </a:t>
            </a:r>
            <a:r>
              <a:rPr lang="en-US" sz="3200" b="1" dirty="0" err="1" smtClean="0">
                <a:solidFill>
                  <a:schemeClr val="tx1"/>
                </a:solidFill>
              </a:rPr>
              <a:t>emp_year</a:t>
            </a:r>
            <a:r>
              <a:rPr lang="en-US" sz="3200" b="1" dirty="0" smtClean="0">
                <a:solidFill>
                  <a:schemeClr val="tx1"/>
                </a:solidFill>
              </a:rPr>
              <a:t> attribute is an example, because year of service can be calculated from the current date and </a:t>
            </a:r>
            <a:r>
              <a:rPr lang="en-US" sz="3200" b="1" dirty="0" err="1" smtClean="0">
                <a:solidFill>
                  <a:schemeClr val="tx1"/>
                </a:solidFill>
              </a:rPr>
              <a:t>emp_joined</a:t>
            </a:r>
            <a:r>
              <a:rPr lang="en-US" sz="3200" b="1" dirty="0" smtClean="0">
                <a:solidFill>
                  <a:schemeClr val="tx1"/>
                </a:solidFill>
              </a:rPr>
              <a:t> date</a:t>
            </a:r>
          </a:p>
          <a:p>
            <a:r>
              <a:rPr lang="en-US" sz="3200" b="1" dirty="0" smtClean="0">
                <a:solidFill>
                  <a:schemeClr val="tx1"/>
                </a:solidFill>
              </a:rPr>
              <a:t>The </a:t>
            </a:r>
            <a:r>
              <a:rPr lang="en-US" sz="3200" b="1" u="sng" dirty="0" smtClean="0">
                <a:solidFill>
                  <a:schemeClr val="tx1"/>
                </a:solidFill>
              </a:rPr>
              <a:t>value of age can be derived from the attribute DOB</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37701047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a:solidFill>
                  <a:schemeClr val="tx1"/>
                </a:solidFill>
              </a:rPr>
              <a:t>6</a:t>
            </a:r>
            <a:r>
              <a:rPr lang="en-US" sz="3200" b="1" dirty="0" smtClean="0">
                <a:solidFill>
                  <a:schemeClr val="tx1"/>
                </a:solidFill>
              </a:rPr>
              <a:t>. Null Attribute </a:t>
            </a:r>
          </a:p>
          <a:p>
            <a:r>
              <a:rPr lang="en-US" sz="3200" b="1" dirty="0" smtClean="0">
                <a:solidFill>
                  <a:schemeClr val="tx1"/>
                </a:solidFill>
              </a:rPr>
              <a:t>Some case a particular entity may </a:t>
            </a:r>
            <a:r>
              <a:rPr lang="en-US" sz="3200" b="1" u="sng" dirty="0" smtClean="0">
                <a:solidFill>
                  <a:schemeClr val="tx1"/>
                </a:solidFill>
              </a:rPr>
              <a:t>not have a value for an attribute</a:t>
            </a:r>
          </a:p>
          <a:p>
            <a:endParaRPr lang="en-US" sz="3200" b="1" dirty="0" smtClean="0">
              <a:solidFill>
                <a:schemeClr val="tx1"/>
              </a:solidFill>
            </a:endParaRPr>
          </a:p>
          <a:p>
            <a:r>
              <a:rPr lang="en-US" sz="3200" b="1" dirty="0" err="1" smtClean="0">
                <a:solidFill>
                  <a:schemeClr val="tx1"/>
                </a:solidFill>
              </a:rPr>
              <a:t>Eg</a:t>
            </a:r>
            <a:r>
              <a:rPr lang="en-US" sz="3200" b="1" dirty="0" smtClean="0">
                <a:solidFill>
                  <a:schemeClr val="tx1"/>
                </a:solidFill>
              </a:rPr>
              <a:t>;</a:t>
            </a:r>
          </a:p>
          <a:p>
            <a:r>
              <a:rPr lang="en-US" sz="3200" b="1" dirty="0" smtClean="0">
                <a:solidFill>
                  <a:schemeClr val="tx1"/>
                </a:solidFill>
              </a:rPr>
              <a:t>Apartment  number attribute of an address applies only to address that are in apartments, not to other residential address </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313661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Stored Attribute</a:t>
            </a:r>
          </a:p>
          <a:p>
            <a:r>
              <a:rPr lang="en-US" sz="3200" b="1" dirty="0" smtClean="0">
                <a:solidFill>
                  <a:schemeClr val="tx1"/>
                </a:solidFill>
              </a:rPr>
              <a:t>Attributes which are already </a:t>
            </a:r>
            <a:r>
              <a:rPr lang="en-US" sz="3200" b="1" u="sng" dirty="0" smtClean="0">
                <a:solidFill>
                  <a:schemeClr val="tx1"/>
                </a:solidFill>
              </a:rPr>
              <a:t>stored in the DB </a:t>
            </a:r>
            <a:r>
              <a:rPr lang="en-US" sz="3200" b="1" dirty="0" smtClean="0">
                <a:solidFill>
                  <a:schemeClr val="tx1"/>
                </a:solidFill>
              </a:rPr>
              <a:t>and from which values of another attribute is derived.</a:t>
            </a:r>
          </a:p>
          <a:p>
            <a:r>
              <a:rPr lang="en-US" sz="3200" b="1" dirty="0" err="1" smtClean="0">
                <a:solidFill>
                  <a:schemeClr val="tx1"/>
                </a:solidFill>
              </a:rPr>
              <a:t>Eg</a:t>
            </a:r>
            <a:r>
              <a:rPr lang="en-US" sz="3200" b="1" dirty="0" smtClean="0">
                <a:solidFill>
                  <a:schemeClr val="tx1"/>
                </a:solidFill>
              </a:rPr>
              <a:t>,</a:t>
            </a:r>
          </a:p>
          <a:p>
            <a:r>
              <a:rPr lang="en-US" sz="3200" b="1" dirty="0" smtClean="0">
                <a:solidFill>
                  <a:schemeClr val="tx1"/>
                </a:solidFill>
              </a:rPr>
              <a:t>Date of Birth</a:t>
            </a: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27662650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Attribute Value: </a:t>
            </a:r>
          </a:p>
          <a:p>
            <a:pPr marL="0" indent="0">
              <a:buNone/>
            </a:pPr>
            <a:endParaRPr lang="en-US" sz="3200" b="1" dirty="0" smtClean="0">
              <a:solidFill>
                <a:schemeClr val="tx1"/>
              </a:solidFill>
            </a:endParaRPr>
          </a:p>
          <a:p>
            <a:pPr marL="0" indent="0">
              <a:buNone/>
            </a:pPr>
            <a:r>
              <a:rPr lang="en-US" sz="3200" b="1" dirty="0">
                <a:solidFill>
                  <a:schemeClr val="tx1"/>
                </a:solidFill>
              </a:rPr>
              <a:t>	</a:t>
            </a:r>
            <a:r>
              <a:rPr lang="en-US" sz="3200" b="1" dirty="0" smtClean="0">
                <a:solidFill>
                  <a:schemeClr val="tx1"/>
                </a:solidFill>
              </a:rPr>
              <a:t>		is a real data of particular entity for all of its</a:t>
            </a:r>
          </a:p>
          <a:p>
            <a:pPr marL="0" indent="0">
              <a:buNone/>
            </a:pPr>
            <a:r>
              <a:rPr lang="en-US" sz="3200" b="1" dirty="0" smtClean="0">
                <a:solidFill>
                  <a:schemeClr val="tx1"/>
                </a:solidFill>
              </a:rPr>
              <a:t> attributes.</a:t>
            </a: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itle 1"/>
          <p:cNvSpPr>
            <a:spLocks noGrp="1"/>
          </p:cNvSpPr>
          <p:nvPr>
            <p:ph type="title"/>
          </p:nvPr>
        </p:nvSpPr>
        <p:spPr>
          <a:xfrm>
            <a:off x="838200" y="274638"/>
            <a:ext cx="10956925" cy="574675"/>
          </a:xfrm>
        </p:spPr>
        <p:txBody>
          <a:bodyPr>
            <a:normAutofit fontScale="90000"/>
          </a:bodyPr>
          <a:lstStyle/>
          <a:p>
            <a:pPr algn="ctr"/>
            <a:r>
              <a:rPr lang="en-US" dirty="0" smtClean="0">
                <a:solidFill>
                  <a:schemeClr val="tx1"/>
                </a:solidFill>
                <a:latin typeface="+mn-lt"/>
              </a:rPr>
              <a:t>E-R Model</a:t>
            </a:r>
            <a:endParaRPr lang="en-US" dirty="0">
              <a:solidFill>
                <a:schemeClr val="tx1"/>
              </a:solidFill>
              <a:latin typeface="+mn-lt"/>
            </a:endParaRPr>
          </a:p>
        </p:txBody>
      </p:sp>
    </p:spTree>
    <p:extLst>
      <p:ext uri="{BB962C8B-B14F-4D97-AF65-F5344CB8AC3E}">
        <p14:creationId xmlns:p14="http://schemas.microsoft.com/office/powerpoint/2010/main" val="115920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dirty="0">
                <a:solidFill>
                  <a:schemeClr val="tx1"/>
                </a:solidFill>
              </a:rPr>
              <a:t>E-R Model</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dirty="0">
                <a:solidFill>
                  <a:schemeClr val="tx1"/>
                </a:solidFill>
              </a:rPr>
              <a:t>Key attribute of an entity set</a:t>
            </a:r>
          </a:p>
          <a:p>
            <a:endParaRPr lang="en-US" sz="3200" b="1" dirty="0">
              <a:solidFill>
                <a:schemeClr val="tx1"/>
              </a:solidFill>
            </a:endParaRPr>
          </a:p>
          <a:p>
            <a:r>
              <a:rPr lang="en-US" sz="3200" b="1" dirty="0">
                <a:solidFill>
                  <a:schemeClr val="tx1"/>
                </a:solidFill>
              </a:rPr>
              <a:t>An attribute </a:t>
            </a:r>
            <a:r>
              <a:rPr lang="en-US" sz="3200" b="1" u="sng" dirty="0">
                <a:solidFill>
                  <a:schemeClr val="tx1"/>
                </a:solidFill>
              </a:rPr>
              <a:t>whose value is unique </a:t>
            </a:r>
            <a:r>
              <a:rPr lang="en-US" sz="3200" b="1" dirty="0">
                <a:solidFill>
                  <a:schemeClr val="tx1"/>
                </a:solidFill>
              </a:rPr>
              <a:t>for each individual entity in the entity set</a:t>
            </a:r>
          </a:p>
          <a:p>
            <a:r>
              <a:rPr lang="en-US" sz="3200" b="1" dirty="0" err="1">
                <a:solidFill>
                  <a:schemeClr val="tx1"/>
                </a:solidFill>
              </a:rPr>
              <a:t>Eg</a:t>
            </a:r>
            <a:r>
              <a:rPr lang="en-US" sz="3200" b="1" dirty="0">
                <a:solidFill>
                  <a:schemeClr val="tx1"/>
                </a:solidFill>
              </a:rPr>
              <a:t>: </a:t>
            </a:r>
            <a:r>
              <a:rPr lang="en-US" sz="3200" b="1" u="sng" dirty="0" err="1">
                <a:solidFill>
                  <a:schemeClr val="tx1"/>
                </a:solidFill>
              </a:rPr>
              <a:t>Rollno</a:t>
            </a:r>
            <a:r>
              <a:rPr lang="en-US" sz="3200" b="1" u="sng" dirty="0">
                <a:solidFill>
                  <a:schemeClr val="tx1"/>
                </a:solidFill>
              </a:rPr>
              <a:t> </a:t>
            </a:r>
            <a:r>
              <a:rPr lang="en-US" sz="3200" b="1" dirty="0">
                <a:solidFill>
                  <a:schemeClr val="tx1"/>
                </a:solidFill>
              </a:rPr>
              <a:t>number is Unique for each students in the class</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007068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dirty="0">
                <a:solidFill>
                  <a:schemeClr val="tx1"/>
                </a:solidFill>
              </a:rPr>
              <a:t>History</a:t>
            </a:r>
          </a:p>
          <a:p>
            <a:r>
              <a:rPr lang="en-US" sz="3200" b="1" dirty="0">
                <a:solidFill>
                  <a:schemeClr val="tx1"/>
                </a:solidFill>
              </a:rPr>
              <a:t>In the late 1980</a:t>
            </a:r>
            <a:r>
              <a:rPr lang="en-US" sz="3200" b="1" baseline="30000" dirty="0">
                <a:solidFill>
                  <a:schemeClr val="tx1"/>
                </a:solidFill>
              </a:rPr>
              <a:t>s</a:t>
            </a:r>
            <a:r>
              <a:rPr lang="en-US" sz="3200" b="1" dirty="0">
                <a:solidFill>
                  <a:schemeClr val="tx1"/>
                </a:solidFill>
              </a:rPr>
              <a:t> and the 1990</a:t>
            </a:r>
            <a:r>
              <a:rPr lang="en-US" sz="3200" b="1" baseline="30000" dirty="0">
                <a:solidFill>
                  <a:schemeClr val="tx1"/>
                </a:solidFill>
              </a:rPr>
              <a:t>s </a:t>
            </a:r>
            <a:r>
              <a:rPr lang="en-US" sz="3200" b="1" dirty="0">
                <a:solidFill>
                  <a:schemeClr val="tx1"/>
                </a:solidFill>
              </a:rPr>
              <a:t>Several vendors (e.g., IBM‘sDB2, Oracle 8, Informix2 UDS) developed their systems with the ability to store new data types such as images and text, and to ask more complex queries. </a:t>
            </a:r>
          </a:p>
          <a:p>
            <a:endParaRPr lang="en-US" sz="3200" dirty="0">
              <a:solidFill>
                <a:schemeClr val="tx1"/>
              </a:solidFill>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0450158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b="1" dirty="0">
                <a:solidFill>
                  <a:schemeClr val="tx1"/>
                </a:solidFill>
              </a:rPr>
              <a:t>E-R Model</a:t>
            </a:r>
            <a:endParaRPr lang="en-US" b="1"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fontScale="70000" lnSpcReduction="20000"/>
          </a:bodyPr>
          <a:lstStyle/>
          <a:p>
            <a:r>
              <a:rPr lang="en-US" sz="3200" b="1" dirty="0">
                <a:solidFill>
                  <a:schemeClr val="tx1"/>
                </a:solidFill>
              </a:rPr>
              <a:t>Strong &amp; weak Entity types</a:t>
            </a:r>
          </a:p>
          <a:p>
            <a:r>
              <a:rPr lang="en-US" sz="3200" b="1" u="sng" dirty="0">
                <a:solidFill>
                  <a:schemeClr val="tx1"/>
                </a:solidFill>
              </a:rPr>
              <a:t>Strong Entity</a:t>
            </a:r>
            <a:r>
              <a:rPr lang="en-US" sz="3200" b="1" dirty="0">
                <a:solidFill>
                  <a:schemeClr val="tx1"/>
                </a:solidFill>
              </a:rPr>
              <a:t> </a:t>
            </a:r>
          </a:p>
          <a:p>
            <a:r>
              <a:rPr lang="en-US" sz="3200" b="1" dirty="0">
                <a:solidFill>
                  <a:schemeClr val="tx1"/>
                </a:solidFill>
              </a:rPr>
              <a:t>It contains a </a:t>
            </a:r>
            <a:r>
              <a:rPr lang="en-US" sz="3200" b="1" u="sng" dirty="0">
                <a:solidFill>
                  <a:schemeClr val="tx1"/>
                </a:solidFill>
              </a:rPr>
              <a:t>key attribute</a:t>
            </a:r>
          </a:p>
          <a:p>
            <a:r>
              <a:rPr lang="en-US" sz="3200" b="1" dirty="0">
                <a:solidFill>
                  <a:schemeClr val="tx1"/>
                </a:solidFill>
              </a:rPr>
              <a:t>It is </a:t>
            </a:r>
            <a:r>
              <a:rPr lang="en-US" sz="3200" b="1" u="sng" dirty="0">
                <a:solidFill>
                  <a:schemeClr val="tx1"/>
                </a:solidFill>
              </a:rPr>
              <a:t>an independent </a:t>
            </a:r>
            <a:r>
              <a:rPr lang="en-US" sz="3200" b="1" dirty="0">
                <a:solidFill>
                  <a:schemeClr val="tx1"/>
                </a:solidFill>
              </a:rPr>
              <a:t>entity set</a:t>
            </a:r>
          </a:p>
          <a:p>
            <a:r>
              <a:rPr lang="en-US" sz="3200" b="1" dirty="0">
                <a:solidFill>
                  <a:schemeClr val="tx1"/>
                </a:solidFill>
              </a:rPr>
              <a:t>It is used to identify </a:t>
            </a:r>
            <a:r>
              <a:rPr lang="en-US" sz="3200" b="1" u="sng" dirty="0">
                <a:solidFill>
                  <a:schemeClr val="tx1"/>
                </a:solidFill>
              </a:rPr>
              <a:t>entity uniquely</a:t>
            </a:r>
          </a:p>
          <a:p>
            <a:r>
              <a:rPr lang="en-US" sz="3200" b="1" u="sng" dirty="0">
                <a:solidFill>
                  <a:schemeClr val="tx1"/>
                </a:solidFill>
              </a:rPr>
              <a:t>Weak </a:t>
            </a:r>
            <a:r>
              <a:rPr lang="en-US" sz="3200" b="1" u="sng" dirty="0" smtClean="0">
                <a:solidFill>
                  <a:schemeClr val="tx1"/>
                </a:solidFill>
              </a:rPr>
              <a:t>entity</a:t>
            </a:r>
            <a:r>
              <a:rPr lang="en-US" sz="3200" b="1" dirty="0">
                <a:solidFill>
                  <a:schemeClr val="tx1"/>
                </a:solidFill>
              </a:rPr>
              <a:t/>
            </a:r>
            <a:br>
              <a:rPr lang="en-US" sz="3200" b="1" dirty="0">
                <a:solidFill>
                  <a:schemeClr val="tx1"/>
                </a:solidFill>
              </a:rPr>
            </a:br>
            <a:r>
              <a:rPr lang="en-US" sz="3200" b="1" dirty="0">
                <a:solidFill>
                  <a:schemeClr val="tx1"/>
                </a:solidFill>
              </a:rPr>
              <a:t>it does </a:t>
            </a:r>
            <a:r>
              <a:rPr lang="en-US" sz="3200" b="1" u="sng" dirty="0">
                <a:solidFill>
                  <a:schemeClr val="tx1"/>
                </a:solidFill>
              </a:rPr>
              <a:t>not contain a key attribute</a:t>
            </a:r>
          </a:p>
          <a:p>
            <a:r>
              <a:rPr lang="en-US" sz="3200" b="1" dirty="0">
                <a:solidFill>
                  <a:schemeClr val="tx1"/>
                </a:solidFill>
              </a:rPr>
              <a:t>It is </a:t>
            </a:r>
            <a:r>
              <a:rPr lang="en-US" sz="3200" b="1" dirty="0" smtClean="0">
                <a:solidFill>
                  <a:schemeClr val="tx1"/>
                </a:solidFill>
              </a:rPr>
              <a:t>a </a:t>
            </a:r>
            <a:r>
              <a:rPr lang="en-US" sz="3200" b="1" u="sng" dirty="0">
                <a:solidFill>
                  <a:schemeClr val="tx1"/>
                </a:solidFill>
              </a:rPr>
              <a:t>dependent</a:t>
            </a:r>
            <a:r>
              <a:rPr lang="en-US" sz="3200" b="1" dirty="0">
                <a:solidFill>
                  <a:schemeClr val="tx1"/>
                </a:solidFill>
              </a:rPr>
              <a:t> entity set</a:t>
            </a:r>
          </a:p>
          <a:p>
            <a:r>
              <a:rPr lang="en-US" sz="3200" b="1" dirty="0">
                <a:solidFill>
                  <a:schemeClr val="tx1"/>
                </a:solidFill>
              </a:rPr>
              <a:t>It </a:t>
            </a:r>
            <a:r>
              <a:rPr lang="en-US" sz="3200" b="1" u="sng" dirty="0">
                <a:solidFill>
                  <a:schemeClr val="tx1"/>
                </a:solidFill>
              </a:rPr>
              <a:t>cannot be used to identify entity uniquely</a:t>
            </a:r>
          </a:p>
          <a:p>
            <a:r>
              <a:rPr lang="en-US" sz="3200" b="1" dirty="0" err="1">
                <a:solidFill>
                  <a:schemeClr val="tx1"/>
                </a:solidFill>
              </a:rPr>
              <a:t>Eg</a:t>
            </a:r>
            <a:endParaRPr lang="en-US" sz="3200" b="1" dirty="0">
              <a:solidFill>
                <a:schemeClr val="tx1"/>
              </a:solidFill>
            </a:endParaRPr>
          </a:p>
          <a:p>
            <a:r>
              <a:rPr lang="en-US" sz="3200" b="1" dirty="0">
                <a:solidFill>
                  <a:schemeClr val="tx1"/>
                </a:solidFill>
              </a:rPr>
              <a:t>Employee </a:t>
            </a:r>
            <a:r>
              <a:rPr lang="en-US" sz="3200" b="1" dirty="0">
                <a:solidFill>
                  <a:schemeClr val="tx1"/>
                </a:solidFill>
                <a:sym typeface="Wingdings" pitchFamily="2" charset="2"/>
              </a:rPr>
              <a:t> strong entity type, because it contains </a:t>
            </a:r>
            <a:r>
              <a:rPr lang="en-US" sz="3200" b="1" dirty="0" err="1">
                <a:solidFill>
                  <a:schemeClr val="tx1"/>
                </a:solidFill>
                <a:sym typeface="Wingdings" pitchFamily="2" charset="2"/>
              </a:rPr>
              <a:t>Emp_no</a:t>
            </a:r>
            <a:r>
              <a:rPr lang="en-US" sz="3200" b="1" dirty="0">
                <a:solidFill>
                  <a:schemeClr val="tx1"/>
                </a:solidFill>
                <a:sym typeface="Wingdings" pitchFamily="2" charset="2"/>
              </a:rPr>
              <a:t> as a key attribute</a:t>
            </a:r>
          </a:p>
          <a:p>
            <a:r>
              <a:rPr lang="en-US" sz="3200" b="1" dirty="0">
                <a:solidFill>
                  <a:schemeClr val="tx1"/>
                </a:solidFill>
                <a:sym typeface="Wingdings" pitchFamily="2" charset="2"/>
              </a:rPr>
              <a:t>Dependent weak entity type, because it has no key attribute </a:t>
            </a:r>
            <a:endParaRPr lang="en-US" sz="3200" b="1" dirty="0">
              <a:solidFill>
                <a:schemeClr val="tx1"/>
              </a:solidFill>
            </a:endParaRP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2"/>
          <p:cNvPicPr>
            <a:picLocks noChangeAspect="1" noChangeArrowheads="1"/>
          </p:cNvPicPr>
          <p:nvPr/>
        </p:nvPicPr>
        <p:blipFill>
          <a:blip r:embed="rId2"/>
          <a:srcRect l="57813" t="32292" r="9375" b="18047"/>
          <a:stretch>
            <a:fillRect/>
          </a:stretch>
        </p:blipFill>
        <p:spPr bwMode="auto">
          <a:xfrm>
            <a:off x="8737757" y="1123407"/>
            <a:ext cx="2752344" cy="3124200"/>
          </a:xfrm>
          <a:prstGeom prst="rect">
            <a:avLst/>
          </a:prstGeom>
          <a:noFill/>
          <a:ln w="9525">
            <a:noFill/>
            <a:miter lim="800000"/>
            <a:headEnd/>
            <a:tailEnd/>
          </a:ln>
          <a:effectLst/>
        </p:spPr>
      </p:pic>
    </p:spTree>
    <p:extLst>
      <p:ext uri="{BB962C8B-B14F-4D97-AF65-F5344CB8AC3E}">
        <p14:creationId xmlns:p14="http://schemas.microsoft.com/office/powerpoint/2010/main" val="38194155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dirty="0" smtClean="0">
                <a:solidFill>
                  <a:schemeClr val="tx1"/>
                </a:solidFill>
                <a:latin typeface="+mn-lt"/>
              </a:rPr>
              <a:t>Relationship and Relationship-Sets</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Relationship</a:t>
            </a:r>
          </a:p>
          <a:p>
            <a:r>
              <a:rPr lang="en-US" sz="3200" b="1" dirty="0" smtClean="0">
                <a:solidFill>
                  <a:schemeClr val="tx1"/>
                </a:solidFill>
              </a:rPr>
              <a:t>It is an </a:t>
            </a:r>
            <a:r>
              <a:rPr lang="en-US" sz="3200" b="1" u="sng" dirty="0" smtClean="0">
                <a:solidFill>
                  <a:schemeClr val="tx1"/>
                </a:solidFill>
              </a:rPr>
              <a:t>association among several entities.</a:t>
            </a:r>
          </a:p>
          <a:p>
            <a:r>
              <a:rPr lang="en-US" sz="3200" b="1" dirty="0" err="1" smtClean="0">
                <a:solidFill>
                  <a:schemeClr val="tx1"/>
                </a:solidFill>
              </a:rPr>
              <a:t>Eg</a:t>
            </a:r>
            <a:r>
              <a:rPr lang="en-US" sz="3200" b="1" dirty="0" smtClean="0">
                <a:solidFill>
                  <a:schemeClr val="tx1"/>
                </a:solidFill>
              </a:rPr>
              <a:t>;</a:t>
            </a:r>
          </a:p>
          <a:p>
            <a:r>
              <a:rPr lang="en-US" sz="3200" b="1" dirty="0" err="1" smtClean="0">
                <a:solidFill>
                  <a:schemeClr val="tx1"/>
                </a:solidFill>
              </a:rPr>
              <a:t>Anjana</a:t>
            </a:r>
            <a:r>
              <a:rPr lang="en-US" sz="3200" b="1" dirty="0" smtClean="0">
                <a:solidFill>
                  <a:schemeClr val="tx1"/>
                </a:solidFill>
              </a:rPr>
              <a:t> works in MCA department</a:t>
            </a:r>
          </a:p>
          <a:p>
            <a:r>
              <a:rPr lang="en-US" sz="3200" b="1" dirty="0" err="1" smtClean="0">
                <a:solidFill>
                  <a:schemeClr val="tx1"/>
                </a:solidFill>
              </a:rPr>
              <a:t>Anjana</a:t>
            </a:r>
            <a:r>
              <a:rPr lang="en-US" sz="3200" b="1" dirty="0" smtClean="0">
                <a:solidFill>
                  <a:schemeClr val="tx1"/>
                </a:solidFill>
              </a:rPr>
              <a:t>-entity</a:t>
            </a:r>
          </a:p>
          <a:p>
            <a:r>
              <a:rPr lang="en-US" sz="3200" b="1" dirty="0" smtClean="0">
                <a:solidFill>
                  <a:schemeClr val="tx1"/>
                </a:solidFill>
              </a:rPr>
              <a:t>Works in-relationship</a:t>
            </a:r>
          </a:p>
          <a:p>
            <a:r>
              <a:rPr lang="en-US" sz="3200" b="1" dirty="0" smtClean="0">
                <a:solidFill>
                  <a:schemeClr val="tx1"/>
                </a:solidFill>
              </a:rPr>
              <a:t>MCA department-entity</a:t>
            </a: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6544335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r>
              <a:rPr lang="en-US" dirty="0">
                <a:solidFill>
                  <a:schemeClr val="tx1"/>
                </a:solidFill>
              </a:rPr>
              <a:t>Relationship and Relationship-Sets</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solidFill>
                  <a:schemeClr val="tx1"/>
                </a:solidFill>
              </a:rPr>
              <a:t>Relationship Set</a:t>
            </a:r>
          </a:p>
          <a:p>
            <a:r>
              <a:rPr lang="en-US" sz="3200" b="1" i="1" u="sng" dirty="0" smtClean="0">
                <a:solidFill>
                  <a:schemeClr val="tx1"/>
                </a:solidFill>
              </a:rPr>
              <a:t>Collection of similar relations.</a:t>
            </a:r>
          </a:p>
          <a:p>
            <a:pPr marL="0" indent="0">
              <a:buNone/>
            </a:pPr>
            <a:r>
              <a:rPr lang="en-US" sz="3200" b="1" u="sng" dirty="0" smtClean="0">
                <a:solidFill>
                  <a:schemeClr val="tx1"/>
                </a:solidFill>
              </a:rPr>
              <a:t>Degree of a relationship set:</a:t>
            </a:r>
          </a:p>
          <a:p>
            <a:r>
              <a:rPr lang="en-US" sz="3200" b="1" dirty="0" smtClean="0">
                <a:solidFill>
                  <a:schemeClr val="tx1"/>
                </a:solidFill>
              </a:rPr>
              <a:t>It is the no. of entity sets that participate in a relation set.</a:t>
            </a:r>
          </a:p>
          <a:p>
            <a:r>
              <a:rPr lang="en-US" sz="3200" b="1" dirty="0" smtClean="0">
                <a:solidFill>
                  <a:schemeClr val="tx1"/>
                </a:solidFill>
              </a:rPr>
              <a:t>Relationship that involves 2 entity sets are called binary (degree-2).</a:t>
            </a:r>
          </a:p>
          <a:p>
            <a:r>
              <a:rPr lang="en-US" sz="3200" b="1" dirty="0">
                <a:solidFill>
                  <a:schemeClr val="tx1"/>
                </a:solidFill>
              </a:rPr>
              <a:t>Relationship that involves </a:t>
            </a:r>
            <a:r>
              <a:rPr lang="en-US" sz="3200" b="1" dirty="0" smtClean="0">
                <a:solidFill>
                  <a:schemeClr val="tx1"/>
                </a:solidFill>
              </a:rPr>
              <a:t>3 </a:t>
            </a:r>
            <a:r>
              <a:rPr lang="en-US" sz="3200" b="1" dirty="0">
                <a:solidFill>
                  <a:schemeClr val="tx1"/>
                </a:solidFill>
              </a:rPr>
              <a:t>entity sets are called </a:t>
            </a:r>
            <a:r>
              <a:rPr lang="en-US" sz="3200" b="1" dirty="0" smtClean="0">
                <a:solidFill>
                  <a:schemeClr val="tx1"/>
                </a:solidFill>
              </a:rPr>
              <a:t>ternary(degree-3).</a:t>
            </a:r>
            <a:endParaRPr lang="en-US" sz="3200" b="1" dirty="0">
              <a:solidFill>
                <a:schemeClr val="tx1"/>
              </a:solidFill>
            </a:endParaRP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4009359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r>
              <a:rPr lang="en-US" dirty="0" smtClean="0">
                <a:solidFill>
                  <a:schemeClr val="tx1"/>
                </a:solidFill>
                <a:latin typeface="+mn-lt"/>
              </a:rPr>
              <a:t>Simple </a:t>
            </a:r>
            <a:r>
              <a:rPr lang="en-US" dirty="0" smtClean="0">
                <a:solidFill>
                  <a:schemeClr val="tx1"/>
                </a:solidFill>
                <a:latin typeface="+mn-lt"/>
              </a:rPr>
              <a:t>relationship-binary</a:t>
            </a:r>
            <a:endParaRPr lang="en-US" dirty="0">
              <a:solidFill>
                <a:schemeClr val="tx1"/>
              </a:solidFill>
              <a:latin typeface="+mn-lt"/>
            </a:endParaRPr>
          </a:p>
        </p:txBody>
      </p:sp>
      <p:pic>
        <p:nvPicPr>
          <p:cNvPr id="4" name="Content Placeholder 3"/>
          <p:cNvPicPr>
            <a:picLocks noGrp="1" noChangeAspect="1"/>
          </p:cNvPicPr>
          <p:nvPr>
            <p:ph idx="1"/>
          </p:nvPr>
        </p:nvPicPr>
        <p:blipFill>
          <a:blip r:embed="rId2"/>
          <a:stretch>
            <a:fillRect/>
          </a:stretch>
        </p:blipFill>
        <p:spPr>
          <a:xfrm>
            <a:off x="1558344" y="1584101"/>
            <a:ext cx="8783391" cy="2990464"/>
          </a:xfrm>
          <a:prstGeom prst="rect">
            <a:avLst/>
          </a:prstGeom>
        </p:spPr>
      </p:pic>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9629338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endParaRPr lang="en-US" dirty="0">
              <a:solidFill>
                <a:srgbClr val="FF0000"/>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pPr marL="0" indent="0">
              <a:buNone/>
            </a:pPr>
            <a:r>
              <a:rPr lang="en-US" sz="3200" b="1" dirty="0" smtClean="0"/>
              <a:t>Ternary Relationship</a:t>
            </a:r>
          </a:p>
          <a:p>
            <a:pPr marL="0" indent="0">
              <a:buNone/>
            </a:pPr>
            <a:endParaRPr lang="en-US" sz="3200" b="1" dirty="0"/>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4" name="Picture 3"/>
          <p:cNvPicPr>
            <a:picLocks noChangeAspect="1"/>
          </p:cNvPicPr>
          <p:nvPr/>
        </p:nvPicPr>
        <p:blipFill>
          <a:blip r:embed="rId2"/>
          <a:stretch>
            <a:fillRect/>
          </a:stretch>
        </p:blipFill>
        <p:spPr>
          <a:xfrm>
            <a:off x="1390918" y="1806421"/>
            <a:ext cx="8357264" cy="3795889"/>
          </a:xfrm>
          <a:prstGeom prst="rect">
            <a:avLst/>
          </a:prstGeom>
        </p:spPr>
      </p:pic>
    </p:spTree>
    <p:extLst>
      <p:ext uri="{BB962C8B-B14F-4D97-AF65-F5344CB8AC3E}">
        <p14:creationId xmlns:p14="http://schemas.microsoft.com/office/powerpoint/2010/main" val="29899613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pPr algn="ctr"/>
            <a:r>
              <a:rPr lang="en-US" dirty="0" smtClean="0">
                <a:solidFill>
                  <a:schemeClr val="tx1"/>
                </a:solidFill>
              </a:rPr>
              <a:t>Relationship and Relationship-Sets</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lnSpcReduction="10000"/>
          </a:bodyPr>
          <a:lstStyle/>
          <a:p>
            <a:r>
              <a:rPr lang="en-US" sz="3200" b="1" dirty="0">
                <a:solidFill>
                  <a:schemeClr val="tx1"/>
                </a:solidFill>
              </a:rPr>
              <a:t>Relationship cardinality (</a:t>
            </a:r>
            <a:r>
              <a:rPr lang="en-US" sz="3200" b="1" dirty="0" smtClean="0">
                <a:solidFill>
                  <a:schemeClr val="tx1"/>
                </a:solidFill>
              </a:rPr>
              <a:t>Mapping Cardinalities)</a:t>
            </a:r>
            <a:endParaRPr lang="en-US" sz="3200" b="1" dirty="0">
              <a:solidFill>
                <a:schemeClr val="tx1"/>
              </a:solidFill>
            </a:endParaRPr>
          </a:p>
          <a:p>
            <a:r>
              <a:rPr lang="en-US" sz="3200" b="1" u="sng" dirty="0" smtClean="0">
                <a:solidFill>
                  <a:schemeClr val="tx1"/>
                </a:solidFill>
              </a:rPr>
              <a:t>Express the No </a:t>
            </a:r>
            <a:r>
              <a:rPr lang="en-US" sz="3200" b="1" u="sng" dirty="0">
                <a:solidFill>
                  <a:schemeClr val="tx1"/>
                </a:solidFill>
              </a:rPr>
              <a:t>of entity </a:t>
            </a:r>
            <a:r>
              <a:rPr lang="en-US" sz="3200" b="1" dirty="0" smtClean="0">
                <a:solidFill>
                  <a:schemeClr val="tx1"/>
                </a:solidFill>
              </a:rPr>
              <a:t>to which another entity can be associated via a relationship.</a:t>
            </a:r>
            <a:endParaRPr lang="en-US" sz="3200" b="1" dirty="0">
              <a:solidFill>
                <a:schemeClr val="tx1"/>
              </a:solidFill>
            </a:endParaRPr>
          </a:p>
          <a:p>
            <a:r>
              <a:rPr lang="en-US" sz="3200" b="1" dirty="0">
                <a:solidFill>
                  <a:schemeClr val="tx1"/>
                </a:solidFill>
              </a:rPr>
              <a:t>Based on the cardinality, binary relationship can be classified into</a:t>
            </a:r>
          </a:p>
          <a:p>
            <a:pPr>
              <a:buClrTx/>
              <a:buFont typeface="Wingdings" panose="05000000000000000000" pitchFamily="2" charset="2"/>
              <a:buChar char="§"/>
            </a:pPr>
            <a:r>
              <a:rPr lang="en-US" sz="3200" b="1" dirty="0">
                <a:solidFill>
                  <a:schemeClr val="tx1"/>
                </a:solidFill>
              </a:rPr>
              <a:t>One-to-one</a:t>
            </a:r>
          </a:p>
          <a:p>
            <a:pPr>
              <a:buClrTx/>
              <a:buFont typeface="Wingdings" panose="05000000000000000000" pitchFamily="2" charset="2"/>
              <a:buChar char="§"/>
            </a:pPr>
            <a:r>
              <a:rPr lang="en-US" sz="3200" b="1" dirty="0">
                <a:solidFill>
                  <a:schemeClr val="tx1"/>
                </a:solidFill>
              </a:rPr>
              <a:t>One-to-Many</a:t>
            </a:r>
          </a:p>
          <a:p>
            <a:pPr>
              <a:buClrTx/>
              <a:buFont typeface="Wingdings" panose="05000000000000000000" pitchFamily="2" charset="2"/>
              <a:buChar char="§"/>
            </a:pPr>
            <a:r>
              <a:rPr lang="en-US" sz="3200" b="1" dirty="0">
                <a:solidFill>
                  <a:schemeClr val="tx1"/>
                </a:solidFill>
              </a:rPr>
              <a:t>Many-to-one</a:t>
            </a:r>
          </a:p>
          <a:p>
            <a:pPr>
              <a:buClrTx/>
              <a:buFont typeface="Wingdings" panose="05000000000000000000" pitchFamily="2" charset="2"/>
              <a:buChar char="§"/>
            </a:pPr>
            <a:r>
              <a:rPr lang="en-US" sz="3200" b="1" dirty="0">
                <a:solidFill>
                  <a:schemeClr val="tx1"/>
                </a:solidFill>
              </a:rPr>
              <a:t>Many-to many</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573367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r>
              <a:rPr lang="en-US" dirty="0">
                <a:solidFill>
                  <a:schemeClr val="tx1"/>
                </a:solidFill>
              </a:rPr>
              <a:t>Relationship and Relationship-Sets</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i="1" u="sng" dirty="0">
                <a:solidFill>
                  <a:schemeClr val="tx1"/>
                </a:solidFill>
              </a:rPr>
              <a:t>One-to-One</a:t>
            </a:r>
          </a:p>
          <a:p>
            <a:r>
              <a:rPr lang="en-US" sz="3200" b="1" dirty="0">
                <a:solidFill>
                  <a:schemeClr val="tx1"/>
                </a:solidFill>
              </a:rPr>
              <a:t>Each entity in a relationship will have </a:t>
            </a:r>
            <a:r>
              <a:rPr lang="en-US" sz="3200" b="1" u="sng" dirty="0">
                <a:solidFill>
                  <a:schemeClr val="tx1"/>
                </a:solidFill>
              </a:rPr>
              <a:t>exactly one </a:t>
            </a:r>
            <a:r>
              <a:rPr lang="en-US" sz="3200" b="1" dirty="0">
                <a:solidFill>
                  <a:schemeClr val="tx1"/>
                </a:solidFill>
              </a:rPr>
              <a:t>relationship</a:t>
            </a:r>
          </a:p>
          <a:p>
            <a:r>
              <a:rPr lang="en-US" sz="3200" b="1" dirty="0" err="1">
                <a:solidFill>
                  <a:schemeClr val="tx1"/>
                </a:solidFill>
              </a:rPr>
              <a:t>Eg</a:t>
            </a:r>
            <a:r>
              <a:rPr lang="en-US" sz="3200" b="1" dirty="0">
                <a:solidFill>
                  <a:schemeClr val="tx1"/>
                </a:solidFill>
              </a:rPr>
              <a:t>: one college can have at most one principal and one principal can assigned to only one college</a:t>
            </a: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5297591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r>
              <a:rPr lang="en-US" dirty="0">
                <a:solidFill>
                  <a:schemeClr val="tx1"/>
                </a:solidFill>
              </a:rPr>
              <a:t>Relationship and Relationship-Sets</a:t>
            </a:r>
            <a:endParaRPr lang="en-US"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i="1" dirty="0">
                <a:solidFill>
                  <a:schemeClr val="tx1"/>
                </a:solidFill>
              </a:rPr>
              <a:t>One-to-Many</a:t>
            </a:r>
          </a:p>
          <a:p>
            <a:r>
              <a:rPr lang="en-US" sz="3200" b="1" u="sng" dirty="0">
                <a:solidFill>
                  <a:schemeClr val="tx1"/>
                </a:solidFill>
              </a:rPr>
              <a:t>An entity in A </a:t>
            </a:r>
            <a:r>
              <a:rPr lang="en-US" sz="3200" b="1" dirty="0">
                <a:solidFill>
                  <a:schemeClr val="tx1"/>
                </a:solidFill>
              </a:rPr>
              <a:t>is associated with </a:t>
            </a:r>
            <a:r>
              <a:rPr lang="en-US" sz="3200" b="1" u="sng" dirty="0">
                <a:solidFill>
                  <a:schemeClr val="tx1"/>
                </a:solidFill>
              </a:rPr>
              <a:t>any number of entities in B </a:t>
            </a:r>
            <a:r>
              <a:rPr lang="en-US" sz="3200" b="1" dirty="0">
                <a:solidFill>
                  <a:schemeClr val="tx1"/>
                </a:solidFill>
              </a:rPr>
              <a:t>&amp; </a:t>
            </a:r>
            <a:r>
              <a:rPr lang="en-US" sz="3200" b="1" u="sng" dirty="0">
                <a:solidFill>
                  <a:schemeClr val="tx1"/>
                </a:solidFill>
              </a:rPr>
              <a:t>an entity in B </a:t>
            </a:r>
            <a:r>
              <a:rPr lang="en-US" sz="3200" b="1" dirty="0">
                <a:solidFill>
                  <a:schemeClr val="tx1"/>
                </a:solidFill>
              </a:rPr>
              <a:t>is associated </a:t>
            </a:r>
            <a:r>
              <a:rPr lang="en-US" sz="3200" b="1" u="sng" dirty="0">
                <a:solidFill>
                  <a:schemeClr val="tx1"/>
                </a:solidFill>
              </a:rPr>
              <a:t>with at most one entity in </a:t>
            </a:r>
            <a:r>
              <a:rPr lang="en-US" sz="3200" b="1" u="sng" dirty="0" smtClean="0">
                <a:solidFill>
                  <a:schemeClr val="tx1"/>
                </a:solidFill>
              </a:rPr>
              <a:t>A.</a:t>
            </a:r>
          </a:p>
          <a:p>
            <a:r>
              <a:rPr lang="en-US" sz="3200" b="1" dirty="0" err="1" smtClean="0">
                <a:solidFill>
                  <a:schemeClr val="tx1"/>
                </a:solidFill>
              </a:rPr>
              <a:t>Eg</a:t>
            </a:r>
            <a:r>
              <a:rPr lang="en-US" sz="3200" b="1" dirty="0" smtClean="0">
                <a:solidFill>
                  <a:schemeClr val="tx1"/>
                </a:solidFill>
              </a:rPr>
              <a:t>;</a:t>
            </a:r>
          </a:p>
          <a:p>
            <a:r>
              <a:rPr lang="en-US" sz="3200" b="1" dirty="0">
                <a:solidFill>
                  <a:schemeClr val="tx1"/>
                </a:solidFill>
              </a:rPr>
              <a:t>One department can appoint any number of faculty members but one faculty member is assigned to only one department </a:t>
            </a:r>
          </a:p>
          <a:p>
            <a:endParaRPr lang="en-US" sz="3200" b="1" dirty="0">
              <a:solidFill>
                <a:schemeClr val="tx1"/>
              </a:solidFill>
            </a:endParaRPr>
          </a:p>
          <a:p>
            <a:pPr marL="0" indent="0">
              <a:buNone/>
            </a:pPr>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6542235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r>
              <a:rPr lang="en-US" dirty="0">
                <a:solidFill>
                  <a:schemeClr val="tx1"/>
                </a:solidFill>
              </a:rPr>
              <a:t>Relationship and Relationship-Sets</a:t>
            </a:r>
            <a:endParaRPr lang="en-US" b="1"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dirty="0">
                <a:solidFill>
                  <a:schemeClr val="tx1"/>
                </a:solidFill>
              </a:rPr>
              <a:t>Many-to-One</a:t>
            </a:r>
          </a:p>
          <a:p>
            <a:r>
              <a:rPr lang="en-US" sz="3200" b="1" u="sng" dirty="0">
                <a:solidFill>
                  <a:schemeClr val="tx1"/>
                </a:solidFill>
              </a:rPr>
              <a:t>An entity in A </a:t>
            </a:r>
            <a:r>
              <a:rPr lang="en-US" sz="3200" b="1" dirty="0">
                <a:solidFill>
                  <a:schemeClr val="tx1"/>
                </a:solidFill>
              </a:rPr>
              <a:t>is associated </a:t>
            </a:r>
            <a:r>
              <a:rPr lang="en-US" sz="3200" b="1" u="sng" dirty="0">
                <a:solidFill>
                  <a:schemeClr val="tx1"/>
                </a:solidFill>
              </a:rPr>
              <a:t>with at most one entity in B</a:t>
            </a:r>
            <a:r>
              <a:rPr lang="en-US" sz="3200" b="1" dirty="0">
                <a:solidFill>
                  <a:schemeClr val="tx1"/>
                </a:solidFill>
              </a:rPr>
              <a:t>, and </a:t>
            </a:r>
            <a:r>
              <a:rPr lang="en-US" sz="3200" b="1" u="sng" dirty="0">
                <a:solidFill>
                  <a:schemeClr val="tx1"/>
                </a:solidFill>
              </a:rPr>
              <a:t>an entity in B </a:t>
            </a:r>
            <a:r>
              <a:rPr lang="en-US" sz="3200" b="1" dirty="0">
                <a:solidFill>
                  <a:schemeClr val="tx1"/>
                </a:solidFill>
              </a:rPr>
              <a:t>is associated  </a:t>
            </a:r>
            <a:r>
              <a:rPr lang="en-US" sz="3200" b="1" u="sng" dirty="0">
                <a:solidFill>
                  <a:schemeClr val="tx1"/>
                </a:solidFill>
              </a:rPr>
              <a:t>with any number of entities in A</a:t>
            </a:r>
          </a:p>
          <a:p>
            <a:r>
              <a:rPr lang="en-US" sz="3200" b="1" dirty="0" smtClean="0">
                <a:solidFill>
                  <a:schemeClr val="tx1"/>
                </a:solidFill>
              </a:rPr>
              <a:t>Example</a:t>
            </a:r>
            <a:endParaRPr lang="en-US" sz="3200" b="1" dirty="0">
              <a:solidFill>
                <a:schemeClr val="tx1"/>
              </a:solidFill>
            </a:endParaRPr>
          </a:p>
          <a:p>
            <a:r>
              <a:rPr lang="en-US" sz="3200" b="1" dirty="0">
                <a:solidFill>
                  <a:schemeClr val="tx1"/>
                </a:solidFill>
              </a:rPr>
              <a:t>Course has many students but a student can be </a:t>
            </a:r>
            <a:r>
              <a:rPr lang="en-US" sz="3200" b="1" dirty="0" smtClean="0">
                <a:solidFill>
                  <a:schemeClr val="tx1"/>
                </a:solidFill>
              </a:rPr>
              <a:t>opt for </a:t>
            </a:r>
            <a:r>
              <a:rPr lang="en-US" sz="3200" b="1" dirty="0">
                <a:solidFill>
                  <a:schemeClr val="tx1"/>
                </a:solidFill>
              </a:rPr>
              <a:t>only one course</a:t>
            </a:r>
          </a:p>
          <a:p>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110746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957560" cy="574766"/>
          </a:xfrm>
        </p:spPr>
        <p:txBody>
          <a:bodyPr>
            <a:normAutofit fontScale="90000"/>
          </a:bodyPr>
          <a:lstStyle/>
          <a:p>
            <a:r>
              <a:rPr lang="en-US" b="1" dirty="0">
                <a:solidFill>
                  <a:schemeClr val="tx1"/>
                </a:solidFill>
              </a:rPr>
              <a:t>Relationship and Relationship-Sets</a:t>
            </a:r>
            <a:endParaRPr lang="en-US" b="1" dirty="0">
              <a:solidFill>
                <a:schemeClr val="tx1"/>
              </a:solidFill>
              <a:latin typeface="+mn-lt"/>
            </a:endParaRPr>
          </a:p>
        </p:txBody>
      </p:sp>
      <p:sp>
        <p:nvSpPr>
          <p:cNvPr id="3" name="Content Placeholder 2"/>
          <p:cNvSpPr>
            <a:spLocks noGrp="1"/>
          </p:cNvSpPr>
          <p:nvPr>
            <p:ph idx="1"/>
          </p:nvPr>
        </p:nvSpPr>
        <p:spPr>
          <a:xfrm>
            <a:off x="838200" y="1123407"/>
            <a:ext cx="10957560" cy="4950822"/>
          </a:xfrm>
        </p:spPr>
        <p:txBody>
          <a:bodyPr>
            <a:normAutofit/>
          </a:bodyPr>
          <a:lstStyle/>
          <a:p>
            <a:r>
              <a:rPr lang="en-US" sz="3200" b="1" dirty="0">
                <a:solidFill>
                  <a:schemeClr val="tx1"/>
                </a:solidFill>
              </a:rPr>
              <a:t>Many-to-Many</a:t>
            </a:r>
          </a:p>
          <a:p>
            <a:r>
              <a:rPr lang="en-US" sz="3200" b="1" dirty="0">
                <a:solidFill>
                  <a:schemeClr val="tx1"/>
                </a:solidFill>
              </a:rPr>
              <a:t>Entities of both sides of the relationship can have </a:t>
            </a:r>
            <a:r>
              <a:rPr lang="en-US" sz="3200" b="1" u="sng" dirty="0">
                <a:solidFill>
                  <a:schemeClr val="tx1"/>
                </a:solidFill>
              </a:rPr>
              <a:t>many related entities on the other side</a:t>
            </a:r>
          </a:p>
          <a:p>
            <a:r>
              <a:rPr lang="en-US" sz="3200" b="1" dirty="0" smtClean="0">
                <a:solidFill>
                  <a:schemeClr val="tx1"/>
                </a:solidFill>
              </a:rPr>
              <a:t>Example</a:t>
            </a:r>
            <a:endParaRPr lang="en-US" sz="3200" b="1" dirty="0">
              <a:solidFill>
                <a:schemeClr val="tx1"/>
              </a:solidFill>
            </a:endParaRPr>
          </a:p>
          <a:p>
            <a:r>
              <a:rPr lang="en-US" sz="3200" b="1" dirty="0">
                <a:solidFill>
                  <a:schemeClr val="tx1"/>
                </a:solidFill>
              </a:rPr>
              <a:t>One faculty member can be assigned to teach many courses and one course may be taught by many facility members</a:t>
            </a:r>
          </a:p>
          <a:p>
            <a:endParaRPr lang="en-US" sz="3200" b="1" dirty="0">
              <a:solidFill>
                <a:schemeClr val="tx1"/>
              </a:solidFill>
            </a:endParaRPr>
          </a:p>
        </p:txBody>
      </p:sp>
      <p:sp>
        <p:nvSpPr>
          <p:cNvPr id="5" name="Content Placeholder 2"/>
          <p:cNvSpPr txBox="1">
            <a:spLocks/>
          </p:cNvSpPr>
          <p:nvPr/>
        </p:nvSpPr>
        <p:spPr>
          <a:xfrm>
            <a:off x="0" y="6230983"/>
            <a:ext cx="12192000" cy="627016"/>
          </a:xfrm>
          <a:prstGeom prst="rect">
            <a:avLst/>
          </a:prstGeom>
          <a:solidFill>
            <a:srgbClr val="92D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240752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DBMS</a:t>
            </a:r>
            <a:endParaRPr lang="en-US" dirty="0"/>
          </a:p>
        </p:txBody>
      </p:sp>
      <p:sp>
        <p:nvSpPr>
          <p:cNvPr id="3" name="Content Placeholder 2"/>
          <p:cNvSpPr>
            <a:spLocks noGrp="1"/>
          </p:cNvSpPr>
          <p:nvPr>
            <p:ph idx="1"/>
          </p:nvPr>
        </p:nvSpPr>
        <p:spPr/>
        <p:txBody>
          <a:bodyPr>
            <a:normAutofit/>
          </a:bodyPr>
          <a:lstStyle/>
          <a:p>
            <a:r>
              <a:rPr lang="en-US" sz="2800" b="1" u="sng" dirty="0">
                <a:solidFill>
                  <a:schemeClr val="tx1"/>
                </a:solidFill>
              </a:rPr>
              <a:t>File System Versus DBMS</a:t>
            </a:r>
          </a:p>
          <a:p>
            <a:pPr>
              <a:buClrTx/>
              <a:buFont typeface="Arial" panose="020B0604020202020204" pitchFamily="34" charset="0"/>
              <a:buChar char="•"/>
            </a:pPr>
            <a:r>
              <a:rPr lang="en-US" sz="2800" b="1" dirty="0" smtClean="0">
                <a:solidFill>
                  <a:schemeClr val="tx1"/>
                </a:solidFill>
              </a:rPr>
              <a:t>Concurrent </a:t>
            </a:r>
            <a:r>
              <a:rPr lang="en-US" sz="2800" b="1" dirty="0">
                <a:solidFill>
                  <a:schemeClr val="tx1"/>
                </a:solidFill>
              </a:rPr>
              <a:t>access Anomalies</a:t>
            </a:r>
          </a:p>
          <a:p>
            <a:pPr>
              <a:buClrTx/>
              <a:buFont typeface="Arial" panose="020B0604020202020204" pitchFamily="34" charset="0"/>
              <a:buChar char="•"/>
            </a:pPr>
            <a:r>
              <a:rPr lang="en-US" sz="2800" b="1" dirty="0">
                <a:solidFill>
                  <a:schemeClr val="tx1"/>
                </a:solidFill>
              </a:rPr>
              <a:t>Data redundancy</a:t>
            </a:r>
          </a:p>
          <a:p>
            <a:pPr>
              <a:buClrTx/>
              <a:buFont typeface="Arial" panose="020B0604020202020204" pitchFamily="34" charset="0"/>
              <a:buChar char="•"/>
            </a:pPr>
            <a:r>
              <a:rPr lang="en-US" sz="2800" b="1" dirty="0">
                <a:solidFill>
                  <a:schemeClr val="tx1"/>
                </a:solidFill>
              </a:rPr>
              <a:t>Difficulty in accessing data</a:t>
            </a:r>
          </a:p>
          <a:p>
            <a:pPr>
              <a:buClrTx/>
              <a:buFont typeface="Arial" panose="020B0604020202020204" pitchFamily="34" charset="0"/>
              <a:buChar char="•"/>
            </a:pPr>
            <a:r>
              <a:rPr lang="en-US" sz="2800" b="1" dirty="0">
                <a:solidFill>
                  <a:schemeClr val="tx1"/>
                </a:solidFill>
              </a:rPr>
              <a:t>Data isolation </a:t>
            </a:r>
          </a:p>
          <a:p>
            <a:pPr>
              <a:buClrTx/>
              <a:buFont typeface="Arial" panose="020B0604020202020204" pitchFamily="34" charset="0"/>
              <a:buChar char="•"/>
            </a:pPr>
            <a:r>
              <a:rPr lang="en-US" sz="2800" b="1" dirty="0">
                <a:solidFill>
                  <a:schemeClr val="tx1"/>
                </a:solidFill>
              </a:rPr>
              <a:t>Atomicity Problem</a:t>
            </a:r>
          </a:p>
          <a:p>
            <a:pPr>
              <a:buClrTx/>
              <a:buFont typeface="Arial" panose="020B0604020202020204" pitchFamily="34" charset="0"/>
              <a:buChar char="•"/>
            </a:pPr>
            <a:r>
              <a:rPr lang="en-US" sz="2800" b="1" dirty="0">
                <a:solidFill>
                  <a:schemeClr val="tx1"/>
                </a:solidFill>
              </a:rPr>
              <a:t>Security Problem</a:t>
            </a:r>
          </a:p>
          <a:p>
            <a:endParaRPr lang="en-US" sz="2800" dirty="0">
              <a:solidFill>
                <a:schemeClr val="tx1"/>
              </a:solidFill>
            </a:endParaRPr>
          </a:p>
        </p:txBody>
      </p:sp>
    </p:spTree>
    <p:extLst>
      <p:ext uri="{BB962C8B-B14F-4D97-AF65-F5344CB8AC3E}">
        <p14:creationId xmlns:p14="http://schemas.microsoft.com/office/powerpoint/2010/main" val="2655255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Participation Constraints </a:t>
            </a:r>
            <a:br>
              <a:rPr lang="en-US" b="1"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1097280" y="1306286"/>
            <a:ext cx="10058400" cy="4562808"/>
          </a:xfrm>
        </p:spPr>
        <p:txBody>
          <a:bodyPr>
            <a:noAutofit/>
          </a:bodyPr>
          <a:lstStyle/>
          <a:p>
            <a:r>
              <a:rPr lang="en-US" sz="3200" b="1" dirty="0" smtClean="0">
                <a:solidFill>
                  <a:schemeClr val="tx1"/>
                </a:solidFill>
              </a:rPr>
              <a:t>Two </a:t>
            </a:r>
            <a:r>
              <a:rPr lang="en-US" sz="3200" b="1" dirty="0">
                <a:solidFill>
                  <a:schemeClr val="tx1"/>
                </a:solidFill>
              </a:rPr>
              <a:t>types</a:t>
            </a:r>
          </a:p>
          <a:p>
            <a:r>
              <a:rPr lang="en-US" sz="3200" b="1" u="sng" dirty="0">
                <a:solidFill>
                  <a:schemeClr val="tx1"/>
                </a:solidFill>
              </a:rPr>
              <a:t>Total participation</a:t>
            </a:r>
          </a:p>
          <a:p>
            <a:r>
              <a:rPr lang="en-US" sz="3200" b="1" dirty="0">
                <a:solidFill>
                  <a:schemeClr val="tx1"/>
                </a:solidFill>
              </a:rPr>
              <a:t>When </a:t>
            </a:r>
            <a:r>
              <a:rPr lang="en-US" sz="3200" b="1" u="sng" dirty="0" smtClean="0">
                <a:solidFill>
                  <a:schemeClr val="tx1"/>
                </a:solidFill>
              </a:rPr>
              <a:t>all the entities </a:t>
            </a:r>
            <a:r>
              <a:rPr lang="en-US" sz="3200" b="1" dirty="0">
                <a:solidFill>
                  <a:schemeClr val="tx1"/>
                </a:solidFill>
              </a:rPr>
              <a:t>from an </a:t>
            </a:r>
            <a:r>
              <a:rPr lang="en-US" sz="3200" b="1" dirty="0" smtClean="0">
                <a:solidFill>
                  <a:schemeClr val="tx1"/>
                </a:solidFill>
              </a:rPr>
              <a:t>entity set E </a:t>
            </a:r>
            <a:r>
              <a:rPr lang="en-US" sz="3200" b="1" dirty="0">
                <a:solidFill>
                  <a:schemeClr val="tx1"/>
                </a:solidFill>
              </a:rPr>
              <a:t>participate in </a:t>
            </a:r>
            <a:r>
              <a:rPr lang="en-US" sz="3200" b="1" dirty="0" smtClean="0">
                <a:solidFill>
                  <a:schemeClr val="tx1"/>
                </a:solidFill>
              </a:rPr>
              <a:t>at least one relationship in R </a:t>
            </a:r>
            <a:r>
              <a:rPr lang="en-US" sz="3200" b="1" dirty="0">
                <a:solidFill>
                  <a:schemeClr val="tx1"/>
                </a:solidFill>
              </a:rPr>
              <a:t>is called total </a:t>
            </a:r>
            <a:r>
              <a:rPr lang="en-US" sz="3200" b="1" dirty="0" smtClean="0">
                <a:solidFill>
                  <a:schemeClr val="tx1"/>
                </a:solidFill>
              </a:rPr>
              <a:t>participation.</a:t>
            </a:r>
            <a:endParaRPr lang="en-US" sz="3200" b="1" dirty="0">
              <a:solidFill>
                <a:schemeClr val="tx1"/>
              </a:solidFill>
            </a:endParaRPr>
          </a:p>
          <a:p>
            <a:r>
              <a:rPr lang="en-US" sz="3200" b="1" dirty="0">
                <a:solidFill>
                  <a:schemeClr val="tx1"/>
                </a:solidFill>
              </a:rPr>
              <a:t>It is represented by </a:t>
            </a:r>
            <a:r>
              <a:rPr lang="en-US" sz="3200" b="1" u="sng" dirty="0">
                <a:solidFill>
                  <a:schemeClr val="tx1"/>
                </a:solidFill>
              </a:rPr>
              <a:t>double arrow</a:t>
            </a:r>
          </a:p>
          <a:p>
            <a:r>
              <a:rPr lang="en-US" sz="3200" b="1" u="sng" dirty="0" smtClean="0">
                <a:solidFill>
                  <a:schemeClr val="tx1"/>
                </a:solidFill>
              </a:rPr>
              <a:t>Partial </a:t>
            </a:r>
            <a:r>
              <a:rPr lang="en-US" sz="3200" b="1" u="sng" dirty="0">
                <a:solidFill>
                  <a:schemeClr val="tx1"/>
                </a:solidFill>
              </a:rPr>
              <a:t>participation </a:t>
            </a:r>
          </a:p>
          <a:p>
            <a:r>
              <a:rPr lang="en-US" sz="3200" b="1" dirty="0">
                <a:solidFill>
                  <a:schemeClr val="tx1"/>
                </a:solidFill>
              </a:rPr>
              <a:t>When it </a:t>
            </a:r>
            <a:r>
              <a:rPr lang="en-US" sz="3200" b="1" u="sng" dirty="0">
                <a:solidFill>
                  <a:schemeClr val="tx1"/>
                </a:solidFill>
              </a:rPr>
              <a:t>is not necessary  for all </a:t>
            </a:r>
            <a:r>
              <a:rPr lang="en-US" sz="3200" b="1" dirty="0">
                <a:solidFill>
                  <a:schemeClr val="tx1"/>
                </a:solidFill>
              </a:rPr>
              <a:t>entities in entity </a:t>
            </a:r>
            <a:r>
              <a:rPr lang="en-US" sz="3200" b="1" dirty="0" smtClean="0">
                <a:solidFill>
                  <a:schemeClr val="tx1"/>
                </a:solidFill>
              </a:rPr>
              <a:t>set E </a:t>
            </a:r>
            <a:r>
              <a:rPr lang="en-US" sz="3200" b="1" dirty="0">
                <a:solidFill>
                  <a:schemeClr val="tx1"/>
                </a:solidFill>
              </a:rPr>
              <a:t>participate in a </a:t>
            </a:r>
            <a:r>
              <a:rPr lang="en-US" sz="3200" b="1" dirty="0" smtClean="0">
                <a:solidFill>
                  <a:schemeClr val="tx1"/>
                </a:solidFill>
              </a:rPr>
              <a:t>relationship R </a:t>
            </a:r>
            <a:r>
              <a:rPr lang="en-US" sz="3200" b="1" dirty="0">
                <a:solidFill>
                  <a:schemeClr val="tx1"/>
                </a:solidFill>
              </a:rPr>
              <a:t>is called partial </a:t>
            </a:r>
            <a:r>
              <a:rPr lang="en-US" sz="3200" b="1" dirty="0" smtClean="0">
                <a:solidFill>
                  <a:schemeClr val="tx1"/>
                </a:solidFill>
              </a:rPr>
              <a:t>participation.</a:t>
            </a:r>
            <a:endParaRPr lang="en-US" sz="3200" b="1" dirty="0">
              <a:solidFill>
                <a:schemeClr val="tx1"/>
              </a:solidFill>
            </a:endParaRPr>
          </a:p>
          <a:p>
            <a:endParaRPr lang="en-US" sz="3200" b="1" dirty="0">
              <a:solidFill>
                <a:schemeClr val="tx1"/>
              </a:solidFill>
            </a:endParaRPr>
          </a:p>
        </p:txBody>
      </p:sp>
    </p:spTree>
    <p:extLst>
      <p:ext uri="{BB962C8B-B14F-4D97-AF65-F5344CB8AC3E}">
        <p14:creationId xmlns:p14="http://schemas.microsoft.com/office/powerpoint/2010/main" val="32879576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Keys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b="1" dirty="0" smtClean="0">
                <a:solidFill>
                  <a:schemeClr val="tx1"/>
                </a:solidFill>
              </a:rPr>
              <a:t>Key is defined as the column or attribute of the database table, used to identify one or more instances of the table.</a:t>
            </a:r>
          </a:p>
          <a:p>
            <a:pPr>
              <a:buFont typeface="Arial" panose="020B0604020202020204" pitchFamily="34" charset="0"/>
              <a:buChar char="•"/>
            </a:pPr>
            <a:r>
              <a:rPr lang="en-US" sz="3200" b="1" dirty="0">
                <a:solidFill>
                  <a:schemeClr val="tx1"/>
                </a:solidFill>
              </a:rPr>
              <a:t> </a:t>
            </a:r>
            <a:r>
              <a:rPr lang="en-US" sz="3200" b="1" u="sng" dirty="0" smtClean="0">
                <a:solidFill>
                  <a:schemeClr val="tx1"/>
                </a:solidFill>
              </a:rPr>
              <a:t>Superkey :</a:t>
            </a:r>
            <a:r>
              <a:rPr lang="en-US" sz="3200" b="1" dirty="0" smtClean="0">
                <a:solidFill>
                  <a:srgbClr val="FF0000"/>
                </a:solidFill>
              </a:rPr>
              <a:t> </a:t>
            </a:r>
            <a:r>
              <a:rPr lang="en-US" sz="3200" b="1" dirty="0" smtClean="0">
                <a:solidFill>
                  <a:schemeClr val="tx1"/>
                </a:solidFill>
              </a:rPr>
              <a:t>A </a:t>
            </a:r>
            <a:r>
              <a:rPr lang="en-US" sz="3200" b="1" dirty="0" err="1" smtClean="0">
                <a:solidFill>
                  <a:schemeClr val="tx1"/>
                </a:solidFill>
              </a:rPr>
              <a:t>superkey</a:t>
            </a:r>
            <a:r>
              <a:rPr lang="en-US" sz="3200" b="1" dirty="0" smtClean="0">
                <a:solidFill>
                  <a:schemeClr val="tx1"/>
                </a:solidFill>
              </a:rPr>
              <a:t> is a set of one or more attributes that can uniquely identify an entity in the entity set.</a:t>
            </a:r>
          </a:p>
          <a:p>
            <a:pPr>
              <a:buFont typeface="Arial" panose="020B0604020202020204" pitchFamily="34" charset="0"/>
              <a:buChar char="•"/>
            </a:pPr>
            <a:r>
              <a:rPr lang="en-US" sz="3200" b="1" dirty="0" err="1" smtClean="0">
                <a:solidFill>
                  <a:schemeClr val="tx1"/>
                </a:solidFill>
              </a:rPr>
              <a:t>Eg</a:t>
            </a:r>
            <a:r>
              <a:rPr lang="en-US" sz="3200" b="1" dirty="0" smtClean="0">
                <a:solidFill>
                  <a:schemeClr val="tx1"/>
                </a:solidFill>
              </a:rPr>
              <a:t>: </a:t>
            </a:r>
            <a:r>
              <a:rPr lang="en-US" sz="3200" b="1" dirty="0" err="1" smtClean="0">
                <a:solidFill>
                  <a:schemeClr val="tx1"/>
                </a:solidFill>
              </a:rPr>
              <a:t>rollno</a:t>
            </a:r>
            <a:r>
              <a:rPr lang="en-US" sz="3200" b="1" dirty="0" smtClean="0">
                <a:solidFill>
                  <a:schemeClr val="tx1"/>
                </a:solidFill>
              </a:rPr>
              <a:t> for the entity set student will uniquely identify a student. So </a:t>
            </a:r>
            <a:r>
              <a:rPr lang="en-US" sz="3200" b="1" dirty="0" err="1" smtClean="0">
                <a:solidFill>
                  <a:schemeClr val="tx1"/>
                </a:solidFill>
              </a:rPr>
              <a:t>rollno</a:t>
            </a:r>
            <a:r>
              <a:rPr lang="en-US" sz="3200" b="1" dirty="0" smtClean="0">
                <a:solidFill>
                  <a:schemeClr val="tx1"/>
                </a:solidFill>
              </a:rPr>
              <a:t> is a </a:t>
            </a:r>
            <a:r>
              <a:rPr lang="en-US" sz="3200" b="1" dirty="0" err="1" smtClean="0">
                <a:solidFill>
                  <a:schemeClr val="tx1"/>
                </a:solidFill>
              </a:rPr>
              <a:t>superkey</a:t>
            </a:r>
            <a:r>
              <a:rPr lang="en-US" sz="3200" b="1" dirty="0" smtClean="0">
                <a:solidFill>
                  <a:schemeClr val="tx1"/>
                </a:solidFill>
              </a:rPr>
              <a:t>. The combination of </a:t>
            </a:r>
            <a:r>
              <a:rPr lang="en-US" sz="3200" b="1" dirty="0" err="1" smtClean="0">
                <a:solidFill>
                  <a:schemeClr val="tx1"/>
                </a:solidFill>
              </a:rPr>
              <a:t>studentname</a:t>
            </a:r>
            <a:r>
              <a:rPr lang="en-US" sz="3200" b="1" dirty="0" smtClean="0">
                <a:solidFill>
                  <a:schemeClr val="tx1"/>
                </a:solidFill>
              </a:rPr>
              <a:t> and </a:t>
            </a:r>
            <a:r>
              <a:rPr lang="en-US" sz="3200" b="1" dirty="0" err="1" smtClean="0">
                <a:solidFill>
                  <a:schemeClr val="tx1"/>
                </a:solidFill>
              </a:rPr>
              <a:t>rollno</a:t>
            </a:r>
            <a:r>
              <a:rPr lang="en-US" sz="3200" b="1" dirty="0" smtClean="0">
                <a:solidFill>
                  <a:schemeClr val="tx1"/>
                </a:solidFill>
              </a:rPr>
              <a:t> is also a </a:t>
            </a:r>
            <a:r>
              <a:rPr lang="en-US" sz="3200" b="1" dirty="0" err="1" smtClean="0">
                <a:solidFill>
                  <a:schemeClr val="tx1"/>
                </a:solidFill>
              </a:rPr>
              <a:t>superkey</a:t>
            </a:r>
            <a:r>
              <a:rPr lang="en-US" sz="3200" b="1" dirty="0" smtClean="0">
                <a:solidFill>
                  <a:schemeClr val="tx1"/>
                </a:solidFill>
              </a:rPr>
              <a:t> for the entity set student.</a:t>
            </a:r>
          </a:p>
        </p:txBody>
      </p:sp>
    </p:spTree>
    <p:extLst>
      <p:ext uri="{BB962C8B-B14F-4D97-AF65-F5344CB8AC3E}">
        <p14:creationId xmlns:p14="http://schemas.microsoft.com/office/powerpoint/2010/main" val="1302060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b="1" u="sng" dirty="0" smtClean="0">
                <a:solidFill>
                  <a:schemeClr val="tx1"/>
                </a:solidFill>
              </a:rPr>
              <a:t>Candidate key</a:t>
            </a:r>
          </a:p>
          <a:p>
            <a:r>
              <a:rPr lang="en-US" sz="3200" b="1" dirty="0" smtClean="0">
                <a:solidFill>
                  <a:schemeClr val="tx1"/>
                </a:solidFill>
              </a:rPr>
              <a:t>It is a set of one or more fields that can uniquely identify an entity in the entity set. </a:t>
            </a:r>
          </a:p>
          <a:p>
            <a:r>
              <a:rPr lang="en-US" sz="3200" b="1" dirty="0" smtClean="0">
                <a:solidFill>
                  <a:schemeClr val="tx1"/>
                </a:solidFill>
              </a:rPr>
              <a:t>There can be multiple candidate keys in one table.</a:t>
            </a:r>
          </a:p>
          <a:p>
            <a:r>
              <a:rPr lang="en-US" sz="3200" b="1" dirty="0" smtClean="0">
                <a:solidFill>
                  <a:schemeClr val="tx1"/>
                </a:solidFill>
              </a:rPr>
              <a:t>Each candidate key can work as primary key.</a:t>
            </a:r>
          </a:p>
          <a:p>
            <a:r>
              <a:rPr lang="en-US" sz="3200" b="1" dirty="0" smtClean="0">
                <a:solidFill>
                  <a:schemeClr val="tx1"/>
                </a:solidFill>
              </a:rPr>
              <a:t>Only one candidate key can work as primary key.</a:t>
            </a:r>
          </a:p>
          <a:p>
            <a:endParaRPr lang="en-US" sz="3200" b="1" dirty="0" smtClean="0">
              <a:solidFill>
                <a:schemeClr val="tx1"/>
              </a:solidFill>
            </a:endParaRPr>
          </a:p>
          <a:p>
            <a:endParaRPr lang="en-US" sz="3200" b="1" dirty="0">
              <a:solidFill>
                <a:schemeClr val="tx1"/>
              </a:solidFill>
            </a:endParaRPr>
          </a:p>
        </p:txBody>
      </p:sp>
    </p:spTree>
    <p:extLst>
      <p:ext uri="{BB962C8B-B14F-4D97-AF65-F5344CB8AC3E}">
        <p14:creationId xmlns:p14="http://schemas.microsoft.com/office/powerpoint/2010/main" val="9419265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chemeClr val="tx1"/>
                </a:solidFill>
              </a:rPr>
              <a:t> </a:t>
            </a:r>
            <a:r>
              <a:rPr lang="en-US" sz="3200" b="1" dirty="0" err="1" smtClean="0">
                <a:solidFill>
                  <a:schemeClr val="tx1"/>
                </a:solidFill>
              </a:rPr>
              <a:t>Eg</a:t>
            </a:r>
            <a:r>
              <a:rPr lang="en-US" sz="3200" b="1" dirty="0" smtClean="0">
                <a:solidFill>
                  <a:schemeClr val="tx1"/>
                </a:solidFill>
              </a:rPr>
              <a:t>;</a:t>
            </a:r>
          </a:p>
          <a:p>
            <a:pPr marL="0" indent="0">
              <a:buNone/>
            </a:pPr>
            <a:r>
              <a:rPr lang="en-US" sz="3200" b="1" dirty="0" smtClean="0">
                <a:solidFill>
                  <a:schemeClr val="tx1"/>
                </a:solidFill>
              </a:rPr>
              <a:t>In student table id, </a:t>
            </a:r>
            <a:r>
              <a:rPr lang="en-US" sz="3200" b="1" dirty="0" err="1" smtClean="0">
                <a:solidFill>
                  <a:schemeClr val="tx1"/>
                </a:solidFill>
              </a:rPr>
              <a:t>rollno</a:t>
            </a:r>
            <a:r>
              <a:rPr lang="en-US" sz="3200" b="1" dirty="0" smtClean="0">
                <a:solidFill>
                  <a:schemeClr val="tx1"/>
                </a:solidFill>
              </a:rPr>
              <a:t>, </a:t>
            </a:r>
            <a:r>
              <a:rPr lang="en-US" sz="3200" b="1" dirty="0" err="1" smtClean="0">
                <a:solidFill>
                  <a:schemeClr val="tx1"/>
                </a:solidFill>
              </a:rPr>
              <a:t>regno</a:t>
            </a:r>
            <a:r>
              <a:rPr lang="en-US" sz="3200" b="1" dirty="0" smtClean="0">
                <a:solidFill>
                  <a:schemeClr val="tx1"/>
                </a:solidFill>
              </a:rPr>
              <a:t> are candidate keys since all these 3 fields can be worked as primary keys. </a:t>
            </a:r>
          </a:p>
          <a:p>
            <a:endParaRPr lang="en-US" sz="3200" b="1" dirty="0">
              <a:solidFill>
                <a:schemeClr val="tx1"/>
              </a:solidFill>
            </a:endParaRPr>
          </a:p>
          <a:p>
            <a:endParaRPr lang="en-US" sz="3200" dirty="0"/>
          </a:p>
        </p:txBody>
      </p:sp>
    </p:spTree>
    <p:extLst>
      <p:ext uri="{BB962C8B-B14F-4D97-AF65-F5344CB8AC3E}">
        <p14:creationId xmlns:p14="http://schemas.microsoft.com/office/powerpoint/2010/main" val="20544633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b="1" u="sng" dirty="0" smtClean="0">
                <a:solidFill>
                  <a:schemeClr val="tx1"/>
                </a:solidFill>
              </a:rPr>
              <a:t> Alternate key or Secondary key</a:t>
            </a:r>
          </a:p>
          <a:p>
            <a:pPr marL="0" indent="0">
              <a:buNone/>
            </a:pPr>
            <a:r>
              <a:rPr lang="en-US" sz="3200" b="1" dirty="0" smtClean="0">
                <a:solidFill>
                  <a:schemeClr val="tx1"/>
                </a:solidFill>
              </a:rPr>
              <a:t> It is a key that can be used as a primary key. </a:t>
            </a:r>
          </a:p>
          <a:p>
            <a:pPr marL="0" indent="0">
              <a:buNone/>
            </a:pPr>
            <a:r>
              <a:rPr lang="en-US" sz="3200" b="1" dirty="0" smtClean="0">
                <a:solidFill>
                  <a:schemeClr val="tx1"/>
                </a:solidFill>
              </a:rPr>
              <a:t> Basically it is any candidate key which is currently not selected as the primary key.</a:t>
            </a:r>
          </a:p>
          <a:p>
            <a:pPr marL="0" indent="0">
              <a:buNone/>
            </a:pPr>
            <a:r>
              <a:rPr lang="en-US" sz="3200" b="1" dirty="0" err="1" smtClean="0">
                <a:solidFill>
                  <a:schemeClr val="tx1"/>
                </a:solidFill>
              </a:rPr>
              <a:t>Eg</a:t>
            </a:r>
            <a:r>
              <a:rPr lang="en-US" sz="3200" b="1" dirty="0" smtClean="0">
                <a:solidFill>
                  <a:schemeClr val="tx1"/>
                </a:solidFill>
              </a:rPr>
              <a:t>; in the student table if id is taken as primary key, then </a:t>
            </a:r>
            <a:r>
              <a:rPr lang="en-US" sz="3200" b="1" dirty="0" err="1" smtClean="0">
                <a:solidFill>
                  <a:schemeClr val="tx1"/>
                </a:solidFill>
              </a:rPr>
              <a:t>rollno</a:t>
            </a:r>
            <a:r>
              <a:rPr lang="en-US" sz="3200" b="1" dirty="0" smtClean="0">
                <a:solidFill>
                  <a:schemeClr val="tx1"/>
                </a:solidFill>
              </a:rPr>
              <a:t> and </a:t>
            </a:r>
            <a:r>
              <a:rPr lang="en-US" sz="3200" b="1" dirty="0" err="1" smtClean="0">
                <a:solidFill>
                  <a:schemeClr val="tx1"/>
                </a:solidFill>
              </a:rPr>
              <a:t>regno</a:t>
            </a:r>
            <a:r>
              <a:rPr lang="en-US" sz="3200" b="1" dirty="0" smtClean="0">
                <a:solidFill>
                  <a:schemeClr val="tx1"/>
                </a:solidFill>
              </a:rPr>
              <a:t> will be alternate keys.</a:t>
            </a:r>
          </a:p>
          <a:p>
            <a:pPr>
              <a:buFont typeface="Arial" panose="020B0604020202020204" pitchFamily="34" charset="0"/>
              <a:buChar char="•"/>
            </a:pPr>
            <a:endParaRPr lang="en-US" sz="3200" b="1" dirty="0" smtClean="0">
              <a:solidFill>
                <a:schemeClr val="tx1"/>
              </a:solidFill>
            </a:endParaRPr>
          </a:p>
          <a:p>
            <a:endParaRPr lang="en-US" sz="3200" b="1" dirty="0">
              <a:solidFill>
                <a:schemeClr val="tx1"/>
              </a:solidFill>
            </a:endParaRPr>
          </a:p>
          <a:p>
            <a:endParaRPr lang="en-US" sz="3200" dirty="0"/>
          </a:p>
        </p:txBody>
      </p:sp>
    </p:spTree>
    <p:extLst>
      <p:ext uri="{BB962C8B-B14F-4D97-AF65-F5344CB8AC3E}">
        <p14:creationId xmlns:p14="http://schemas.microsoft.com/office/powerpoint/2010/main" val="4673982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b="1" dirty="0" smtClean="0">
                <a:solidFill>
                  <a:schemeClr val="tx1"/>
                </a:solidFill>
              </a:rPr>
              <a:t> </a:t>
            </a:r>
            <a:r>
              <a:rPr lang="en-US" sz="3200" b="1" u="sng" dirty="0" smtClean="0">
                <a:solidFill>
                  <a:schemeClr val="tx1"/>
                </a:solidFill>
              </a:rPr>
              <a:t>Composite keys</a:t>
            </a:r>
          </a:p>
          <a:p>
            <a:pPr marL="0" indent="0">
              <a:buNone/>
            </a:pPr>
            <a:r>
              <a:rPr lang="en-US" sz="3200" b="1" dirty="0" smtClean="0">
                <a:solidFill>
                  <a:schemeClr val="tx1"/>
                </a:solidFill>
              </a:rPr>
              <a:t>It is the combination of more than one fields or columns of a table.</a:t>
            </a:r>
          </a:p>
          <a:p>
            <a:pPr marL="0" indent="0">
              <a:buNone/>
            </a:pPr>
            <a:endParaRPr lang="en-US" sz="3200" b="1" dirty="0" smtClean="0">
              <a:solidFill>
                <a:schemeClr val="tx1"/>
              </a:solidFill>
            </a:endParaRPr>
          </a:p>
          <a:p>
            <a:endParaRPr lang="en-US" sz="3200" b="1" dirty="0">
              <a:solidFill>
                <a:schemeClr val="tx1"/>
              </a:solidFill>
            </a:endParaRPr>
          </a:p>
          <a:p>
            <a:endParaRPr lang="en-US" sz="3200" dirty="0"/>
          </a:p>
        </p:txBody>
      </p:sp>
    </p:spTree>
    <p:extLst>
      <p:ext uri="{BB962C8B-B14F-4D97-AF65-F5344CB8AC3E}">
        <p14:creationId xmlns:p14="http://schemas.microsoft.com/office/powerpoint/2010/main" val="518049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fontScale="85000" lnSpcReduction="20000"/>
          </a:bodyPr>
          <a:lstStyle/>
          <a:p>
            <a:r>
              <a:rPr lang="en-US" sz="3200" b="1" dirty="0" smtClean="0">
                <a:solidFill>
                  <a:schemeClr val="tx1"/>
                </a:solidFill>
              </a:rPr>
              <a:t> </a:t>
            </a:r>
            <a:r>
              <a:rPr lang="en-US" sz="3200" b="1" dirty="0">
                <a:solidFill>
                  <a:schemeClr val="tx1"/>
                </a:solidFill>
              </a:rPr>
              <a:t>Subclasses, Super classes &amp; Inheritance</a:t>
            </a:r>
          </a:p>
          <a:p>
            <a:r>
              <a:rPr lang="en-US" sz="3200" b="1" dirty="0">
                <a:solidFill>
                  <a:schemeClr val="tx1"/>
                </a:solidFill>
              </a:rPr>
              <a:t>Sub groupings of entities that are meaningful.</a:t>
            </a:r>
          </a:p>
          <a:p>
            <a:r>
              <a:rPr lang="en-US" sz="3200" b="1" dirty="0">
                <a:solidFill>
                  <a:schemeClr val="tx1"/>
                </a:solidFill>
              </a:rPr>
              <a:t>Ex: EMPLOYEE may be further grouped into</a:t>
            </a:r>
          </a:p>
          <a:p>
            <a:r>
              <a:rPr lang="en-US" sz="3200" b="1" dirty="0">
                <a:solidFill>
                  <a:schemeClr val="tx1"/>
                </a:solidFill>
              </a:rPr>
              <a:t>SECRETARY, ENGINEER, MANAGER, TECHNICIAN, and so on.</a:t>
            </a:r>
          </a:p>
          <a:p>
            <a:r>
              <a:rPr lang="en-US" sz="3200" b="1" dirty="0">
                <a:solidFill>
                  <a:schemeClr val="tx1"/>
                </a:solidFill>
              </a:rPr>
              <a:t>Set of entities in each subgroups is a subset of the EMPLOYEE entity set.</a:t>
            </a:r>
          </a:p>
          <a:p>
            <a:r>
              <a:rPr lang="en-US" sz="3200" b="1" dirty="0">
                <a:solidFill>
                  <a:schemeClr val="tx1"/>
                </a:solidFill>
              </a:rPr>
              <a:t>Each is called a subclass of EMPLOYEE</a:t>
            </a:r>
          </a:p>
          <a:p>
            <a:r>
              <a:rPr lang="en-US" sz="3200" b="1" dirty="0">
                <a:solidFill>
                  <a:schemeClr val="tx1"/>
                </a:solidFill>
              </a:rPr>
              <a:t>EMPLOYEE is the superclass for each of these subclasses</a:t>
            </a:r>
          </a:p>
          <a:p>
            <a:r>
              <a:rPr lang="en-US" sz="3200" b="1" dirty="0">
                <a:solidFill>
                  <a:schemeClr val="tx1"/>
                </a:solidFill>
              </a:rPr>
              <a:t>Subclass entity inherits all attributes and relationships of superclass</a:t>
            </a:r>
          </a:p>
          <a:p>
            <a:pPr marL="0" indent="0">
              <a:buNone/>
            </a:pPr>
            <a:endParaRPr lang="en-US" sz="3200" b="1" dirty="0" smtClean="0">
              <a:solidFill>
                <a:schemeClr val="tx1"/>
              </a:solidFill>
            </a:endParaRPr>
          </a:p>
          <a:p>
            <a:endParaRPr lang="en-US" sz="3200" b="1"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9353800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fontScale="77500" lnSpcReduction="20000"/>
          </a:bodyPr>
          <a:lstStyle/>
          <a:p>
            <a:r>
              <a:rPr lang="en-US" sz="3200" b="1" dirty="0">
                <a:solidFill>
                  <a:schemeClr val="tx1"/>
                </a:solidFill>
              </a:rPr>
              <a:t>Generalization</a:t>
            </a:r>
          </a:p>
          <a:p>
            <a:r>
              <a:rPr lang="en-US" sz="3200" b="1" u="sng" dirty="0">
                <a:solidFill>
                  <a:schemeClr val="tx1"/>
                </a:solidFill>
              </a:rPr>
              <a:t>Bottom-up approach</a:t>
            </a:r>
          </a:p>
          <a:p>
            <a:r>
              <a:rPr lang="en-US" sz="3200" b="1" dirty="0">
                <a:solidFill>
                  <a:schemeClr val="tx1"/>
                </a:solidFill>
              </a:rPr>
              <a:t>2 lower level entities </a:t>
            </a:r>
            <a:r>
              <a:rPr lang="en-US" sz="3200" b="1" u="sng" dirty="0">
                <a:solidFill>
                  <a:schemeClr val="tx1"/>
                </a:solidFill>
              </a:rPr>
              <a:t>combined to form a higher level entity</a:t>
            </a:r>
          </a:p>
          <a:p>
            <a:r>
              <a:rPr lang="en-US" sz="3200" b="1" dirty="0">
                <a:solidFill>
                  <a:schemeClr val="tx1"/>
                </a:solidFill>
              </a:rPr>
              <a:t>The higher level entity</a:t>
            </a:r>
          </a:p>
          <a:p>
            <a:pPr>
              <a:buNone/>
            </a:pPr>
            <a:r>
              <a:rPr lang="en-US" sz="3200" b="1" dirty="0">
                <a:solidFill>
                  <a:schemeClr val="tx1"/>
                </a:solidFill>
              </a:rPr>
              <a:t>    can also combine with</a:t>
            </a:r>
          </a:p>
          <a:p>
            <a:pPr>
              <a:buNone/>
            </a:pPr>
            <a:r>
              <a:rPr lang="en-US" sz="3200" b="1" dirty="0">
                <a:solidFill>
                  <a:schemeClr val="tx1"/>
                </a:solidFill>
              </a:rPr>
              <a:t>    other entity to make</a:t>
            </a:r>
          </a:p>
          <a:p>
            <a:pPr>
              <a:buNone/>
            </a:pPr>
            <a:r>
              <a:rPr lang="en-US" sz="3200" b="1" dirty="0">
                <a:solidFill>
                  <a:schemeClr val="tx1"/>
                </a:solidFill>
              </a:rPr>
              <a:t>    further higher level </a:t>
            </a:r>
          </a:p>
          <a:p>
            <a:pPr>
              <a:buNone/>
            </a:pPr>
            <a:r>
              <a:rPr lang="en-US" sz="3200" b="1" dirty="0">
                <a:solidFill>
                  <a:schemeClr val="tx1"/>
                </a:solidFill>
              </a:rPr>
              <a:t>    entity</a:t>
            </a:r>
          </a:p>
          <a:p>
            <a:pPr marL="0" indent="0">
              <a:buNone/>
            </a:pPr>
            <a:r>
              <a:rPr lang="en-US" sz="3200" b="1" dirty="0" smtClean="0">
                <a:solidFill>
                  <a:schemeClr val="tx1"/>
                </a:solidFill>
              </a:rPr>
              <a:t> </a:t>
            </a:r>
          </a:p>
          <a:p>
            <a:endParaRPr lang="en-US" sz="3200" b="1" dirty="0">
              <a:solidFill>
                <a:schemeClr val="tx1"/>
              </a:solidFill>
            </a:endParaRPr>
          </a:p>
          <a:p>
            <a:endParaRPr lang="en-US" sz="3200" dirty="0">
              <a:solidFill>
                <a:schemeClr val="tx1"/>
              </a:solidFill>
            </a:endParaRPr>
          </a:p>
        </p:txBody>
      </p:sp>
      <p:pic>
        <p:nvPicPr>
          <p:cNvPr id="4" name="Picture 2"/>
          <p:cNvPicPr>
            <a:picLocks noChangeAspect="1" noChangeArrowheads="1"/>
          </p:cNvPicPr>
          <p:nvPr/>
        </p:nvPicPr>
        <p:blipFill>
          <a:blip r:embed="rId2"/>
          <a:srcRect l="37122" t="38945" r="12979" b="23756"/>
          <a:stretch>
            <a:fillRect/>
          </a:stretch>
        </p:blipFill>
        <p:spPr bwMode="auto">
          <a:xfrm>
            <a:off x="6590764" y="3339921"/>
            <a:ext cx="3657600" cy="2050473"/>
          </a:xfrm>
          <a:prstGeom prst="rect">
            <a:avLst/>
          </a:prstGeom>
          <a:noFill/>
          <a:ln w="9525">
            <a:noFill/>
            <a:miter lim="800000"/>
            <a:headEnd/>
            <a:tailEnd/>
          </a:ln>
          <a:effectLst/>
        </p:spPr>
      </p:pic>
    </p:spTree>
    <p:extLst>
      <p:ext uri="{BB962C8B-B14F-4D97-AF65-F5344CB8AC3E}">
        <p14:creationId xmlns:p14="http://schemas.microsoft.com/office/powerpoint/2010/main" val="561050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a:bodyPr>
          <a:lstStyle/>
          <a:p>
            <a:r>
              <a:rPr lang="en-US" sz="3200" b="1" dirty="0" smtClean="0">
                <a:solidFill>
                  <a:schemeClr val="tx1"/>
                </a:solidFill>
              </a:rPr>
              <a:t> </a:t>
            </a:r>
            <a:r>
              <a:rPr lang="en-US" sz="3200" b="1" dirty="0">
                <a:solidFill>
                  <a:schemeClr val="tx1"/>
                </a:solidFill>
              </a:rPr>
              <a:t>Generalization</a:t>
            </a:r>
          </a:p>
          <a:p>
            <a:r>
              <a:rPr lang="en-US" sz="3200" b="1" dirty="0">
                <a:solidFill>
                  <a:schemeClr val="tx1"/>
                </a:solidFill>
              </a:rPr>
              <a:t>several entity types which have </a:t>
            </a:r>
            <a:r>
              <a:rPr lang="en-US" sz="3200" b="1" u="sng" dirty="0">
                <a:solidFill>
                  <a:schemeClr val="tx1"/>
                </a:solidFill>
              </a:rPr>
              <a:t>some common features into a single super class</a:t>
            </a:r>
          </a:p>
          <a:p>
            <a:r>
              <a:rPr lang="en-US" sz="3200" b="1" dirty="0">
                <a:solidFill>
                  <a:schemeClr val="tx1"/>
                </a:solidFill>
              </a:rPr>
              <a:t>Process of defining a generalized entity type from the given entity types</a:t>
            </a:r>
          </a:p>
          <a:p>
            <a:pPr marL="0" indent="0">
              <a:buNone/>
            </a:pPr>
            <a:endParaRPr lang="en-US" sz="3200" b="1" dirty="0" smtClean="0">
              <a:solidFill>
                <a:schemeClr val="tx1"/>
              </a:solidFill>
            </a:endParaRPr>
          </a:p>
          <a:p>
            <a:endParaRPr lang="en-US" sz="3200" b="1"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21474208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Extended E-R features</a:t>
            </a:r>
            <a:endParaRPr lang="en-US" b="1" dirty="0"/>
          </a:p>
        </p:txBody>
      </p:sp>
      <p:sp>
        <p:nvSpPr>
          <p:cNvPr id="3" name="Content Placeholder 2"/>
          <p:cNvSpPr>
            <a:spLocks noGrp="1"/>
          </p:cNvSpPr>
          <p:nvPr>
            <p:ph idx="1"/>
          </p:nvPr>
        </p:nvSpPr>
        <p:spPr/>
        <p:txBody>
          <a:bodyPr>
            <a:normAutofit/>
          </a:bodyPr>
          <a:lstStyle/>
          <a:p>
            <a:pPr marL="0" indent="0">
              <a:buNone/>
            </a:pPr>
            <a:r>
              <a:rPr lang="en-US" sz="3200" b="1" u="sng" dirty="0" smtClean="0">
                <a:solidFill>
                  <a:schemeClr val="tx1"/>
                </a:solidFill>
              </a:rPr>
              <a:t> Specialization</a:t>
            </a:r>
          </a:p>
          <a:p>
            <a:pPr marL="0" indent="0">
              <a:buNone/>
            </a:pPr>
            <a:r>
              <a:rPr lang="en-US" sz="3200" b="1" dirty="0" smtClean="0">
                <a:solidFill>
                  <a:schemeClr val="tx1"/>
                </a:solidFill>
              </a:rPr>
              <a:t>The process of designating subgroupings within an entity is called specialization.</a:t>
            </a:r>
          </a:p>
          <a:p>
            <a:pPr marL="0" indent="0">
              <a:buNone/>
            </a:pPr>
            <a:r>
              <a:rPr lang="en-US" sz="3200" b="1" dirty="0" smtClean="0">
                <a:solidFill>
                  <a:schemeClr val="tx1"/>
                </a:solidFill>
              </a:rPr>
              <a:t>For </a:t>
            </a:r>
            <a:r>
              <a:rPr lang="en-US" sz="3200" b="1" dirty="0" err="1" smtClean="0">
                <a:solidFill>
                  <a:schemeClr val="tx1"/>
                </a:solidFill>
              </a:rPr>
              <a:t>eg</a:t>
            </a:r>
            <a:r>
              <a:rPr lang="en-US" sz="3200" b="1" dirty="0" smtClean="0">
                <a:solidFill>
                  <a:schemeClr val="tx1"/>
                </a:solidFill>
              </a:rPr>
              <a:t>;</a:t>
            </a:r>
          </a:p>
          <a:p>
            <a:pPr marL="0" indent="0">
              <a:buNone/>
            </a:pPr>
            <a:r>
              <a:rPr lang="en-US" sz="3200" b="1" dirty="0" smtClean="0">
                <a:solidFill>
                  <a:schemeClr val="tx1"/>
                </a:solidFill>
              </a:rPr>
              <a:t>The person allows to distinguish among person entities according to whether they correspond to employees or students: in general a person can be </a:t>
            </a:r>
            <a:r>
              <a:rPr lang="en-US" sz="3200" b="1" dirty="0" err="1" smtClean="0">
                <a:solidFill>
                  <a:schemeClr val="tx1"/>
                </a:solidFill>
              </a:rPr>
              <a:t>employee,student</a:t>
            </a:r>
            <a:r>
              <a:rPr lang="en-US" sz="3200" b="1" dirty="0" smtClean="0">
                <a:solidFill>
                  <a:schemeClr val="tx1"/>
                </a:solidFill>
              </a:rPr>
              <a:t> etc..</a:t>
            </a:r>
          </a:p>
          <a:p>
            <a:endParaRPr lang="en-US" sz="3200" b="1" dirty="0">
              <a:solidFill>
                <a:schemeClr val="tx1"/>
              </a:solidFill>
            </a:endParaRPr>
          </a:p>
          <a:p>
            <a:endParaRPr lang="en-US" sz="3200" dirty="0"/>
          </a:p>
        </p:txBody>
      </p:sp>
    </p:spTree>
    <p:extLst>
      <p:ext uri="{BB962C8B-B14F-4D97-AF65-F5344CB8AC3E}">
        <p14:creationId xmlns:p14="http://schemas.microsoft.com/office/powerpoint/2010/main" val="422957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7693"/>
          </a:xfrm>
        </p:spPr>
        <p:txBody>
          <a:bodyPr>
            <a:normAutofit/>
          </a:bodyPr>
          <a:lstStyle/>
          <a:p>
            <a:r>
              <a:rPr lang="en-US" dirty="0"/>
              <a:t>Purpose of </a:t>
            </a:r>
            <a:r>
              <a:rPr lang="en-US" dirty="0" smtClean="0"/>
              <a:t>DBMS(contd..)</a:t>
            </a:r>
            <a:endParaRPr lang="en-US" dirty="0"/>
          </a:p>
        </p:txBody>
      </p:sp>
      <p:sp>
        <p:nvSpPr>
          <p:cNvPr id="3" name="Content Placeholder 2"/>
          <p:cNvSpPr>
            <a:spLocks noGrp="1"/>
          </p:cNvSpPr>
          <p:nvPr>
            <p:ph idx="1"/>
          </p:nvPr>
        </p:nvSpPr>
        <p:spPr>
          <a:xfrm>
            <a:off x="1097280" y="1854926"/>
            <a:ext cx="10058400" cy="4245428"/>
          </a:xfrm>
        </p:spPr>
        <p:txBody>
          <a:bodyPr>
            <a:noAutofit/>
          </a:bodyPr>
          <a:lstStyle/>
          <a:p>
            <a:r>
              <a:rPr lang="en-US" sz="2800" b="1" u="sng" dirty="0">
                <a:solidFill>
                  <a:schemeClr val="tx1"/>
                </a:solidFill>
              </a:rPr>
              <a:t>File System Versus DBMS</a:t>
            </a:r>
          </a:p>
          <a:p>
            <a:r>
              <a:rPr lang="en-US" sz="2800" b="1" u="sng" dirty="0">
                <a:solidFill>
                  <a:schemeClr val="tx1"/>
                </a:solidFill>
              </a:rPr>
              <a:t>Concurrent access Anomalies</a:t>
            </a:r>
          </a:p>
          <a:p>
            <a:r>
              <a:rPr lang="en-US" sz="2800" b="1" dirty="0">
                <a:solidFill>
                  <a:schemeClr val="tx1"/>
                </a:solidFill>
              </a:rPr>
              <a:t>File system will not allow to access the </a:t>
            </a:r>
            <a:r>
              <a:rPr lang="en-US" sz="2800" b="1" u="sng" dirty="0">
                <a:solidFill>
                  <a:schemeClr val="tx1"/>
                </a:solidFill>
              </a:rPr>
              <a:t>same data by multiple users </a:t>
            </a:r>
            <a:r>
              <a:rPr lang="en-US" sz="2800" b="1" dirty="0">
                <a:solidFill>
                  <a:schemeClr val="tx1"/>
                </a:solidFill>
              </a:rPr>
              <a:t>at same time- it leads to inconsistent (not correct) of data</a:t>
            </a:r>
          </a:p>
          <a:p>
            <a:r>
              <a:rPr lang="en-US" sz="2800" b="1" u="sng" dirty="0">
                <a:solidFill>
                  <a:schemeClr val="tx1"/>
                </a:solidFill>
              </a:rPr>
              <a:t>Data redundancy (repetition of data)</a:t>
            </a:r>
          </a:p>
          <a:p>
            <a:r>
              <a:rPr lang="en-US" sz="2800" b="1" dirty="0">
                <a:solidFill>
                  <a:schemeClr val="tx1"/>
                </a:solidFill>
              </a:rPr>
              <a:t>Data is </a:t>
            </a:r>
            <a:r>
              <a:rPr lang="en-US" sz="2800" b="1" u="sng" dirty="0">
                <a:solidFill>
                  <a:schemeClr val="tx1"/>
                </a:solidFill>
              </a:rPr>
              <a:t>repeated in file system </a:t>
            </a:r>
            <a:r>
              <a:rPr lang="en-US" sz="2800" b="1" dirty="0">
                <a:solidFill>
                  <a:schemeClr val="tx1"/>
                </a:solidFill>
              </a:rPr>
              <a:t>it needs more storage </a:t>
            </a:r>
          </a:p>
          <a:p>
            <a:r>
              <a:rPr lang="en-US" sz="2800" b="1" dirty="0">
                <a:solidFill>
                  <a:schemeClr val="tx1"/>
                </a:solidFill>
              </a:rPr>
              <a:t>For different data, the application program may be changed – it need </a:t>
            </a:r>
            <a:r>
              <a:rPr lang="en-US" sz="2800" b="1" u="sng" dirty="0">
                <a:solidFill>
                  <a:schemeClr val="tx1"/>
                </a:solidFill>
              </a:rPr>
              <a:t>more storage</a:t>
            </a:r>
          </a:p>
          <a:p>
            <a:endParaRPr lang="en-US" sz="2800" dirty="0">
              <a:solidFill>
                <a:schemeClr val="tx1"/>
              </a:solidFill>
            </a:endParaRPr>
          </a:p>
        </p:txBody>
      </p:sp>
    </p:spTree>
    <p:extLst>
      <p:ext uri="{BB962C8B-B14F-4D97-AF65-F5344CB8AC3E}">
        <p14:creationId xmlns:p14="http://schemas.microsoft.com/office/powerpoint/2010/main" val="31137939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fontScale="92500" lnSpcReduction="20000"/>
          </a:bodyPr>
          <a:lstStyle/>
          <a:p>
            <a:r>
              <a:rPr lang="en-US" sz="3200" b="1" dirty="0" smtClean="0">
                <a:solidFill>
                  <a:schemeClr val="tx1"/>
                </a:solidFill>
              </a:rPr>
              <a:t> </a:t>
            </a:r>
            <a:r>
              <a:rPr lang="en-US" sz="3200" b="1" dirty="0">
                <a:solidFill>
                  <a:schemeClr val="tx1"/>
                </a:solidFill>
              </a:rPr>
              <a:t>Specialization</a:t>
            </a:r>
          </a:p>
          <a:p>
            <a:r>
              <a:rPr lang="en-US" sz="3200" b="1" dirty="0">
                <a:solidFill>
                  <a:schemeClr val="tx1"/>
                </a:solidFill>
              </a:rPr>
              <a:t>Opposite to generalization</a:t>
            </a:r>
          </a:p>
          <a:p>
            <a:r>
              <a:rPr lang="en-US" sz="3200" b="1" u="sng" dirty="0">
                <a:solidFill>
                  <a:schemeClr val="tx1"/>
                </a:solidFill>
              </a:rPr>
              <a:t>Top-down approach</a:t>
            </a:r>
          </a:p>
          <a:p>
            <a:r>
              <a:rPr lang="en-US" sz="3200" b="1" dirty="0">
                <a:solidFill>
                  <a:schemeClr val="tx1"/>
                </a:solidFill>
              </a:rPr>
              <a:t>Higher level entity can </a:t>
            </a:r>
            <a:r>
              <a:rPr lang="en-US" sz="3200" b="1" u="sng" dirty="0">
                <a:solidFill>
                  <a:schemeClr val="tx1"/>
                </a:solidFill>
              </a:rPr>
              <a:t>be broken down into 2 lower level entity</a:t>
            </a:r>
          </a:p>
          <a:p>
            <a:r>
              <a:rPr lang="en-US" sz="3200" b="1" i="1" u="sng" dirty="0">
                <a:solidFill>
                  <a:schemeClr val="tx1"/>
                </a:solidFill>
              </a:rPr>
              <a:t>Represented by a triangle</a:t>
            </a:r>
          </a:p>
          <a:p>
            <a:pPr>
              <a:buNone/>
            </a:pPr>
            <a:r>
              <a:rPr lang="en-US" sz="3200" b="1" i="1" u="sng" dirty="0">
                <a:solidFill>
                  <a:schemeClr val="tx1"/>
                </a:solidFill>
              </a:rPr>
              <a:t>     Labeled ISA</a:t>
            </a:r>
          </a:p>
          <a:p>
            <a:r>
              <a:rPr lang="en-US" sz="3200" b="1" dirty="0" err="1">
                <a:solidFill>
                  <a:schemeClr val="tx1"/>
                </a:solidFill>
              </a:rPr>
              <a:t>Eg</a:t>
            </a:r>
            <a:r>
              <a:rPr lang="en-US" sz="3200" b="1" dirty="0">
                <a:solidFill>
                  <a:schemeClr val="tx1"/>
                </a:solidFill>
              </a:rPr>
              <a:t>: </a:t>
            </a:r>
            <a:r>
              <a:rPr lang="en-US" sz="3200" b="1" dirty="0" err="1">
                <a:solidFill>
                  <a:schemeClr val="tx1"/>
                </a:solidFill>
              </a:rPr>
              <a:t>Curr</a:t>
            </a:r>
            <a:r>
              <a:rPr lang="en-US" sz="3200" b="1" dirty="0">
                <a:solidFill>
                  <a:schemeClr val="tx1"/>
                </a:solidFill>
              </a:rPr>
              <a:t>-Student is a Student</a:t>
            </a:r>
          </a:p>
          <a:p>
            <a:pPr marL="0" indent="0">
              <a:buNone/>
            </a:pPr>
            <a:endParaRPr lang="en-US" sz="3200" b="1" dirty="0" smtClean="0">
              <a:solidFill>
                <a:schemeClr val="tx1"/>
              </a:solidFill>
            </a:endParaRPr>
          </a:p>
          <a:p>
            <a:endParaRPr lang="en-US" sz="3200" b="1" dirty="0">
              <a:solidFill>
                <a:schemeClr val="tx1"/>
              </a:solidFill>
            </a:endParaRPr>
          </a:p>
          <a:p>
            <a:endParaRPr lang="en-US" sz="3200" dirty="0">
              <a:solidFill>
                <a:schemeClr val="tx1"/>
              </a:solidFill>
            </a:endParaRPr>
          </a:p>
        </p:txBody>
      </p:sp>
      <p:pic>
        <p:nvPicPr>
          <p:cNvPr id="4" name="Picture 2"/>
          <p:cNvPicPr>
            <a:picLocks noChangeAspect="1" noChangeArrowheads="1"/>
          </p:cNvPicPr>
          <p:nvPr/>
        </p:nvPicPr>
        <p:blipFill>
          <a:blip r:embed="rId2"/>
          <a:srcRect l="36535" t="37500" r="17141" b="25000"/>
          <a:stretch>
            <a:fillRect/>
          </a:stretch>
        </p:blipFill>
        <p:spPr bwMode="auto">
          <a:xfrm>
            <a:off x="6888480" y="3631842"/>
            <a:ext cx="4267200" cy="2590800"/>
          </a:xfrm>
          <a:prstGeom prst="rect">
            <a:avLst/>
          </a:prstGeom>
          <a:noFill/>
          <a:ln w="9525">
            <a:noFill/>
            <a:miter lim="800000"/>
            <a:headEnd/>
            <a:tailEnd/>
          </a:ln>
          <a:effectLst/>
        </p:spPr>
      </p:pic>
    </p:spTree>
    <p:extLst>
      <p:ext uri="{BB962C8B-B14F-4D97-AF65-F5344CB8AC3E}">
        <p14:creationId xmlns:p14="http://schemas.microsoft.com/office/powerpoint/2010/main" val="2705457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fontScale="85000" lnSpcReduction="10000"/>
          </a:bodyPr>
          <a:lstStyle/>
          <a:p>
            <a:r>
              <a:rPr lang="en-US" sz="3200" b="1" dirty="0" smtClean="0">
                <a:solidFill>
                  <a:schemeClr val="tx1"/>
                </a:solidFill>
              </a:rPr>
              <a:t> </a:t>
            </a:r>
            <a:r>
              <a:rPr lang="en-US" sz="3200" b="1" u="sng" dirty="0">
                <a:solidFill>
                  <a:schemeClr val="tx1"/>
                </a:solidFill>
              </a:rPr>
              <a:t>Aggregation</a:t>
            </a:r>
          </a:p>
          <a:p>
            <a:r>
              <a:rPr lang="en-US" sz="3200" b="1" dirty="0">
                <a:solidFill>
                  <a:schemeClr val="tx1"/>
                </a:solidFill>
              </a:rPr>
              <a:t>The E-R model cannot express relationships among relationships.</a:t>
            </a:r>
          </a:p>
          <a:p>
            <a:r>
              <a:rPr lang="en-US" sz="3200" b="1" dirty="0">
                <a:solidFill>
                  <a:schemeClr val="tx1"/>
                </a:solidFill>
              </a:rPr>
              <a:t>Consider a DB with information about employees who work on a particular project and use a number of machines doing that work. </a:t>
            </a:r>
          </a:p>
          <a:p>
            <a:r>
              <a:rPr lang="en-US" sz="3200" b="1" dirty="0">
                <a:solidFill>
                  <a:schemeClr val="tx1"/>
                </a:solidFill>
              </a:rPr>
              <a:t>Relationship </a:t>
            </a:r>
            <a:r>
              <a:rPr lang="en-US" sz="3200" b="1" i="1" dirty="0">
                <a:solidFill>
                  <a:schemeClr val="tx1"/>
                </a:solidFill>
              </a:rPr>
              <a:t>work</a:t>
            </a:r>
            <a:r>
              <a:rPr lang="en-US" sz="3200" b="1" dirty="0">
                <a:solidFill>
                  <a:schemeClr val="tx1"/>
                </a:solidFill>
              </a:rPr>
              <a:t> and </a:t>
            </a:r>
            <a:r>
              <a:rPr lang="en-US" sz="3200" b="1" i="1" dirty="0">
                <a:solidFill>
                  <a:schemeClr val="tx1"/>
                </a:solidFill>
              </a:rPr>
              <a:t>uses</a:t>
            </a:r>
            <a:r>
              <a:rPr lang="en-US" sz="3200" b="1" dirty="0">
                <a:solidFill>
                  <a:schemeClr val="tx1"/>
                </a:solidFill>
              </a:rPr>
              <a:t> could be combined into a single set. </a:t>
            </a:r>
          </a:p>
          <a:p>
            <a:r>
              <a:rPr lang="en-US" sz="3200" b="1" dirty="0">
                <a:solidFill>
                  <a:schemeClr val="tx1"/>
                </a:solidFill>
              </a:rPr>
              <a:t>we treat the relationship </a:t>
            </a:r>
            <a:r>
              <a:rPr lang="en-US" sz="3200" b="1" i="1" dirty="0">
                <a:solidFill>
                  <a:schemeClr val="tx1"/>
                </a:solidFill>
              </a:rPr>
              <a:t>work</a:t>
            </a:r>
            <a:r>
              <a:rPr lang="en-US" sz="3200" b="1" dirty="0">
                <a:solidFill>
                  <a:schemeClr val="tx1"/>
                </a:solidFill>
              </a:rPr>
              <a:t> and the entity sets </a:t>
            </a:r>
            <a:r>
              <a:rPr lang="en-US" sz="3200" b="1" i="1" dirty="0">
                <a:solidFill>
                  <a:schemeClr val="tx1"/>
                </a:solidFill>
              </a:rPr>
              <a:t>employee</a:t>
            </a:r>
            <a:r>
              <a:rPr lang="en-US" sz="3200" b="1" dirty="0">
                <a:solidFill>
                  <a:schemeClr val="tx1"/>
                </a:solidFill>
              </a:rPr>
              <a:t> and </a:t>
            </a:r>
            <a:r>
              <a:rPr lang="en-US" sz="3200" b="1" i="1" dirty="0">
                <a:solidFill>
                  <a:schemeClr val="tx1"/>
                </a:solidFill>
              </a:rPr>
              <a:t>project</a:t>
            </a:r>
            <a:r>
              <a:rPr lang="en-US" sz="3200" b="1" dirty="0">
                <a:solidFill>
                  <a:schemeClr val="tx1"/>
                </a:solidFill>
              </a:rPr>
              <a:t> as a higher-level entity set called </a:t>
            </a:r>
            <a:r>
              <a:rPr lang="en-US" sz="3200" b="1" i="1" dirty="0">
                <a:solidFill>
                  <a:schemeClr val="tx1"/>
                </a:solidFill>
              </a:rPr>
              <a:t>work</a:t>
            </a:r>
            <a:r>
              <a:rPr lang="en-US" sz="3200" b="1" dirty="0">
                <a:solidFill>
                  <a:schemeClr val="tx1"/>
                </a:solidFill>
              </a:rPr>
              <a:t>.</a:t>
            </a:r>
          </a:p>
          <a:p>
            <a:pPr marL="0" indent="0">
              <a:buNone/>
            </a:pPr>
            <a:endParaRPr lang="en-US" sz="3200" b="1" dirty="0" smtClean="0">
              <a:solidFill>
                <a:schemeClr val="tx1"/>
              </a:solidFill>
            </a:endParaRPr>
          </a:p>
          <a:p>
            <a:endParaRPr lang="en-US" sz="3200" b="1"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42251125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chemeClr val="tx1"/>
                </a:solidFill>
              </a:rPr>
              <a:t> </a:t>
            </a:r>
          </a:p>
          <a:p>
            <a:endParaRPr lang="en-US" sz="3200" b="1" dirty="0">
              <a:solidFill>
                <a:schemeClr val="tx1"/>
              </a:solidFill>
            </a:endParaRPr>
          </a:p>
          <a:p>
            <a:endParaRPr lang="en-US" sz="3200" dirty="0"/>
          </a:p>
        </p:txBody>
      </p:sp>
      <p:pic>
        <p:nvPicPr>
          <p:cNvPr id="4" name="Picture 4" descr="http://www.cs.sfu.ca/CourseCentral/354/zaiane/material/notes/Chapter2/_13288_figure404.gif"/>
          <p:cNvPicPr>
            <a:picLocks noChangeAspect="1" noChangeArrowheads="1"/>
          </p:cNvPicPr>
          <p:nvPr/>
        </p:nvPicPr>
        <p:blipFill>
          <a:blip r:embed="rId2"/>
          <a:srcRect/>
          <a:stretch>
            <a:fillRect/>
          </a:stretch>
        </p:blipFill>
        <p:spPr bwMode="auto">
          <a:xfrm>
            <a:off x="3700528" y="1845734"/>
            <a:ext cx="4116947" cy="3722771"/>
          </a:xfrm>
          <a:prstGeom prst="rect">
            <a:avLst/>
          </a:prstGeom>
          <a:noFill/>
        </p:spPr>
      </p:pic>
    </p:spTree>
    <p:extLst>
      <p:ext uri="{BB962C8B-B14F-4D97-AF65-F5344CB8AC3E}">
        <p14:creationId xmlns:p14="http://schemas.microsoft.com/office/powerpoint/2010/main" val="1840740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Extended E-R features</a:t>
            </a:r>
            <a:endParaRPr lang="en-US" b="1" dirty="0"/>
          </a:p>
        </p:txBody>
      </p:sp>
      <p:sp>
        <p:nvSpPr>
          <p:cNvPr id="3" name="Content Placeholder 2"/>
          <p:cNvSpPr>
            <a:spLocks noGrp="1"/>
          </p:cNvSpPr>
          <p:nvPr>
            <p:ph idx="1"/>
          </p:nvPr>
        </p:nvSpPr>
        <p:spPr/>
        <p:txBody>
          <a:bodyPr>
            <a:normAutofit/>
          </a:bodyPr>
          <a:lstStyle/>
          <a:p>
            <a:r>
              <a:rPr lang="en-US" sz="3200" b="1" dirty="0">
                <a:solidFill>
                  <a:schemeClr val="tx1"/>
                </a:solidFill>
              </a:rPr>
              <a:t>Aggregation</a:t>
            </a:r>
          </a:p>
          <a:p>
            <a:r>
              <a:rPr lang="en-US" sz="3200" b="1" dirty="0">
                <a:solidFill>
                  <a:schemeClr val="tx1"/>
                </a:solidFill>
              </a:rPr>
              <a:t>Process when </a:t>
            </a:r>
            <a:r>
              <a:rPr lang="en-US" sz="3200" b="1" u="sng" dirty="0">
                <a:solidFill>
                  <a:schemeClr val="tx1"/>
                </a:solidFill>
              </a:rPr>
              <a:t>relation between 2 entity is treated as a single entity.</a:t>
            </a:r>
          </a:p>
          <a:p>
            <a:r>
              <a:rPr lang="en-US" sz="3200" b="1" dirty="0" err="1">
                <a:solidFill>
                  <a:schemeClr val="tx1"/>
                </a:solidFill>
              </a:rPr>
              <a:t>Eg</a:t>
            </a:r>
            <a:endParaRPr lang="en-US" sz="3200" b="1" dirty="0">
              <a:solidFill>
                <a:schemeClr val="tx1"/>
              </a:solidFill>
            </a:endParaRPr>
          </a:p>
          <a:p>
            <a:r>
              <a:rPr lang="en-US" sz="3200" b="1" dirty="0">
                <a:solidFill>
                  <a:schemeClr val="tx1"/>
                </a:solidFill>
              </a:rPr>
              <a:t>Relation between Center &amp; Course is acting as an entity relation with visitor</a:t>
            </a:r>
          </a:p>
          <a:p>
            <a:pPr marL="0" indent="0">
              <a:buNone/>
            </a:pPr>
            <a:r>
              <a:rPr lang="en-US" sz="3200" b="1" dirty="0" smtClean="0">
                <a:solidFill>
                  <a:schemeClr val="tx1"/>
                </a:solidFill>
              </a:rPr>
              <a:t> </a:t>
            </a:r>
          </a:p>
          <a:p>
            <a:endParaRPr lang="en-US" sz="3200" b="1"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13318429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chemeClr val="tx1"/>
                </a:solidFill>
              </a:rPr>
              <a:t> </a:t>
            </a:r>
          </a:p>
          <a:p>
            <a:endParaRPr lang="en-US" sz="3200" b="1" dirty="0">
              <a:solidFill>
                <a:schemeClr val="tx1"/>
              </a:solidFill>
            </a:endParaRPr>
          </a:p>
          <a:p>
            <a:endParaRPr lang="en-US" sz="3200" dirty="0"/>
          </a:p>
        </p:txBody>
      </p:sp>
      <p:pic>
        <p:nvPicPr>
          <p:cNvPr id="4" name="Picture 2"/>
          <p:cNvPicPr>
            <a:picLocks noChangeAspect="1" noChangeArrowheads="1"/>
          </p:cNvPicPr>
          <p:nvPr/>
        </p:nvPicPr>
        <p:blipFill>
          <a:blip r:embed="rId2"/>
          <a:srcRect l="36211" t="32891" r="16856" b="20755"/>
          <a:stretch>
            <a:fillRect/>
          </a:stretch>
        </p:blipFill>
        <p:spPr bwMode="auto">
          <a:xfrm>
            <a:off x="3578181" y="2333414"/>
            <a:ext cx="4114800" cy="3048000"/>
          </a:xfrm>
          <a:prstGeom prst="rect">
            <a:avLst/>
          </a:prstGeom>
          <a:noFill/>
          <a:ln w="9525">
            <a:noFill/>
            <a:miter lim="800000"/>
            <a:headEnd/>
            <a:tailEnd/>
          </a:ln>
          <a:effectLst/>
        </p:spPr>
      </p:pic>
    </p:spTree>
    <p:extLst>
      <p:ext uri="{BB962C8B-B14F-4D97-AF65-F5344CB8AC3E}">
        <p14:creationId xmlns:p14="http://schemas.microsoft.com/office/powerpoint/2010/main" val="29976639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Attribute Inheritance</a:t>
            </a:r>
            <a:endParaRPr lang="en-US" b="1" dirty="0">
              <a:solidFill>
                <a:schemeClr val="tx1"/>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3200" b="1" dirty="0" smtClean="0">
                <a:solidFill>
                  <a:schemeClr val="tx1"/>
                </a:solidFill>
              </a:rPr>
              <a:t> </a:t>
            </a:r>
            <a:r>
              <a:rPr lang="en-US" sz="3200" b="1" dirty="0" smtClean="0">
                <a:solidFill>
                  <a:schemeClr val="tx1"/>
                </a:solidFill>
              </a:rPr>
              <a:t>A crucial property of the higher- and lower-level entities created by specialization and generalization is attribute inheritance.</a:t>
            </a:r>
          </a:p>
          <a:p>
            <a:pPr>
              <a:buClrTx/>
              <a:buFont typeface="Arial" panose="020B0604020202020204" pitchFamily="34" charset="0"/>
              <a:buChar char="•"/>
            </a:pPr>
            <a:r>
              <a:rPr lang="en-US" sz="3200" b="1" u="sng" dirty="0" smtClean="0">
                <a:solidFill>
                  <a:schemeClr val="tx1"/>
                </a:solidFill>
              </a:rPr>
              <a:t>The attributes </a:t>
            </a:r>
            <a:r>
              <a:rPr lang="en-US" sz="3200" b="1" dirty="0" smtClean="0">
                <a:solidFill>
                  <a:schemeClr val="tx1"/>
                </a:solidFill>
              </a:rPr>
              <a:t>of the </a:t>
            </a:r>
            <a:r>
              <a:rPr lang="en-US" sz="3200" b="1" u="sng" dirty="0" smtClean="0">
                <a:solidFill>
                  <a:schemeClr val="tx1"/>
                </a:solidFill>
              </a:rPr>
              <a:t>higher-level entity sets </a:t>
            </a:r>
            <a:r>
              <a:rPr lang="en-US" sz="3200" b="1" dirty="0" smtClean="0">
                <a:solidFill>
                  <a:schemeClr val="tx1"/>
                </a:solidFill>
              </a:rPr>
              <a:t>are said to be </a:t>
            </a:r>
            <a:r>
              <a:rPr lang="en-US" sz="3200" b="1" u="sng" dirty="0" smtClean="0">
                <a:solidFill>
                  <a:schemeClr val="tx1"/>
                </a:solidFill>
              </a:rPr>
              <a:t>inherited</a:t>
            </a:r>
            <a:r>
              <a:rPr lang="en-US" sz="3200" b="1" dirty="0" smtClean="0">
                <a:solidFill>
                  <a:schemeClr val="tx1"/>
                </a:solidFill>
              </a:rPr>
              <a:t> by the </a:t>
            </a:r>
            <a:r>
              <a:rPr lang="en-US" sz="3200" b="1" u="sng" dirty="0" smtClean="0">
                <a:solidFill>
                  <a:schemeClr val="tx1"/>
                </a:solidFill>
              </a:rPr>
              <a:t>lower-level entity sets.</a:t>
            </a:r>
          </a:p>
          <a:p>
            <a:pPr>
              <a:buClrTx/>
              <a:buFont typeface="Arial" panose="020B0604020202020204" pitchFamily="34" charset="0"/>
              <a:buChar char="•"/>
            </a:pPr>
            <a:r>
              <a:rPr lang="en-US" sz="3200" b="1" dirty="0" err="1" smtClean="0">
                <a:solidFill>
                  <a:schemeClr val="tx1"/>
                </a:solidFill>
              </a:rPr>
              <a:t>Eg</a:t>
            </a:r>
            <a:r>
              <a:rPr lang="en-US" sz="3200" b="1" dirty="0" smtClean="0">
                <a:solidFill>
                  <a:schemeClr val="tx1"/>
                </a:solidFill>
              </a:rPr>
              <a:t>; student and employee inherit the attributes of person.</a:t>
            </a:r>
            <a:endParaRPr lang="en-US" sz="3200" b="1" dirty="0" smtClean="0">
              <a:solidFill>
                <a:schemeClr val="tx1"/>
              </a:solidFill>
            </a:endParaRPr>
          </a:p>
          <a:p>
            <a:endParaRPr lang="en-US" sz="3200" b="1" dirty="0">
              <a:solidFill>
                <a:schemeClr val="tx1"/>
              </a:solidFill>
            </a:endParaRPr>
          </a:p>
          <a:p>
            <a:endParaRPr lang="en-US" sz="3200" dirty="0"/>
          </a:p>
        </p:txBody>
      </p:sp>
    </p:spTree>
    <p:extLst>
      <p:ext uri="{BB962C8B-B14F-4D97-AF65-F5344CB8AC3E}">
        <p14:creationId xmlns:p14="http://schemas.microsoft.com/office/powerpoint/2010/main" val="17625224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Participation inheritance</a:t>
            </a:r>
            <a:endParaRPr lang="en-US" b="1" dirty="0"/>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3200" b="1" dirty="0" smtClean="0">
                <a:solidFill>
                  <a:schemeClr val="tx1"/>
                </a:solidFill>
              </a:rPr>
              <a:t> </a:t>
            </a:r>
            <a:r>
              <a:rPr lang="en-US" sz="3200" b="1" dirty="0" smtClean="0">
                <a:solidFill>
                  <a:schemeClr val="tx1"/>
                </a:solidFill>
              </a:rPr>
              <a:t>A lower-level entity set also inherits participation in the relationship sets in which its higher-level entity participates.</a:t>
            </a:r>
          </a:p>
          <a:p>
            <a:pPr>
              <a:buClrTx/>
              <a:buFont typeface="Arial" panose="020B0604020202020204" pitchFamily="34" charset="0"/>
              <a:buChar char="•"/>
            </a:pPr>
            <a:r>
              <a:rPr lang="en-US" sz="3200" b="1" dirty="0" err="1" smtClean="0">
                <a:solidFill>
                  <a:schemeClr val="tx1"/>
                </a:solidFill>
              </a:rPr>
              <a:t>Eg</a:t>
            </a:r>
            <a:r>
              <a:rPr lang="en-US" sz="3200" b="1" dirty="0" smtClean="0">
                <a:solidFill>
                  <a:schemeClr val="tx1"/>
                </a:solidFill>
              </a:rPr>
              <a:t>; Suppose the person entity participates in a relationship </a:t>
            </a:r>
            <a:r>
              <a:rPr lang="en-US" sz="3200" b="1" dirty="0" err="1" smtClean="0">
                <a:solidFill>
                  <a:schemeClr val="tx1"/>
                </a:solidFill>
              </a:rPr>
              <a:t>person_dept</a:t>
            </a:r>
            <a:r>
              <a:rPr lang="en-US" sz="3200" b="1" dirty="0" smtClean="0">
                <a:solidFill>
                  <a:schemeClr val="tx1"/>
                </a:solidFill>
              </a:rPr>
              <a:t> with </a:t>
            </a:r>
            <a:r>
              <a:rPr lang="en-US" sz="3200" b="1" dirty="0" err="1" smtClean="0">
                <a:solidFill>
                  <a:schemeClr val="tx1"/>
                </a:solidFill>
              </a:rPr>
              <a:t>department.then</a:t>
            </a:r>
            <a:r>
              <a:rPr lang="en-US" sz="3200" b="1" dirty="0" smtClean="0">
                <a:solidFill>
                  <a:schemeClr val="tx1"/>
                </a:solidFill>
              </a:rPr>
              <a:t> the student, </a:t>
            </a:r>
            <a:r>
              <a:rPr lang="en-US" sz="3200" b="1" dirty="0" err="1" smtClean="0">
                <a:solidFill>
                  <a:schemeClr val="tx1"/>
                </a:solidFill>
              </a:rPr>
              <a:t>employee,instructor</a:t>
            </a:r>
            <a:r>
              <a:rPr lang="en-US" sz="3200" b="1" dirty="0" smtClean="0">
                <a:solidFill>
                  <a:schemeClr val="tx1"/>
                </a:solidFill>
              </a:rPr>
              <a:t> and secretary entity sets implicitly participate in the </a:t>
            </a:r>
            <a:r>
              <a:rPr lang="en-US" sz="3200" b="1" dirty="0" err="1" smtClean="0">
                <a:solidFill>
                  <a:schemeClr val="tx1"/>
                </a:solidFill>
              </a:rPr>
              <a:t>person_dept</a:t>
            </a:r>
            <a:r>
              <a:rPr lang="en-US" sz="3200" b="1" dirty="0" smtClean="0">
                <a:solidFill>
                  <a:schemeClr val="tx1"/>
                </a:solidFill>
              </a:rPr>
              <a:t> relationship with department.</a:t>
            </a:r>
            <a:endParaRPr lang="en-US" sz="3200" b="1" dirty="0">
              <a:solidFill>
                <a:schemeClr val="tx1"/>
              </a:solidFill>
            </a:endParaRPr>
          </a:p>
          <a:p>
            <a:endParaRPr lang="en-US" sz="3200" dirty="0"/>
          </a:p>
        </p:txBody>
      </p:sp>
    </p:spTree>
    <p:extLst>
      <p:ext uri="{BB962C8B-B14F-4D97-AF65-F5344CB8AC3E}">
        <p14:creationId xmlns:p14="http://schemas.microsoft.com/office/powerpoint/2010/main" val="2811604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Constraints on Generalization</a:t>
            </a:r>
            <a:endParaRPr lang="en-US" b="1" dirty="0">
              <a:solidFill>
                <a:schemeClr val="tx1"/>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IN" sz="3200" dirty="0"/>
              <a:t>One type of constraint involves determining </a:t>
            </a:r>
            <a:r>
              <a:rPr lang="en-IN" sz="3200" u="sng" dirty="0"/>
              <a:t>which entities can be members of a given lower-level entity set. </a:t>
            </a:r>
            <a:r>
              <a:rPr lang="en-IN" sz="3200" dirty="0"/>
              <a:t>Such membership may be one of the following:</a:t>
            </a:r>
            <a:endParaRPr lang="en-US" sz="3200" b="1" dirty="0" smtClean="0">
              <a:solidFill>
                <a:schemeClr val="tx1"/>
              </a:solidFill>
            </a:endParaRPr>
          </a:p>
          <a:p>
            <a:pPr>
              <a:buClrTx/>
              <a:buFont typeface="Arial" panose="020B0604020202020204" pitchFamily="34" charset="0"/>
              <a:buChar char="•"/>
            </a:pPr>
            <a:r>
              <a:rPr lang="en-US" sz="3200" b="1" u="sng" dirty="0" smtClean="0">
                <a:solidFill>
                  <a:schemeClr val="tx1"/>
                </a:solidFill>
              </a:rPr>
              <a:t>Condition-defined </a:t>
            </a:r>
            <a:r>
              <a:rPr lang="en-US" sz="3200" b="1" dirty="0" smtClean="0">
                <a:solidFill>
                  <a:schemeClr val="tx1"/>
                </a:solidFill>
              </a:rPr>
              <a:t>:- In this, lower-level entity sets, membership is evaluated </a:t>
            </a:r>
            <a:r>
              <a:rPr lang="en-US" sz="3200" b="1" dirty="0" smtClean="0">
                <a:solidFill>
                  <a:schemeClr val="tx1"/>
                </a:solidFill>
              </a:rPr>
              <a:t>on the basis of whether or not an entity satisfies an explicit condition or predicate.</a:t>
            </a:r>
          </a:p>
          <a:p>
            <a:pPr>
              <a:buClrTx/>
            </a:pPr>
            <a:endParaRPr lang="en-US" sz="3200" b="1" dirty="0">
              <a:solidFill>
                <a:schemeClr val="tx1"/>
              </a:solidFill>
            </a:endParaRPr>
          </a:p>
          <a:p>
            <a:pPr>
              <a:buClrTx/>
            </a:pPr>
            <a:endParaRPr lang="en-US" sz="3200" dirty="0"/>
          </a:p>
        </p:txBody>
      </p:sp>
    </p:spTree>
    <p:extLst>
      <p:ext uri="{BB962C8B-B14F-4D97-AF65-F5344CB8AC3E}">
        <p14:creationId xmlns:p14="http://schemas.microsoft.com/office/powerpoint/2010/main" val="16342592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chemeClr val="tx1"/>
              </a:solidFill>
            </a:endParaRPr>
          </a:p>
        </p:txBody>
      </p:sp>
      <p:sp>
        <p:nvSpPr>
          <p:cNvPr id="3" name="Content Placeholder 2"/>
          <p:cNvSpPr>
            <a:spLocks noGrp="1"/>
          </p:cNvSpPr>
          <p:nvPr>
            <p:ph idx="1"/>
          </p:nvPr>
        </p:nvSpPr>
        <p:spPr>
          <a:xfrm>
            <a:off x="1097280" y="1845733"/>
            <a:ext cx="10058400" cy="4452035"/>
          </a:xfrm>
        </p:spPr>
        <p:txBody>
          <a:bodyPr>
            <a:noAutofit/>
          </a:bodyPr>
          <a:lstStyle/>
          <a:p>
            <a:pPr marL="0" indent="0">
              <a:buClrTx/>
              <a:buNone/>
            </a:pPr>
            <a:r>
              <a:rPr lang="en-US" sz="3200" b="1" dirty="0" err="1">
                <a:solidFill>
                  <a:schemeClr val="tx1"/>
                </a:solidFill>
              </a:rPr>
              <a:t>Eg</a:t>
            </a:r>
            <a:r>
              <a:rPr lang="en-US" sz="3200" b="1" dirty="0">
                <a:solidFill>
                  <a:schemeClr val="tx1"/>
                </a:solidFill>
              </a:rPr>
              <a:t>; Assume that the higher-level entity set account </a:t>
            </a:r>
            <a:r>
              <a:rPr lang="en-IN" sz="3200" b="1" dirty="0">
                <a:solidFill>
                  <a:schemeClr val="tx1"/>
                </a:solidFill>
              </a:rPr>
              <a:t>has the </a:t>
            </a:r>
            <a:r>
              <a:rPr lang="en-IN" sz="3200" b="1" dirty="0" smtClean="0">
                <a:solidFill>
                  <a:schemeClr val="tx1"/>
                </a:solidFill>
              </a:rPr>
              <a:t>attribute </a:t>
            </a:r>
            <a:r>
              <a:rPr lang="en-IN" sz="3200" b="1" dirty="0">
                <a:solidFill>
                  <a:schemeClr val="tx1"/>
                </a:solidFill>
              </a:rPr>
              <a:t>account-type. All account entities are evaluated </a:t>
            </a:r>
            <a:r>
              <a:rPr lang="en-IN" sz="3200" b="1" dirty="0" smtClean="0">
                <a:solidFill>
                  <a:schemeClr val="tx1"/>
                </a:solidFill>
              </a:rPr>
              <a:t>on </a:t>
            </a:r>
            <a:r>
              <a:rPr lang="en-IN" sz="3200" b="1" dirty="0">
                <a:solidFill>
                  <a:schemeClr val="tx1"/>
                </a:solidFill>
              </a:rPr>
              <a:t>the defining account-type attribute. Only those entities that </a:t>
            </a:r>
            <a:r>
              <a:rPr lang="en-IN" sz="3200" b="1" dirty="0" smtClean="0">
                <a:solidFill>
                  <a:schemeClr val="tx1"/>
                </a:solidFill>
              </a:rPr>
              <a:t>satisfy </a:t>
            </a:r>
            <a:r>
              <a:rPr lang="en-IN" sz="3200" b="1" dirty="0">
                <a:solidFill>
                  <a:schemeClr val="tx1"/>
                </a:solidFill>
              </a:rPr>
              <a:t>the condition account-type = “savings account” are allowed to </a:t>
            </a:r>
            <a:r>
              <a:rPr lang="en-IN" sz="3200" b="1" dirty="0" smtClean="0">
                <a:solidFill>
                  <a:schemeClr val="tx1"/>
                </a:solidFill>
              </a:rPr>
              <a:t>belong </a:t>
            </a:r>
            <a:r>
              <a:rPr lang="en-IN" sz="3200" b="1" dirty="0">
                <a:solidFill>
                  <a:schemeClr val="tx1"/>
                </a:solidFill>
              </a:rPr>
              <a:t>to the lower-level entity set person. All entities that satisfy the </a:t>
            </a:r>
            <a:r>
              <a:rPr lang="en-IN" sz="3200" b="1" dirty="0" smtClean="0">
                <a:solidFill>
                  <a:schemeClr val="tx1"/>
                </a:solidFill>
              </a:rPr>
              <a:t>condition </a:t>
            </a:r>
            <a:r>
              <a:rPr lang="en-IN" sz="3200" b="1" dirty="0">
                <a:solidFill>
                  <a:schemeClr val="tx1"/>
                </a:solidFill>
              </a:rPr>
              <a:t>account-type = “checking account” are included in checking </a:t>
            </a:r>
            <a:r>
              <a:rPr lang="en-IN" sz="3200" b="1" dirty="0" smtClean="0">
                <a:solidFill>
                  <a:schemeClr val="tx1"/>
                </a:solidFill>
              </a:rPr>
              <a:t>account</a:t>
            </a:r>
            <a:r>
              <a:rPr lang="en-IN" sz="3200" b="1" dirty="0">
                <a:solidFill>
                  <a:schemeClr val="tx1"/>
                </a:solidFill>
              </a:rPr>
              <a:t>. Since all the lower-level entities are evaluated on the basis of the same </a:t>
            </a:r>
            <a:r>
              <a:rPr lang="en-IN" sz="3200" b="1" dirty="0" smtClean="0">
                <a:solidFill>
                  <a:schemeClr val="tx1"/>
                </a:solidFill>
              </a:rPr>
              <a:t>attribute </a:t>
            </a:r>
            <a:r>
              <a:rPr lang="en-IN" sz="3200" b="1" dirty="0">
                <a:solidFill>
                  <a:schemeClr val="tx1"/>
                </a:solidFill>
              </a:rPr>
              <a:t>(in this case, on account-type), this type of generalization is said to be </a:t>
            </a:r>
            <a:r>
              <a:rPr lang="en-IN" sz="3200" b="1" dirty="0" smtClean="0">
                <a:solidFill>
                  <a:schemeClr val="tx1"/>
                </a:solidFill>
              </a:rPr>
              <a:t>attribute-defined</a:t>
            </a:r>
            <a:r>
              <a:rPr lang="en-IN" sz="3200" b="1" dirty="0">
                <a:solidFill>
                  <a:schemeClr val="tx1"/>
                </a:solidFill>
              </a:rPr>
              <a:t>.</a:t>
            </a:r>
            <a:r>
              <a:rPr lang="en-US" sz="3200" b="1" dirty="0">
                <a:solidFill>
                  <a:schemeClr val="tx1"/>
                </a:solidFill>
              </a:rPr>
              <a:t> </a:t>
            </a:r>
          </a:p>
          <a:p>
            <a:pPr marL="0" indent="0">
              <a:buClrTx/>
              <a:buNone/>
            </a:pPr>
            <a:r>
              <a:rPr lang="en-US" sz="3200" b="1" dirty="0" smtClean="0">
                <a:solidFill>
                  <a:schemeClr val="tx1"/>
                </a:solidFill>
              </a:rPr>
              <a:t> </a:t>
            </a:r>
            <a:endParaRPr lang="en-US" sz="3200" b="1" dirty="0" smtClean="0">
              <a:solidFill>
                <a:schemeClr val="tx1"/>
              </a:solidFill>
            </a:endParaRPr>
          </a:p>
          <a:p>
            <a:pPr>
              <a:buClrTx/>
            </a:pPr>
            <a:endParaRPr lang="en-US" sz="3200" b="1" dirty="0">
              <a:solidFill>
                <a:schemeClr val="tx1"/>
              </a:solidFill>
            </a:endParaRPr>
          </a:p>
          <a:p>
            <a:pPr>
              <a:buClrTx/>
            </a:pPr>
            <a:endParaRPr lang="en-US" sz="3200" dirty="0"/>
          </a:p>
        </p:txBody>
      </p:sp>
    </p:spTree>
    <p:extLst>
      <p:ext uri="{BB962C8B-B14F-4D97-AF65-F5344CB8AC3E}">
        <p14:creationId xmlns:p14="http://schemas.microsoft.com/office/powerpoint/2010/main" val="31203387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chemeClr val="tx1"/>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IN" sz="3200" b="1" u="sng" dirty="0" smtClean="0">
                <a:solidFill>
                  <a:schemeClr val="tx1"/>
                </a:solidFill>
              </a:rPr>
              <a:t>User-defined</a:t>
            </a:r>
            <a:r>
              <a:rPr lang="en-IN" sz="3200" b="1" u="sng" dirty="0">
                <a:solidFill>
                  <a:schemeClr val="tx1"/>
                </a:solidFill>
              </a:rPr>
              <a:t>. </a:t>
            </a:r>
            <a:r>
              <a:rPr lang="en-IN" sz="3200" b="1" dirty="0">
                <a:solidFill>
                  <a:schemeClr val="tx1"/>
                </a:solidFill>
              </a:rPr>
              <a:t>User-defined lower-level entity sets are not constrained by a membership condition; rather, the database user assigns entities to a given entity set. </a:t>
            </a:r>
            <a:endParaRPr lang="en-US" sz="3200" b="1" dirty="0">
              <a:solidFill>
                <a:schemeClr val="tx1"/>
              </a:solidFill>
            </a:endParaRPr>
          </a:p>
          <a:p>
            <a:pPr>
              <a:buClrTx/>
            </a:pPr>
            <a:endParaRPr lang="en-US" sz="3200" b="1" dirty="0">
              <a:solidFill>
                <a:schemeClr val="tx1"/>
              </a:solidFill>
            </a:endParaRPr>
          </a:p>
        </p:txBody>
      </p:sp>
    </p:spTree>
    <p:extLst>
      <p:ext uri="{BB962C8B-B14F-4D97-AF65-F5344CB8AC3E}">
        <p14:creationId xmlns:p14="http://schemas.microsoft.com/office/powerpoint/2010/main" val="39255550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481</TotalTime>
  <Words>3802</Words>
  <Application>Microsoft Office PowerPoint</Application>
  <PresentationFormat>Widescreen</PresentationFormat>
  <Paragraphs>543</Paragraphs>
  <Slides>104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SimSun</vt:lpstr>
      <vt:lpstr>Arial</vt:lpstr>
      <vt:lpstr>Calibri</vt:lpstr>
      <vt:lpstr>Calibri Light</vt:lpstr>
      <vt:lpstr>Wingdings</vt:lpstr>
      <vt:lpstr>Retrospect</vt:lpstr>
      <vt:lpstr>Introduction</vt:lpstr>
      <vt:lpstr>Introduction…</vt:lpstr>
      <vt:lpstr>Introduction…</vt:lpstr>
      <vt:lpstr>Introduction…</vt:lpstr>
      <vt:lpstr>DBMS</vt:lpstr>
      <vt:lpstr>PowerPoint Presentation</vt:lpstr>
      <vt:lpstr>PowerPoint Presentation</vt:lpstr>
      <vt:lpstr>Purpose of DBMS</vt:lpstr>
      <vt:lpstr>Purpose of DBMS(contd..)</vt:lpstr>
      <vt:lpstr>Purpose of DBMS(contd..)</vt:lpstr>
      <vt:lpstr>Purpose of DBMS(contd..)</vt:lpstr>
      <vt:lpstr>PowerPoint Presentation</vt:lpstr>
      <vt:lpstr>PowerPoint Presentation</vt:lpstr>
      <vt:lpstr>PowerPoint Presentation</vt:lpstr>
      <vt:lpstr>PowerPoint Presentation</vt:lpstr>
      <vt:lpstr>View of Data</vt:lpstr>
      <vt:lpstr>View of Data</vt:lpstr>
      <vt:lpstr>Levels of Abstraction in a DBMS(cntd. )</vt:lpstr>
      <vt:lpstr>Levels of Abstraction in a DBMS(cntd. )</vt:lpstr>
      <vt:lpstr>    Data Abstraction </vt:lpstr>
      <vt:lpstr>   Physical Schema(Level) : </vt:lpstr>
      <vt:lpstr>Data Abstraction</vt:lpstr>
      <vt:lpstr> Data Abstraction</vt:lpstr>
      <vt:lpstr> Data Abstraction</vt:lpstr>
      <vt:lpstr>View (External)Level:</vt:lpstr>
      <vt:lpstr>Data Models</vt:lpstr>
      <vt:lpstr>Data Models (contd…)</vt:lpstr>
      <vt:lpstr>Data Models (contd…)</vt:lpstr>
      <vt:lpstr>Data Models (contd…)</vt:lpstr>
      <vt:lpstr>Data Models (contd…)</vt:lpstr>
      <vt:lpstr>Instances </vt:lpstr>
      <vt:lpstr>Schemas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Languages</vt:lpstr>
      <vt:lpstr>DML</vt:lpstr>
      <vt:lpstr>PowerPoint Presentation</vt:lpstr>
      <vt:lpstr>PowerPoint Presentation</vt:lpstr>
      <vt:lpstr>PowerPoint Presentation</vt:lpstr>
      <vt:lpstr>PowerPoint Presentation</vt:lpstr>
      <vt:lpstr>PowerPoint Presentation</vt:lpstr>
      <vt:lpstr>PowerPoint Presentation</vt:lpstr>
      <vt:lpstr>Overview of DB Design</vt:lpstr>
      <vt:lpstr>Overview of DB Design</vt:lpstr>
      <vt:lpstr>Overview of DB Design</vt:lpstr>
      <vt:lpstr>Overview of DB Design</vt:lpstr>
      <vt:lpstr>Entity-Relationship Model (E-R Model)</vt:lpstr>
      <vt:lpstr>E-R Diagram</vt:lpstr>
      <vt:lpstr>PowerPoint Presentation</vt:lpstr>
      <vt:lpstr>E-R Model</vt:lpstr>
      <vt:lpstr>E-R Model</vt:lpstr>
      <vt:lpstr>E-R Model</vt:lpstr>
      <vt:lpstr>E-R Model</vt:lpstr>
      <vt:lpstr>E-R Model</vt:lpstr>
      <vt:lpstr>E-R Model</vt:lpstr>
      <vt:lpstr>E-R Model</vt:lpstr>
      <vt:lpstr>E-R Model</vt:lpstr>
      <vt:lpstr>E-R Model</vt:lpstr>
      <vt:lpstr>E-R Model</vt:lpstr>
      <vt:lpstr>E-R Model</vt:lpstr>
      <vt:lpstr>E-R Model</vt:lpstr>
      <vt:lpstr>E-R Model</vt:lpstr>
      <vt:lpstr>E-R Model</vt:lpstr>
      <vt:lpstr>Relationship and Relationship-Sets</vt:lpstr>
      <vt:lpstr>Relationship and Relationship-Sets</vt:lpstr>
      <vt:lpstr>Simple relationship-binary</vt:lpstr>
      <vt:lpstr>PowerPoint Presentation</vt:lpstr>
      <vt:lpstr>Relationship and Relationship-Sets</vt:lpstr>
      <vt:lpstr>Relationship and Relationship-Sets</vt:lpstr>
      <vt:lpstr>Relationship and Relationship-Sets</vt:lpstr>
      <vt:lpstr>Relationship and Relationship-Sets</vt:lpstr>
      <vt:lpstr>Relationship and Relationship-Sets</vt:lpstr>
      <vt:lpstr>Participation Constraints  </vt:lpstr>
      <vt:lpstr>Keys</vt:lpstr>
      <vt:lpstr>PowerPoint Presentation</vt:lpstr>
      <vt:lpstr>PowerPoint Presentation</vt:lpstr>
      <vt:lpstr>PowerPoint Presentation</vt:lpstr>
      <vt:lpstr>PowerPoint Presentation</vt:lpstr>
      <vt:lpstr>Extended E-R features</vt:lpstr>
      <vt:lpstr>Extended E-R features</vt:lpstr>
      <vt:lpstr>Extended E-R features</vt:lpstr>
      <vt:lpstr>Extended E-R features</vt:lpstr>
      <vt:lpstr>Extended E-R features</vt:lpstr>
      <vt:lpstr>Extended E-R features</vt:lpstr>
      <vt:lpstr>Extended E-R features</vt:lpstr>
      <vt:lpstr>Extended E-R features</vt:lpstr>
      <vt:lpstr>PowerPoint Presentation</vt:lpstr>
      <vt:lpstr>Attribute Inheritance</vt:lpstr>
      <vt:lpstr>Participation inheritance</vt:lpstr>
      <vt:lpstr>Constraints on Generalization</vt:lpstr>
      <vt:lpstr>PowerPoint Presentation</vt:lpstr>
      <vt:lpstr>PowerPoint Presentation</vt:lpstr>
      <vt:lpstr>PowerPoint Presentation</vt:lpstr>
      <vt:lpstr>PowerPoint Presentation</vt:lpstr>
      <vt:lpstr>PowerPoint Presentation</vt:lpstr>
      <vt:lpstr>PowerPoint Presentation</vt:lpstr>
      <vt:lpstr>Completeness constraint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dc:title>
  <dc:creator>TEENU</dc:creator>
  <cp:lastModifiedBy>TEENU</cp:lastModifiedBy>
  <cp:revision>45</cp:revision>
  <dcterms:created xsi:type="dcterms:W3CDTF">2016-08-04T14:46:15Z</dcterms:created>
  <dcterms:modified xsi:type="dcterms:W3CDTF">2016-08-20T06:28:19Z</dcterms:modified>
</cp:coreProperties>
</file>