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232E-8C22-E77C-4A2E-11BBF1B6B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71AAA7-6796-6467-A3D1-D9D90D98A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33704-741E-5850-944C-A61017C30CDF}"/>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5" name="Footer Placeholder 4">
            <a:extLst>
              <a:ext uri="{FF2B5EF4-FFF2-40B4-BE49-F238E27FC236}">
                <a16:creationId xmlns:a16="http://schemas.microsoft.com/office/drawing/2014/main" id="{3A506235-5EB0-61DB-7D23-1A54F6B44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A5B38-B8FE-60B6-1ADB-E5C7806165FD}"/>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356834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0483-1ADE-8F1F-EFF6-216006270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8A510-8CBF-AA7C-1BDA-2D6E6C139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7F6E0-86D8-6294-E395-ABDB5E3CB335}"/>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5" name="Footer Placeholder 4">
            <a:extLst>
              <a:ext uri="{FF2B5EF4-FFF2-40B4-BE49-F238E27FC236}">
                <a16:creationId xmlns:a16="http://schemas.microsoft.com/office/drawing/2014/main" id="{89496FA1-1DBA-4533-8193-E5FD05FC4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936A8-7E68-79BE-8845-C323D19579D5}"/>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62388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AD57C-F291-9B91-D4FA-B6DFA208A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CCFC7-96A5-2E65-7E0D-29F10ED59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998-A138-1975-E6E3-51F068F1F870}"/>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5" name="Footer Placeholder 4">
            <a:extLst>
              <a:ext uri="{FF2B5EF4-FFF2-40B4-BE49-F238E27FC236}">
                <a16:creationId xmlns:a16="http://schemas.microsoft.com/office/drawing/2014/main" id="{F069AD6F-D31F-7FAB-93B8-C912F8209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0C1E8-3D5A-EBAA-0757-D05733800080}"/>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183536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614C-8BB9-524E-1000-39C0865B5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1A02B-180F-1D68-3728-96C837DF4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1EE79-5F0A-7D88-E2C1-5F56394C4C02}"/>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5" name="Footer Placeholder 4">
            <a:extLst>
              <a:ext uri="{FF2B5EF4-FFF2-40B4-BE49-F238E27FC236}">
                <a16:creationId xmlns:a16="http://schemas.microsoft.com/office/drawing/2014/main" id="{FC3E4658-B88D-462D-2E85-373AC6DF6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30B86-8EF3-1344-FE82-A53B47FC486F}"/>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18510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7F3E-C764-7201-65D2-59D2587EC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C72BA5-C051-F903-0001-AC2172EE9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B2F40-BDB1-0ED8-BDB9-A4FED6FF93EC}"/>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5" name="Footer Placeholder 4">
            <a:extLst>
              <a:ext uri="{FF2B5EF4-FFF2-40B4-BE49-F238E27FC236}">
                <a16:creationId xmlns:a16="http://schemas.microsoft.com/office/drawing/2014/main" id="{21D39438-4868-356F-91F0-B2A7EA87F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2A523-6099-43E1-DB78-9D1BE6A506A7}"/>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94329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86BF-D5AA-6830-58B1-A2D271CBC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A7FA8-280B-D71C-60D4-4AD1523F1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779D50-5B28-A041-D787-8ED766E89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3A3794-1250-C480-0FC2-83950F22D952}"/>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6" name="Footer Placeholder 5">
            <a:extLst>
              <a:ext uri="{FF2B5EF4-FFF2-40B4-BE49-F238E27FC236}">
                <a16:creationId xmlns:a16="http://schemas.microsoft.com/office/drawing/2014/main" id="{83D2F294-13C1-1663-9B7B-D80B4807B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7F29B-0B63-9D12-C0B1-FC97736C2A3D}"/>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365995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2C9B-E87B-2B23-A211-EBC549F46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97F7C0-5E1A-56D1-D012-ECA3951EDC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F1A53-E8FF-4035-986A-582A4AE1E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3FD742-37C7-472C-28B4-762DE9F046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67B84-DF44-66A9-19FE-A45F29CC4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54283-D635-18E2-28F7-371AF98E47F6}"/>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8" name="Footer Placeholder 7">
            <a:extLst>
              <a:ext uri="{FF2B5EF4-FFF2-40B4-BE49-F238E27FC236}">
                <a16:creationId xmlns:a16="http://schemas.microsoft.com/office/drawing/2014/main" id="{92A4474B-6D56-D9DD-3A5D-D877B9B9CD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33EAB-C9EA-BDE6-0B6F-2122C6BE4114}"/>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311955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8271-AA44-F335-4D3F-0F2450C2E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F3CF73-29E2-9117-5ED7-A3550865EC61}"/>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4" name="Footer Placeholder 3">
            <a:extLst>
              <a:ext uri="{FF2B5EF4-FFF2-40B4-BE49-F238E27FC236}">
                <a16:creationId xmlns:a16="http://schemas.microsoft.com/office/drawing/2014/main" id="{1790412E-B891-19E9-580E-0D3E5334E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9F31D-1DE3-F209-9282-B95D1864DA91}"/>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31751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20B8-5D0B-4BE3-6B93-900A0B1E0615}"/>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3" name="Footer Placeholder 2">
            <a:extLst>
              <a:ext uri="{FF2B5EF4-FFF2-40B4-BE49-F238E27FC236}">
                <a16:creationId xmlns:a16="http://schemas.microsoft.com/office/drawing/2014/main" id="{DD074391-4F0A-303F-E2C0-F3C7F5980E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D441FB-56FC-9E9D-43A5-E078481D3E75}"/>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49715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8F5-3F2A-7A89-0F88-6E53AC637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E5A1F-6771-57DE-F972-480CC5744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CE6C5-A70F-8819-5DDA-8B8E7DFDB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93416-AADC-E232-16E6-5D6CBAF4E353}"/>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6" name="Footer Placeholder 5">
            <a:extLst>
              <a:ext uri="{FF2B5EF4-FFF2-40B4-BE49-F238E27FC236}">
                <a16:creationId xmlns:a16="http://schemas.microsoft.com/office/drawing/2014/main" id="{EECE6417-1B6E-E1DF-F0CA-FEE649C56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60636-43FB-585E-D228-17A7D59A29D8}"/>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133447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E631-F5CA-8854-4187-167CF46A0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8AD6D0-4E52-48ED-CB4C-8B6CEFB7E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69692-058D-1837-D839-3FB16B67A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3FD16-2847-4261-C09B-8A5CAFD057A7}"/>
              </a:ext>
            </a:extLst>
          </p:cNvPr>
          <p:cNvSpPr>
            <a:spLocks noGrp="1"/>
          </p:cNvSpPr>
          <p:nvPr>
            <p:ph type="dt" sz="half" idx="10"/>
          </p:nvPr>
        </p:nvSpPr>
        <p:spPr/>
        <p:txBody>
          <a:bodyPr/>
          <a:lstStyle/>
          <a:p>
            <a:fld id="{6A0F3B3A-2609-D340-8F2B-ADCBDC2B0027}" type="datetimeFigureOut">
              <a:rPr lang="en-US" smtClean="0"/>
              <a:t>12/14/23</a:t>
            </a:fld>
            <a:endParaRPr lang="en-US"/>
          </a:p>
        </p:txBody>
      </p:sp>
      <p:sp>
        <p:nvSpPr>
          <p:cNvPr id="6" name="Footer Placeholder 5">
            <a:extLst>
              <a:ext uri="{FF2B5EF4-FFF2-40B4-BE49-F238E27FC236}">
                <a16:creationId xmlns:a16="http://schemas.microsoft.com/office/drawing/2014/main" id="{652EE73F-2B5B-7DC1-6D5C-F6E3F50CF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35617-5FD3-E732-C736-925E8A799C50}"/>
              </a:ext>
            </a:extLst>
          </p:cNvPr>
          <p:cNvSpPr>
            <a:spLocks noGrp="1"/>
          </p:cNvSpPr>
          <p:nvPr>
            <p:ph type="sldNum" sz="quarter" idx="12"/>
          </p:nvPr>
        </p:nvSpPr>
        <p:spPr/>
        <p:txBody>
          <a:bodyPr/>
          <a:lstStyle/>
          <a:p>
            <a:fld id="{CFB0D789-BD01-6C4F-9F1F-2BC15BD8DB29}" type="slidenum">
              <a:rPr lang="en-US" smtClean="0"/>
              <a:t>‹#›</a:t>
            </a:fld>
            <a:endParaRPr lang="en-US"/>
          </a:p>
        </p:txBody>
      </p:sp>
    </p:spTree>
    <p:extLst>
      <p:ext uri="{BB962C8B-B14F-4D97-AF65-F5344CB8AC3E}">
        <p14:creationId xmlns:p14="http://schemas.microsoft.com/office/powerpoint/2010/main" val="198339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4FFD5-2270-3FA1-D0F7-81C51B056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AD790B-8F4B-4E48-C539-8756FC155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ABA45-B280-F2C1-C2D5-F90558BDE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F3B3A-2609-D340-8F2B-ADCBDC2B0027}" type="datetimeFigureOut">
              <a:rPr lang="en-US" smtClean="0"/>
              <a:t>12/14/23</a:t>
            </a:fld>
            <a:endParaRPr lang="en-US"/>
          </a:p>
        </p:txBody>
      </p:sp>
      <p:sp>
        <p:nvSpPr>
          <p:cNvPr id="5" name="Footer Placeholder 4">
            <a:extLst>
              <a:ext uri="{FF2B5EF4-FFF2-40B4-BE49-F238E27FC236}">
                <a16:creationId xmlns:a16="http://schemas.microsoft.com/office/drawing/2014/main" id="{402AABAB-04C5-3158-821B-C3016261B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96CBA-E81E-C49D-3C17-DE5304611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0D789-BD01-6C4F-9F1F-2BC15BD8DB29}" type="slidenum">
              <a:rPr lang="en-US" smtClean="0"/>
              <a:t>‹#›</a:t>
            </a:fld>
            <a:endParaRPr lang="en-US"/>
          </a:p>
        </p:txBody>
      </p:sp>
    </p:spTree>
    <p:extLst>
      <p:ext uri="{BB962C8B-B14F-4D97-AF65-F5344CB8AC3E}">
        <p14:creationId xmlns:p14="http://schemas.microsoft.com/office/powerpoint/2010/main" val="627158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File:Fruit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m.wikipedia.org/wiki/File:Fruit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openclipart.org/detail/171013/fwd__bubble_hand_drawn-by-rejon-177666" TargetMode="External"/><Relationship Id="rId13" Type="http://schemas.openxmlformats.org/officeDocument/2006/relationships/image" Target="../media/image6.png"/><Relationship Id="rId3" Type="http://schemas.openxmlformats.org/officeDocument/2006/relationships/hyperlink" Target="https://en.m.wikipedia.org/wiki/File:Fruits.png" TargetMode="External"/><Relationship Id="rId7" Type="http://schemas.openxmlformats.org/officeDocument/2006/relationships/image" Target="../media/image3.png"/><Relationship Id="rId12" Type="http://schemas.openxmlformats.org/officeDocument/2006/relationships/hyperlink" Target="https://pixabay.com/en/spreadsheet-excel-table-diagram-98491/" TargetMode="External"/><Relationship Id="rId2" Type="http://schemas.openxmlformats.org/officeDocument/2006/relationships/image" Target="../media/image1.png"/><Relationship Id="rId16" Type="http://schemas.openxmlformats.org/officeDocument/2006/relationships/hyperlink" Target="https://freepngimg.com/png/21653-smartphone-transparent" TargetMode="External"/><Relationship Id="rId1" Type="http://schemas.openxmlformats.org/officeDocument/2006/relationships/slideLayout" Target="../slideLayouts/slideLayout1.xml"/><Relationship Id="rId6" Type="http://schemas.openxmlformats.org/officeDocument/2006/relationships/hyperlink" Target="https://jalammar.github.io/Supercharging-android-apps-using-tensorflow/" TargetMode="External"/><Relationship Id="rId11" Type="http://schemas.openxmlformats.org/officeDocument/2006/relationships/image" Target="../media/image5.png"/><Relationship Id="rId5" Type="http://schemas.microsoft.com/office/2007/relationships/hdphoto" Target="../media/hdphoto1.wdp"/><Relationship Id="rId15" Type="http://schemas.openxmlformats.org/officeDocument/2006/relationships/image" Target="../media/image7.png"/><Relationship Id="rId10" Type="http://schemas.openxmlformats.org/officeDocument/2006/relationships/hyperlink" Target="https://bsgrupo.com/bs-campus/blog/Excel-2016-Novedades-en-Visualizacion-de-Datos-1118" TargetMode="External"/><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hyperlink" Target="https://pixabay.com/en/recipe-label-icon-symbol-spoon-57543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m.wikipedia.org/wiki/File:Fruit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m.wikipedia.org/wiki/File:Fruit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m.wikipedia.org/wiki/File:Fruit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fruit on a white background&#10;&#10;Description automatically generated">
            <a:extLst>
              <a:ext uri="{FF2B5EF4-FFF2-40B4-BE49-F238E27FC236}">
                <a16:creationId xmlns:a16="http://schemas.microsoft.com/office/drawing/2014/main" id="{9144A550-4CB3-7C57-591D-A85284C7C37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450750"/>
            <a:ext cx="12191999" cy="8119871"/>
          </a:xfrm>
          <a:prstGeom prst="rect">
            <a:avLst/>
          </a:prstGeom>
        </p:spPr>
      </p:pic>
      <p:sp>
        <p:nvSpPr>
          <p:cNvPr id="2" name="Title 1">
            <a:extLst>
              <a:ext uri="{FF2B5EF4-FFF2-40B4-BE49-F238E27FC236}">
                <a16:creationId xmlns:a16="http://schemas.microsoft.com/office/drawing/2014/main" id="{2AC216BA-9D9C-2C2A-7371-A031696E00CA}"/>
              </a:ext>
            </a:extLst>
          </p:cNvPr>
          <p:cNvSpPr>
            <a:spLocks noGrp="1"/>
          </p:cNvSpPr>
          <p:nvPr>
            <p:ph type="ctrTitle"/>
          </p:nvPr>
        </p:nvSpPr>
        <p:spPr>
          <a:xfrm>
            <a:off x="1443039" y="857250"/>
            <a:ext cx="9086850" cy="2057400"/>
          </a:xfrm>
          <a:noFill/>
        </p:spPr>
        <p:txBody>
          <a:bodyPr>
            <a:normAutofit/>
          </a:bodyPr>
          <a:lstStyle/>
          <a:p>
            <a:r>
              <a:rPr lang="en-US" sz="8000" dirty="0">
                <a:latin typeface="HeadLineA" pitchFamily="2" charset="-127"/>
                <a:ea typeface="HeadLineA" pitchFamily="2" charset="-127"/>
              </a:rPr>
              <a:t>NUTRITIONAL ANALYZER</a:t>
            </a:r>
          </a:p>
        </p:txBody>
      </p:sp>
      <p:sp>
        <p:nvSpPr>
          <p:cNvPr id="3" name="Subtitle 2">
            <a:extLst>
              <a:ext uri="{FF2B5EF4-FFF2-40B4-BE49-F238E27FC236}">
                <a16:creationId xmlns:a16="http://schemas.microsoft.com/office/drawing/2014/main" id="{34FD3A26-2B82-98CB-BC5B-5B14FDC750B1}"/>
              </a:ext>
            </a:extLst>
          </p:cNvPr>
          <p:cNvSpPr>
            <a:spLocks noGrp="1"/>
          </p:cNvSpPr>
          <p:nvPr>
            <p:ph type="subTitle" idx="1"/>
          </p:nvPr>
        </p:nvSpPr>
        <p:spPr>
          <a:xfrm>
            <a:off x="466725" y="3943351"/>
            <a:ext cx="1662113" cy="1614488"/>
          </a:xfrm>
        </p:spPr>
        <p:txBody>
          <a:bodyPr>
            <a:normAutofit lnSpcReduction="10000"/>
          </a:bodyPr>
          <a:lstStyle/>
          <a:p>
            <a:pPr algn="l"/>
            <a:r>
              <a:rPr lang="en-US" dirty="0"/>
              <a:t>BAN693</a:t>
            </a: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Members: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Akhil Mohan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Pruthvi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Aala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Megh</a:t>
            </a:r>
            <a:r>
              <a:rPr lang="en-US" sz="1800" dirty="0">
                <a:effectLst/>
                <a:latin typeface="Calibri" panose="020F0502020204030204" pitchFamily="34" charset="0"/>
                <a:ea typeface="Calibri" panose="020F0502020204030204" pitchFamily="34" charset="0"/>
                <a:cs typeface="Times New Roman" panose="02020603050405020304" pitchFamily="18" charset="0"/>
              </a:rPr>
              <a:t> Dave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Swati Sharma </a:t>
            </a:r>
            <a:endParaRPr lang="en-US" dirty="0"/>
          </a:p>
        </p:txBody>
      </p:sp>
    </p:spTree>
    <p:extLst>
      <p:ext uri="{BB962C8B-B14F-4D97-AF65-F5344CB8AC3E}">
        <p14:creationId xmlns:p14="http://schemas.microsoft.com/office/powerpoint/2010/main" val="14045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fruit on a white background&#10;&#10;Description automatically generated">
            <a:extLst>
              <a:ext uri="{FF2B5EF4-FFF2-40B4-BE49-F238E27FC236}">
                <a16:creationId xmlns:a16="http://schemas.microsoft.com/office/drawing/2014/main" id="{9144A550-4CB3-7C57-591D-A85284C7C377}"/>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0" y="1018476"/>
            <a:ext cx="12191999" cy="8119871"/>
          </a:xfrm>
          <a:prstGeom prst="rect">
            <a:avLst/>
          </a:prstGeom>
        </p:spPr>
      </p:pic>
      <p:sp>
        <p:nvSpPr>
          <p:cNvPr id="6" name="Subtitle 5">
            <a:extLst>
              <a:ext uri="{FF2B5EF4-FFF2-40B4-BE49-F238E27FC236}">
                <a16:creationId xmlns:a16="http://schemas.microsoft.com/office/drawing/2014/main" id="{C0FFBFD6-CD77-C103-4E71-497B3E1D75EB}"/>
              </a:ext>
            </a:extLst>
          </p:cNvPr>
          <p:cNvSpPr>
            <a:spLocks noGrp="1"/>
          </p:cNvSpPr>
          <p:nvPr>
            <p:ph type="subTitle" idx="1"/>
          </p:nvPr>
        </p:nvSpPr>
        <p:spPr>
          <a:xfrm>
            <a:off x="402336" y="1383094"/>
            <a:ext cx="10960608" cy="4359338"/>
          </a:xfrm>
        </p:spPr>
        <p:txBody>
          <a:bodyPr>
            <a:normAutofit/>
          </a:bodyPr>
          <a:lstStyle/>
          <a:p>
            <a:r>
              <a:rPr lang="en-US" sz="2000" dirty="0">
                <a:effectLst/>
                <a:latin typeface="Aharoni" panose="02010803020104030203" pitchFamily="2" charset="-79"/>
                <a:ea typeface="Times New Roman" panose="02020603050405020304" pitchFamily="18" charset="0"/>
                <a:cs typeface="Aharoni" panose="02010803020104030203" pitchFamily="2" charset="-79"/>
              </a:rPr>
              <a:t>The Personal Nutritional Analyzer project addresses the growing need for personalized nutritional monitoring. Modern lifestyles often lead to inadequate dietary practices, contributing to various health issues. </a:t>
            </a:r>
            <a:br>
              <a:rPr lang="en-US" sz="2000" dirty="0">
                <a:effectLst/>
                <a:latin typeface="Aharoni" panose="02010803020104030203" pitchFamily="2" charset="-79"/>
                <a:ea typeface="Times New Roman" panose="02020603050405020304" pitchFamily="18" charset="0"/>
                <a:cs typeface="Aharoni" panose="02010803020104030203" pitchFamily="2" charset="-79"/>
              </a:rPr>
            </a:br>
            <a:br>
              <a:rPr lang="en-US" sz="2000" dirty="0">
                <a:effectLst/>
                <a:latin typeface="Aharoni" panose="02010803020104030203" pitchFamily="2" charset="-79"/>
                <a:ea typeface="Times New Roman" panose="02020603050405020304" pitchFamily="18" charset="0"/>
                <a:cs typeface="Aharoni" panose="02010803020104030203" pitchFamily="2" charset="-79"/>
              </a:rPr>
            </a:br>
            <a:r>
              <a:rPr lang="en-US" sz="2000" dirty="0">
                <a:effectLst/>
                <a:latin typeface="Aharoni" panose="02010803020104030203" pitchFamily="2" charset="-79"/>
                <a:ea typeface="Times New Roman" panose="02020603050405020304" pitchFamily="18" charset="0"/>
                <a:cs typeface="Aharoni" panose="02010803020104030203" pitchFamily="2" charset="-79"/>
              </a:rPr>
              <a:t>This system leverages image recognition to bridge the gap between food consumption and nutritional awareness. By capturing food images and inputting portion sizes, users can access real-time evaluations of their nutritional choices and get recommendations. The project aligns with the increasing demand for health-conscious applications that utilize advanced technologies to empower users to take control of their well-being.</a:t>
            </a:r>
          </a:p>
          <a:p>
            <a:endParaRPr lang="en-US" dirty="0"/>
          </a:p>
        </p:txBody>
      </p:sp>
    </p:spTree>
    <p:extLst>
      <p:ext uri="{BB962C8B-B14F-4D97-AF65-F5344CB8AC3E}">
        <p14:creationId xmlns:p14="http://schemas.microsoft.com/office/powerpoint/2010/main" val="1187722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fruit on a white background&#10;&#10;Description automatically generated">
            <a:extLst>
              <a:ext uri="{FF2B5EF4-FFF2-40B4-BE49-F238E27FC236}">
                <a16:creationId xmlns:a16="http://schemas.microsoft.com/office/drawing/2014/main" id="{9144A550-4CB3-7C57-591D-A85284C7C377}"/>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0" y="691387"/>
            <a:ext cx="12191999" cy="8119871"/>
          </a:xfrm>
          <a:prstGeom prst="rect">
            <a:avLst/>
          </a:prstGeom>
        </p:spPr>
      </p:pic>
      <p:pic>
        <p:nvPicPr>
          <p:cNvPr id="9" name="Picture 8" descr="A logo of a letter f&#10;&#10;Description automatically generated">
            <a:extLst>
              <a:ext uri="{FF2B5EF4-FFF2-40B4-BE49-F238E27FC236}">
                <a16:creationId xmlns:a16="http://schemas.microsoft.com/office/drawing/2014/main" id="{82DC879A-BAFE-2DD5-6BAB-F56EC75F04A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837473B0-CC2E-450A-ABE3-18F120FF3D39}">
                <a1611:picAttrSrcUrl xmlns:a1611="http://schemas.microsoft.com/office/drawing/2016/11/main" r:id="rId6"/>
              </a:ext>
            </a:extLst>
          </a:blip>
          <a:srcRect l="28321" r="27075"/>
          <a:stretch/>
        </p:blipFill>
        <p:spPr>
          <a:xfrm>
            <a:off x="4814888" y="2112663"/>
            <a:ext cx="2900364" cy="3365500"/>
          </a:xfrm>
          <a:prstGeom prst="rect">
            <a:avLst/>
          </a:prstGeom>
        </p:spPr>
      </p:pic>
      <p:sp>
        <p:nvSpPr>
          <p:cNvPr id="11" name="TextBox 10">
            <a:extLst>
              <a:ext uri="{FF2B5EF4-FFF2-40B4-BE49-F238E27FC236}">
                <a16:creationId xmlns:a16="http://schemas.microsoft.com/office/drawing/2014/main" id="{F41B2763-1E79-CE91-AB0C-58341D1F97EA}"/>
              </a:ext>
            </a:extLst>
          </p:cNvPr>
          <p:cNvSpPr txBox="1"/>
          <p:nvPr/>
        </p:nvSpPr>
        <p:spPr>
          <a:xfrm>
            <a:off x="7386637" y="1157288"/>
            <a:ext cx="3900487" cy="1569660"/>
          </a:xfrm>
          <a:prstGeom prst="rect">
            <a:avLst/>
          </a:prstGeom>
          <a:noFill/>
        </p:spPr>
        <p:txBody>
          <a:bodyPr wrap="square" rtlCol="0">
            <a:spAutoFit/>
          </a:bodyPr>
          <a:lstStyle/>
          <a:p>
            <a:r>
              <a:rPr lang="en-US" sz="2400" b="1" dirty="0"/>
              <a:t>User Takes pictures and uploads a few details about themselves. The application uses Python (Flask) and html. </a:t>
            </a:r>
          </a:p>
        </p:txBody>
      </p:sp>
      <p:sp>
        <p:nvSpPr>
          <p:cNvPr id="12" name="TextBox 11">
            <a:extLst>
              <a:ext uri="{FF2B5EF4-FFF2-40B4-BE49-F238E27FC236}">
                <a16:creationId xmlns:a16="http://schemas.microsoft.com/office/drawing/2014/main" id="{9A0347FA-9998-49E1-009E-7F610A49D23E}"/>
              </a:ext>
            </a:extLst>
          </p:cNvPr>
          <p:cNvSpPr txBox="1"/>
          <p:nvPr/>
        </p:nvSpPr>
        <p:spPr>
          <a:xfrm>
            <a:off x="7636197" y="1101075"/>
            <a:ext cx="3900487" cy="5262979"/>
          </a:xfrm>
          <a:prstGeom prst="rect">
            <a:avLst/>
          </a:prstGeom>
          <a:noFill/>
        </p:spPr>
        <p:txBody>
          <a:bodyPr wrap="square" rtlCol="0">
            <a:spAutoFit/>
          </a:bodyPr>
          <a:lstStyle/>
          <a:p>
            <a:r>
              <a:rPr lang="en-US" sz="2400" b="1" dirty="0"/>
              <a:t>The </a:t>
            </a:r>
            <a:r>
              <a:rPr lang="en-US" sz="2400" b="1" dirty="0" err="1"/>
              <a:t>tensorflow</a:t>
            </a:r>
            <a:r>
              <a:rPr lang="en-US" sz="2400" b="1" dirty="0"/>
              <a:t> model (</a:t>
            </a:r>
            <a:r>
              <a:rPr lang="en-US" sz="2400" b="1" dirty="0" err="1"/>
              <a:t>MobilNet</a:t>
            </a:r>
            <a:r>
              <a:rPr lang="en-US" sz="2400" b="1" dirty="0"/>
              <a:t> V1) recognizes the food item. Inputs are expected to be 3-channel RGB color images of size 224 x 224, scaled to [0, 1]. A probability vector of dimension 2024, corresponding to a background class and one of 2023 food dishes in the </a:t>
            </a:r>
            <a:r>
              <a:rPr lang="en-US" sz="2400" b="1" dirty="0" err="1"/>
              <a:t>labelmap</a:t>
            </a:r>
            <a:r>
              <a:rPr lang="en-US" sz="2400" b="1" dirty="0"/>
              <a:t>.</a:t>
            </a:r>
          </a:p>
          <a:p>
            <a:br>
              <a:rPr lang="en-US" sz="2400" b="1" dirty="0"/>
            </a:br>
            <a:r>
              <a:rPr lang="en-US" sz="2400" b="1" dirty="0"/>
              <a:t> </a:t>
            </a:r>
          </a:p>
        </p:txBody>
      </p:sp>
      <p:pic>
        <p:nvPicPr>
          <p:cNvPr id="14" name="Picture 13" descr="A computer tower with a round orange object&#10;&#10;Description automatically generated">
            <a:extLst>
              <a:ext uri="{FF2B5EF4-FFF2-40B4-BE49-F238E27FC236}">
                <a16:creationId xmlns:a16="http://schemas.microsoft.com/office/drawing/2014/main" id="{92A8DC0F-DC76-B8B4-32F2-0E993E30EB1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932820" y="2209726"/>
            <a:ext cx="3171373" cy="3171373"/>
          </a:xfrm>
          <a:prstGeom prst="rect">
            <a:avLst/>
          </a:prstGeom>
        </p:spPr>
      </p:pic>
      <p:sp>
        <p:nvSpPr>
          <p:cNvPr id="15" name="TextBox 14">
            <a:extLst>
              <a:ext uri="{FF2B5EF4-FFF2-40B4-BE49-F238E27FC236}">
                <a16:creationId xmlns:a16="http://schemas.microsoft.com/office/drawing/2014/main" id="{611D309E-FA5F-B9B3-9EB6-C1176B45F7C2}"/>
              </a:ext>
            </a:extLst>
          </p:cNvPr>
          <p:cNvSpPr txBox="1"/>
          <p:nvPr/>
        </p:nvSpPr>
        <p:spPr>
          <a:xfrm>
            <a:off x="7364310" y="1120676"/>
            <a:ext cx="3729038" cy="1569660"/>
          </a:xfrm>
          <a:prstGeom prst="rect">
            <a:avLst/>
          </a:prstGeom>
          <a:noFill/>
        </p:spPr>
        <p:txBody>
          <a:bodyPr wrap="square" rtlCol="0">
            <a:spAutoFit/>
          </a:bodyPr>
          <a:lstStyle/>
          <a:p>
            <a:r>
              <a:rPr lang="en-US" sz="2400" b="1" dirty="0"/>
              <a:t>Using APIs we get the nutritional profile for the food from the USDA database.</a:t>
            </a:r>
          </a:p>
        </p:txBody>
      </p:sp>
      <p:pic>
        <p:nvPicPr>
          <p:cNvPr id="17" name="Picture 16" descr="A green and white logo&#10;&#10;Description automatically generated">
            <a:extLst>
              <a:ext uri="{FF2B5EF4-FFF2-40B4-BE49-F238E27FC236}">
                <a16:creationId xmlns:a16="http://schemas.microsoft.com/office/drawing/2014/main" id="{111D7F39-F93F-1F09-4DE0-BB6F75710E2F}"/>
              </a:ext>
            </a:extLst>
          </p:cNvPr>
          <p:cNvPicPr>
            <a:picLocks noChangeAspect="1"/>
          </p:cNvPicPr>
          <p:nvPr/>
        </p:nvPicPr>
        <p:blipFill rotWithShape="1">
          <a:blip r:embed="rId9">
            <a:extLst>
              <a:ext uri="{837473B0-CC2E-450A-ABE3-18F120FF3D39}">
                <a1611:picAttrSrcUrl xmlns:a1611="http://schemas.microsoft.com/office/drawing/2016/11/main" r:id="rId10"/>
              </a:ext>
            </a:extLst>
          </a:blip>
          <a:srcRect l="9625" t="6723" r="51376" b="12370"/>
          <a:stretch/>
        </p:blipFill>
        <p:spPr>
          <a:xfrm>
            <a:off x="5557837" y="3045317"/>
            <a:ext cx="1828800" cy="1846385"/>
          </a:xfrm>
          <a:prstGeom prst="rect">
            <a:avLst/>
          </a:prstGeom>
        </p:spPr>
      </p:pic>
      <p:sp>
        <p:nvSpPr>
          <p:cNvPr id="19" name="TextBox 18">
            <a:extLst>
              <a:ext uri="{FF2B5EF4-FFF2-40B4-BE49-F238E27FC236}">
                <a16:creationId xmlns:a16="http://schemas.microsoft.com/office/drawing/2014/main" id="{9F787CA5-20A1-2BD9-7C28-CED7156ABD87}"/>
              </a:ext>
            </a:extLst>
          </p:cNvPr>
          <p:cNvSpPr txBox="1"/>
          <p:nvPr/>
        </p:nvSpPr>
        <p:spPr>
          <a:xfrm>
            <a:off x="7403669" y="1120676"/>
            <a:ext cx="3729038" cy="1200329"/>
          </a:xfrm>
          <a:prstGeom prst="rect">
            <a:avLst/>
          </a:prstGeom>
          <a:noFill/>
        </p:spPr>
        <p:txBody>
          <a:bodyPr wrap="square" rtlCol="0">
            <a:spAutoFit/>
          </a:bodyPr>
          <a:lstStyle/>
          <a:p>
            <a:r>
              <a:rPr lang="en-US" sz="2400" b="1" dirty="0"/>
              <a:t>We store the data in a Spreadsheet. We calculate the Macros.</a:t>
            </a:r>
          </a:p>
        </p:txBody>
      </p:sp>
      <p:sp>
        <p:nvSpPr>
          <p:cNvPr id="20" name="TextBox 19">
            <a:extLst>
              <a:ext uri="{FF2B5EF4-FFF2-40B4-BE49-F238E27FC236}">
                <a16:creationId xmlns:a16="http://schemas.microsoft.com/office/drawing/2014/main" id="{113057E2-A722-5A9C-720D-E01000248CFE}"/>
              </a:ext>
            </a:extLst>
          </p:cNvPr>
          <p:cNvSpPr txBox="1"/>
          <p:nvPr/>
        </p:nvSpPr>
        <p:spPr>
          <a:xfrm>
            <a:off x="7554695" y="1120676"/>
            <a:ext cx="4486278" cy="2308324"/>
          </a:xfrm>
          <a:prstGeom prst="rect">
            <a:avLst/>
          </a:prstGeom>
          <a:noFill/>
        </p:spPr>
        <p:txBody>
          <a:bodyPr wrap="square" rtlCol="0">
            <a:spAutoFit/>
          </a:bodyPr>
          <a:lstStyle/>
          <a:p>
            <a:r>
              <a:rPr lang="en-US" sz="2400" b="1" dirty="0"/>
              <a:t>The user can view the history of their consumption through the same app. We use this data and created a optimization model that would provide recommendations.</a:t>
            </a:r>
          </a:p>
        </p:txBody>
      </p:sp>
      <p:pic>
        <p:nvPicPr>
          <p:cNvPr id="26" name="Picture 25" descr="A pie chart and a piece of paper&#10;&#10;Description automatically generated">
            <a:extLst>
              <a:ext uri="{FF2B5EF4-FFF2-40B4-BE49-F238E27FC236}">
                <a16:creationId xmlns:a16="http://schemas.microsoft.com/office/drawing/2014/main" id="{733BE443-6FAF-C9AC-C3FF-2411F453F9BD}"/>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3562084" y="2209726"/>
            <a:ext cx="3067313" cy="3171373"/>
          </a:xfrm>
          <a:prstGeom prst="rect">
            <a:avLst/>
          </a:prstGeom>
        </p:spPr>
      </p:pic>
      <p:pic>
        <p:nvPicPr>
          <p:cNvPr id="4" name="Picture 3" descr="A wooden spoon on a recipe card&#10;&#10;Description automatically generated">
            <a:extLst>
              <a:ext uri="{FF2B5EF4-FFF2-40B4-BE49-F238E27FC236}">
                <a16:creationId xmlns:a16="http://schemas.microsoft.com/office/drawing/2014/main" id="{0FB7844E-7917-9348-C881-0F38EE2F56F8}"/>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3808086" y="1766346"/>
            <a:ext cx="2575307" cy="2202163"/>
          </a:xfrm>
          <a:prstGeom prst="rect">
            <a:avLst/>
          </a:prstGeom>
        </p:spPr>
      </p:pic>
      <p:sp>
        <p:nvSpPr>
          <p:cNvPr id="7" name="TextBox 6">
            <a:extLst>
              <a:ext uri="{FF2B5EF4-FFF2-40B4-BE49-F238E27FC236}">
                <a16:creationId xmlns:a16="http://schemas.microsoft.com/office/drawing/2014/main" id="{296F0649-100B-4E03-6A8E-F1ABFA2411BC}"/>
              </a:ext>
            </a:extLst>
          </p:cNvPr>
          <p:cNvSpPr txBox="1"/>
          <p:nvPr/>
        </p:nvSpPr>
        <p:spPr>
          <a:xfrm>
            <a:off x="7435883" y="1101075"/>
            <a:ext cx="4486278" cy="2677656"/>
          </a:xfrm>
          <a:prstGeom prst="rect">
            <a:avLst/>
          </a:prstGeom>
          <a:noFill/>
        </p:spPr>
        <p:txBody>
          <a:bodyPr wrap="square" rtlCol="0">
            <a:spAutoFit/>
          </a:bodyPr>
          <a:lstStyle/>
          <a:p>
            <a:r>
              <a:rPr lang="en-US" sz="2400" b="1" dirty="0"/>
              <a:t>The app also provides recommendations based on your previous meals so you can meet your daily intake goals. We used Chat GPT API to get recipes based on the optimization models outputs.</a:t>
            </a:r>
          </a:p>
        </p:txBody>
      </p:sp>
      <p:pic>
        <p:nvPicPr>
          <p:cNvPr id="3" name="Picture 2" descr="A hand holding a phone&#10;&#10;Description automatically generated">
            <a:extLst>
              <a:ext uri="{FF2B5EF4-FFF2-40B4-BE49-F238E27FC236}">
                <a16:creationId xmlns:a16="http://schemas.microsoft.com/office/drawing/2014/main" id="{BC8AA0BB-BFB8-51E6-DCFA-C8C1F314ABCC}"/>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2168522" y="282164"/>
            <a:ext cx="4889500" cy="6947312"/>
          </a:xfrm>
          <a:prstGeom prst="rect">
            <a:avLst/>
          </a:prstGeom>
        </p:spPr>
      </p:pic>
    </p:spTree>
    <p:extLst>
      <p:ext uri="{BB962C8B-B14F-4D97-AF65-F5344CB8AC3E}">
        <p14:creationId xmlns:p14="http://schemas.microsoft.com/office/powerpoint/2010/main" val="2178545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526 -0.03889 L -0.43295 -0.03889 " pathEditMode="relative" rAng="0" ptsTypes="AA">
                                      <p:cBhvr>
                                        <p:cTn id="6" dur="2000" fill="hold"/>
                                        <p:tgtEl>
                                          <p:spTgt spid="3"/>
                                        </p:tgtEl>
                                        <p:attrNameLst>
                                          <p:attrName>ppt_x</p:attrName>
                                          <p:attrName>ppt_y</p:attrName>
                                        </p:attrNameLst>
                                      </p:cBhvr>
                                      <p:rCtr x="-22917" y="0"/>
                                    </p:animMotion>
                                  </p:childTnLst>
                                </p:cTn>
                              </p:par>
                              <p:par>
                                <p:cTn id="7" presetID="42"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1000"/>
                                        <p:tgtEl>
                                          <p:spTgt spid="11"/>
                                        </p:tgtEl>
                                      </p:cBhvr>
                                    </p:animEffect>
                                    <p:anim calcmode="lin" valueType="num">
                                      <p:cBhvr>
                                        <p:cTn id="10" dur="1000" fill="hold"/>
                                        <p:tgtEl>
                                          <p:spTgt spid="11"/>
                                        </p:tgtEl>
                                        <p:attrNameLst>
                                          <p:attrName>ppt_x</p:attrName>
                                        </p:attrNameLst>
                                      </p:cBhvr>
                                      <p:tavLst>
                                        <p:tav tm="0">
                                          <p:val>
                                            <p:strVal val="#ppt_x"/>
                                          </p:val>
                                        </p:tav>
                                        <p:tav tm="100000">
                                          <p:val>
                                            <p:strVal val="#ppt_x"/>
                                          </p:val>
                                        </p:tav>
                                      </p:tavLst>
                                    </p:anim>
                                    <p:anim calcmode="lin" valueType="num">
                                      <p:cBhvr>
                                        <p:cTn id="11" dur="1000" fill="hold"/>
                                        <p:tgtEl>
                                          <p:spTgt spid="1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0.05794 -0.02222 L -0.42969 -0.0243 " pathEditMode="relative" rAng="0" ptsTypes="AA">
                                      <p:cBhvr>
                                        <p:cTn id="27" dur="2000" fill="hold"/>
                                        <p:tgtEl>
                                          <p:spTgt spid="9"/>
                                        </p:tgtEl>
                                        <p:attrNameLst>
                                          <p:attrName>ppt_x</p:attrName>
                                          <p:attrName>ppt_y</p:attrName>
                                        </p:attrNameLst>
                                      </p:cBhvr>
                                      <p:rCtr x="-18594" y="-116"/>
                                    </p:animMotion>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02434 -0.01389 L -0.35678 -0.00139 " pathEditMode="relative" rAng="0" ptsTypes="AA">
                                      <p:cBhvr>
                                        <p:cTn id="43" dur="2000" fill="hold"/>
                                        <p:tgtEl>
                                          <p:spTgt spid="14"/>
                                        </p:tgtEl>
                                        <p:attrNameLst>
                                          <p:attrName>ppt_x</p:attrName>
                                          <p:attrName>ppt_y</p:attrName>
                                        </p:attrNameLst>
                                      </p:cBhvr>
                                      <p:rCtr x="-19062" y="625"/>
                                    </p:animMotion>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nodeType="clickEffect">
                                  <p:stCondLst>
                                    <p:cond delay="0"/>
                                  </p:stCondLst>
                                  <p:childTnLst>
                                    <p:animMotion origin="layout" path="M 0.02838 -0.00555 L -0.30586 -0.00347 " pathEditMode="relative" rAng="0" ptsTypes="AA">
                                      <p:cBhvr>
                                        <p:cTn id="59" dur="2000" fill="hold"/>
                                        <p:tgtEl>
                                          <p:spTgt spid="17"/>
                                        </p:tgtEl>
                                        <p:attrNameLst>
                                          <p:attrName>ppt_x</p:attrName>
                                          <p:attrName>ppt_y</p:attrName>
                                        </p:attrNameLst>
                                      </p:cBhvr>
                                      <p:rCtr x="-16719" y="93"/>
                                    </p:animMotion>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0.37774 0.028 L -4.16667E-6 3.33333E-6 " pathEditMode="relative" rAng="0" ptsTypes="AA">
                                      <p:cBhvr>
                                        <p:cTn id="63" dur="2000" fill="hold"/>
                                        <p:tgtEl>
                                          <p:spTgt spid="3"/>
                                        </p:tgtEl>
                                        <p:attrNameLst>
                                          <p:attrName>ppt_x</p:attrName>
                                          <p:attrName>ppt_y</p:attrName>
                                        </p:attrNameLst>
                                      </p:cBhvr>
                                      <p:rCtr x="18841" y="-1389"/>
                                    </p:animMotion>
                                  </p:childTnLst>
                                </p:cTn>
                              </p:par>
                            </p:childTnLst>
                          </p:cTn>
                        </p:par>
                        <p:par>
                          <p:cTn id="64" fill="hold">
                            <p:stCondLst>
                              <p:cond delay="2000"/>
                            </p:stCondLst>
                            <p:childTnLst>
                              <p:par>
                                <p:cTn id="65" presetID="9" presetClass="entr" presetSubtype="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42" presetClass="exit" presetSubtype="0" fill="hold" nodeType="clickEffect">
                                  <p:stCondLst>
                                    <p:cond delay="0"/>
                                  </p:stCondLst>
                                  <p:childTnLst>
                                    <p:animEffect transition="out" filter="fade">
                                      <p:cBhvr>
                                        <p:cTn id="76" dur="1000"/>
                                        <p:tgtEl>
                                          <p:spTgt spid="26"/>
                                        </p:tgtEl>
                                      </p:cBhvr>
                                    </p:animEffect>
                                    <p:anim calcmode="lin" valueType="num">
                                      <p:cBhvr>
                                        <p:cTn id="77" dur="1000"/>
                                        <p:tgtEl>
                                          <p:spTgt spid="26"/>
                                        </p:tgtEl>
                                        <p:attrNameLst>
                                          <p:attrName>ppt_x</p:attrName>
                                        </p:attrNameLst>
                                      </p:cBhvr>
                                      <p:tavLst>
                                        <p:tav tm="0">
                                          <p:val>
                                            <p:strVal val="ppt_x"/>
                                          </p:val>
                                        </p:tav>
                                        <p:tav tm="100000">
                                          <p:val>
                                            <p:strVal val="ppt_x"/>
                                          </p:val>
                                        </p:tav>
                                      </p:tavLst>
                                    </p:anim>
                                    <p:anim calcmode="lin" valueType="num">
                                      <p:cBhvr>
                                        <p:cTn id="78" dur="1000"/>
                                        <p:tgtEl>
                                          <p:spTgt spid="26"/>
                                        </p:tgtEl>
                                        <p:attrNameLst>
                                          <p:attrName>ppt_y</p:attrName>
                                        </p:attrNameLst>
                                      </p:cBhvr>
                                      <p:tavLst>
                                        <p:tav tm="0">
                                          <p:val>
                                            <p:strVal val="ppt_y"/>
                                          </p:val>
                                        </p:tav>
                                        <p:tav tm="100000">
                                          <p:val>
                                            <p:strVal val="ppt_y+.1"/>
                                          </p:val>
                                        </p:tav>
                                      </p:tavLst>
                                    </p:anim>
                                    <p:set>
                                      <p:cBhvr>
                                        <p:cTn id="79" dur="1" fill="hold">
                                          <p:stCondLst>
                                            <p:cond delay="999"/>
                                          </p:stCondLst>
                                        </p:cTn>
                                        <p:tgtEl>
                                          <p:spTgt spid="2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7"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1000"/>
                                        <p:tgtEl>
                                          <p:spTgt spid="4"/>
                                        </p:tgtEl>
                                      </p:cBhvr>
                                    </p:animEffect>
                                    <p:anim calcmode="lin" valueType="num">
                                      <p:cBhvr>
                                        <p:cTn id="85" dur="1000" fill="hold"/>
                                        <p:tgtEl>
                                          <p:spTgt spid="4"/>
                                        </p:tgtEl>
                                        <p:attrNameLst>
                                          <p:attrName>ppt_x</p:attrName>
                                        </p:attrNameLst>
                                      </p:cBhvr>
                                      <p:tavLst>
                                        <p:tav tm="0">
                                          <p:val>
                                            <p:strVal val="#ppt_x"/>
                                          </p:val>
                                        </p:tav>
                                        <p:tav tm="100000">
                                          <p:val>
                                            <p:strVal val="#ppt_x"/>
                                          </p:val>
                                        </p:tav>
                                      </p:tavLst>
                                    </p:anim>
                                    <p:anim calcmode="lin" valueType="num">
                                      <p:cBhvr>
                                        <p:cTn id="86" dur="900" decel="100000" fill="hold"/>
                                        <p:tgtEl>
                                          <p:spTgt spid="4"/>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1000"/>
                                        <p:tgtEl>
                                          <p:spTgt spid="7"/>
                                        </p:tgtEl>
                                      </p:cBhvr>
                                    </p:animEffect>
                                    <p:anim calcmode="lin" valueType="num">
                                      <p:cBhvr>
                                        <p:cTn id="91" dur="1000" fill="hold"/>
                                        <p:tgtEl>
                                          <p:spTgt spid="7"/>
                                        </p:tgtEl>
                                        <p:attrNameLst>
                                          <p:attrName>ppt_x</p:attrName>
                                        </p:attrNameLst>
                                      </p:cBhvr>
                                      <p:tavLst>
                                        <p:tav tm="0">
                                          <p:val>
                                            <p:strVal val="#ppt_x"/>
                                          </p:val>
                                        </p:tav>
                                        <p:tav tm="100000">
                                          <p:val>
                                            <p:strVal val="#ppt_x"/>
                                          </p:val>
                                        </p:tav>
                                      </p:tavLst>
                                    </p:anim>
                                    <p:anim calcmode="lin" valueType="num">
                                      <p:cBhvr>
                                        <p:cTn id="92"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par>
                                <p:cTn id="93" presetID="42" presetClass="entr" presetSubtype="0" fill="hold" grpId="1" nodeType="with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1000"/>
                                        <p:tgtEl>
                                          <p:spTgt spid="7"/>
                                        </p:tgtEl>
                                      </p:cBhvr>
                                    </p:animEffect>
                                    <p:anim calcmode="lin" valueType="num">
                                      <p:cBhvr>
                                        <p:cTn id="96" dur="1000" fill="hold"/>
                                        <p:tgtEl>
                                          <p:spTgt spid="7"/>
                                        </p:tgtEl>
                                        <p:attrNameLst>
                                          <p:attrName>ppt_x</p:attrName>
                                        </p:attrNameLst>
                                      </p:cBhvr>
                                      <p:tavLst>
                                        <p:tav tm="0">
                                          <p:val>
                                            <p:strVal val="#ppt_x"/>
                                          </p:val>
                                        </p:tav>
                                        <p:tav tm="100000">
                                          <p:val>
                                            <p:strVal val="#ppt_x"/>
                                          </p:val>
                                        </p:tav>
                                      </p:tavLst>
                                    </p:anim>
                                    <p:anim calcmode="lin" valueType="num">
                                      <p:cBhvr>
                                        <p:cTn id="9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9" grpId="0"/>
      <p:bldP spid="20" grpId="0"/>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fruit on a white background&#10;&#10;Description automatically generated">
            <a:extLst>
              <a:ext uri="{FF2B5EF4-FFF2-40B4-BE49-F238E27FC236}">
                <a16:creationId xmlns:a16="http://schemas.microsoft.com/office/drawing/2014/main" id="{9144A550-4CB3-7C57-591D-A85284C7C377}"/>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0" y="1247076"/>
            <a:ext cx="12191999" cy="8119871"/>
          </a:xfrm>
          <a:prstGeom prst="rect">
            <a:avLst/>
          </a:prstGeom>
        </p:spPr>
      </p:pic>
      <p:sp>
        <p:nvSpPr>
          <p:cNvPr id="6" name="Subtitle 5">
            <a:extLst>
              <a:ext uri="{FF2B5EF4-FFF2-40B4-BE49-F238E27FC236}">
                <a16:creationId xmlns:a16="http://schemas.microsoft.com/office/drawing/2014/main" id="{C0FFBFD6-CD77-C103-4E71-497B3E1D75EB}"/>
              </a:ext>
            </a:extLst>
          </p:cNvPr>
          <p:cNvSpPr>
            <a:spLocks noGrp="1"/>
          </p:cNvSpPr>
          <p:nvPr>
            <p:ph type="subTitle" idx="1"/>
          </p:nvPr>
        </p:nvSpPr>
        <p:spPr>
          <a:xfrm>
            <a:off x="2418110" y="2706084"/>
            <a:ext cx="7355778" cy="1445831"/>
          </a:xfrm>
        </p:spPr>
        <p:txBody>
          <a:bodyPr>
            <a:normAutofit/>
          </a:bodyPr>
          <a:lstStyle/>
          <a:p>
            <a:r>
              <a:rPr lang="en-US" sz="6600" dirty="0">
                <a:effectLst/>
                <a:latin typeface="Aharoni" panose="02010803020104030203" pitchFamily="2" charset="-79"/>
                <a:ea typeface="Times New Roman" panose="02020603050405020304" pitchFamily="18" charset="0"/>
                <a:cs typeface="Aharoni" panose="02010803020104030203" pitchFamily="2" charset="-79"/>
              </a:rPr>
              <a:t>DEMONSTRATION</a:t>
            </a:r>
          </a:p>
          <a:p>
            <a:endParaRPr lang="en-US" sz="3200" dirty="0"/>
          </a:p>
        </p:txBody>
      </p:sp>
    </p:spTree>
    <p:extLst>
      <p:ext uri="{BB962C8B-B14F-4D97-AF65-F5344CB8AC3E}">
        <p14:creationId xmlns:p14="http://schemas.microsoft.com/office/powerpoint/2010/main" val="1196217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fruit on a white background&#10;&#10;Description automatically generated">
            <a:extLst>
              <a:ext uri="{FF2B5EF4-FFF2-40B4-BE49-F238E27FC236}">
                <a16:creationId xmlns:a16="http://schemas.microsoft.com/office/drawing/2014/main" id="{9144A550-4CB3-7C57-591D-A85284C7C377}"/>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0" y="2104326"/>
            <a:ext cx="12191999" cy="8119871"/>
          </a:xfrm>
          <a:prstGeom prst="rect">
            <a:avLst/>
          </a:prstGeom>
        </p:spPr>
      </p:pic>
      <p:sp>
        <p:nvSpPr>
          <p:cNvPr id="6" name="Subtitle 5">
            <a:extLst>
              <a:ext uri="{FF2B5EF4-FFF2-40B4-BE49-F238E27FC236}">
                <a16:creationId xmlns:a16="http://schemas.microsoft.com/office/drawing/2014/main" id="{C0FFBFD6-CD77-C103-4E71-497B3E1D75EB}"/>
              </a:ext>
            </a:extLst>
          </p:cNvPr>
          <p:cNvSpPr>
            <a:spLocks noGrp="1"/>
          </p:cNvSpPr>
          <p:nvPr>
            <p:ph type="subTitle" idx="1"/>
          </p:nvPr>
        </p:nvSpPr>
        <p:spPr>
          <a:xfrm>
            <a:off x="632172" y="820134"/>
            <a:ext cx="6225828" cy="1051529"/>
          </a:xfrm>
        </p:spPr>
        <p:txBody>
          <a:bodyPr>
            <a:normAutofit/>
          </a:bodyPr>
          <a:lstStyle/>
          <a:p>
            <a:r>
              <a:rPr lang="en-US" sz="6600" dirty="0">
                <a:effectLst/>
                <a:latin typeface="Aharoni" panose="02010803020104030203" pitchFamily="2" charset="-79"/>
                <a:ea typeface="Times New Roman" panose="02020603050405020304" pitchFamily="18" charset="0"/>
                <a:cs typeface="Aharoni" panose="02010803020104030203" pitchFamily="2" charset="-79"/>
              </a:rPr>
              <a:t>Future Scopes</a:t>
            </a:r>
          </a:p>
          <a:p>
            <a:endParaRPr lang="en-US" sz="3200" dirty="0"/>
          </a:p>
        </p:txBody>
      </p:sp>
      <p:sp>
        <p:nvSpPr>
          <p:cNvPr id="3" name="TextBox 2">
            <a:extLst>
              <a:ext uri="{FF2B5EF4-FFF2-40B4-BE49-F238E27FC236}">
                <a16:creationId xmlns:a16="http://schemas.microsoft.com/office/drawing/2014/main" id="{5C562B3F-3DF0-9955-53A8-673159E55431}"/>
              </a:ext>
            </a:extLst>
          </p:cNvPr>
          <p:cNvSpPr txBox="1"/>
          <p:nvPr/>
        </p:nvSpPr>
        <p:spPr>
          <a:xfrm>
            <a:off x="885825" y="2238671"/>
            <a:ext cx="671512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Track macro nutrients as well as micronutrients.</a:t>
            </a:r>
          </a:p>
          <a:p>
            <a:pPr marL="285750" indent="-285750">
              <a:buFont typeface="Arial" panose="020B0604020202020204" pitchFamily="34" charset="0"/>
              <a:buChar char="•"/>
            </a:pPr>
            <a:r>
              <a:rPr lang="en-US" sz="2400" dirty="0"/>
              <a:t>An Improved UI.</a:t>
            </a:r>
          </a:p>
          <a:p>
            <a:pPr marL="285750" indent="-285750">
              <a:buFont typeface="Arial" panose="020B0604020202020204" pitchFamily="34" charset="0"/>
              <a:buChar char="•"/>
            </a:pPr>
            <a:r>
              <a:rPr lang="en-US" sz="2400" dirty="0"/>
              <a:t>The Ability to track Activity such as steps and workouts.</a:t>
            </a:r>
          </a:p>
          <a:p>
            <a:pPr marL="285750" indent="-285750">
              <a:buFont typeface="Arial" panose="020B0604020202020204" pitchFamily="34" charset="0"/>
              <a:buChar char="•"/>
            </a:pPr>
            <a:r>
              <a:rPr lang="en-US" sz="2400" dirty="0"/>
              <a:t>Create customized optimization models based on the user’s eating habits.</a:t>
            </a:r>
          </a:p>
          <a:p>
            <a:pPr marL="285750" indent="-285750">
              <a:buFont typeface="Arial" panose="020B0604020202020204" pitchFamily="34" charset="0"/>
              <a:buChar char="•"/>
            </a:pPr>
            <a:r>
              <a:rPr lang="en-US" sz="2400" dirty="0"/>
              <a:t>Custom LLM for recommendations that tracks eating habits.</a:t>
            </a:r>
          </a:p>
        </p:txBody>
      </p:sp>
    </p:spTree>
    <p:extLst>
      <p:ext uri="{BB962C8B-B14F-4D97-AF65-F5344CB8AC3E}">
        <p14:creationId xmlns:p14="http://schemas.microsoft.com/office/powerpoint/2010/main" val="2560747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fruit on a white background&#10;&#10;Description automatically generated">
            <a:extLst>
              <a:ext uri="{FF2B5EF4-FFF2-40B4-BE49-F238E27FC236}">
                <a16:creationId xmlns:a16="http://schemas.microsoft.com/office/drawing/2014/main" id="{9144A550-4CB3-7C57-591D-A85284C7C377}"/>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tretch>
            <a:fillRect/>
          </a:stretch>
        </p:blipFill>
        <p:spPr>
          <a:xfrm>
            <a:off x="0" y="1018476"/>
            <a:ext cx="12191999" cy="8119871"/>
          </a:xfrm>
          <a:prstGeom prst="rect">
            <a:avLst/>
          </a:prstGeom>
        </p:spPr>
      </p:pic>
      <p:sp>
        <p:nvSpPr>
          <p:cNvPr id="6" name="Subtitle 5">
            <a:extLst>
              <a:ext uri="{FF2B5EF4-FFF2-40B4-BE49-F238E27FC236}">
                <a16:creationId xmlns:a16="http://schemas.microsoft.com/office/drawing/2014/main" id="{C0FFBFD6-CD77-C103-4E71-497B3E1D75EB}"/>
              </a:ext>
            </a:extLst>
          </p:cNvPr>
          <p:cNvSpPr>
            <a:spLocks noGrp="1"/>
          </p:cNvSpPr>
          <p:nvPr>
            <p:ph type="subTitle" idx="1"/>
          </p:nvPr>
        </p:nvSpPr>
        <p:spPr>
          <a:xfrm>
            <a:off x="1861516" y="2903235"/>
            <a:ext cx="8468966" cy="1051529"/>
          </a:xfrm>
        </p:spPr>
        <p:txBody>
          <a:bodyPr>
            <a:normAutofit/>
          </a:bodyPr>
          <a:lstStyle/>
          <a:p>
            <a:r>
              <a:rPr lang="en-US" sz="6600" dirty="0">
                <a:effectLst/>
                <a:latin typeface="Aharoni" panose="02010803020104030203" pitchFamily="2" charset="-79"/>
                <a:ea typeface="Times New Roman" panose="02020603050405020304" pitchFamily="18" charset="0"/>
                <a:cs typeface="Aharoni" panose="02010803020104030203" pitchFamily="2" charset="-79"/>
              </a:rPr>
              <a:t>THANK YOU</a:t>
            </a:r>
          </a:p>
          <a:p>
            <a:endParaRPr lang="en-US" sz="3200" dirty="0"/>
          </a:p>
        </p:txBody>
      </p:sp>
    </p:spTree>
    <p:extLst>
      <p:ext uri="{BB962C8B-B14F-4D97-AF65-F5344CB8AC3E}">
        <p14:creationId xmlns:p14="http://schemas.microsoft.com/office/powerpoint/2010/main" val="571766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17330</TotalTime>
  <Words>328</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HeadLineA</vt:lpstr>
      <vt:lpstr>Aharoni</vt:lpstr>
      <vt:lpstr>Arial</vt:lpstr>
      <vt:lpstr>Calibri</vt:lpstr>
      <vt:lpstr>Calibri Light</vt:lpstr>
      <vt:lpstr>Office Theme</vt:lpstr>
      <vt:lpstr>NUTRITIONAL ANALYZER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ANALYZER</dc:title>
  <dc:creator>Akhil Mohan</dc:creator>
  <cp:lastModifiedBy>Akhil Mohan</cp:lastModifiedBy>
  <cp:revision>6</cp:revision>
  <dcterms:created xsi:type="dcterms:W3CDTF">2023-12-04T18:42:55Z</dcterms:created>
  <dcterms:modified xsi:type="dcterms:W3CDTF">2023-12-20T17:54:51Z</dcterms:modified>
</cp:coreProperties>
</file>