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6" r:id="rId1"/>
    <p:sldMasterId id="2147483680" r:id="rId2"/>
  </p:sldMasterIdLst>
  <p:notesMasterIdLst>
    <p:notesMasterId r:id="rId4"/>
  </p:notesMasterIdLst>
  <p:handoutMasterIdLst>
    <p:handoutMasterId r:id="rId5"/>
  </p:handoutMasterIdLst>
  <p:sldIdLst>
    <p:sldId id="265" r:id="rId3"/>
  </p:sldIdLst>
  <p:sldSz cx="1219835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7">
          <p15:clr>
            <a:srgbClr val="A4A3A4"/>
          </p15:clr>
        </p15:guide>
        <p15:guide id="2" orient="horz" pos="664">
          <p15:clr>
            <a:srgbClr val="A4A3A4"/>
          </p15:clr>
        </p15:guide>
        <p15:guide id="3" orient="horz" pos="3871">
          <p15:clr>
            <a:srgbClr val="A4A3A4"/>
          </p15:clr>
        </p15:guide>
        <p15:guide id="4" orient="horz" pos="898">
          <p15:clr>
            <a:srgbClr val="A4A3A4"/>
          </p15:clr>
        </p15:guide>
        <p15:guide id="5" orient="horz" pos="126">
          <p15:clr>
            <a:srgbClr val="A4A3A4"/>
          </p15:clr>
        </p15:guide>
        <p15:guide id="6" orient="horz" pos="1258">
          <p15:clr>
            <a:srgbClr val="A4A3A4"/>
          </p15:clr>
        </p15:guide>
        <p15:guide id="7" orient="horz" pos="388">
          <p15:clr>
            <a:srgbClr val="A4A3A4"/>
          </p15:clr>
        </p15:guide>
        <p15:guide id="8" orient="horz" pos="4192">
          <p15:clr>
            <a:srgbClr val="A4A3A4"/>
          </p15:clr>
        </p15:guide>
        <p15:guide id="9" orient="horz" pos="4077">
          <p15:clr>
            <a:srgbClr val="A4A3A4"/>
          </p15:clr>
        </p15:guide>
        <p15:guide id="10" pos="3842">
          <p15:clr>
            <a:srgbClr val="A4A3A4"/>
          </p15:clr>
        </p15:guide>
        <p15:guide id="11" pos="384">
          <p15:clr>
            <a:srgbClr val="A4A3A4"/>
          </p15:clr>
        </p15:guide>
        <p15:guide id="12" pos="7299">
          <p15:clr>
            <a:srgbClr val="A4A3A4"/>
          </p15:clr>
        </p15:guide>
        <p15:guide id="13" pos="3905">
          <p15:clr>
            <a:srgbClr val="A4A3A4"/>
          </p15:clr>
        </p15:guide>
        <p15:guide id="14" pos="3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4040"/>
    <a:srgbClr val="000000"/>
    <a:srgbClr val="FF009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250" autoAdjust="0"/>
  </p:normalViewPr>
  <p:slideViewPr>
    <p:cSldViewPr snapToGrid="0" snapToObjects="1" showGuides="1">
      <p:cViewPr varScale="1">
        <p:scale>
          <a:sx n="77" d="100"/>
          <a:sy n="77" d="100"/>
        </p:scale>
        <p:origin x="72" y="128"/>
      </p:cViewPr>
      <p:guideLst>
        <p:guide orient="horz" pos="3127"/>
        <p:guide orient="horz" pos="664"/>
        <p:guide orient="horz" pos="3871"/>
        <p:guide orient="horz" pos="898"/>
        <p:guide orient="horz" pos="126"/>
        <p:guide orient="horz" pos="1258"/>
        <p:guide orient="horz" pos="388"/>
        <p:guide orient="horz" pos="4192"/>
        <p:guide orient="horz" pos="4077"/>
        <p:guide pos="3842"/>
        <p:guide pos="384"/>
        <p:guide pos="7299"/>
        <p:guide pos="3905"/>
        <p:guide pos="37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-2004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04/10/2022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04/10/2022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5925" y="701675"/>
            <a:ext cx="6245225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3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3853963" y="615950"/>
            <a:ext cx="7735824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51376" y="2240280"/>
            <a:ext cx="7223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151376" y="3218688"/>
            <a:ext cx="7223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676" y="5339038"/>
            <a:ext cx="987552" cy="11569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  <p:sp>
        <p:nvSpPr>
          <p:cNvPr id="6" name="Rectangle 1"/>
          <p:cNvSpPr>
            <a:spLocks noChangeAspect="1"/>
          </p:cNvSpPr>
          <p:nvPr userDrawn="1"/>
        </p:nvSpPr>
        <p:spPr>
          <a:xfrm>
            <a:off x="3853963" y="615950"/>
            <a:ext cx="7735824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51376" y="2240280"/>
            <a:ext cx="7223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151376" y="3218688"/>
            <a:ext cx="7223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/>
          </p:cNvSpPr>
          <p:nvPr userDrawn="1"/>
        </p:nvSpPr>
        <p:spPr bwMode="gray">
          <a:xfrm rot="10800000">
            <a:off x="4370832" y="457200"/>
            <a:ext cx="7221423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9744" y="1737360"/>
            <a:ext cx="64008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809744" y="2724912"/>
            <a:ext cx="640080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08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612648"/>
            <a:ext cx="7731674" cy="35753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0" cy="61875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005840" y="2240280"/>
            <a:ext cx="687946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1005840" y="3218688"/>
            <a:ext cx="687946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07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0" cy="618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385087"/>
            <a:ext cx="5413375" cy="4572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2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425600"/>
            <a:ext cx="10978515" cy="4700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51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15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3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2" y="1025526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18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reeform 4"/>
          <p:cNvSpPr>
            <a:spLocks/>
          </p:cNvSpPr>
          <p:nvPr userDrawn="1"/>
        </p:nvSpPr>
        <p:spPr bwMode="gray">
          <a:xfrm>
            <a:off x="594996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7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425575"/>
            <a:ext cx="5387605" cy="4700589"/>
          </a:xfr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GB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1081088" indent="-357188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2" y="1025526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4.w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425600"/>
            <a:ext cx="10978515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519672"/>
            <a:ext cx="885600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60" y="6327648"/>
            <a:ext cx="399919" cy="40883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03998" y="6519672"/>
            <a:ext cx="1249362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CB30F0D7-F92D-4FA1-8A6B-68EDAF989827}" type="datetime4">
              <a:rPr lang="en-GB" sz="1100" smtClean="0">
                <a:solidFill>
                  <a:schemeClr val="bg1"/>
                </a:solidFill>
                <a:latin typeface="+mn-lt"/>
              </a:rPr>
              <a:t>04 October 2022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459798" y="6519672"/>
            <a:ext cx="3306762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730" r:id="rId3"/>
    <p:sldLayoutId id="2147483731" r:id="rId4"/>
    <p:sldLayoutId id="2147483669" r:id="rId5"/>
    <p:sldLayoutId id="2147483773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726" r:id="rId12"/>
    <p:sldLayoutId id="2147483677" r:id="rId13"/>
    <p:sldLayoutId id="2147483678" r:id="rId14"/>
    <p:sldLayoutId id="2147483679" r:id="rId15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425599"/>
            <a:ext cx="10978515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519672"/>
            <a:ext cx="886968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256" y="6327648"/>
            <a:ext cx="402504" cy="41148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03998" y="6519672"/>
            <a:ext cx="1249362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CB30F0D7-F92D-4FA1-8A6B-68EDAF989827}" type="datetime4">
              <a:rPr lang="en-GB" sz="1100" smtClean="0">
                <a:solidFill>
                  <a:schemeClr val="bg1"/>
                </a:solidFill>
                <a:latin typeface="+mn-lt"/>
              </a:rPr>
              <a:t>04 October 2022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459798" y="6519672"/>
            <a:ext cx="3306762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58" r:id="rId2"/>
    <p:sldLayoutId id="2147483759" r:id="rId3"/>
    <p:sldLayoutId id="2147483761" r:id="rId4"/>
    <p:sldLayoutId id="2147483682" r:id="rId5"/>
    <p:sldLayoutId id="2147483734" r:id="rId6"/>
    <p:sldLayoutId id="2147483735" r:id="rId7"/>
    <p:sldLayoutId id="2147483683" r:id="rId8"/>
    <p:sldLayoutId id="2147483775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728" r:id="rId15"/>
    <p:sldLayoutId id="2147483691" r:id="rId16"/>
    <p:sldLayoutId id="2147483692" r:id="rId17"/>
    <p:sldLayoutId id="2147483693" r:id="rId18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V PP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697" y="183282"/>
            <a:ext cx="12006250" cy="1227742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</p:pic>
      <p:sp>
        <p:nvSpPr>
          <p:cNvPr id="12" name="Text Placeholder 24"/>
          <p:cNvSpPr txBox="1">
            <a:spLocks/>
          </p:cNvSpPr>
          <p:nvPr/>
        </p:nvSpPr>
        <p:spPr bwMode="gray">
          <a:xfrm>
            <a:off x="4050086" y="4638977"/>
            <a:ext cx="3296325" cy="1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3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</a:pPr>
            <a:r>
              <a:rPr lang="en-US" sz="1400" b="1" dirty="0">
                <a:solidFill>
                  <a:srgbClr val="000000"/>
                </a:solidFill>
                <a:latin typeface="EYInterstate" panose="02000503020000020004" pitchFamily="2" charset="0"/>
              </a:rPr>
              <a:t>Skills:</a:t>
            </a:r>
            <a:endParaRPr lang="en-US" sz="1000" dirty="0">
              <a:solidFill>
                <a:srgbClr val="808080">
                  <a:lumMod val="75000"/>
                </a:srgbClr>
              </a:solidFill>
              <a:latin typeface="EYInterstate" panose="02000503020000020004" pitchFamily="2" charset="0"/>
            </a:endParaRP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Languages – Python, SQL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Libraries – Pandas, Transformers, </a:t>
            </a:r>
            <a:r>
              <a:rPr lang="en-US" sz="1000" dirty="0" err="1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Fastai</a:t>
            </a: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, Spacy, Scikit-Learn, </a:t>
            </a:r>
            <a:r>
              <a:rPr lang="en-US" sz="1000" dirty="0" err="1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BeautifulSoup</a:t>
            </a: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, </a:t>
            </a:r>
            <a:r>
              <a:rPr lang="en-US" sz="1000" dirty="0" err="1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fastapi</a:t>
            </a: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.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Domain – </a:t>
            </a:r>
            <a:r>
              <a:rPr lang="en-IN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Retail, Energy, Government, IT</a:t>
            </a: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Cloud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Tools – JuPyter, Jenkins, Doccano 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Others – GIT, Jira </a:t>
            </a:r>
          </a:p>
        </p:txBody>
      </p:sp>
      <p:sp>
        <p:nvSpPr>
          <p:cNvPr id="4112" name="Text Placeholder 23"/>
          <p:cNvSpPr txBox="1">
            <a:spLocks/>
          </p:cNvSpPr>
          <p:nvPr/>
        </p:nvSpPr>
        <p:spPr bwMode="gray">
          <a:xfrm>
            <a:off x="335535" y="1494435"/>
            <a:ext cx="3468906" cy="184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 defTabSz="911225" fontAlgn="base">
              <a:spcBef>
                <a:spcPct val="0"/>
              </a:spcBef>
              <a:spcAft>
                <a:spcPts val="438"/>
              </a:spcAft>
            </a:pPr>
            <a:r>
              <a:rPr lang="en-GB" sz="1400" b="1" dirty="0">
                <a:solidFill>
                  <a:srgbClr val="000000"/>
                </a:solidFill>
                <a:latin typeface="EYInterstate" panose="02000503020000020004" pitchFamily="2" charset="0"/>
              </a:rPr>
              <a:t>Background: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EYInterstate" panose="02000503020000020004" pitchFamily="2" charset="0"/>
              </a:rPr>
              <a:t>Data Scientist with 3.5 years of experience in developing AI solutions based on Text Analytics, Demand Forecasting, search and discoverability.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EYInterstate" panose="02000503020000020004" pitchFamily="2" charset="0"/>
              </a:rPr>
              <a:t>Joined EY in October </a:t>
            </a: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EYInterstate" panose="02000503020000020004" pitchFamily="2" charset="0"/>
              </a:rPr>
              <a:t>2022.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EYInterstate" panose="02000503020000020004" pitchFamily="2" charset="0"/>
              </a:rPr>
              <a:t>Proficient in Text analytics, Text classification, summarization, Information Retrieval, OCR, Demand forecasting.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IN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Industries worked on : Retail, Energy, Government, IT	 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  <a:tabLst>
                <a:tab pos="2830197" algn="l"/>
                <a:tab pos="4089454" algn="r"/>
              </a:tabLst>
            </a:pPr>
            <a:endParaRPr lang="en-IN" sz="1000" dirty="0">
              <a:solidFill>
                <a:srgbClr val="808080">
                  <a:lumMod val="75000"/>
                </a:srgbClr>
              </a:solidFill>
              <a:latin typeface="EYInterstate" panose="02000503020000020004" pitchFamily="2" charset="0"/>
            </a:endParaRP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  <a:tabLst>
                <a:tab pos="2830197" algn="l"/>
                <a:tab pos="4089454" algn="r"/>
              </a:tabLst>
            </a:pPr>
            <a:endParaRPr lang="en-US" sz="1400" b="1" dirty="0">
              <a:solidFill>
                <a:srgbClr val="000000"/>
              </a:solidFill>
              <a:latin typeface="EYInterstate" panose="02000503020000020004" pitchFamily="2" charset="0"/>
            </a:endParaRPr>
          </a:p>
          <a:p>
            <a:pPr marL="0" lvl="3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</a:pPr>
            <a:endParaRPr lang="en-US" sz="1400" b="1" dirty="0">
              <a:solidFill>
                <a:srgbClr val="808080">
                  <a:lumMod val="75000"/>
                </a:srgbClr>
              </a:solidFill>
              <a:latin typeface="EYInterstate" panose="02000503020000020004" pitchFamily="2" charset="0"/>
            </a:endParaRPr>
          </a:p>
        </p:txBody>
      </p:sp>
      <p:sp>
        <p:nvSpPr>
          <p:cNvPr id="4114" name="Text Placeholder 25"/>
          <p:cNvSpPr txBox="1">
            <a:spLocks/>
          </p:cNvSpPr>
          <p:nvPr/>
        </p:nvSpPr>
        <p:spPr bwMode="gray">
          <a:xfrm>
            <a:off x="4077391" y="2018175"/>
            <a:ext cx="3947708" cy="217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 defTabSz="911225" fontAlgn="base">
              <a:spcBef>
                <a:spcPct val="0"/>
              </a:spcBef>
              <a:spcAft>
                <a:spcPts val="438"/>
              </a:spcAft>
            </a:pPr>
            <a:r>
              <a:rPr lang="en-GB" sz="1400" b="1" dirty="0">
                <a:solidFill>
                  <a:srgbClr val="000000"/>
                </a:solidFill>
                <a:latin typeface="EYInterstate" panose="02000503020000020004" pitchFamily="2" charset="0"/>
              </a:rPr>
              <a:t>Professional experience</a:t>
            </a:r>
            <a:endParaRPr lang="en-US" sz="1400" b="1" dirty="0">
              <a:solidFill>
                <a:srgbClr val="000000"/>
              </a:solidFill>
              <a:latin typeface="EYInterstate" panose="02000503020000020004" pitchFamily="2" charset="0"/>
            </a:endParaRPr>
          </a:p>
          <a:p>
            <a:pPr marL="0" lvl="3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</a:pPr>
            <a:r>
              <a:rPr lang="en-US" sz="1000" b="1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Role: Data Scientist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IN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Used machine learning to improve search and discoverability on web-based document repositories.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IN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Worked on Custom Named Entity Recognition to enrich customer complaints in the customer portal. 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IN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Implemented Text classification, Summarization, Question Answering APIs for Document Management system. 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IN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Experience with researching for opportunities within existing product ecosystem for enhancements using ML/DL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IN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Model building, training, tuning.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Experience with handling complex data sources and systems.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Machine learning model QA.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325700" y="669457"/>
            <a:ext cx="4246598" cy="553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defTabSz="996552" fontAlgn="base">
              <a:spcBef>
                <a:spcPct val="0"/>
              </a:spcBef>
              <a:spcAft>
                <a:spcPct val="0"/>
              </a:spcAft>
              <a:tabLst>
                <a:tab pos="443442" algn="l"/>
              </a:tabLst>
            </a:pPr>
            <a:r>
              <a:rPr lang="en-US" sz="1199" b="1" dirty="0">
                <a:solidFill>
                  <a:schemeClr val="bg1">
                    <a:lumMod val="75000"/>
                  </a:schemeClr>
                </a:solidFill>
                <a:latin typeface="EYInterstate" panose="02000503020000020004" pitchFamily="2" charset="0"/>
              </a:rPr>
              <a:t>Name: Parul Saxena</a:t>
            </a:r>
          </a:p>
          <a:p>
            <a:pPr defTabSz="996552" fontAlgn="base">
              <a:spcBef>
                <a:spcPct val="0"/>
              </a:spcBef>
              <a:spcAft>
                <a:spcPct val="0"/>
              </a:spcAft>
              <a:tabLst>
                <a:tab pos="443442" algn="l"/>
              </a:tabLst>
            </a:pPr>
            <a:r>
              <a:rPr lang="en-US" sz="1199" b="1" dirty="0">
                <a:solidFill>
                  <a:schemeClr val="bg1">
                    <a:lumMod val="75000"/>
                  </a:schemeClr>
                </a:solidFill>
                <a:latin typeface="EYInterstate" panose="02000503020000020004" pitchFamily="2" charset="0"/>
              </a:rPr>
              <a:t>Designation: Technical Lead(Intelligence Automation)</a:t>
            </a:r>
          </a:p>
          <a:p>
            <a:pPr defTabSz="996552" fontAlgn="base">
              <a:spcBef>
                <a:spcPct val="0"/>
              </a:spcBef>
              <a:spcAft>
                <a:spcPct val="0"/>
              </a:spcAft>
              <a:tabLst>
                <a:tab pos="443442" algn="l"/>
              </a:tabLst>
            </a:pPr>
            <a:r>
              <a:rPr lang="en-US" sz="1199" b="1" dirty="0">
                <a:solidFill>
                  <a:schemeClr val="bg1">
                    <a:lumMod val="75000"/>
                  </a:schemeClr>
                </a:solidFill>
                <a:latin typeface="EYInterstate" panose="02000503020000020004" pitchFamily="2" charset="0"/>
              </a:rPr>
              <a:t>Email: Parul.Saxena1@gds.ey.com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CC6DA-4FAF-4CC2-B56F-462AAD30F1D0}"/>
              </a:ext>
            </a:extLst>
          </p:cNvPr>
          <p:cNvSpPr/>
          <p:nvPr/>
        </p:nvSpPr>
        <p:spPr>
          <a:xfrm>
            <a:off x="8159826" y="1746811"/>
            <a:ext cx="3399021" cy="205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</a:pPr>
            <a:r>
              <a:rPr lang="en-US" sz="1400" b="1" dirty="0">
                <a:latin typeface="EYInterstate" panose="02000503020000020004" pitchFamily="2" charset="0"/>
              </a:rPr>
              <a:t>Responsibilities </a:t>
            </a:r>
          </a:p>
          <a:p>
            <a:pPr marL="155575" lvl="3" indent="-155575" algn="just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Requirement gathering</a:t>
            </a:r>
          </a:p>
          <a:p>
            <a:pPr marL="155575" lvl="3" indent="-155575" algn="just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Scrum planning</a:t>
            </a:r>
          </a:p>
          <a:p>
            <a:pPr marL="155575" lvl="3" indent="-155575" algn="just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Feasibility analysis</a:t>
            </a:r>
          </a:p>
          <a:p>
            <a:pPr marL="155575" lvl="3" indent="-155575" algn="just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IN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Implementing data cleaning and transformation pipeline.</a:t>
            </a:r>
          </a:p>
          <a:p>
            <a:pPr marL="155575" lvl="3" indent="-155575" algn="just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Identifying most valuable business problems to handle using AI.</a:t>
            </a:r>
          </a:p>
          <a:p>
            <a:pPr marL="155575" lvl="3" indent="-155575" algn="just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Model training and fine tuning,</a:t>
            </a:r>
          </a:p>
          <a:p>
            <a:pPr marL="155575" lvl="3" indent="-155575" algn="just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</a:pPr>
            <a:r>
              <a:rPr lang="en-US" sz="1000" dirty="0">
                <a:solidFill>
                  <a:srgbClr val="808080">
                    <a:lumMod val="75000"/>
                  </a:srgbClr>
                </a:solidFill>
                <a:latin typeface="EYInterstate" panose="02000503020000020004" pitchFamily="2" charset="0"/>
              </a:rPr>
              <a:t>Production model testing.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3C233-2AD0-4F3C-8287-2752E96282A2}"/>
              </a:ext>
            </a:extLst>
          </p:cNvPr>
          <p:cNvSpPr txBox="1"/>
          <p:nvPr/>
        </p:nvSpPr>
        <p:spPr>
          <a:xfrm>
            <a:off x="4038921" y="1494434"/>
            <a:ext cx="3859992" cy="252377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lvl="3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</a:pPr>
            <a:r>
              <a:rPr lang="en-US" sz="1400" b="1" dirty="0">
                <a:solidFill>
                  <a:srgbClr val="000000"/>
                </a:solidFill>
                <a:latin typeface="EYInterstate" panose="02000503020000020004" pitchFamily="2" charset="0"/>
              </a:rPr>
              <a:t>Relevant Experience: ~4 Years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71FD0-1B9C-4FEF-B4E7-F1B9B3165E04}"/>
              </a:ext>
            </a:extLst>
          </p:cNvPr>
          <p:cNvSpPr txBox="1"/>
          <p:nvPr/>
        </p:nvSpPr>
        <p:spPr>
          <a:xfrm>
            <a:off x="307782" y="3503305"/>
            <a:ext cx="3535129" cy="2461187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lvl="3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</a:pPr>
            <a:r>
              <a:rPr lang="en-US" sz="1400" b="1" dirty="0">
                <a:solidFill>
                  <a:srgbClr val="000000"/>
                </a:solidFill>
                <a:latin typeface="EYInterstate" panose="02000503020000020004" pitchFamily="2" charset="0"/>
              </a:rPr>
              <a:t>Education and Certification: 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  <a:tabLst>
                <a:tab pos="2830197" algn="l"/>
                <a:tab pos="4089454" algn="r"/>
              </a:tabLst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EYInterstate" panose="02000503020000020004" pitchFamily="2" charset="0"/>
              </a:rPr>
              <a:t>Bachelor of Technology, Electronics and Communications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  <a:tabLst>
                <a:tab pos="2830197" algn="l"/>
                <a:tab pos="4089454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EYInterstate" panose="02000503020000020004" pitchFamily="2" charset="0"/>
              </a:rPr>
              <a:t>Practical Deep Learning for Coders - fast.ai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  <a:tabLst>
                <a:tab pos="2830197" algn="l"/>
                <a:tab pos="4089454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EYInterstate" panose="02000503020000020004" pitchFamily="2" charset="0"/>
              </a:rPr>
              <a:t>CS231n: Deep Learning for Computer Vision - Stanford (MOOC)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  <a:tabLst>
                <a:tab pos="2830197" algn="l"/>
                <a:tab pos="4089454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EYInterstate" panose="02000503020000020004" pitchFamily="2" charset="0"/>
              </a:rPr>
              <a:t>CS224n: Natural Language Processing with Deep Learning - Stanford (MOOC)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  <a:tabLst>
                <a:tab pos="2830197" algn="l"/>
                <a:tab pos="4089454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EYInterstate" panose="02000503020000020004" pitchFamily="2" charset="0"/>
              </a:rPr>
              <a:t>Python for Data Science and Machine Learning Bootcamp – Udemy</a:t>
            </a:r>
          </a:p>
          <a:p>
            <a:pPr marL="155575" lvl="3" indent="-155575" defTabSz="911225" fontAlgn="base">
              <a:spcBef>
                <a:spcPct val="0"/>
              </a:spcBef>
              <a:spcAft>
                <a:spcPts val="438"/>
              </a:spcAft>
              <a:buClr>
                <a:srgbClr val="FFC000"/>
              </a:buClr>
              <a:buSzPct val="75000"/>
              <a:buFont typeface="Arial" pitchFamily="34" charset="0"/>
              <a:buChar char="►"/>
              <a:tabLst>
                <a:tab pos="2830197" algn="l"/>
                <a:tab pos="4089454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EYInterstate" panose="02000503020000020004" pitchFamily="2" charset="0"/>
              </a:rPr>
              <a:t>Statistics for Data Science and Business Analysis – Udemy</a:t>
            </a:r>
          </a:p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endParaRPr lang="en-IN" sz="1200" dirty="0" err="1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46479-FD58-48A3-8698-0416C7E68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82" y="281483"/>
            <a:ext cx="928790" cy="9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04934"/>
      </p:ext>
    </p:extLst>
  </p:cSld>
  <p:clrMapOvr>
    <a:masterClrMapping/>
  </p:clrMapOvr>
</p:sld>
</file>

<file path=ppt/theme/theme1.xml><?xml version="1.0" encoding="utf-8"?>
<a:theme xmlns:a="http://schemas.openxmlformats.org/drawingml/2006/main" name="EY widescreen presentation 2015 v1">
  <a:themeElements>
    <a:clrScheme name="Custom 2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EY dark print">
  <a:themeElements>
    <a:clrScheme name="Custom 2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widescreen presentation 2015 v1</Template>
  <TotalTime>0</TotalTime>
  <Words>318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EYInterstate</vt:lpstr>
      <vt:lpstr>EY widescreen presentation 2015 v1</vt:lpstr>
      <vt:lpstr>EY dark print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2016-12-19T12:31:43Z</dcterms:created>
  <dcterms:modified xsi:type="dcterms:W3CDTF">2022-10-04T06:16:34Z</dcterms:modified>
  <cp:contentStatus/>
</cp:coreProperties>
</file>