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7" r:id="rId2"/>
    <p:sldId id="258" r:id="rId3"/>
    <p:sldId id="259" r:id="rId4"/>
    <p:sldId id="260" r:id="rId5"/>
    <p:sldId id="261" r:id="rId6"/>
    <p:sldId id="263"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9" d="100"/>
          <a:sy n="109" d="100"/>
        </p:scale>
        <p:origin x="612" y="102"/>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7B85A-A680-411F-96C5-29E936B35372}" type="datetimeFigureOut">
              <a:rPr lang="en-US" smtClean="0"/>
              <a:t>8/10/2022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8E04-4834-413C-9B21-751F2EA0FFE9}" type="slidenum">
              <a:rPr lang="en-US" smtClean="0"/>
              <a:t>‹#›</a:t>
            </a:fld>
            <a:endParaRPr lang="en-US"/>
          </a:p>
        </p:txBody>
      </p:sp>
    </p:spTree>
    <p:extLst>
      <p:ext uri="{BB962C8B-B14F-4D97-AF65-F5344CB8AC3E}">
        <p14:creationId xmlns:p14="http://schemas.microsoft.com/office/powerpoint/2010/main" val="1806053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Evening Everyone,</a:t>
            </a:r>
          </a:p>
          <a:p>
            <a:endParaRPr lang="en-US" dirty="0" smtClean="0"/>
          </a:p>
          <a:p>
            <a:r>
              <a:rPr lang="en-US" dirty="0" smtClean="0"/>
              <a:t>Today I am going to present on the project which we have worked on together as part of Hackathon 2022. Thank you for the time and lets dive in to the moon shall we?</a:t>
            </a:r>
          </a:p>
          <a:p>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1</a:t>
            </a:fld>
            <a:endParaRPr lang="en-US"/>
          </a:p>
        </p:txBody>
      </p:sp>
    </p:spTree>
    <p:extLst>
      <p:ext uri="{BB962C8B-B14F-4D97-AF65-F5344CB8AC3E}">
        <p14:creationId xmlns:p14="http://schemas.microsoft.com/office/powerpoint/2010/main" val="57339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Heritability - Heritability is a measure of how well differences in people's genes account for differences in their traits.</a:t>
            </a:r>
          </a:p>
          <a:p>
            <a:endParaRPr lang="en-US" dirty="0" smtClean="0"/>
          </a:p>
          <a:p>
            <a:r>
              <a:rPr lang="en-US" dirty="0" smtClean="0"/>
              <a:t>= It always very per ancestry some may have 30 % heritability in European and 50% heritable in African ancestry. </a:t>
            </a:r>
          </a:p>
          <a:p>
            <a:endParaRPr lang="en-US" dirty="0" smtClean="0"/>
          </a:p>
          <a:p>
            <a:r>
              <a:rPr lang="en-US" dirty="0" smtClean="0"/>
              <a:t>- There is no way to calculate combined heritability of a trait if a population is multi ethnic.</a:t>
            </a:r>
          </a:p>
          <a:p>
            <a:endParaRPr lang="en-US" dirty="0" smtClean="0"/>
          </a:p>
          <a:p>
            <a:r>
              <a:rPr lang="en-US" dirty="0" smtClean="0"/>
              <a:t>- With advents of large datasets like All of us, pan genome project - there is always a need to understand how much heritable the trait is if in multi ethnic population. </a:t>
            </a:r>
          </a:p>
          <a:p>
            <a:endParaRPr lang="en-US" dirty="0" smtClean="0"/>
          </a:p>
          <a:p>
            <a:r>
              <a:rPr lang="en-US" dirty="0" smtClean="0"/>
              <a:t>- This method we proposed is never been used before so would be a good experiment to pursue.</a:t>
            </a:r>
          </a:p>
          <a:p>
            <a:endParaRPr lang="en-US" dirty="0" smtClean="0"/>
          </a:p>
          <a:p>
            <a:r>
              <a:rPr lang="en-US" dirty="0" smtClean="0"/>
              <a:t>Our Hypothesis is </a:t>
            </a:r>
          </a:p>
          <a:p>
            <a:endParaRPr lang="en-US" dirty="0" smtClean="0"/>
          </a:p>
          <a:p>
            <a:r>
              <a:rPr lang="en-US" dirty="0" smtClean="0"/>
              <a:t>` Given a dataset, if there are equal number of individuals randomly selected among different ancestry groups - There is a chance that we can calculate combined heritability of a trait` </a:t>
            </a:r>
          </a:p>
          <a:p>
            <a:endParaRPr lang="en-US" dirty="0" smtClean="0"/>
          </a:p>
          <a:p>
            <a:r>
              <a:rPr lang="en-US" dirty="0" smtClean="0"/>
              <a:t>We were testing this hypothesis as part of the hackathon.</a:t>
            </a:r>
            <a:endParaRPr lang="en-US" dirty="0"/>
          </a:p>
        </p:txBody>
      </p:sp>
      <p:sp>
        <p:nvSpPr>
          <p:cNvPr id="4" name="Slide Number Placeholder 3"/>
          <p:cNvSpPr>
            <a:spLocks noGrp="1"/>
          </p:cNvSpPr>
          <p:nvPr>
            <p:ph type="sldNum" sz="quarter" idx="10"/>
          </p:nvPr>
        </p:nvSpPr>
        <p:spPr/>
        <p:txBody>
          <a:bodyPr/>
          <a:lstStyle/>
          <a:p>
            <a:fld id="{F904239D-CA35-4C51-B6F2-7800E8D42861}" type="slidenum">
              <a:rPr lang="en-US" smtClean="0"/>
              <a:t>2</a:t>
            </a:fld>
            <a:endParaRPr lang="en-US"/>
          </a:p>
        </p:txBody>
      </p:sp>
    </p:spTree>
    <p:extLst>
      <p:ext uri="{BB962C8B-B14F-4D97-AF65-F5344CB8AC3E}">
        <p14:creationId xmlns:p14="http://schemas.microsoft.com/office/powerpoint/2010/main" val="216622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took 1000g dataset and randomly chose 489 unrelated individuals per ancestry group such as AFR, EUR , EAS, SAS.</a:t>
            </a:r>
          </a:p>
          <a:p>
            <a:endParaRPr lang="en-US" dirty="0" smtClean="0"/>
          </a:p>
          <a:p>
            <a:r>
              <a:rPr lang="en-US" dirty="0" smtClean="0"/>
              <a:t>- We decided to exclude admixture population and related individuals to avoid overlaps between the ancestry groups. </a:t>
            </a:r>
          </a:p>
          <a:p>
            <a:endParaRPr lang="en-US" dirty="0" smtClean="0"/>
          </a:p>
          <a:p>
            <a:r>
              <a:rPr lang="en-US" dirty="0" smtClean="0"/>
              <a:t>- We also removed variants with Overall AF &lt; 1% &amp; missingness &gt; 5% from the dataset.</a:t>
            </a:r>
          </a:p>
          <a:p>
            <a:endParaRPr lang="en-US" dirty="0" smtClean="0"/>
          </a:p>
          <a:p>
            <a:r>
              <a:rPr lang="en-US" dirty="0" smtClean="0"/>
              <a:t>- We tested the distribution based on PCA and plotted as a QC</a:t>
            </a:r>
          </a:p>
          <a:p>
            <a:endParaRPr lang="en-US" dirty="0" smtClean="0"/>
          </a:p>
          <a:p>
            <a:r>
              <a:rPr lang="en-US" dirty="0" smtClean="0"/>
              <a:t>- We did pruning and thresholding based on different parameters as shown in the work flow. </a:t>
            </a:r>
          </a:p>
          <a:p>
            <a:endParaRPr lang="en-US" dirty="0" smtClean="0"/>
          </a:p>
          <a:p>
            <a:r>
              <a:rPr lang="en-US" dirty="0" smtClean="0"/>
              <a:t>- Once pruning and thresholding was done, We use LDSC &amp; LDAK to calculated LD score files and LD tagging files.</a:t>
            </a:r>
          </a:p>
          <a:p>
            <a:endParaRPr lang="en-US" dirty="0" smtClean="0"/>
          </a:p>
          <a:p>
            <a:r>
              <a:rPr lang="en-US" dirty="0" smtClean="0"/>
              <a:t>- The panel or tagging files generated are used to calculate heritability using LDAK &amp; LDSC.</a:t>
            </a:r>
          </a:p>
          <a:p>
            <a:endParaRPr lang="en-US" dirty="0" smtClean="0"/>
          </a:p>
          <a:p>
            <a:r>
              <a:rPr lang="en-US" dirty="0" smtClean="0"/>
              <a:t>- We used GWAS summary statistics of phenotypes and processed the files for heritability calculations.</a:t>
            </a:r>
          </a:p>
          <a:p>
            <a:endParaRPr lang="en-US" dirty="0" smtClean="0"/>
          </a:p>
          <a:p>
            <a:pPr marL="171450" indent="-171450">
              <a:buFontTx/>
              <a:buChar char="-"/>
            </a:pPr>
            <a:r>
              <a:rPr lang="en-US" dirty="0" smtClean="0"/>
              <a:t>Liftover was used to liftover dataset from grch37 to grch38.</a:t>
            </a:r>
          </a:p>
          <a:p>
            <a:pPr marL="171450" indent="-171450">
              <a:buFontTx/>
              <a:buChar char="-"/>
            </a:pPr>
            <a:endParaRPr lang="en-US" dirty="0" smtClean="0"/>
          </a:p>
          <a:p>
            <a:pPr marL="0" indent="0">
              <a:buFontTx/>
              <a:buNone/>
            </a:pPr>
            <a:r>
              <a:rPr lang="en-US" dirty="0" smtClean="0"/>
              <a:t>- We used NTproBNP, BP &amp; Serum urate which we know have an estimate of heritability when we ran based on gwas analysis.</a:t>
            </a:r>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3</a:t>
            </a:fld>
            <a:endParaRPr lang="en-US"/>
          </a:p>
        </p:txBody>
      </p:sp>
    </p:spTree>
    <p:extLst>
      <p:ext uri="{BB962C8B-B14F-4D97-AF65-F5344CB8AC3E}">
        <p14:creationId xmlns:p14="http://schemas.microsoft.com/office/powerpoint/2010/main" val="1323563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&amp; B shows Allele frequency distribution for Overall 1000g dataset and among different ancestry groups. </a:t>
            </a:r>
          </a:p>
          <a:p>
            <a:endParaRPr lang="en-US" dirty="0" smtClean="0"/>
          </a:p>
          <a:p>
            <a:r>
              <a:rPr lang="en-US" dirty="0" smtClean="0"/>
              <a:t>C shows PCs distribution between PC1 &amp; PC2</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4</a:t>
            </a:fld>
            <a:endParaRPr lang="en-US"/>
          </a:p>
        </p:txBody>
      </p:sp>
    </p:spTree>
    <p:extLst>
      <p:ext uri="{BB962C8B-B14F-4D97-AF65-F5344CB8AC3E}">
        <p14:creationId xmlns:p14="http://schemas.microsoft.com/office/powerpoint/2010/main" val="1881075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Distribution of Variants we got for each category of P + T we did. </a:t>
            </a:r>
          </a:p>
          <a:p>
            <a:endParaRPr lang="en-US" dirty="0" smtClean="0"/>
          </a:p>
          <a:p>
            <a:r>
              <a:rPr lang="en-US" dirty="0" smtClean="0"/>
              <a:t>- We decided to remove high LD regions as recommended.</a:t>
            </a:r>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5</a:t>
            </a:fld>
            <a:endParaRPr lang="en-US"/>
          </a:p>
        </p:txBody>
      </p:sp>
    </p:spTree>
    <p:extLst>
      <p:ext uri="{BB962C8B-B14F-4D97-AF65-F5344CB8AC3E}">
        <p14:creationId xmlns:p14="http://schemas.microsoft.com/office/powerpoint/2010/main" val="313646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6</a:t>
            </a:fld>
            <a:endParaRPr lang="en-US"/>
          </a:p>
        </p:txBody>
      </p:sp>
    </p:spTree>
    <p:extLst>
      <p:ext uri="{BB962C8B-B14F-4D97-AF65-F5344CB8AC3E}">
        <p14:creationId xmlns:p14="http://schemas.microsoft.com/office/powerpoint/2010/main" val="288540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though project is not completed</a:t>
            </a:r>
          </a:p>
          <a:p>
            <a:endParaRPr lang="en-US" dirty="0" smtClean="0"/>
          </a:p>
          <a:p>
            <a:r>
              <a:rPr lang="en-US" dirty="0" smtClean="0"/>
              <a:t>We had managed to complete  90% of the analysis we planned to do. </a:t>
            </a:r>
          </a:p>
          <a:p>
            <a:endParaRPr lang="en-US" dirty="0" smtClean="0"/>
          </a:p>
          <a:p>
            <a:r>
              <a:rPr lang="en-US" dirty="0" smtClean="0"/>
              <a:t>We also did ran 4469 task array jobs in the span of two days among which 56% of our jobs were a success. </a:t>
            </a:r>
          </a:p>
          <a:p>
            <a:endParaRPr lang="en-US" dirty="0" smtClean="0"/>
          </a:p>
          <a:p>
            <a:r>
              <a:rPr lang="en-US" dirty="0" smtClean="0"/>
              <a:t>We could also able to rectify our task array errors and get it done.</a:t>
            </a:r>
          </a:p>
          <a:p>
            <a:endParaRPr lang="en-US" dirty="0" smtClean="0"/>
          </a:p>
          <a:p>
            <a:r>
              <a:rPr lang="en-US" dirty="0" smtClean="0"/>
              <a:t>We also managed to replicate analysis in jetstream2</a:t>
            </a:r>
          </a:p>
          <a:p>
            <a:endParaRPr lang="en-US" dirty="0" smtClean="0"/>
          </a:p>
          <a:p>
            <a:r>
              <a:rPr lang="en-US" dirty="0" smtClean="0"/>
              <a:t>Its a overall learning experience for me </a:t>
            </a:r>
            <a:r>
              <a:rPr lang="en-US" dirty="0" err="1" smtClean="0"/>
              <a:t>eventhough</a:t>
            </a:r>
            <a:r>
              <a:rPr lang="en-US" dirty="0" smtClean="0"/>
              <a:t> the project is not completely done due to technicalities</a:t>
            </a:r>
            <a:endParaRPr lang="en-US" dirty="0"/>
          </a:p>
        </p:txBody>
      </p:sp>
      <p:sp>
        <p:nvSpPr>
          <p:cNvPr id="4" name="Slide Number Placeholder 3"/>
          <p:cNvSpPr>
            <a:spLocks noGrp="1"/>
          </p:cNvSpPr>
          <p:nvPr>
            <p:ph type="sldNum" sz="quarter" idx="10"/>
          </p:nvPr>
        </p:nvSpPr>
        <p:spPr/>
        <p:txBody>
          <a:bodyPr/>
          <a:lstStyle/>
          <a:p>
            <a:fld id="{11EE8E04-4834-413C-9B21-751F2EA0FFE9}" type="slidenum">
              <a:rPr lang="en-US" smtClean="0"/>
              <a:t>7</a:t>
            </a:fld>
            <a:endParaRPr lang="en-US"/>
          </a:p>
        </p:txBody>
      </p:sp>
    </p:spTree>
    <p:extLst>
      <p:ext uri="{BB962C8B-B14F-4D97-AF65-F5344CB8AC3E}">
        <p14:creationId xmlns:p14="http://schemas.microsoft.com/office/powerpoint/2010/main" val="52051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165704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E9C8E0-C9B1-4F27-A3CA-18F26D9A677D}"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236235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1163452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26522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2322484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3393458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1256740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2124612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208751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357088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47840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E9C8E0-C9B1-4F27-A3CA-18F26D9A677D}"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347735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E9C8E0-C9B1-4F27-A3CA-18F26D9A677D}" type="datetimeFigureOut">
              <a:rPr lang="en-US" smtClean="0"/>
              <a:t>8/10/2022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122820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560778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980002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C9E9C8E0-C9B1-4F27-A3CA-18F26D9A677D}" type="datetimeFigureOut">
              <a:rPr lang="en-US" smtClean="0"/>
              <a:t>8/10/2022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692620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E9C8E0-C9B1-4F27-A3CA-18F26D9A677D}" type="datetimeFigureOut">
              <a:rPr lang="en-US" smtClean="0"/>
              <a:t>8/10/2022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AFB207-D5F3-456F-A5E1-3348102BE33A}" type="slidenum">
              <a:rPr lang="en-US" smtClean="0"/>
              <a:t>‹#›</a:t>
            </a:fld>
            <a:endParaRPr lang="en-US"/>
          </a:p>
        </p:txBody>
      </p:sp>
    </p:spTree>
    <p:extLst>
      <p:ext uri="{BB962C8B-B14F-4D97-AF65-F5344CB8AC3E}">
        <p14:creationId xmlns:p14="http://schemas.microsoft.com/office/powerpoint/2010/main" val="219577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9E9C8E0-C9B1-4F27-A3CA-18F26D9A677D}" type="datetimeFigureOut">
              <a:rPr lang="en-US" smtClean="0"/>
              <a:t>8/10/2022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AFB207-D5F3-456F-A5E1-3348102BE33A}" type="slidenum">
              <a:rPr lang="en-US" smtClean="0"/>
              <a:t>‹#›</a:t>
            </a:fld>
            <a:endParaRPr lang="en-US"/>
          </a:p>
        </p:txBody>
      </p:sp>
    </p:spTree>
    <p:extLst>
      <p:ext uri="{BB962C8B-B14F-4D97-AF65-F5344CB8AC3E}">
        <p14:creationId xmlns:p14="http://schemas.microsoft.com/office/powerpoint/2010/main" val="29378591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371" y="724906"/>
            <a:ext cx="10515600" cy="1463675"/>
          </a:xfrm>
        </p:spPr>
        <p:txBody>
          <a:bodyPr>
            <a:noAutofit/>
          </a:bodyPr>
          <a:lstStyle/>
          <a:p>
            <a:pPr algn="ctr"/>
            <a:r>
              <a:rPr lang="en-US" sz="3600" dirty="0">
                <a:latin typeface="Arial" panose="020B0604020202020204" pitchFamily="34" charset="0"/>
                <a:cs typeface="Arial" panose="020B0604020202020204" pitchFamily="34" charset="0"/>
              </a:rPr>
              <a:t>Quantifying </a:t>
            </a:r>
            <a:r>
              <a:rPr lang="en-US" sz="3600" dirty="0" smtClean="0">
                <a:latin typeface="Arial" panose="020B0604020202020204" pitchFamily="34" charset="0"/>
                <a:cs typeface="Arial" panose="020B0604020202020204" pitchFamily="34" charset="0"/>
              </a:rPr>
              <a:t>Combined Heritability </a:t>
            </a:r>
            <a:r>
              <a:rPr lang="en-US" sz="3600" dirty="0">
                <a:latin typeface="Arial" panose="020B0604020202020204" pitchFamily="34" charset="0"/>
                <a:cs typeface="Arial" panose="020B0604020202020204" pitchFamily="34" charset="0"/>
              </a:rPr>
              <a:t>of a </a:t>
            </a:r>
            <a:r>
              <a:rPr lang="en-US" sz="3600" dirty="0" smtClean="0">
                <a:latin typeface="Arial" panose="020B0604020202020204" pitchFamily="34" charset="0"/>
                <a:cs typeface="Arial" panose="020B0604020202020204" pitchFamily="34" charset="0"/>
              </a:rPr>
              <a:t>Trait </a:t>
            </a:r>
            <a:r>
              <a:rPr lang="en-US" sz="3600" dirty="0">
                <a:latin typeface="Arial" panose="020B0604020202020204" pitchFamily="34" charset="0"/>
                <a:cs typeface="Arial" panose="020B0604020202020204" pitchFamily="34" charset="0"/>
              </a:rPr>
              <a:t>B</a:t>
            </a:r>
            <a:r>
              <a:rPr lang="en-US" sz="3600" dirty="0" smtClean="0">
                <a:latin typeface="Arial" panose="020B0604020202020204" pitchFamily="34" charset="0"/>
                <a:cs typeface="Arial" panose="020B0604020202020204" pitchFamily="34" charset="0"/>
              </a:rPr>
              <a:t>ased </a:t>
            </a:r>
            <a:r>
              <a:rPr lang="en-US" sz="3600" dirty="0">
                <a:latin typeface="Arial" panose="020B0604020202020204" pitchFamily="34" charset="0"/>
                <a:cs typeface="Arial" panose="020B0604020202020204" pitchFamily="34" charset="0"/>
              </a:rPr>
              <a:t>on a </a:t>
            </a:r>
            <a:r>
              <a:rPr lang="en-US" sz="3600" dirty="0" smtClean="0">
                <a:latin typeface="Arial" panose="020B0604020202020204" pitchFamily="34" charset="0"/>
                <a:cs typeface="Arial" panose="020B0604020202020204" pitchFamily="34" charset="0"/>
              </a:rPr>
              <a:t>Multi-Ethnic </a:t>
            </a:r>
            <a:r>
              <a:rPr lang="en-US" sz="3600" dirty="0">
                <a:latin typeface="Arial" panose="020B0604020202020204" pitchFamily="34" charset="0"/>
                <a:cs typeface="Arial" panose="020B0604020202020204" pitchFamily="34" charset="0"/>
              </a:rPr>
              <a:t>LD </a:t>
            </a:r>
            <a:r>
              <a:rPr lang="en-US" sz="3600" dirty="0" smtClean="0">
                <a:latin typeface="Arial" panose="020B0604020202020204" pitchFamily="34" charset="0"/>
                <a:cs typeface="Arial" panose="020B0604020202020204" pitchFamily="34" charset="0"/>
              </a:rPr>
              <a:t>Panel </a:t>
            </a:r>
            <a:r>
              <a:rPr lang="en-US" sz="3600" dirty="0">
                <a:latin typeface="Arial" panose="020B0604020202020204" pitchFamily="34" charset="0"/>
                <a:cs typeface="Arial" panose="020B0604020202020204" pitchFamily="34" charset="0"/>
              </a:rPr>
              <a:t>with </a:t>
            </a:r>
            <a:r>
              <a:rPr lang="en-US" sz="3600" dirty="0" smtClean="0">
                <a:latin typeface="Arial" panose="020B0604020202020204" pitchFamily="34" charset="0"/>
                <a:cs typeface="Arial" panose="020B0604020202020204" pitchFamily="34" charset="0"/>
              </a:rPr>
              <a:t>Equal </a:t>
            </a:r>
            <a:r>
              <a:rPr lang="en-US" sz="3600" dirty="0">
                <a:latin typeface="Arial" panose="020B0604020202020204" pitchFamily="34" charset="0"/>
                <a:cs typeface="Arial" panose="020B0604020202020204" pitchFamily="34" charset="0"/>
              </a:rPr>
              <a:t>D</a:t>
            </a:r>
            <a:r>
              <a:rPr lang="en-US" sz="3600" dirty="0" smtClean="0">
                <a:latin typeface="Arial" panose="020B0604020202020204" pitchFamily="34" charset="0"/>
                <a:cs typeface="Arial" panose="020B0604020202020204" pitchFamily="34" charset="0"/>
              </a:rPr>
              <a:t>istribution </a:t>
            </a:r>
            <a:r>
              <a:rPr lang="en-US" sz="3600" dirty="0">
                <a:latin typeface="Arial" panose="020B0604020202020204" pitchFamily="34" charset="0"/>
                <a:cs typeface="Arial" panose="020B0604020202020204" pitchFamily="34" charset="0"/>
              </a:rPr>
              <a:t>of </a:t>
            </a:r>
            <a:r>
              <a:rPr lang="en-US" sz="3600" dirty="0" smtClean="0">
                <a:latin typeface="Arial" panose="020B0604020202020204" pitchFamily="34" charset="0"/>
                <a:cs typeface="Arial" panose="020B0604020202020204" pitchFamily="34" charset="0"/>
              </a:rPr>
              <a:t>Individuals among Ancestry Groups</a:t>
            </a:r>
            <a:endParaRPr lang="en-US" sz="3600" dirty="0">
              <a:latin typeface="Arial" panose="020B0604020202020204" pitchFamily="34" charset="0"/>
              <a:cs typeface="Arial" panose="020B0604020202020204" pitchFamily="34" charset="0"/>
            </a:endParaRPr>
          </a:p>
        </p:txBody>
      </p:sp>
      <p:sp>
        <p:nvSpPr>
          <p:cNvPr id="4" name="TextBox 3"/>
          <p:cNvSpPr txBox="1"/>
          <p:nvPr/>
        </p:nvSpPr>
        <p:spPr>
          <a:xfrm>
            <a:off x="865632" y="3154328"/>
            <a:ext cx="10994136" cy="369332"/>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
        <p:nvSpPr>
          <p:cNvPr id="7" name="TextBox 6"/>
          <p:cNvSpPr txBox="1"/>
          <p:nvPr/>
        </p:nvSpPr>
        <p:spPr>
          <a:xfrm>
            <a:off x="8238745" y="4489407"/>
            <a:ext cx="2826802" cy="954107"/>
          </a:xfrm>
          <a:prstGeom prst="rect">
            <a:avLst/>
          </a:prstGeom>
          <a:noFill/>
        </p:spPr>
        <p:txBody>
          <a:bodyPr wrap="square" rtlCol="0">
            <a:spAutoFit/>
          </a:bodyPr>
          <a:lstStyle/>
          <a:p>
            <a:pPr algn="ctr"/>
            <a:r>
              <a:rPr lang="en-US" sz="2800" dirty="0" smtClean="0">
                <a:latin typeface="Arial" panose="020B0604020202020204" pitchFamily="34" charset="0"/>
                <a:cs typeface="Arial" panose="020B0604020202020204" pitchFamily="34" charset="0"/>
              </a:rPr>
              <a:t>By</a:t>
            </a:r>
          </a:p>
          <a:p>
            <a:pPr algn="ctr"/>
            <a:r>
              <a:rPr lang="en-US" sz="2800" dirty="0" smtClean="0">
                <a:latin typeface="Arial" panose="020B0604020202020204" pitchFamily="34" charset="0"/>
                <a:cs typeface="Arial" panose="020B0604020202020204" pitchFamily="34" charset="0"/>
              </a:rPr>
              <a:t>Team </a:t>
            </a:r>
            <a:r>
              <a:rPr lang="en-US" sz="2800" dirty="0" err="1" smtClean="0">
                <a:latin typeface="Arial" panose="020B0604020202020204" pitchFamily="34" charset="0"/>
                <a:cs typeface="Arial" panose="020B0604020202020204" pitchFamily="34" charset="0"/>
              </a:rPr>
              <a:t>HeriVar</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2290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172" y="2570593"/>
            <a:ext cx="11071190" cy="193899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Number </a:t>
            </a:r>
            <a:r>
              <a:rPr lang="en-US" sz="2400" dirty="0">
                <a:latin typeface="Arial" panose="020B0604020202020204" pitchFamily="34" charset="0"/>
                <a:cs typeface="Arial" panose="020B0604020202020204" pitchFamily="34" charset="0"/>
              </a:rPr>
              <a:t>of </a:t>
            </a:r>
            <a:r>
              <a:rPr lang="en-US" sz="2400" dirty="0" smtClean="0">
                <a:latin typeface="Arial" panose="020B0604020202020204" pitchFamily="34" charset="0"/>
                <a:cs typeface="Arial" panose="020B0604020202020204" pitchFamily="34" charset="0"/>
              </a:rPr>
              <a:t>variants </a:t>
            </a:r>
            <a:r>
              <a:rPr lang="en-US" sz="2400" dirty="0">
                <a:latin typeface="Arial" panose="020B0604020202020204" pitchFamily="34" charset="0"/>
                <a:cs typeface="Arial" panose="020B0604020202020204" pitchFamily="34" charset="0"/>
              </a:rPr>
              <a:t>among each ancestry accounts for LD structure </a:t>
            </a:r>
            <a:r>
              <a:rPr lang="en-US" sz="2400" dirty="0" smtClean="0">
                <a:latin typeface="Arial" panose="020B0604020202020204" pitchFamily="34" charset="0"/>
                <a:cs typeface="Arial" panose="020B0604020202020204" pitchFamily="34" charset="0"/>
              </a:rPr>
              <a:t>for that group. </a:t>
            </a:r>
          </a:p>
          <a:p>
            <a:pPr marL="342900" indent="-34290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smtClean="0">
                <a:latin typeface="Arial" panose="020B0604020202020204" pitchFamily="34" charset="0"/>
                <a:cs typeface="Arial" panose="020B0604020202020204" pitchFamily="34" charset="0"/>
              </a:rPr>
              <a:t>When there is an </a:t>
            </a:r>
            <a:r>
              <a:rPr lang="en-US" sz="2400" dirty="0">
                <a:latin typeface="Arial" panose="020B0604020202020204" pitchFamily="34" charset="0"/>
                <a:cs typeface="Arial" panose="020B0604020202020204" pitchFamily="34" charset="0"/>
              </a:rPr>
              <a:t>equal distribution of individuals per </a:t>
            </a:r>
            <a:r>
              <a:rPr lang="en-US" sz="2400" dirty="0" smtClean="0">
                <a:latin typeface="Arial" panose="020B0604020202020204" pitchFamily="34" charset="0"/>
                <a:cs typeface="Arial" panose="020B0604020202020204" pitchFamily="34" charset="0"/>
              </a:rPr>
              <a:t>ancestry group, chances of identifying the combined heritability of a trait will be maximized</a:t>
            </a:r>
            <a:endParaRPr lang="en-US" sz="2400" dirty="0">
              <a:latin typeface="Arial" panose="020B0604020202020204" pitchFamily="34" charset="0"/>
              <a:cs typeface="Arial" panose="020B0604020202020204" pitchFamily="34" charset="0"/>
            </a:endParaRPr>
          </a:p>
        </p:txBody>
      </p:sp>
      <p:sp>
        <p:nvSpPr>
          <p:cNvPr id="4" name="Rectangle 3"/>
          <p:cNvSpPr/>
          <p:nvPr/>
        </p:nvSpPr>
        <p:spPr>
          <a:xfrm>
            <a:off x="4309383" y="1169350"/>
            <a:ext cx="2800767" cy="646331"/>
          </a:xfrm>
          <a:prstGeom prst="rect">
            <a:avLst/>
          </a:prstGeom>
        </p:spPr>
        <p:txBody>
          <a:bodyPr wrap="none">
            <a:spAutoFit/>
          </a:bodyPr>
          <a:lstStyle/>
          <a:p>
            <a:r>
              <a:rPr lang="en-US" sz="3600" b="1" dirty="0" smtClean="0">
                <a:latin typeface="Arial" panose="020B0604020202020204" pitchFamily="34" charset="0"/>
                <a:cs typeface="Arial" panose="020B0604020202020204" pitchFamily="34" charset="0"/>
              </a:rPr>
              <a:t>Hypothesis </a:t>
            </a:r>
            <a:endParaRPr lang="en-US" sz="3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570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943" y="281761"/>
            <a:ext cx="6503127" cy="6294478"/>
          </a:xfrm>
          <a:prstGeom prst="rect">
            <a:avLst/>
          </a:prstGeom>
        </p:spPr>
      </p:pic>
    </p:spTree>
    <p:extLst>
      <p:ext uri="{BB962C8B-B14F-4D97-AF65-F5344CB8AC3E}">
        <p14:creationId xmlns:p14="http://schemas.microsoft.com/office/powerpoint/2010/main" val="1475087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37" y="215325"/>
            <a:ext cx="5299968" cy="249637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8374" y="3353710"/>
            <a:ext cx="5299968" cy="3091400"/>
          </a:xfrm>
          <a:prstGeom prst="rect">
            <a:avLst/>
          </a:prstGeom>
        </p:spPr>
      </p:pic>
      <p:sp>
        <p:nvSpPr>
          <p:cNvPr id="7" name="TextBox 6"/>
          <p:cNvSpPr txBox="1"/>
          <p:nvPr/>
        </p:nvSpPr>
        <p:spPr>
          <a:xfrm>
            <a:off x="408374" y="215325"/>
            <a:ext cx="294074" cy="369332"/>
          </a:xfrm>
          <a:prstGeom prst="rect">
            <a:avLst/>
          </a:prstGeom>
          <a:noFill/>
        </p:spPr>
        <p:txBody>
          <a:bodyPr wrap="square" rtlCol="0">
            <a:spAutoFit/>
          </a:bodyPr>
          <a:lstStyle/>
          <a:p>
            <a:r>
              <a:rPr lang="en-US" dirty="0" smtClean="0">
                <a:solidFill>
                  <a:schemeClr val="bg1"/>
                </a:solidFill>
              </a:rPr>
              <a:t>A</a:t>
            </a:r>
            <a:endParaRPr lang="en-US" dirty="0">
              <a:solidFill>
                <a:schemeClr val="bg1"/>
              </a:solidFill>
            </a:endParaRPr>
          </a:p>
        </p:txBody>
      </p:sp>
      <p:sp>
        <p:nvSpPr>
          <p:cNvPr id="10" name="TextBox 9"/>
          <p:cNvSpPr txBox="1"/>
          <p:nvPr/>
        </p:nvSpPr>
        <p:spPr>
          <a:xfrm>
            <a:off x="499074" y="3458609"/>
            <a:ext cx="294074" cy="369332"/>
          </a:xfrm>
          <a:prstGeom prst="rect">
            <a:avLst/>
          </a:prstGeom>
          <a:noFill/>
        </p:spPr>
        <p:txBody>
          <a:bodyPr wrap="square" rtlCol="0">
            <a:spAutoFit/>
          </a:bodyPr>
          <a:lstStyle/>
          <a:p>
            <a:r>
              <a:rPr lang="en-US" dirty="0">
                <a:solidFill>
                  <a:schemeClr val="bg1"/>
                </a:solidFill>
              </a:rPr>
              <a:t>C</a:t>
            </a:r>
          </a:p>
        </p:txBody>
      </p:sp>
      <p:pic>
        <p:nvPicPr>
          <p:cNvPr id="8" name="Content Placeholder 7"/>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263674" y="637384"/>
            <a:ext cx="5561980" cy="5508412"/>
          </a:xfrm>
        </p:spPr>
      </p:pic>
      <p:sp>
        <p:nvSpPr>
          <p:cNvPr id="11" name="TextBox 10"/>
          <p:cNvSpPr txBox="1"/>
          <p:nvPr/>
        </p:nvSpPr>
        <p:spPr>
          <a:xfrm>
            <a:off x="6263674" y="710625"/>
            <a:ext cx="294074" cy="369332"/>
          </a:xfrm>
          <a:prstGeom prst="rect">
            <a:avLst/>
          </a:prstGeom>
          <a:noFill/>
        </p:spPr>
        <p:txBody>
          <a:bodyPr wrap="square" rtlCol="0">
            <a:spAutoFit/>
          </a:bodyPr>
          <a:lstStyle/>
          <a:p>
            <a:r>
              <a:rPr lang="en-US" dirty="0">
                <a:solidFill>
                  <a:schemeClr val="bg1"/>
                </a:solidFill>
              </a:rPr>
              <a:t>B</a:t>
            </a:r>
            <a:endParaRPr lang="en-US" dirty="0">
              <a:solidFill>
                <a:schemeClr val="bg1"/>
              </a:solidFill>
            </a:endParaRPr>
          </a:p>
        </p:txBody>
      </p:sp>
    </p:spTree>
    <p:extLst>
      <p:ext uri="{BB962C8B-B14F-4D97-AF65-F5344CB8AC3E}">
        <p14:creationId xmlns:p14="http://schemas.microsoft.com/office/powerpoint/2010/main" val="666237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781586" cy="1325563"/>
          </a:xfrm>
        </p:spPr>
        <p:txBody>
          <a:bodyPr>
            <a:normAutofit/>
          </a:bodyPr>
          <a:lstStyle/>
          <a:p>
            <a:r>
              <a:rPr lang="en-US" sz="3600" dirty="0" smtClean="0">
                <a:latin typeface="Arial" panose="020B0604020202020204" pitchFamily="34" charset="0"/>
                <a:cs typeface="Arial" panose="020B0604020202020204" pitchFamily="34" charset="0"/>
              </a:rPr>
              <a:t>Pruning &amp; Thresholding</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9277" y="1027906"/>
            <a:ext cx="6119446" cy="4351338"/>
          </a:xfrm>
        </p:spPr>
        <p:txBody>
          <a:bodyPr/>
          <a:lstStyle/>
          <a:p>
            <a:pPr algn="just"/>
            <a:r>
              <a:rPr lang="en-US" sz="2400" dirty="0" smtClean="0">
                <a:latin typeface="Arial" panose="020B0604020202020204" pitchFamily="34" charset="0"/>
                <a:cs typeface="Arial" panose="020B0604020202020204" pitchFamily="34" charset="0"/>
              </a:rPr>
              <a:t>We did pruning and thresholding based on coefficient of determination ( R2 ) and window size parameters as below </a:t>
            </a:r>
          </a:p>
          <a:p>
            <a:pPr lvl="1" algn="just"/>
            <a:r>
              <a:rPr lang="en-US" sz="2400" dirty="0" smtClean="0">
                <a:latin typeface="Arial" panose="020B0604020202020204" pitchFamily="34" charset="0"/>
                <a:cs typeface="Arial" panose="020B0604020202020204" pitchFamily="34" charset="0"/>
              </a:rPr>
              <a:t>R2 cutoff: </a:t>
            </a:r>
            <a:r>
              <a:rPr lang="en-US" sz="2400" dirty="0">
                <a:latin typeface="Arial" panose="020B0604020202020204" pitchFamily="34" charset="0"/>
                <a:cs typeface="Arial" panose="020B0604020202020204" pitchFamily="34" charset="0"/>
              </a:rPr>
              <a:t>0.2, 0.4, 0.6, </a:t>
            </a:r>
            <a:r>
              <a:rPr lang="en-US" sz="2400" dirty="0" smtClean="0">
                <a:latin typeface="Arial" panose="020B0604020202020204" pitchFamily="34" charset="0"/>
                <a:cs typeface="Arial" panose="020B0604020202020204" pitchFamily="34" charset="0"/>
              </a:rPr>
              <a:t>and 0.8.</a:t>
            </a:r>
          </a:p>
          <a:p>
            <a:pPr lvl="1" algn="just"/>
            <a:r>
              <a:rPr lang="en-US" sz="2400" dirty="0" smtClean="0">
                <a:latin typeface="Arial" panose="020B0604020202020204" pitchFamily="34" charset="0"/>
                <a:cs typeface="Arial" panose="020B0604020202020204" pitchFamily="34" charset="0"/>
              </a:rPr>
              <a:t>Window size: </a:t>
            </a:r>
            <a:r>
              <a:rPr lang="en-US" sz="2400" dirty="0">
                <a:latin typeface="Arial" panose="020B0604020202020204" pitchFamily="34" charset="0"/>
                <a:cs typeface="Arial" panose="020B0604020202020204" pitchFamily="34" charset="0"/>
              </a:rPr>
              <a:t>250kb, 500kb, </a:t>
            </a:r>
            <a:r>
              <a:rPr lang="en-US" sz="2400" dirty="0" smtClean="0">
                <a:latin typeface="Arial" panose="020B0604020202020204" pitchFamily="34" charset="0"/>
                <a:cs typeface="Arial" panose="020B0604020202020204" pitchFamily="34" charset="0"/>
              </a:rPr>
              <a:t>1Mb &amp; </a:t>
            </a:r>
            <a:r>
              <a:rPr lang="en-US" sz="2400" dirty="0">
                <a:latin typeface="Arial" panose="020B0604020202020204" pitchFamily="34" charset="0"/>
                <a:cs typeface="Arial" panose="020B0604020202020204" pitchFamily="34" charset="0"/>
              </a:rPr>
              <a:t>10Mb</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457200" lvl="1" indent="0">
              <a:buNone/>
            </a:pP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9156" y="3754017"/>
            <a:ext cx="4835990" cy="2842118"/>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136117307"/>
              </p:ext>
            </p:extLst>
          </p:nvPr>
        </p:nvGraphicFramePr>
        <p:xfrm>
          <a:off x="6716323" y="128728"/>
          <a:ext cx="5227104" cy="6729272"/>
        </p:xfrm>
        <a:graphic>
          <a:graphicData uri="http://schemas.openxmlformats.org/drawingml/2006/table">
            <a:tbl>
              <a:tblPr>
                <a:tableStyleId>{5C22544A-7EE6-4342-B048-85BDC9FD1C3A}</a:tableStyleId>
              </a:tblPr>
              <a:tblGrid>
                <a:gridCol w="1306776">
                  <a:extLst>
                    <a:ext uri="{9D8B030D-6E8A-4147-A177-3AD203B41FA5}">
                      <a16:colId xmlns:a16="http://schemas.microsoft.com/office/drawing/2014/main" val="2020495982"/>
                    </a:ext>
                  </a:extLst>
                </a:gridCol>
                <a:gridCol w="1306776">
                  <a:extLst>
                    <a:ext uri="{9D8B030D-6E8A-4147-A177-3AD203B41FA5}">
                      <a16:colId xmlns:a16="http://schemas.microsoft.com/office/drawing/2014/main" val="3735980913"/>
                    </a:ext>
                  </a:extLst>
                </a:gridCol>
                <a:gridCol w="1306776">
                  <a:extLst>
                    <a:ext uri="{9D8B030D-6E8A-4147-A177-3AD203B41FA5}">
                      <a16:colId xmlns:a16="http://schemas.microsoft.com/office/drawing/2014/main" val="1123294195"/>
                    </a:ext>
                  </a:extLst>
                </a:gridCol>
                <a:gridCol w="1306776">
                  <a:extLst>
                    <a:ext uri="{9D8B030D-6E8A-4147-A177-3AD203B41FA5}">
                      <a16:colId xmlns:a16="http://schemas.microsoft.com/office/drawing/2014/main" val="2085092826"/>
                    </a:ext>
                  </a:extLst>
                </a:gridCol>
              </a:tblGrid>
              <a:tr h="391937">
                <a:tc gridSpan="4">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Variants After </a:t>
                      </a:r>
                      <a:r>
                        <a:rPr lang="en-US" sz="1400" u="none" strike="noStrike" dirty="0" smtClean="0">
                          <a:solidFill>
                            <a:schemeClr val="tx1"/>
                          </a:solidFill>
                          <a:effectLst/>
                          <a:latin typeface="Arial" panose="020B0604020202020204" pitchFamily="34" charset="0"/>
                          <a:cs typeface="Arial" panose="020B0604020202020204" pitchFamily="34" charset="0"/>
                        </a:rPr>
                        <a:t>Pruning </a:t>
                      </a:r>
                      <a:r>
                        <a:rPr lang="en-US" sz="1400" u="none" strike="noStrike" dirty="0">
                          <a:solidFill>
                            <a:schemeClr val="tx1"/>
                          </a:solidFill>
                          <a:effectLst/>
                          <a:latin typeface="Arial" panose="020B0604020202020204" pitchFamily="34" charset="0"/>
                          <a:cs typeface="Arial" panose="020B0604020202020204" pitchFamily="34" charset="0"/>
                        </a:rPr>
                        <a:t>&amp; Thresholding</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4624842"/>
                  </a:ext>
                </a:extLst>
              </a:tr>
              <a:tr h="801892">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R2</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Window Size</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solidFill>
                            <a:schemeClr val="tx1"/>
                          </a:solidFill>
                          <a:effectLst/>
                          <a:latin typeface="Arial" panose="020B0604020202020204" pitchFamily="34" charset="0"/>
                          <a:cs typeface="Arial" panose="020B0604020202020204" pitchFamily="34" charset="0"/>
                        </a:rPr>
                        <a:t>Variants Pre High</a:t>
                      </a:r>
                      <a:r>
                        <a:rPr lang="en-US" sz="1400" u="none" strike="noStrike" baseline="0" dirty="0" smtClean="0">
                          <a:solidFill>
                            <a:schemeClr val="tx1"/>
                          </a:solidFill>
                          <a:effectLst/>
                          <a:latin typeface="Arial" panose="020B0604020202020204" pitchFamily="34" charset="0"/>
                          <a:cs typeface="Arial" panose="020B0604020202020204" pitchFamily="34" charset="0"/>
                        </a:rPr>
                        <a:t> LD regions removed</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Variants </a:t>
                      </a:r>
                      <a:r>
                        <a:rPr lang="en-US" sz="1400" u="none" strike="noStrike" dirty="0" smtClean="0">
                          <a:solidFill>
                            <a:schemeClr val="tx1"/>
                          </a:solidFill>
                          <a:effectLst/>
                          <a:latin typeface="Arial" panose="020B0604020202020204" pitchFamily="34" charset="0"/>
                          <a:cs typeface="Arial" panose="020B0604020202020204" pitchFamily="34" charset="0"/>
                        </a:rPr>
                        <a:t>Post </a:t>
                      </a:r>
                      <a:r>
                        <a:rPr lang="en-US" sz="1400" u="none" strike="noStrike" dirty="0">
                          <a:solidFill>
                            <a:schemeClr val="tx1"/>
                          </a:solidFill>
                          <a:effectLst/>
                          <a:latin typeface="Arial" panose="020B0604020202020204" pitchFamily="34" charset="0"/>
                          <a:cs typeface="Arial" panose="020B0604020202020204" pitchFamily="34" charset="0"/>
                        </a:rPr>
                        <a:t>High LD regions removed</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7111006"/>
                  </a:ext>
                </a:extLst>
              </a:tr>
              <a:tr h="275136">
                <a:tc rowSpan="4">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0.2</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1464882</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1428081</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690206"/>
                  </a:ext>
                </a:extLst>
              </a:tr>
              <a:tr h="538514">
                <a:tc vMerge="1">
                  <a:txBody>
                    <a:bodyPr/>
                    <a:lstStyle/>
                    <a:p>
                      <a:endParaRPr lang="en-US"/>
                    </a:p>
                  </a:txBody>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10MB</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1419960</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solidFill>
                            <a:schemeClr val="tx1"/>
                          </a:solidFill>
                          <a:effectLst/>
                          <a:latin typeface="Arial" panose="020B0604020202020204" pitchFamily="34" charset="0"/>
                          <a:cs typeface="Arial" panose="020B0604020202020204" pitchFamily="34" charset="0"/>
                        </a:rPr>
                        <a:t>Couldn’t complete</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8820796"/>
                  </a:ext>
                </a:extLst>
              </a:tr>
              <a:tr h="275136">
                <a:tc vMerge="1">
                  <a:txBody>
                    <a:bodyPr/>
                    <a:lstStyle/>
                    <a:p>
                      <a:endParaRPr lang="en-US"/>
                    </a:p>
                  </a:txBody>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250kb</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1781998</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1729865</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628093"/>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500kb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1564861</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1522257</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8948302"/>
                  </a:ext>
                </a:extLst>
              </a:tr>
              <a:tr h="275136">
                <a:tc rowSpan="4">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0.4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2654295</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2589766</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6353951"/>
                  </a:ext>
                </a:extLst>
              </a:tr>
              <a:tr h="538514">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10MB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2614719</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solidFill>
                            <a:schemeClr val="tx1"/>
                          </a:solidFill>
                          <a:effectLst/>
                          <a:latin typeface="Arial" panose="020B0604020202020204" pitchFamily="34" charset="0"/>
                          <a:cs typeface="Arial" panose="020B0604020202020204" pitchFamily="34" charset="0"/>
                        </a:rPr>
                        <a:t>Couldn’t complete</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49245"/>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250kb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2969688</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2887059</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5163851"/>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500kb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2749811</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2678502</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529738"/>
                  </a:ext>
                </a:extLst>
              </a:tr>
              <a:tr h="275136">
                <a:tc rowSpan="4">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0.6</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3917502</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3822824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5624750"/>
                  </a:ext>
                </a:extLst>
              </a:tr>
              <a:tr h="538514">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10MB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3886309</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solidFill>
                            <a:schemeClr val="tx1"/>
                          </a:solidFill>
                          <a:effectLst/>
                          <a:latin typeface="Arial" panose="020B0604020202020204" pitchFamily="34" charset="0"/>
                          <a:cs typeface="Arial" panose="020B0604020202020204" pitchFamily="34" charset="0"/>
                        </a:rPr>
                        <a:t>Couldn’t complete</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5007193"/>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250kb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4192945</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4079616</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296823"/>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500kb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3996646</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3895068</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8057745"/>
                  </a:ext>
                </a:extLst>
              </a:tr>
              <a:tr h="275136">
                <a:tc rowSpan="4">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0.8</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5608699</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5471764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4377986"/>
                  </a:ext>
                </a:extLst>
              </a:tr>
              <a:tr h="538514">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10MB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5588520</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smtClean="0">
                          <a:solidFill>
                            <a:schemeClr val="tx1"/>
                          </a:solidFill>
                          <a:effectLst/>
                          <a:latin typeface="Arial" panose="020B0604020202020204" pitchFamily="34" charset="0"/>
                          <a:cs typeface="Arial" panose="020B0604020202020204" pitchFamily="34" charset="0"/>
                        </a:rPr>
                        <a:t>Couldn’t complete</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7957806"/>
                  </a:ext>
                </a:extLst>
              </a:tr>
              <a:tr h="354891">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250kb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5814383</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5660504</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1360351"/>
                  </a:ext>
                </a:extLst>
              </a:tr>
              <a:tr h="275136">
                <a:tc vMerge="1">
                  <a:txBody>
                    <a:bodyPr/>
                    <a:lstStyle/>
                    <a:p>
                      <a:endParaRPr lang="en-US"/>
                    </a:p>
                  </a:txBody>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500kb</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a:solidFill>
                            <a:schemeClr val="tx1"/>
                          </a:solidFill>
                          <a:effectLst/>
                          <a:latin typeface="Arial" panose="020B0604020202020204" pitchFamily="34" charset="0"/>
                          <a:cs typeface="Arial" panose="020B0604020202020204" pitchFamily="34" charset="0"/>
                        </a:rPr>
                        <a:t>5662838</a:t>
                      </a:r>
                      <a:endParaRPr lang="en-US" sz="1400" b="0" i="0" u="none" strike="noStrike">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1400" u="none" strike="noStrike" dirty="0">
                          <a:solidFill>
                            <a:schemeClr val="tx1"/>
                          </a:solidFill>
                          <a:effectLst/>
                          <a:latin typeface="Arial" panose="020B0604020202020204" pitchFamily="34" charset="0"/>
                          <a:cs typeface="Arial" panose="020B0604020202020204" pitchFamily="34" charset="0"/>
                        </a:rPr>
                        <a:t>5519777</a:t>
                      </a:r>
                      <a:endParaRPr lang="en-US" sz="1400" b="0" i="0" u="none" strike="noStrike" dirty="0">
                        <a:solidFill>
                          <a:schemeClr val="tx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5676353"/>
                  </a:ext>
                </a:extLst>
              </a:tr>
            </a:tbl>
          </a:graphicData>
        </a:graphic>
      </p:graphicFrame>
    </p:spTree>
    <p:extLst>
      <p:ext uri="{BB962C8B-B14F-4D97-AF65-F5344CB8AC3E}">
        <p14:creationId xmlns:p14="http://schemas.microsoft.com/office/powerpoint/2010/main" val="39942891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42" y="821908"/>
            <a:ext cx="9404723" cy="672697"/>
          </a:xfrm>
        </p:spPr>
        <p:txBody>
          <a:bodyPr/>
          <a:lstStyle/>
          <a:p>
            <a:pPr algn="ctr"/>
            <a:r>
              <a:rPr lang="en-US" sz="3600" dirty="0" smtClean="0">
                <a:latin typeface="Arial" panose="020B0604020202020204" pitchFamily="34" charset="0"/>
                <a:cs typeface="Arial" panose="020B0604020202020204" pitchFamily="34" charset="0"/>
              </a:rPr>
              <a:t>Reference Panel Generation</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9100" y="1619853"/>
            <a:ext cx="11430000" cy="4195481"/>
          </a:xfrm>
        </p:spPr>
        <p:txBody>
          <a:bodyPr/>
          <a:lstStyle/>
          <a:p>
            <a:pPr algn="just"/>
            <a:r>
              <a:rPr lang="en-US" dirty="0">
                <a:latin typeface="Arial" panose="020B0604020202020204" pitchFamily="34" charset="0"/>
                <a:cs typeface="Arial" panose="020B0604020202020204" pitchFamily="34" charset="0"/>
              </a:rPr>
              <a:t>We </a:t>
            </a:r>
            <a:r>
              <a:rPr lang="en-US" dirty="0" smtClean="0">
                <a:latin typeface="Arial" panose="020B0604020202020204" pitchFamily="34" charset="0"/>
                <a:cs typeface="Arial" panose="020B0604020202020204" pitchFamily="34" charset="0"/>
              </a:rPr>
              <a:t>generated </a:t>
            </a:r>
            <a:r>
              <a:rPr lang="en-US" dirty="0">
                <a:latin typeface="Arial" panose="020B0604020202020204" pitchFamily="34" charset="0"/>
                <a:cs typeface="Arial" panose="020B0604020202020204" pitchFamily="34" charset="0"/>
              </a:rPr>
              <a:t>LD scores for </a:t>
            </a:r>
            <a:r>
              <a:rPr lang="en-US" dirty="0" smtClean="0">
                <a:latin typeface="Arial" panose="020B0604020202020204" pitchFamily="34" charset="0"/>
                <a:cs typeface="Arial" panose="020B0604020202020204" pitchFamily="34" charset="0"/>
              </a:rPr>
              <a:t>pre/post </a:t>
            </a:r>
            <a:r>
              <a:rPr lang="en-US" dirty="0">
                <a:latin typeface="Arial" panose="020B0604020202020204" pitchFamily="34" charset="0"/>
                <a:cs typeface="Arial" panose="020B0604020202020204" pitchFamily="34" charset="0"/>
              </a:rPr>
              <a:t>pruned </a:t>
            </a:r>
            <a:r>
              <a:rPr lang="en-US" dirty="0" smtClean="0">
                <a:latin typeface="Arial" panose="020B0604020202020204" pitchFamily="34" charset="0"/>
                <a:cs typeface="Arial" panose="020B0604020202020204" pitchFamily="34" charset="0"/>
              </a:rPr>
              <a:t>datasets using LDSC and worked on </a:t>
            </a:r>
            <a:r>
              <a:rPr lang="en-US" dirty="0">
                <a:latin typeface="Arial" panose="020B0604020202020204" pitchFamily="34" charset="0"/>
                <a:cs typeface="Arial" panose="020B0604020202020204" pitchFamily="34" charset="0"/>
              </a:rPr>
              <a:t>tagging </a:t>
            </a:r>
            <a:r>
              <a:rPr lang="en-US" dirty="0" smtClean="0">
                <a:latin typeface="Arial" panose="020B0604020202020204" pitchFamily="34" charset="0"/>
                <a:cs typeface="Arial" panose="020B0604020202020204" pitchFamily="34" charset="0"/>
              </a:rPr>
              <a:t>files using  LDAK.</a:t>
            </a:r>
          </a:p>
          <a:p>
            <a:pPr marL="0" indent="0" algn="just">
              <a:buNone/>
            </a:pPr>
            <a:endParaRPr lang="en-US" dirty="0">
              <a:latin typeface="Arial" panose="020B0604020202020204" pitchFamily="34" charset="0"/>
              <a:cs typeface="Arial" panose="020B0604020202020204" pitchFamily="34" charset="0"/>
            </a:endParaRPr>
          </a:p>
        </p:txBody>
      </p:sp>
      <p:sp>
        <p:nvSpPr>
          <p:cNvPr id="4" name="Title 1"/>
          <p:cNvSpPr txBox="1">
            <a:spLocks/>
          </p:cNvSpPr>
          <p:nvPr/>
        </p:nvSpPr>
        <p:spPr>
          <a:xfrm>
            <a:off x="824888" y="3717594"/>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dirty="0" smtClean="0">
                <a:latin typeface="Arial" panose="020B0604020202020204" pitchFamily="34" charset="0"/>
                <a:cs typeface="Arial" panose="020B0604020202020204" pitchFamily="34" charset="0"/>
              </a:rPr>
              <a:t>Heritability Calculations</a:t>
            </a:r>
            <a:endParaRPr lang="en-US" sz="3600" dirty="0">
              <a:latin typeface="Arial" panose="020B0604020202020204" pitchFamily="34" charset="0"/>
              <a:cs typeface="Arial" panose="020B0604020202020204" pitchFamily="34" charset="0"/>
            </a:endParaRPr>
          </a:p>
        </p:txBody>
      </p:sp>
      <p:sp>
        <p:nvSpPr>
          <p:cNvPr id="5" name="Content Placeholder 2"/>
          <p:cNvSpPr txBox="1">
            <a:spLocks/>
          </p:cNvSpPr>
          <p:nvPr/>
        </p:nvSpPr>
        <p:spPr>
          <a:xfrm>
            <a:off x="419100" y="4760257"/>
            <a:ext cx="11345007" cy="30209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lgn="just"/>
            <a:r>
              <a:rPr lang="en-US" dirty="0" smtClean="0">
                <a:latin typeface="Arial" panose="020B0604020202020204" pitchFamily="34" charset="0"/>
                <a:cs typeface="Arial" panose="020B0604020202020204" pitchFamily="34" charset="0"/>
              </a:rPr>
              <a:t>Data needed for heritability calculation were generated.</a:t>
            </a:r>
          </a:p>
          <a:p>
            <a:pPr algn="just"/>
            <a:r>
              <a:rPr lang="en-US" dirty="0" smtClean="0">
                <a:latin typeface="Arial" panose="020B0604020202020204" pitchFamily="34" charset="0"/>
                <a:cs typeface="Arial" panose="020B0604020202020204" pitchFamily="34" charset="0"/>
              </a:rPr>
              <a:t>We could not able to complete the project because of time constraints.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9477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Arial" panose="020B0604020202020204" pitchFamily="34" charset="0"/>
                <a:cs typeface="Arial" panose="020B0604020202020204" pitchFamily="34" charset="0"/>
              </a:rPr>
              <a:t>Technical Milestones</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21600" y="1853248"/>
            <a:ext cx="10581665" cy="4395151"/>
          </a:xfrm>
        </p:spPr>
        <p:txBody>
          <a:bodyPr>
            <a:normAutofit fontScale="92500"/>
          </a:bodyPr>
          <a:lstStyle/>
          <a:p>
            <a:r>
              <a:rPr lang="en-US" sz="2400" dirty="0" smtClean="0">
                <a:latin typeface="Arial" panose="020B0604020202020204" pitchFamily="34" charset="0"/>
                <a:cs typeface="Arial" panose="020B0604020202020204" pitchFamily="34" charset="0"/>
              </a:rPr>
              <a:t>We ran 4469 task array jobs over the span of two days.</a:t>
            </a:r>
          </a:p>
          <a:p>
            <a:pPr lvl="3"/>
            <a:r>
              <a:rPr lang="en-US" sz="1800" dirty="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 </a:t>
            </a:r>
            <a:r>
              <a:rPr lang="en-US" sz="2600" dirty="0" smtClean="0">
                <a:latin typeface="Arial" panose="020B0604020202020204" pitchFamily="34" charset="0"/>
                <a:cs typeface="Arial" panose="020B0604020202020204" pitchFamily="34" charset="0"/>
              </a:rPr>
              <a:t>93 jobs per hour </a:t>
            </a:r>
            <a:r>
              <a:rPr lang="en-US" sz="2600" dirty="0" smtClean="0">
                <a:latin typeface="Arial" panose="020B0604020202020204" pitchFamily="34" charset="0"/>
                <a:cs typeface="Arial" panose="020B0604020202020204" pitchFamily="34" charset="0"/>
                <a:sym typeface="Wingdings" panose="05000000000000000000" pitchFamily="2" charset="2"/>
              </a:rPr>
              <a:t> 1.5 jobs per minute </a:t>
            </a:r>
          </a:p>
          <a:p>
            <a:pPr marL="0" indent="0">
              <a:buNone/>
            </a:pPr>
            <a:endParaRPr lang="en-US" sz="2400" dirty="0" smtClean="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sz="2400" dirty="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sz="2400" dirty="0" smtClean="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sz="2400" dirty="0" smtClean="0">
              <a:latin typeface="Arial" panose="020B0604020202020204" pitchFamily="34" charset="0"/>
              <a:cs typeface="Arial" panose="020B0604020202020204" pitchFamily="34" charset="0"/>
              <a:sym typeface="Wingdings" panose="05000000000000000000" pitchFamily="2" charset="2"/>
            </a:endParaRPr>
          </a:p>
          <a:p>
            <a:pPr marL="0" indent="0">
              <a:buNone/>
            </a:pPr>
            <a:endParaRPr lang="en-US" sz="2400" dirty="0" smtClean="0">
              <a:latin typeface="Arial" panose="020B0604020202020204" pitchFamily="34" charset="0"/>
              <a:cs typeface="Arial" panose="020B0604020202020204" pitchFamily="34" charset="0"/>
              <a:sym typeface="Wingdings" panose="05000000000000000000" pitchFamily="2" charset="2"/>
            </a:endParaRPr>
          </a:p>
          <a:p>
            <a:r>
              <a:rPr lang="en-US" sz="2400" dirty="0" smtClean="0">
                <a:latin typeface="Arial" panose="020B0604020202020204" pitchFamily="34" charset="0"/>
                <a:cs typeface="Arial" panose="020B0604020202020204" pitchFamily="34" charset="0"/>
                <a:sym typeface="Wingdings" panose="05000000000000000000" pitchFamily="2" charset="2"/>
              </a:rPr>
              <a:t>90 % of the project was completed in the span of two days.</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We managed to replicate each step in JetStream2 and </a:t>
            </a:r>
            <a:r>
              <a:rPr lang="en-US" sz="2400" dirty="0">
                <a:latin typeface="Arial" panose="020B0604020202020204" pitchFamily="34" charset="0"/>
                <a:cs typeface="Arial" panose="020B0604020202020204" pitchFamily="34" charset="0"/>
              </a:rPr>
              <a:t>c</a:t>
            </a:r>
            <a:r>
              <a:rPr lang="en-US" sz="2400" dirty="0" smtClean="0">
                <a:latin typeface="Arial" panose="020B0604020202020204" pitchFamily="34" charset="0"/>
                <a:cs typeface="Arial" panose="020B0604020202020204" pitchFamily="34" charset="0"/>
              </a:rPr>
              <a:t>redit goes to Frank.</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209" y="2866676"/>
            <a:ext cx="3406087" cy="20436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041" y="2866676"/>
            <a:ext cx="3418519" cy="2051111"/>
          </a:xfrm>
          <a:prstGeom prst="rect">
            <a:avLst/>
          </a:prstGeom>
        </p:spPr>
      </p:pic>
    </p:spTree>
    <p:extLst>
      <p:ext uri="{BB962C8B-B14F-4D97-AF65-F5344CB8AC3E}">
        <p14:creationId xmlns:p14="http://schemas.microsoft.com/office/powerpoint/2010/main" val="2889561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297</TotalTime>
  <Words>815</Words>
  <Application>Microsoft Office PowerPoint</Application>
  <PresentationFormat>Widescreen</PresentationFormat>
  <Paragraphs>149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Wingdings</vt:lpstr>
      <vt:lpstr>Wingdings 3</vt:lpstr>
      <vt:lpstr>Ion</vt:lpstr>
      <vt:lpstr>Quantifying Combined Heritability of a Trait Based on a Multi-Ethnic LD Panel with Equal Distribution of Individuals among Ancestry Groups</vt:lpstr>
      <vt:lpstr>PowerPoint Presentation</vt:lpstr>
      <vt:lpstr>PowerPoint Presentation</vt:lpstr>
      <vt:lpstr>PowerPoint Presentation</vt:lpstr>
      <vt:lpstr>Pruning &amp; Thresholding</vt:lpstr>
      <vt:lpstr>Reference Panel Generation</vt:lpstr>
      <vt:lpstr>Technical Milestones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Quantifying the combined heritability of a trait based on a multi-ethnic LD panel with equal distribution of samples among each ancestry group</dc:title>
  <dc:creator>Pampana, Akhil (Campus)</dc:creator>
  <cp:lastModifiedBy>Pampana, Akhil (Campus)</cp:lastModifiedBy>
  <cp:revision>21</cp:revision>
  <dcterms:created xsi:type="dcterms:W3CDTF">2022-08-09T22:27:06Z</dcterms:created>
  <dcterms:modified xsi:type="dcterms:W3CDTF">2022-08-10T16:52:23Z</dcterms:modified>
</cp:coreProperties>
</file>