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88" r:id="rId3"/>
    <p:sldId id="294" r:id="rId4"/>
    <p:sldId id="301" r:id="rId5"/>
    <p:sldId id="302" r:id="rId6"/>
    <p:sldId id="297" r:id="rId7"/>
    <p:sldId id="308" r:id="rId8"/>
    <p:sldId id="303" r:id="rId9"/>
    <p:sldId id="315" r:id="rId10"/>
    <p:sldId id="313" r:id="rId11"/>
    <p:sldId id="316" r:id="rId12"/>
    <p:sldId id="317" r:id="rId13"/>
    <p:sldId id="305" r:id="rId14"/>
    <p:sldId id="306" r:id="rId15"/>
    <p:sldId id="318" r:id="rId16"/>
    <p:sldId id="319" r:id="rId17"/>
    <p:sldId id="312" r:id="rId18"/>
    <p:sldId id="298" r:id="rId19"/>
  </p:sldIdLst>
  <p:sldSz cx="9144000" cy="5143500" type="screen16x9"/>
  <p:notesSz cx="6858000" cy="9144000"/>
  <p:embeddedFontLst>
    <p:embeddedFont>
      <p:font typeface="Dosis" panose="020B0604020202020204" charset="0"/>
      <p:regular r:id="rId21"/>
      <p:bold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8538A3-4081-47D5-9422-531A5D2E31AC}">
  <a:tblStyle styleId="{ED8538A3-4081-47D5-9422-531A5D2E31A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1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/>
              <a:t>NETFLIX STOCK PRICE PREDICTION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1223682" y="0"/>
            <a:ext cx="5646254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METHODOLOGY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F32D1C-1C76-4051-AD51-6EBFFD389F34}"/>
              </a:ext>
            </a:extLst>
          </p:cNvPr>
          <p:cNvSpPr txBox="1">
            <a:spLocks/>
          </p:cNvSpPr>
          <p:nvPr/>
        </p:nvSpPr>
        <p:spPr>
          <a:xfrm>
            <a:off x="594900" y="1013599"/>
            <a:ext cx="8549100" cy="7903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Dosis" panose="020B0604020202020204" charset="0"/>
              </a:rPr>
              <a:t>HOLT’S FORECASTING</a:t>
            </a:r>
          </a:p>
          <a:p>
            <a:pPr>
              <a:buNone/>
            </a:pPr>
            <a:endParaRPr lang="en-IN" dirty="0">
              <a:solidFill>
                <a:schemeClr val="bg1"/>
              </a:solidFill>
              <a:latin typeface="Dosis" panose="020B0604020202020204" charset="0"/>
            </a:endParaRP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  <a:latin typeface="Dosis" panose="020B0604020202020204" charset="0"/>
              </a:rPr>
              <a:t>     </a:t>
            </a:r>
            <a:endParaRPr lang="en-IN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4" name="AutoShape 2" descr="Capture.PNG">
            <a:extLst>
              <a:ext uri="{FF2B5EF4-FFF2-40B4-BE49-F238E27FC236}">
                <a16:creationId xmlns:a16="http://schemas.microsoft.com/office/drawing/2014/main" id="{89970AB0-5976-4907-9B57-19BD5FDED6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218771" y="149350"/>
            <a:ext cx="3749725" cy="31960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CC96A9-1F24-444B-9CA2-CC30472E9A15}"/>
              </a:ext>
            </a:extLst>
          </p:cNvPr>
          <p:cNvSpPr txBox="1"/>
          <p:nvPr/>
        </p:nvSpPr>
        <p:spPr>
          <a:xfrm>
            <a:off x="798437" y="1692177"/>
            <a:ext cx="3621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8700"/>
                </a:solidFill>
                <a:latin typeface="Dosis" panose="020B0604020202020204" charset="0"/>
              </a:rPr>
              <a:t>HW MULTIPLICATIVE FORECAST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ED50B-8802-490E-B128-7A3E749E9914}"/>
              </a:ext>
            </a:extLst>
          </p:cNvPr>
          <p:cNvSpPr txBox="1"/>
          <p:nvPr/>
        </p:nvSpPr>
        <p:spPr>
          <a:xfrm>
            <a:off x="873204" y="2085854"/>
            <a:ext cx="324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RMSE of the training set is 0.63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Some cyclic behaviour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52" y="3441385"/>
            <a:ext cx="4498515" cy="1449660"/>
          </a:xfrm>
          <a:prstGeom prst="rect">
            <a:avLst/>
          </a:prstGeom>
        </p:spPr>
      </p:pic>
      <p:pic>
        <p:nvPicPr>
          <p:cNvPr id="12" name="Picture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5218771" y="3434576"/>
            <a:ext cx="3749725" cy="13604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932668"/>
      </p:ext>
    </p:extLst>
  </p:cSld>
  <p:clrMapOvr>
    <a:masterClrMapping/>
  </p:clrMapOvr>
  <p:transition advTm="59603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1223682" y="0"/>
            <a:ext cx="5646254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METHODOLOGY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F32D1C-1C76-4051-AD51-6EBFFD389F34}"/>
              </a:ext>
            </a:extLst>
          </p:cNvPr>
          <p:cNvSpPr txBox="1">
            <a:spLocks/>
          </p:cNvSpPr>
          <p:nvPr/>
        </p:nvSpPr>
        <p:spPr>
          <a:xfrm>
            <a:off x="594900" y="1013599"/>
            <a:ext cx="8549100" cy="7903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Dosis" panose="020B0604020202020204" charset="0"/>
              </a:rPr>
              <a:t>HOLT’S FORECASTING</a:t>
            </a:r>
          </a:p>
          <a:p>
            <a:pPr>
              <a:buNone/>
            </a:pPr>
            <a:endParaRPr lang="en-IN" dirty="0">
              <a:solidFill>
                <a:schemeClr val="bg1"/>
              </a:solidFill>
              <a:latin typeface="Dosis" panose="020B0604020202020204" charset="0"/>
            </a:endParaRP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  <a:latin typeface="Dosis" panose="020B0604020202020204" charset="0"/>
              </a:rPr>
              <a:t>     </a:t>
            </a:r>
            <a:endParaRPr lang="en-IN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4" name="AutoShape 2" descr="Capture.PNG">
            <a:extLst>
              <a:ext uri="{FF2B5EF4-FFF2-40B4-BE49-F238E27FC236}">
                <a16:creationId xmlns:a16="http://schemas.microsoft.com/office/drawing/2014/main" id="{89970AB0-5976-4907-9B57-19BD5FDED6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ED50B-8802-490E-B128-7A3E749E9914}"/>
              </a:ext>
            </a:extLst>
          </p:cNvPr>
          <p:cNvSpPr txBox="1"/>
          <p:nvPr/>
        </p:nvSpPr>
        <p:spPr>
          <a:xfrm>
            <a:off x="853016" y="2199248"/>
            <a:ext cx="324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RMSE of the training set is 0.63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Cyclic Behaviour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C96A9-1F24-444B-9CA2-CC30472E9A15}"/>
              </a:ext>
            </a:extLst>
          </p:cNvPr>
          <p:cNvSpPr txBox="1"/>
          <p:nvPr/>
        </p:nvSpPr>
        <p:spPr>
          <a:xfrm>
            <a:off x="950837" y="1720921"/>
            <a:ext cx="3621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8700"/>
                </a:solidFill>
                <a:latin typeface="Dosis" panose="020B0604020202020204" charset="0"/>
              </a:rPr>
              <a:t>HW ADDITIVE FORECAST</a:t>
            </a:r>
            <a:endParaRPr lang="en-IN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0" y="3339545"/>
            <a:ext cx="4508049" cy="1487471"/>
          </a:xfrm>
          <a:prstGeom prst="rect">
            <a:avLst/>
          </a:prstGeom>
        </p:spPr>
      </p:pic>
      <p:pic>
        <p:nvPicPr>
          <p:cNvPr id="14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186698" y="179647"/>
            <a:ext cx="3853090" cy="30839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5" name="Picture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5186698" y="3339544"/>
            <a:ext cx="3853090" cy="13514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2153094"/>
      </p:ext>
    </p:extLst>
  </p:cSld>
  <p:clrMapOvr>
    <a:masterClrMapping/>
  </p:clrMapOvr>
  <p:transition advTm="59603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1223682" y="0"/>
            <a:ext cx="5646254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METHODOLOGY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F32D1C-1C76-4051-AD51-6EBFFD389F34}"/>
              </a:ext>
            </a:extLst>
          </p:cNvPr>
          <p:cNvSpPr txBox="1">
            <a:spLocks/>
          </p:cNvSpPr>
          <p:nvPr/>
        </p:nvSpPr>
        <p:spPr>
          <a:xfrm>
            <a:off x="594900" y="1013599"/>
            <a:ext cx="8549100" cy="7903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Dosis" panose="020B0604020202020204" charset="0"/>
              </a:rPr>
              <a:t>SEASONAL NAIVE</a:t>
            </a:r>
          </a:p>
          <a:p>
            <a:pPr>
              <a:buNone/>
            </a:pPr>
            <a:endParaRPr lang="en-IN" dirty="0">
              <a:solidFill>
                <a:schemeClr val="bg1"/>
              </a:solidFill>
              <a:latin typeface="Dosis" panose="020B0604020202020204" charset="0"/>
            </a:endParaRP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  <a:latin typeface="Dosis" panose="020B0604020202020204" charset="0"/>
              </a:rPr>
              <a:t>     </a:t>
            </a:r>
            <a:endParaRPr lang="en-IN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4" name="AutoShape 2" descr="Capture.PNG">
            <a:extLst>
              <a:ext uri="{FF2B5EF4-FFF2-40B4-BE49-F238E27FC236}">
                <a16:creationId xmlns:a16="http://schemas.microsoft.com/office/drawing/2014/main" id="{89970AB0-5976-4907-9B57-19BD5FDED6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ED50B-8802-490E-B128-7A3E749E9914}"/>
              </a:ext>
            </a:extLst>
          </p:cNvPr>
          <p:cNvSpPr txBox="1"/>
          <p:nvPr/>
        </p:nvSpPr>
        <p:spPr>
          <a:xfrm>
            <a:off x="853067" y="1893153"/>
            <a:ext cx="3666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Performs poorly given the variation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RMSE of the training set is 1.32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pic>
        <p:nvPicPr>
          <p:cNvPr id="11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233640" y="188894"/>
            <a:ext cx="3783284" cy="302769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88" y="3339545"/>
            <a:ext cx="4498244" cy="1464094"/>
          </a:xfrm>
          <a:prstGeom prst="rect">
            <a:avLst/>
          </a:prstGeom>
        </p:spPr>
      </p:pic>
      <p:pic>
        <p:nvPicPr>
          <p:cNvPr id="15" name="Picture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5233639" y="3339544"/>
            <a:ext cx="3783284" cy="13297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5926599"/>
      </p:ext>
    </p:extLst>
  </p:cSld>
  <p:clrMapOvr>
    <a:masterClrMapping/>
  </p:clrMapOvr>
  <p:transition advTm="59603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1223682" y="0"/>
            <a:ext cx="5646254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METHODOLOGY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F32D1C-1C76-4051-AD51-6EBFFD389F34}"/>
              </a:ext>
            </a:extLst>
          </p:cNvPr>
          <p:cNvSpPr txBox="1">
            <a:spLocks/>
          </p:cNvSpPr>
          <p:nvPr/>
        </p:nvSpPr>
        <p:spPr>
          <a:xfrm>
            <a:off x="594900" y="1013599"/>
            <a:ext cx="8549100" cy="7903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Dosis" panose="020B0604020202020204" charset="0"/>
              </a:rPr>
              <a:t>SELECTING PARAMETER FOR ARIMA MODEL</a:t>
            </a:r>
          </a:p>
          <a:p>
            <a:pPr>
              <a:buNone/>
            </a:pPr>
            <a:endParaRPr lang="en-IN" dirty="0">
              <a:solidFill>
                <a:schemeClr val="bg1"/>
              </a:solidFill>
              <a:latin typeface="Dosis" panose="020B0604020202020204" charset="0"/>
            </a:endParaRP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  <a:latin typeface="Dosis" panose="020B0604020202020204" charset="0"/>
              </a:rPr>
              <a:t>     </a:t>
            </a:r>
            <a:endParaRPr lang="en-IN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C96A9-1F24-444B-9CA2-CC30472E9A15}"/>
              </a:ext>
            </a:extLst>
          </p:cNvPr>
          <p:cNvSpPr txBox="1"/>
          <p:nvPr/>
        </p:nvSpPr>
        <p:spPr>
          <a:xfrm>
            <a:off x="914400" y="1540800"/>
            <a:ext cx="3621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8700"/>
                </a:solidFill>
                <a:latin typeface="Dosis" panose="020B0604020202020204" charset="0"/>
              </a:rPr>
              <a:t>ADJUSTED BY AIC CRITERIA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B0CAE-8684-4C43-BF69-7FCC6359B991}"/>
              </a:ext>
            </a:extLst>
          </p:cNvPr>
          <p:cNvSpPr txBox="1"/>
          <p:nvPr/>
        </p:nvSpPr>
        <p:spPr>
          <a:xfrm>
            <a:off x="914399" y="1963116"/>
            <a:ext cx="72557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One of the metrics that determines quality of econometric model is AIC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We use </a:t>
            </a:r>
            <a:r>
              <a:rPr lang="en-IN" sz="1600" b="1" dirty="0" err="1">
                <a:solidFill>
                  <a:schemeClr val="bg1"/>
                </a:solidFill>
                <a:latin typeface="Dosis" panose="020B0604020202020204" charset="0"/>
              </a:rPr>
              <a:t>auto.arima</a:t>
            </a: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 algorithm to gain model with the lowest possible AIC score which gives us best possible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We do not need to difference time series</a:t>
            </a:r>
          </a:p>
          <a:p>
            <a:endParaRPr lang="en-IN" sz="1600" dirty="0">
              <a:solidFill>
                <a:schemeClr val="bg1"/>
              </a:solidFill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Auto ARIMA give us AIC of 79.64 for ARIMA(0,1,0)(0,0,1)[12]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474797"/>
      </p:ext>
    </p:extLst>
  </p:cSld>
  <p:clrMapOvr>
    <a:masterClrMapping/>
  </p:clrMapOvr>
  <p:transition advTm="59603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1223682" y="0"/>
            <a:ext cx="5646254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METHODOLOGY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F32D1C-1C76-4051-AD51-6EBFFD389F34}"/>
              </a:ext>
            </a:extLst>
          </p:cNvPr>
          <p:cNvSpPr txBox="1">
            <a:spLocks/>
          </p:cNvSpPr>
          <p:nvPr/>
        </p:nvSpPr>
        <p:spPr>
          <a:xfrm>
            <a:off x="594900" y="1013599"/>
            <a:ext cx="8549100" cy="7903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Dosis" panose="020B0604020202020204" charset="0"/>
              </a:rPr>
              <a:t>FITTING ARIMA MODEL</a:t>
            </a:r>
          </a:p>
          <a:p>
            <a:pPr>
              <a:buNone/>
            </a:pPr>
            <a:endParaRPr lang="en-IN" dirty="0">
              <a:solidFill>
                <a:schemeClr val="bg1"/>
              </a:solidFill>
              <a:latin typeface="Dosis" panose="020B0604020202020204" charset="0"/>
            </a:endParaRP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  <a:latin typeface="Dosis" panose="020B0604020202020204" charset="0"/>
              </a:rPr>
              <a:t>     </a:t>
            </a:r>
            <a:endParaRPr lang="en-IN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B0CAE-8684-4C43-BF69-7FCC6359B991}"/>
              </a:ext>
            </a:extLst>
          </p:cNvPr>
          <p:cNvSpPr txBox="1"/>
          <p:nvPr/>
        </p:nvSpPr>
        <p:spPr>
          <a:xfrm>
            <a:off x="665630" y="1520222"/>
            <a:ext cx="4042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RMSE = 0.580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Non-Seasonal component - first order difference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Seasonal -Moving Average - first order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Seasonal component  12 seasons</a:t>
            </a:r>
          </a:p>
        </p:txBody>
      </p:sp>
      <p:sp>
        <p:nvSpPr>
          <p:cNvPr id="4" name="AutoShape 2" descr="Capture.PNG">
            <a:extLst>
              <a:ext uri="{FF2B5EF4-FFF2-40B4-BE49-F238E27FC236}">
                <a16:creationId xmlns:a16="http://schemas.microsoft.com/office/drawing/2014/main" id="{89970AB0-5976-4907-9B57-19BD5FDED6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39629" y="145382"/>
            <a:ext cx="4173262" cy="25889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77" y="3546088"/>
            <a:ext cx="4339043" cy="1272448"/>
          </a:xfrm>
          <a:prstGeom prst="rect">
            <a:avLst/>
          </a:prstGeom>
        </p:spPr>
      </p:pic>
      <p:pic>
        <p:nvPicPr>
          <p:cNvPr id="12" name="Picture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839629" y="2870793"/>
            <a:ext cx="4173262" cy="18307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3837733"/>
      </p:ext>
    </p:extLst>
  </p:cSld>
  <p:clrMapOvr>
    <a:masterClrMapping/>
  </p:clrMapOvr>
  <p:transition advTm="59603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934636" y="6136"/>
            <a:ext cx="7106499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ACCURACY OF THE MODEL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610E0-B4D9-4AB6-BFD0-4A21E2C00513}"/>
              </a:ext>
            </a:extLst>
          </p:cNvPr>
          <p:cNvSpPr txBox="1"/>
          <p:nvPr/>
        </p:nvSpPr>
        <p:spPr>
          <a:xfrm>
            <a:off x="753237" y="1020748"/>
            <a:ext cx="416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/>
                </a:solidFill>
                <a:latin typeface="Dosis" panose="020B0604020202020204" charset="0"/>
              </a:rPr>
              <a:t>Plot all the models to view the performance</a:t>
            </a:r>
          </a:p>
        </p:txBody>
      </p:sp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502968" y="1565896"/>
            <a:ext cx="4317032" cy="31229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5193166"/>
      </p:ext>
    </p:extLst>
  </p:cSld>
  <p:clrMapOvr>
    <a:masterClrMapping/>
  </p:clrMapOvr>
  <p:transition advTm="59603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934636" y="6136"/>
            <a:ext cx="7106499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ACCURACY OF THE MODEL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610E0-B4D9-4AB6-BFD0-4A21E2C00513}"/>
              </a:ext>
            </a:extLst>
          </p:cNvPr>
          <p:cNvSpPr txBox="1"/>
          <p:nvPr/>
        </p:nvSpPr>
        <p:spPr>
          <a:xfrm>
            <a:off x="728714" y="998445"/>
            <a:ext cx="533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/>
                </a:solidFill>
                <a:latin typeface="Dosis" panose="020B0604020202020204" charset="0"/>
              </a:rPr>
              <a:t>Use ERROR values to compare the accuracy of all models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13" y="1522452"/>
            <a:ext cx="5930900" cy="3035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109342"/>
      </p:ext>
    </p:extLst>
  </p:cSld>
  <p:clrMapOvr>
    <a:masterClrMapping/>
  </p:clrMapOvr>
  <p:transition advTm="59603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934636" y="6136"/>
            <a:ext cx="7106499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CONCLUSION &amp; CHALLENGES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610E0-B4D9-4AB6-BFD0-4A21E2C00513}"/>
              </a:ext>
            </a:extLst>
          </p:cNvPr>
          <p:cNvSpPr txBox="1"/>
          <p:nvPr/>
        </p:nvSpPr>
        <p:spPr>
          <a:xfrm>
            <a:off x="728714" y="998445"/>
            <a:ext cx="74637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/>
                </a:solidFill>
                <a:latin typeface="Dosis" panose="020B0604020202020204" charset="0"/>
              </a:rPr>
              <a:t>CONCLUSION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Dosis" panose="020B0604020202020204" charset="0"/>
              </a:rPr>
              <a:t>Using Auto ARIMA we got the model with a low RMSE (0.58) compared to other models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Dosis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Dosis" panose="020B0604020202020204" charset="0"/>
              </a:rPr>
              <a:t>Can be used for good enough predictions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Dosis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Dosis" panose="020B0604020202020204" charset="0"/>
              </a:rPr>
              <a:t>This model can be improved with more data which includes a larger proportion of training set</a:t>
            </a:r>
          </a:p>
          <a:p>
            <a:pPr algn="just"/>
            <a:endParaRPr lang="en-IN" sz="18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253714"/>
      </p:ext>
    </p:extLst>
  </p:cSld>
  <p:clrMapOvr>
    <a:masterClrMapping/>
  </p:clrMapOvr>
  <p:transition advTm="59603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-322730" y="3644152"/>
            <a:ext cx="9197788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r"/>
            <a:r>
              <a:rPr lang="en-IN" sz="8000" dirty="0">
                <a:solidFill>
                  <a:srgbClr val="FF8700"/>
                </a:solidFill>
              </a:rPr>
              <a:t>THANK YOU!</a:t>
            </a:r>
            <a:endParaRPr lang="en" sz="8000" dirty="0">
              <a:solidFill>
                <a:srgbClr val="FF87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2614741"/>
      </p:ext>
    </p:extLst>
  </p:cSld>
  <p:clrMapOvr>
    <a:masterClrMapping/>
  </p:clrMapOvr>
  <p:transition advTm="59603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1223682" y="0"/>
            <a:ext cx="5646254" cy="1075765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4000" dirty="0">
                <a:solidFill>
                  <a:srgbClr val="FF8700"/>
                </a:solidFill>
              </a:rPr>
              <a:t>AGENDA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5" name="Shape 245">
            <a:extLst>
              <a:ext uri="{FF2B5EF4-FFF2-40B4-BE49-F238E27FC236}">
                <a16:creationId xmlns:a16="http://schemas.microsoft.com/office/drawing/2014/main" id="{EAF1DE7D-78AA-4C4E-9922-27AC739262BB}"/>
              </a:ext>
            </a:extLst>
          </p:cNvPr>
          <p:cNvSpPr/>
          <p:nvPr/>
        </p:nvSpPr>
        <p:spPr>
          <a:xfrm>
            <a:off x="242047" y="2053698"/>
            <a:ext cx="1670275" cy="790356"/>
          </a:xfrm>
          <a:prstGeom prst="chevron">
            <a:avLst>
              <a:gd name="adj" fmla="val 25486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100" dirty="0">
              <a:solidFill>
                <a:schemeClr val="bg1"/>
              </a:solidFill>
              <a:latin typeface="Dosis" panose="020B0604020202020204" charset="0"/>
              <a:ea typeface="Roboto" panose="020B0604020202020204" charset="0"/>
              <a:cs typeface="DokChampa" panose="020B0604020202020204" pitchFamily="34" charset="-34"/>
              <a:sym typeface="Roboto"/>
            </a:endParaRPr>
          </a:p>
        </p:txBody>
      </p:sp>
      <p:sp>
        <p:nvSpPr>
          <p:cNvPr id="6" name="Shape 247">
            <a:extLst>
              <a:ext uri="{FF2B5EF4-FFF2-40B4-BE49-F238E27FC236}">
                <a16:creationId xmlns:a16="http://schemas.microsoft.com/office/drawing/2014/main" id="{82D8FA89-24F8-4E0A-984A-1494F7FCA8B5}"/>
              </a:ext>
            </a:extLst>
          </p:cNvPr>
          <p:cNvSpPr/>
          <p:nvPr/>
        </p:nvSpPr>
        <p:spPr>
          <a:xfrm>
            <a:off x="2073710" y="2061366"/>
            <a:ext cx="1609753" cy="790356"/>
          </a:xfrm>
          <a:prstGeom prst="chevron">
            <a:avLst>
              <a:gd name="adj" fmla="val 25486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>
              <a:solidFill>
                <a:schemeClr val="bg1"/>
              </a:solidFill>
              <a:latin typeface="Dosis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7" name="Shape 248">
            <a:extLst>
              <a:ext uri="{FF2B5EF4-FFF2-40B4-BE49-F238E27FC236}">
                <a16:creationId xmlns:a16="http://schemas.microsoft.com/office/drawing/2014/main" id="{F52C6847-E2AF-401A-9839-AE65554C34C1}"/>
              </a:ext>
            </a:extLst>
          </p:cNvPr>
          <p:cNvSpPr/>
          <p:nvPr/>
        </p:nvSpPr>
        <p:spPr>
          <a:xfrm>
            <a:off x="5707485" y="2052816"/>
            <a:ext cx="1609753" cy="790356"/>
          </a:xfrm>
          <a:prstGeom prst="chevron">
            <a:avLst>
              <a:gd name="adj" fmla="val 25486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chemeClr val="bg1"/>
              </a:solidFill>
              <a:latin typeface="Dosis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8" name="Shape 247">
            <a:extLst>
              <a:ext uri="{FF2B5EF4-FFF2-40B4-BE49-F238E27FC236}">
                <a16:creationId xmlns:a16="http://schemas.microsoft.com/office/drawing/2014/main" id="{5286E4EF-F64F-406F-A64E-E07DBE2CE64F}"/>
              </a:ext>
            </a:extLst>
          </p:cNvPr>
          <p:cNvSpPr/>
          <p:nvPr/>
        </p:nvSpPr>
        <p:spPr>
          <a:xfrm>
            <a:off x="3839647" y="2049540"/>
            <a:ext cx="1670275" cy="790356"/>
          </a:xfrm>
          <a:prstGeom prst="chevron">
            <a:avLst>
              <a:gd name="adj" fmla="val 25486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hape 248">
            <a:extLst>
              <a:ext uri="{FF2B5EF4-FFF2-40B4-BE49-F238E27FC236}">
                <a16:creationId xmlns:a16="http://schemas.microsoft.com/office/drawing/2014/main" id="{80CAD2BD-ECAF-4195-B316-314B3614FE2A}"/>
              </a:ext>
            </a:extLst>
          </p:cNvPr>
          <p:cNvSpPr/>
          <p:nvPr/>
        </p:nvSpPr>
        <p:spPr>
          <a:xfrm>
            <a:off x="7531575" y="2053698"/>
            <a:ext cx="1609753" cy="790356"/>
          </a:xfrm>
          <a:prstGeom prst="chevron">
            <a:avLst>
              <a:gd name="adj" fmla="val 25486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endParaRPr lang="en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" name="Shape 361">
            <a:extLst>
              <a:ext uri="{FF2B5EF4-FFF2-40B4-BE49-F238E27FC236}">
                <a16:creationId xmlns:a16="http://schemas.microsoft.com/office/drawing/2014/main" id="{131FF6B9-AB6A-4F25-AB7A-ECC6B46A8831}"/>
              </a:ext>
            </a:extLst>
          </p:cNvPr>
          <p:cNvGrpSpPr/>
          <p:nvPr/>
        </p:nvGrpSpPr>
        <p:grpSpPr>
          <a:xfrm>
            <a:off x="905743" y="2239812"/>
            <a:ext cx="342881" cy="418127"/>
            <a:chOff x="596350" y="929175"/>
            <a:chExt cx="407950" cy="497475"/>
          </a:xfrm>
        </p:grpSpPr>
        <p:sp>
          <p:nvSpPr>
            <p:cNvPr id="22" name="Shape 362">
              <a:extLst>
                <a:ext uri="{FF2B5EF4-FFF2-40B4-BE49-F238E27FC236}">
                  <a16:creationId xmlns:a16="http://schemas.microsoft.com/office/drawing/2014/main" id="{9FEFCDB5-DD6D-4B76-AA81-F5953A6BA6C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Shape 363">
              <a:extLst>
                <a:ext uri="{FF2B5EF4-FFF2-40B4-BE49-F238E27FC236}">
                  <a16:creationId xmlns:a16="http://schemas.microsoft.com/office/drawing/2014/main" id="{7A1A29D6-70E7-49B0-92FF-9FC7B303C68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Shape 364">
              <a:extLst>
                <a:ext uri="{FF2B5EF4-FFF2-40B4-BE49-F238E27FC236}">
                  <a16:creationId xmlns:a16="http://schemas.microsoft.com/office/drawing/2014/main" id="{D2843030-02C8-4365-AF71-08DA3B3E46FC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Shape 365">
              <a:extLst>
                <a:ext uri="{FF2B5EF4-FFF2-40B4-BE49-F238E27FC236}">
                  <a16:creationId xmlns:a16="http://schemas.microsoft.com/office/drawing/2014/main" id="{A5895EA5-3456-4505-ADD3-187D77D8E29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Shape 366">
              <a:extLst>
                <a:ext uri="{FF2B5EF4-FFF2-40B4-BE49-F238E27FC236}">
                  <a16:creationId xmlns:a16="http://schemas.microsoft.com/office/drawing/2014/main" id="{883E20B4-D485-4008-B495-1195E6D31341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Shape 367">
              <a:extLst>
                <a:ext uri="{FF2B5EF4-FFF2-40B4-BE49-F238E27FC236}">
                  <a16:creationId xmlns:a16="http://schemas.microsoft.com/office/drawing/2014/main" id="{07D434FB-4C22-4122-AA75-988C593462DF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Shape 368">
              <a:extLst>
                <a:ext uri="{FF2B5EF4-FFF2-40B4-BE49-F238E27FC236}">
                  <a16:creationId xmlns:a16="http://schemas.microsoft.com/office/drawing/2014/main" id="{E3E16EA6-ED17-4795-8FF0-5BB4CDC408E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E73AF8B-6E0E-419F-92F8-F5F64BBB268E}"/>
              </a:ext>
            </a:extLst>
          </p:cNvPr>
          <p:cNvSpPr txBox="1"/>
          <p:nvPr/>
        </p:nvSpPr>
        <p:spPr>
          <a:xfrm>
            <a:off x="242047" y="2973325"/>
            <a:ext cx="167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Dosis" panose="020B0604020202020204" charset="0"/>
                <a:ea typeface="Roboto" panose="020B0604020202020204" charset="0"/>
                <a:cs typeface="DokChampa" panose="020B0604020202020204" pitchFamily="34" charset="-34"/>
                <a:sym typeface="Roboto"/>
              </a:rPr>
              <a:t>OBJECTIVE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B39A8-AA9D-446C-A0D5-CF766D3B9DD9}"/>
              </a:ext>
            </a:extLst>
          </p:cNvPr>
          <p:cNvSpPr txBox="1"/>
          <p:nvPr/>
        </p:nvSpPr>
        <p:spPr>
          <a:xfrm>
            <a:off x="2086239" y="2973326"/>
            <a:ext cx="160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Dosis" panose="020B0604020202020204" charset="0"/>
                <a:ea typeface="Roboto"/>
                <a:cs typeface="Roboto"/>
                <a:sym typeface="Roboto"/>
              </a:rPr>
              <a:t>DATASET</a:t>
            </a:r>
            <a:endParaRPr lang="en" dirty="0">
              <a:solidFill>
                <a:schemeClr val="bg1"/>
              </a:solidFill>
              <a:latin typeface="Dosis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DC0F4-F480-462B-BE38-E1C5882E6047}"/>
              </a:ext>
            </a:extLst>
          </p:cNvPr>
          <p:cNvSpPr txBox="1"/>
          <p:nvPr/>
        </p:nvSpPr>
        <p:spPr>
          <a:xfrm>
            <a:off x="5669773" y="3048080"/>
            <a:ext cx="160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Dosis" panose="020B0604020202020204" charset="0"/>
                <a:ea typeface="Roboto"/>
                <a:cs typeface="Roboto"/>
                <a:sym typeface="Roboto"/>
              </a:rPr>
              <a:t>METHODOLOGY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B36442-A509-4643-B2CA-3042A8D71EEC}"/>
              </a:ext>
            </a:extLst>
          </p:cNvPr>
          <p:cNvSpPr txBox="1"/>
          <p:nvPr/>
        </p:nvSpPr>
        <p:spPr>
          <a:xfrm>
            <a:off x="7531575" y="2974095"/>
            <a:ext cx="161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Dosis" charset="0"/>
              </a:rPr>
              <a:t> RESULTS AND DISCUSSION</a:t>
            </a:r>
            <a:endParaRPr lang="en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" name="Shape 421">
            <a:extLst>
              <a:ext uri="{FF2B5EF4-FFF2-40B4-BE49-F238E27FC236}">
                <a16:creationId xmlns:a16="http://schemas.microsoft.com/office/drawing/2014/main" id="{99777994-FEF8-4755-BC4D-491EBBBBF1D6}"/>
              </a:ext>
            </a:extLst>
          </p:cNvPr>
          <p:cNvGrpSpPr/>
          <p:nvPr/>
        </p:nvGrpSpPr>
        <p:grpSpPr>
          <a:xfrm>
            <a:off x="8162548" y="2252083"/>
            <a:ext cx="359271" cy="376691"/>
            <a:chOff x="5961125" y="1623900"/>
            <a:chExt cx="427450" cy="448175"/>
          </a:xfrm>
        </p:grpSpPr>
        <p:sp>
          <p:nvSpPr>
            <p:cNvPr id="46" name="Shape 422">
              <a:extLst>
                <a:ext uri="{FF2B5EF4-FFF2-40B4-BE49-F238E27FC236}">
                  <a16:creationId xmlns:a16="http://schemas.microsoft.com/office/drawing/2014/main" id="{2870ADE6-43F3-4CE3-9BE8-EF848F54D4A5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23">
              <a:extLst>
                <a:ext uri="{FF2B5EF4-FFF2-40B4-BE49-F238E27FC236}">
                  <a16:creationId xmlns:a16="http://schemas.microsoft.com/office/drawing/2014/main" id="{12B5890C-8C62-447A-9922-5F2E2F462D39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24">
              <a:extLst>
                <a:ext uri="{FF2B5EF4-FFF2-40B4-BE49-F238E27FC236}">
                  <a16:creationId xmlns:a16="http://schemas.microsoft.com/office/drawing/2014/main" id="{3EBC05A7-A056-4F34-B8C8-397BB42EECB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25">
              <a:extLst>
                <a:ext uri="{FF2B5EF4-FFF2-40B4-BE49-F238E27FC236}">
                  <a16:creationId xmlns:a16="http://schemas.microsoft.com/office/drawing/2014/main" id="{0F03D36D-DB1C-412B-BDE3-F7393D7B4F1D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26">
              <a:extLst>
                <a:ext uri="{FF2B5EF4-FFF2-40B4-BE49-F238E27FC236}">
                  <a16:creationId xmlns:a16="http://schemas.microsoft.com/office/drawing/2014/main" id="{4D8EB93F-D8AC-4E76-AC0B-EF4E4E2980AF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27">
              <a:extLst>
                <a:ext uri="{FF2B5EF4-FFF2-40B4-BE49-F238E27FC236}">
                  <a16:creationId xmlns:a16="http://schemas.microsoft.com/office/drawing/2014/main" id="{BDA32822-0F9A-49FC-9B29-6AA14A944A6E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428">
              <a:extLst>
                <a:ext uri="{FF2B5EF4-FFF2-40B4-BE49-F238E27FC236}">
                  <a16:creationId xmlns:a16="http://schemas.microsoft.com/office/drawing/2014/main" id="{9BBE6440-3BE7-40E2-9153-D8D3F79CEF8E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6CF7138-AE1A-459B-9CB2-FC7DB3E08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670" y="2236682"/>
            <a:ext cx="444874" cy="39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Shape 487">
            <a:extLst>
              <a:ext uri="{FF2B5EF4-FFF2-40B4-BE49-F238E27FC236}">
                <a16:creationId xmlns:a16="http://schemas.microsoft.com/office/drawing/2014/main" id="{15C9A21B-67DB-4FF2-815A-DE025024303A}"/>
              </a:ext>
            </a:extLst>
          </p:cNvPr>
          <p:cNvGrpSpPr/>
          <p:nvPr/>
        </p:nvGrpSpPr>
        <p:grpSpPr>
          <a:xfrm>
            <a:off x="6288531" y="2310456"/>
            <a:ext cx="435021" cy="323445"/>
            <a:chOff x="5247525" y="3007275"/>
            <a:chExt cx="517575" cy="384825"/>
          </a:xfrm>
        </p:grpSpPr>
        <p:sp>
          <p:nvSpPr>
            <p:cNvPr id="58" name="Shape 488">
              <a:extLst>
                <a:ext uri="{FF2B5EF4-FFF2-40B4-BE49-F238E27FC236}">
                  <a16:creationId xmlns:a16="http://schemas.microsoft.com/office/drawing/2014/main" id="{43F61B2C-34E7-4D66-880E-0E2A406DFE4D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489">
              <a:extLst>
                <a:ext uri="{FF2B5EF4-FFF2-40B4-BE49-F238E27FC236}">
                  <a16:creationId xmlns:a16="http://schemas.microsoft.com/office/drawing/2014/main" id="{4C2E9920-BD85-4A4B-BF12-E6B17521215D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2" name="Picture 2" descr="Related image">
            <a:extLst>
              <a:ext uri="{FF2B5EF4-FFF2-40B4-BE49-F238E27FC236}">
                <a16:creationId xmlns:a16="http://schemas.microsoft.com/office/drawing/2014/main" id="{C441A6D7-6BFB-4DC1-A604-7A5F4B89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852" y="2242553"/>
            <a:ext cx="444874" cy="39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D027A33-1390-4A4E-B0E5-3B18E6DD7FD4}"/>
              </a:ext>
            </a:extLst>
          </p:cNvPr>
          <p:cNvSpPr txBox="1"/>
          <p:nvPr/>
        </p:nvSpPr>
        <p:spPr>
          <a:xfrm>
            <a:off x="3807971" y="2989736"/>
            <a:ext cx="1609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Dosis" panose="020B0604020202020204" charset="0"/>
                <a:ea typeface="Roboto"/>
                <a:cs typeface="Roboto"/>
                <a:sym typeface="Roboto"/>
              </a:rPr>
              <a:t>TRAINING AND TESTING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576367"/>
      </p:ext>
    </p:extLst>
  </p:cSld>
  <p:clrMapOvr>
    <a:masterClrMapping/>
  </p:clrMapOvr>
  <p:transition advTm="2199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7" grpId="0"/>
      <p:bldP spid="18" grpId="0"/>
      <p:bldP spid="19" grpId="0"/>
      <p:bldP spid="38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1223682" y="0"/>
            <a:ext cx="5646254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OBJECTIVE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7" name="Shape 198">
            <a:extLst>
              <a:ext uri="{FF2B5EF4-FFF2-40B4-BE49-F238E27FC236}">
                <a16:creationId xmlns:a16="http://schemas.microsoft.com/office/drawing/2014/main" id="{453F79E5-90E2-4C60-AFEC-916148A2CF70}"/>
              </a:ext>
            </a:extLst>
          </p:cNvPr>
          <p:cNvSpPr/>
          <p:nvPr/>
        </p:nvSpPr>
        <p:spPr>
          <a:xfrm>
            <a:off x="2629319" y="946065"/>
            <a:ext cx="3995894" cy="3800106"/>
          </a:xfrm>
          <a:prstGeom prst="ellipse">
            <a:avLst/>
          </a:prstGeom>
          <a:gradFill flip="none" rotWithShape="1">
            <a:gsLst>
              <a:gs pos="0">
                <a:srgbClr val="FF8700">
                  <a:shade val="30000"/>
                  <a:satMod val="115000"/>
                </a:srgbClr>
              </a:gs>
              <a:gs pos="50000">
                <a:srgbClr val="FF8700">
                  <a:shade val="67500"/>
                  <a:satMod val="115000"/>
                </a:srgbClr>
              </a:gs>
              <a:gs pos="100000">
                <a:srgbClr val="FF87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2000" dirty="0">
                <a:solidFill>
                  <a:srgbClr val="FFFFFF"/>
                </a:solidFill>
                <a:latin typeface="Dosis" panose="020B0604020202020204" charset="0"/>
                <a:ea typeface="Roboto"/>
                <a:cs typeface="Roboto"/>
                <a:sym typeface="Roboto"/>
              </a:rPr>
              <a:t>TO BUILD A MODEL WHICH WILL PREDICT THE STOCK PRICE OF THE COMPANY</a:t>
            </a:r>
            <a:endParaRPr lang="en" sz="2000" dirty="0">
              <a:solidFill>
                <a:srgbClr val="FFFFFF"/>
              </a:solidFill>
              <a:latin typeface="Dosis" panose="020B0604020202020204" charset="0"/>
              <a:ea typeface="Roboto"/>
              <a:cs typeface="Roboto"/>
              <a:sym typeface="Robot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0912100"/>
      </p:ext>
    </p:extLst>
  </p:cSld>
  <p:clrMapOvr>
    <a:masterClrMapping/>
  </p:clrMapOvr>
  <p:transition advTm="5960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71CAC-971F-445B-B572-1C4CB80439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Shape 119">
            <a:extLst>
              <a:ext uri="{FF2B5EF4-FFF2-40B4-BE49-F238E27FC236}">
                <a16:creationId xmlns:a16="http://schemas.microsoft.com/office/drawing/2014/main" id="{BB0CAFBD-96EC-49D5-B03E-8D8F6439260F}"/>
              </a:ext>
            </a:extLst>
          </p:cNvPr>
          <p:cNvSpPr txBox="1">
            <a:spLocks/>
          </p:cNvSpPr>
          <p:nvPr/>
        </p:nvSpPr>
        <p:spPr>
          <a:xfrm>
            <a:off x="1158882" y="527"/>
            <a:ext cx="7066430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  <a:latin typeface="Dosis" panose="020B0604020202020204" charset="0"/>
              </a:rPr>
              <a:t>DATASET</a:t>
            </a:r>
            <a:endParaRPr lang="en" sz="4000" dirty="0">
              <a:solidFill>
                <a:srgbClr val="FF87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300B03-B003-4628-A65C-AEA5356CD67A}"/>
              </a:ext>
            </a:extLst>
          </p:cNvPr>
          <p:cNvGrpSpPr/>
          <p:nvPr/>
        </p:nvGrpSpPr>
        <p:grpSpPr>
          <a:xfrm>
            <a:off x="2069653" y="2159990"/>
            <a:ext cx="5332633" cy="1500959"/>
            <a:chOff x="2012712" y="3101186"/>
            <a:chExt cx="5358769" cy="1463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E17FF8-CEE6-4E66-A068-69AA73C71499}"/>
                </a:ext>
              </a:extLst>
            </p:cNvPr>
            <p:cNvGrpSpPr/>
            <p:nvPr/>
          </p:nvGrpSpPr>
          <p:grpSpPr>
            <a:xfrm>
              <a:off x="5025756" y="3240050"/>
              <a:ext cx="107576" cy="197225"/>
              <a:chOff x="4915229" y="1163365"/>
              <a:chExt cx="107576" cy="19722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85EE2979-978E-4D39-A357-BBFEF45398DA}"/>
                  </a:ext>
                </a:extLst>
              </p:cNvPr>
              <p:cNvSpPr/>
              <p:nvPr/>
            </p:nvSpPr>
            <p:spPr>
              <a:xfrm flipV="1">
                <a:off x="4915229" y="1314871"/>
                <a:ext cx="107576" cy="45719"/>
              </a:xfrm>
              <a:custGeom>
                <a:avLst/>
                <a:gdLst>
                  <a:gd name="connsiteX0" fmla="*/ 0 w 215153"/>
                  <a:gd name="connsiteY0" fmla="*/ 0 h 0"/>
                  <a:gd name="connsiteX1" fmla="*/ 215153 w 21515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153">
                    <a:moveTo>
                      <a:pt x="0" y="0"/>
                    </a:moveTo>
                    <a:lnTo>
                      <a:pt x="215153" y="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CB7449-C4CD-4EE8-8C1C-3C62C31BD26A}"/>
                  </a:ext>
                </a:extLst>
              </p:cNvPr>
              <p:cNvSpPr/>
              <p:nvPr/>
            </p:nvSpPr>
            <p:spPr>
              <a:xfrm>
                <a:off x="4915229" y="1163365"/>
                <a:ext cx="107576" cy="45719"/>
              </a:xfrm>
              <a:custGeom>
                <a:avLst/>
                <a:gdLst>
                  <a:gd name="connsiteX0" fmla="*/ 0 w 215153"/>
                  <a:gd name="connsiteY0" fmla="*/ 0 h 0"/>
                  <a:gd name="connsiteX1" fmla="*/ 215153 w 21515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153">
                    <a:moveTo>
                      <a:pt x="0" y="0"/>
                    </a:moveTo>
                    <a:lnTo>
                      <a:pt x="215153" y="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8EF430D-750B-4AA5-9BD6-46FF509752EE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5022804" y="1163365"/>
                <a:ext cx="1" cy="1972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2BE1E63-2332-40F5-8D6A-516B007E8793}"/>
                </a:ext>
              </a:extLst>
            </p:cNvPr>
            <p:cNvGrpSpPr/>
            <p:nvPr/>
          </p:nvGrpSpPr>
          <p:grpSpPr>
            <a:xfrm>
              <a:off x="3999984" y="3536402"/>
              <a:ext cx="110480" cy="440630"/>
              <a:chOff x="3882761" y="1496575"/>
              <a:chExt cx="110480" cy="440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688A039-CFEE-482D-B4E3-D5D99B0177E6}"/>
                  </a:ext>
                </a:extLst>
              </p:cNvPr>
              <p:cNvSpPr/>
              <p:nvPr/>
            </p:nvSpPr>
            <p:spPr>
              <a:xfrm flipV="1">
                <a:off x="3885665" y="1886692"/>
                <a:ext cx="107576" cy="45719"/>
              </a:xfrm>
              <a:custGeom>
                <a:avLst/>
                <a:gdLst>
                  <a:gd name="connsiteX0" fmla="*/ 0 w 215153"/>
                  <a:gd name="connsiteY0" fmla="*/ 0 h 0"/>
                  <a:gd name="connsiteX1" fmla="*/ 215153 w 21515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153">
                    <a:moveTo>
                      <a:pt x="0" y="0"/>
                    </a:moveTo>
                    <a:lnTo>
                      <a:pt x="215153" y="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FBE95D6-F2AD-4276-8C8B-83B96BDFD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2761" y="1496575"/>
                <a:ext cx="2906" cy="44063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98661EA-3936-4346-8F66-B0DF5DB7AA21}"/>
                </a:ext>
              </a:extLst>
            </p:cNvPr>
            <p:cNvGrpSpPr/>
            <p:nvPr/>
          </p:nvGrpSpPr>
          <p:grpSpPr>
            <a:xfrm>
              <a:off x="2012712" y="3101186"/>
              <a:ext cx="5358769" cy="1463787"/>
              <a:chOff x="1891418" y="1047401"/>
              <a:chExt cx="5358769" cy="1463787"/>
            </a:xfrm>
          </p:grpSpPr>
          <p:pic>
            <p:nvPicPr>
              <p:cNvPr id="6146" name="Picture 2" descr="Image result for database png">
                <a:extLst>
                  <a:ext uri="{FF2B5EF4-FFF2-40B4-BE49-F238E27FC236}">
                    <a16:creationId xmlns:a16="http://schemas.microsoft.com/office/drawing/2014/main" id="{21D150BC-62F0-42E2-855A-B33317E2F1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591" y="1047401"/>
                <a:ext cx="1075765" cy="1075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6BE4891-EA48-4D49-803C-882340ADFC44}"/>
                  </a:ext>
                </a:extLst>
              </p:cNvPr>
              <p:cNvSpPr/>
              <p:nvPr/>
            </p:nvSpPr>
            <p:spPr>
              <a:xfrm>
                <a:off x="3882762" y="1496575"/>
                <a:ext cx="107576" cy="45719"/>
              </a:xfrm>
              <a:custGeom>
                <a:avLst/>
                <a:gdLst>
                  <a:gd name="connsiteX0" fmla="*/ 0 w 215153"/>
                  <a:gd name="connsiteY0" fmla="*/ 0 h 0"/>
                  <a:gd name="connsiteX1" fmla="*/ 215153 w 215153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153">
                    <a:moveTo>
                      <a:pt x="0" y="0"/>
                    </a:moveTo>
                    <a:lnTo>
                      <a:pt x="215153" y="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8B211-2E26-4DD4-A645-74B1DA8FE83B}"/>
                  </a:ext>
                </a:extLst>
              </p:cNvPr>
              <p:cNvSpPr txBox="1"/>
              <p:nvPr/>
            </p:nvSpPr>
            <p:spPr>
              <a:xfrm>
                <a:off x="3882761" y="2049523"/>
                <a:ext cx="1140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/>
                    </a:solidFill>
                    <a:latin typeface="Dosis" panose="020B0604020202020204" charset="0"/>
                  </a:rPr>
                  <a:t>619,000</a:t>
                </a:r>
              </a:p>
              <a:p>
                <a:pPr algn="ctr"/>
                <a:r>
                  <a:rPr lang="en-IN" sz="1200" dirty="0">
                    <a:solidFill>
                      <a:schemeClr val="bg1"/>
                    </a:solidFill>
                    <a:latin typeface="Dosis" panose="020B0604020202020204" charset="0"/>
                  </a:rPr>
                  <a:t>OBSERVATIONS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6E7AC6-D4F1-4B3C-B109-19207EFECDEA}"/>
                  </a:ext>
                </a:extLst>
              </p:cNvPr>
              <p:cNvSpPr txBox="1"/>
              <p:nvPr/>
            </p:nvSpPr>
            <p:spPr>
              <a:xfrm>
                <a:off x="4999356" y="1108088"/>
                <a:ext cx="225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  <a:latin typeface="Dosis" panose="020B0604020202020204" charset="0"/>
                  </a:rPr>
                  <a:t>2016-17 TESTING SET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164FFC-7FCE-4EA2-BA1F-97D07E61C0FF}"/>
                  </a:ext>
                </a:extLst>
              </p:cNvPr>
              <p:cNvSpPr txBox="1"/>
              <p:nvPr/>
            </p:nvSpPr>
            <p:spPr>
              <a:xfrm>
                <a:off x="1891418" y="1560604"/>
                <a:ext cx="225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  <a:latin typeface="Dosis" panose="020B0604020202020204" charset="0"/>
                  </a:rPr>
                  <a:t>          2013-16 TRAINING SET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3F7C80-47B9-434E-8F8E-11C1F4990FE8}"/>
              </a:ext>
            </a:extLst>
          </p:cNvPr>
          <p:cNvSpPr txBox="1"/>
          <p:nvPr/>
        </p:nvSpPr>
        <p:spPr>
          <a:xfrm>
            <a:off x="1241158" y="1182276"/>
            <a:ext cx="3966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osis" panose="020B0604020202020204" charset="0"/>
              </a:rPr>
              <a:t>STOCK PRICES FROM 2013 –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osis" panose="020B0604020202020204" charset="0"/>
              </a:rPr>
              <a:t>ALL COMPANIES ON S&amp;P 500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osis" panose="020B0604020202020204" charset="0"/>
              </a:rPr>
              <a:t>61900 OBSERVATIONS ACROSS 7 ATTRIBUTES</a:t>
            </a:r>
          </a:p>
          <a:p>
            <a:endParaRPr lang="en-US" dirty="0">
              <a:solidFill>
                <a:schemeClr val="bg1"/>
              </a:solidFill>
              <a:latin typeface="Dosis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0272549"/>
      </p:ext>
    </p:extLst>
  </p:cSld>
  <p:clrMapOvr>
    <a:masterClrMapping/>
  </p:clrMapOvr>
  <p:transition advTm="40182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1223681" y="0"/>
            <a:ext cx="7196837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EXPLORING THE DATASET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F32D1C-1C76-4051-AD51-6EBFFD389F34}"/>
              </a:ext>
            </a:extLst>
          </p:cNvPr>
          <p:cNvSpPr txBox="1">
            <a:spLocks/>
          </p:cNvSpPr>
          <p:nvPr/>
        </p:nvSpPr>
        <p:spPr>
          <a:xfrm>
            <a:off x="0" y="1566408"/>
            <a:ext cx="4609171" cy="14448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457200"/>
            <a:r>
              <a:rPr lang="en-IN" sz="2800" dirty="0">
                <a:solidFill>
                  <a:schemeClr val="bg1"/>
                </a:solidFill>
                <a:latin typeface="Dosis" panose="020B0604020202020204" charset="0"/>
              </a:rPr>
              <a:t>Distribution of Closing Prices</a:t>
            </a:r>
          </a:p>
          <a:p>
            <a:pPr marL="457200" indent="-457200"/>
            <a:r>
              <a:rPr lang="en-IN" sz="2800" dirty="0">
                <a:solidFill>
                  <a:schemeClr val="bg1"/>
                </a:solidFill>
                <a:latin typeface="Dosis" panose="020B0604020202020204" charset="0"/>
              </a:rPr>
              <a:t>Maximum Stock Prices around USD 800</a:t>
            </a:r>
          </a:p>
          <a:p>
            <a:pPr>
              <a:buNone/>
            </a:pPr>
            <a:endParaRPr lang="en-IN" sz="1800" dirty="0">
              <a:solidFill>
                <a:schemeClr val="bg1"/>
              </a:solidFill>
              <a:latin typeface="Dosis" panose="020B0604020202020204" charset="0"/>
            </a:endParaRPr>
          </a:p>
          <a:p>
            <a:pPr>
              <a:buFont typeface="Roboto"/>
              <a:buNone/>
            </a:pPr>
            <a:endParaRPr lang="en-IN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pic>
        <p:nvPicPr>
          <p:cNvPr id="6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609171" y="939490"/>
            <a:ext cx="4505008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9557840"/>
      </p:ext>
    </p:extLst>
  </p:cSld>
  <p:clrMapOvr>
    <a:masterClrMapping/>
  </p:clrMapOvr>
  <p:transition advTm="59603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1223682" y="0"/>
            <a:ext cx="5646254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DATA CLEANING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4" name="Shape 245">
            <a:extLst>
              <a:ext uri="{FF2B5EF4-FFF2-40B4-BE49-F238E27FC236}">
                <a16:creationId xmlns:a16="http://schemas.microsoft.com/office/drawing/2014/main" id="{0966E8F7-37F5-4468-97E5-53BD3CA8D8D7}"/>
              </a:ext>
            </a:extLst>
          </p:cNvPr>
          <p:cNvSpPr/>
          <p:nvPr/>
        </p:nvSpPr>
        <p:spPr>
          <a:xfrm>
            <a:off x="1776970" y="2161698"/>
            <a:ext cx="1912322" cy="800599"/>
          </a:xfrm>
          <a:prstGeom prst="chevron">
            <a:avLst>
              <a:gd name="adj" fmla="val 25486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100" dirty="0">
              <a:solidFill>
                <a:schemeClr val="bg1"/>
              </a:solidFill>
              <a:latin typeface="Dosis" panose="020B0604020202020204" charset="0"/>
              <a:ea typeface="Roboto" panose="020B0604020202020204" charset="0"/>
              <a:cs typeface="DokChampa" panose="020B0604020202020204" pitchFamily="34" charset="-34"/>
              <a:sym typeface="Roboto"/>
            </a:endParaRPr>
          </a:p>
        </p:txBody>
      </p:sp>
      <p:sp>
        <p:nvSpPr>
          <p:cNvPr id="6" name="Shape 247">
            <a:extLst>
              <a:ext uri="{FF2B5EF4-FFF2-40B4-BE49-F238E27FC236}">
                <a16:creationId xmlns:a16="http://schemas.microsoft.com/office/drawing/2014/main" id="{836B3157-A910-4072-B28A-AE9DCDB06E2B}"/>
              </a:ext>
            </a:extLst>
          </p:cNvPr>
          <p:cNvSpPr/>
          <p:nvPr/>
        </p:nvSpPr>
        <p:spPr>
          <a:xfrm>
            <a:off x="3637996" y="2161698"/>
            <a:ext cx="1843029" cy="790356"/>
          </a:xfrm>
          <a:prstGeom prst="chevron">
            <a:avLst>
              <a:gd name="adj" fmla="val 25486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>
              <a:solidFill>
                <a:schemeClr val="bg1"/>
              </a:solidFill>
              <a:latin typeface="Dosis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7" name="Shape 248">
            <a:extLst>
              <a:ext uri="{FF2B5EF4-FFF2-40B4-BE49-F238E27FC236}">
                <a16:creationId xmlns:a16="http://schemas.microsoft.com/office/drawing/2014/main" id="{9AD8BD00-3C61-47CC-9398-13FB1D52A306}"/>
              </a:ext>
            </a:extLst>
          </p:cNvPr>
          <p:cNvSpPr/>
          <p:nvPr/>
        </p:nvSpPr>
        <p:spPr>
          <a:xfrm>
            <a:off x="5407452" y="2161698"/>
            <a:ext cx="1843029" cy="790356"/>
          </a:xfrm>
          <a:prstGeom prst="chevron">
            <a:avLst>
              <a:gd name="adj" fmla="val 25486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chemeClr val="bg1"/>
              </a:solidFill>
              <a:latin typeface="Dosis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4DAB-E58C-4979-AF19-F873E4B8D048}"/>
              </a:ext>
            </a:extLst>
          </p:cNvPr>
          <p:cNvSpPr txBox="1"/>
          <p:nvPr/>
        </p:nvSpPr>
        <p:spPr>
          <a:xfrm>
            <a:off x="1776971" y="2944525"/>
            <a:ext cx="1884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Checking for NA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E3714-D2A2-41B3-B539-572643DEDC2D}"/>
              </a:ext>
            </a:extLst>
          </p:cNvPr>
          <p:cNvSpPr txBox="1"/>
          <p:nvPr/>
        </p:nvSpPr>
        <p:spPr>
          <a:xfrm>
            <a:off x="3637997" y="2944526"/>
            <a:ext cx="1807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Removing the columns for opening, high and 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B44A9-4C25-4756-842C-0498A5C1B07F}"/>
              </a:ext>
            </a:extLst>
          </p:cNvPr>
          <p:cNvSpPr txBox="1"/>
          <p:nvPr/>
        </p:nvSpPr>
        <p:spPr>
          <a:xfrm>
            <a:off x="5407453" y="2944526"/>
            <a:ext cx="1821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Remove Stock data of Companies other Than ‘NFLX’</a:t>
            </a:r>
          </a:p>
        </p:txBody>
      </p:sp>
      <p:sp>
        <p:nvSpPr>
          <p:cNvPr id="15" name="Shape 560">
            <a:extLst>
              <a:ext uri="{FF2B5EF4-FFF2-40B4-BE49-F238E27FC236}">
                <a16:creationId xmlns:a16="http://schemas.microsoft.com/office/drawing/2014/main" id="{27E90A4A-8E82-4505-B620-9FE141A5D5FC}"/>
              </a:ext>
            </a:extLst>
          </p:cNvPr>
          <p:cNvSpPr/>
          <p:nvPr/>
        </p:nvSpPr>
        <p:spPr>
          <a:xfrm>
            <a:off x="2546173" y="2384910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Picture 2" descr="Image result for FILTERING PNG">
            <a:extLst>
              <a:ext uri="{FF2B5EF4-FFF2-40B4-BE49-F238E27FC236}">
                <a16:creationId xmlns:a16="http://schemas.microsoft.com/office/drawing/2014/main" id="{5153B53F-11A2-4711-8EDE-84718594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692" y="2299739"/>
            <a:ext cx="556276" cy="55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FILTERING PNG">
            <a:extLst>
              <a:ext uri="{FF2B5EF4-FFF2-40B4-BE49-F238E27FC236}">
                <a16:creationId xmlns:a16="http://schemas.microsoft.com/office/drawing/2014/main" id="{DD0B72FD-7A51-4A0F-9CFF-54E138C3F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509" y="2288981"/>
            <a:ext cx="556276" cy="55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6269651"/>
      </p:ext>
    </p:extLst>
  </p:cSld>
  <p:clrMapOvr>
    <a:masterClrMapping/>
  </p:clrMapOvr>
  <p:transition advTm="5960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/>
      <p:bldP spid="11" grpId="0"/>
      <p:bldP spid="12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1009318" y="254549"/>
            <a:ext cx="6791553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EXPLORATORY DATA ANALYSIS</a:t>
            </a:r>
            <a:endParaRPr lang="en" sz="4000" dirty="0">
              <a:solidFill>
                <a:srgbClr val="FF8700"/>
              </a:solidFill>
            </a:endParaRPr>
          </a:p>
          <a:p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F32D1C-1C76-4051-AD51-6EBFFD389F34}"/>
              </a:ext>
            </a:extLst>
          </p:cNvPr>
          <p:cNvSpPr txBox="1">
            <a:spLocks/>
          </p:cNvSpPr>
          <p:nvPr/>
        </p:nvSpPr>
        <p:spPr>
          <a:xfrm>
            <a:off x="-107157" y="1178569"/>
            <a:ext cx="5207793" cy="7903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endParaRPr lang="en-IN" sz="2800" dirty="0">
              <a:solidFill>
                <a:schemeClr val="bg1"/>
              </a:solidFill>
              <a:latin typeface="Dosi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Dosis" panose="020B0604020202020204" charset="0"/>
              </a:rPr>
              <a:t>KPSS indicates non-stationary</a:t>
            </a:r>
          </a:p>
        </p:txBody>
      </p:sp>
      <p:pic>
        <p:nvPicPr>
          <p:cNvPr id="6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39629" y="880017"/>
            <a:ext cx="403453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202919"/>
      </p:ext>
    </p:extLst>
  </p:cSld>
  <p:clrMapOvr>
    <a:masterClrMapping/>
  </p:clrMapOvr>
  <p:transition advTm="59603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1149340" y="-52039"/>
            <a:ext cx="5646254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DECOMPOSITION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F32D1C-1C76-4051-AD51-6EBFFD389F34}"/>
              </a:ext>
            </a:extLst>
          </p:cNvPr>
          <p:cNvSpPr txBox="1">
            <a:spLocks/>
          </p:cNvSpPr>
          <p:nvPr/>
        </p:nvSpPr>
        <p:spPr>
          <a:xfrm>
            <a:off x="297450" y="1075765"/>
            <a:ext cx="4542179" cy="7903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osis" panose="020B0604020202020204" charset="0"/>
              </a:rPr>
              <a:t> Seasonality is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Dosis" panose="020B0604020202020204" charset="0"/>
              </a:rPr>
              <a:t>Needs First Order Differencing</a:t>
            </a:r>
          </a:p>
          <a:p>
            <a:endParaRPr lang="en-IN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pic>
        <p:nvPicPr>
          <p:cNvPr id="6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05093" y="909754"/>
            <a:ext cx="4398808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3943835"/>
      </p:ext>
    </p:extLst>
  </p:cSld>
  <p:clrMapOvr>
    <a:masterClrMapping/>
  </p:clrMapOvr>
  <p:transition advTm="59603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FADCF-FBA2-45F7-9E84-21A31917A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9ED5D532-D476-4FC3-B951-FA122A6EE31C}"/>
              </a:ext>
            </a:extLst>
          </p:cNvPr>
          <p:cNvSpPr txBox="1">
            <a:spLocks/>
          </p:cNvSpPr>
          <p:nvPr/>
        </p:nvSpPr>
        <p:spPr>
          <a:xfrm>
            <a:off x="1223682" y="0"/>
            <a:ext cx="5646254" cy="107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4000" dirty="0">
                <a:solidFill>
                  <a:srgbClr val="FF8700"/>
                </a:solidFill>
              </a:rPr>
              <a:t>METHODOLOGY</a:t>
            </a:r>
            <a:endParaRPr lang="en" sz="4000" dirty="0">
              <a:solidFill>
                <a:srgbClr val="FF870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F32D1C-1C76-4051-AD51-6EBFFD389F34}"/>
              </a:ext>
            </a:extLst>
          </p:cNvPr>
          <p:cNvSpPr txBox="1">
            <a:spLocks/>
          </p:cNvSpPr>
          <p:nvPr/>
        </p:nvSpPr>
        <p:spPr>
          <a:xfrm>
            <a:off x="594900" y="1013599"/>
            <a:ext cx="8549100" cy="7903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Dosis" panose="020B0604020202020204" charset="0"/>
              </a:rPr>
              <a:t>RANDOM WALK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  <a:latin typeface="Dosis" panose="020B0604020202020204" charset="0"/>
              </a:rPr>
              <a:t>     </a:t>
            </a:r>
            <a:endParaRPr lang="en-IN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ED50B-8802-490E-B128-7A3E749E9914}"/>
              </a:ext>
            </a:extLst>
          </p:cNvPr>
          <p:cNvSpPr txBox="1"/>
          <p:nvPr/>
        </p:nvSpPr>
        <p:spPr>
          <a:xfrm>
            <a:off x="930710" y="1730565"/>
            <a:ext cx="3560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We apply the random walk model just to get a base line for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No seasonality and trend Noise &amp; stationary time series.</a:t>
            </a:r>
          </a:p>
          <a:p>
            <a:endParaRPr lang="en-IN" sz="1600" dirty="0">
              <a:solidFill>
                <a:schemeClr val="bg1"/>
              </a:solidFill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Dosis" panose="020B0604020202020204" charset="0"/>
              </a:rPr>
              <a:t>RMSE of the training set is 0.66</a:t>
            </a:r>
          </a:p>
        </p:txBody>
      </p:sp>
      <p:pic>
        <p:nvPicPr>
          <p:cNvPr id="10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942028" y="136602"/>
            <a:ext cx="4019101" cy="27924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32" y="3546447"/>
            <a:ext cx="4346092" cy="1323742"/>
          </a:xfrm>
          <a:prstGeom prst="rect">
            <a:avLst/>
          </a:prstGeom>
        </p:spPr>
      </p:pic>
      <p:pic>
        <p:nvPicPr>
          <p:cNvPr id="11" name="Picture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942028" y="3033131"/>
            <a:ext cx="4019101" cy="17355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9422461"/>
      </p:ext>
    </p:extLst>
  </p:cSld>
  <p:clrMapOvr>
    <a:masterClrMapping/>
  </p:clrMapOvr>
  <p:transition advTm="59603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|4.8|2.8|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5.3|33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1.2|14.7"/>
</p:tagLst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384</Words>
  <Application>Microsoft Office PowerPoint</Application>
  <PresentationFormat>On-screen Show (16:9)</PresentationFormat>
  <Paragraphs>108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Dosis</vt:lpstr>
      <vt:lpstr>Roboto</vt:lpstr>
      <vt:lpstr>Arial</vt:lpstr>
      <vt:lpstr>William template</vt:lpstr>
      <vt:lpstr>NETFLIX STOCK PRICE PREDICTION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ANALYSIS</dc:title>
  <dc:creator>SHRAVAN</dc:creator>
  <cp:lastModifiedBy>Akhil Patil</cp:lastModifiedBy>
  <cp:revision>61</cp:revision>
  <dcterms:modified xsi:type="dcterms:W3CDTF">2018-12-11T22:23:37Z</dcterms:modified>
</cp:coreProperties>
</file>