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669ae92a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669ae92a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669ae92a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669ae92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669ae92a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669ae92a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669ae92a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669ae92a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669ae92a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669ae92a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669ae92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669ae92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669ae92a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669ae92a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69ae91d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69ae91d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669ae92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669ae92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669ae92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669ae92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669ae92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669ae92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69ae92a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669ae92a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669ae92a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669ae92a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669ae92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669ae92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669ae92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669ae92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57000" y="1302700"/>
            <a:ext cx="6630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Credit Card Detection via KNN and Naive Bayes Classifiers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Akhil Patil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Arjun Prakash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ctrTitle"/>
          </p:nvPr>
        </p:nvSpPr>
        <p:spPr>
          <a:xfrm>
            <a:off x="-50" y="129475"/>
            <a:ext cx="91440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PROS AND CONS KNN</a:t>
            </a:r>
            <a:endParaRPr sz="3000"/>
          </a:p>
        </p:txBody>
      </p:sp>
      <p:sp>
        <p:nvSpPr>
          <p:cNvPr id="336" name="Google Shape;336;p22"/>
          <p:cNvSpPr txBox="1"/>
          <p:nvPr>
            <p:ph idx="1" type="subTitle"/>
          </p:nvPr>
        </p:nvSpPr>
        <p:spPr>
          <a:xfrm>
            <a:off x="0" y="1030300"/>
            <a:ext cx="91440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Robust to noisy training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Effective in large datasets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Learns complex models easily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Sometimes not clear which types of distance to use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Larger amount of storage required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Low computational efficiency.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ctrTitle"/>
          </p:nvPr>
        </p:nvSpPr>
        <p:spPr>
          <a:xfrm>
            <a:off x="0" y="187000"/>
            <a:ext cx="9144000" cy="9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NAIVE BAYES ALGORITHM</a:t>
            </a:r>
            <a:endParaRPr sz="3000"/>
          </a:p>
        </p:txBody>
      </p:sp>
      <p:sp>
        <p:nvSpPr>
          <p:cNvPr id="342" name="Google Shape;342;p23"/>
          <p:cNvSpPr txBox="1"/>
          <p:nvPr>
            <p:ph idx="1" type="subTitle"/>
          </p:nvPr>
        </p:nvSpPr>
        <p:spPr>
          <a:xfrm>
            <a:off x="0" y="1185100"/>
            <a:ext cx="9032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Naive Bayes is a simple probabilistic classifier which is based on applying with strong independence (naive) assumption between features.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Using Bayes Theorem we calculate </a:t>
            </a:r>
            <a:r>
              <a:rPr lang="en" sz="2400"/>
              <a:t>conditional</a:t>
            </a:r>
            <a:r>
              <a:rPr lang="en" sz="2400"/>
              <a:t> </a:t>
            </a:r>
            <a:r>
              <a:rPr lang="en" sz="2400"/>
              <a:t>probabilities of the classes.</a:t>
            </a:r>
            <a:r>
              <a:rPr lang="en" sz="2400"/>
              <a:t>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25" y="294950"/>
            <a:ext cx="7007575" cy="21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925" y="2488275"/>
            <a:ext cx="70075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ctrTitle"/>
          </p:nvPr>
        </p:nvSpPr>
        <p:spPr>
          <a:xfrm>
            <a:off x="0" y="83425"/>
            <a:ext cx="9144000" cy="9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 AND ANALYSIS</a:t>
            </a:r>
            <a:endParaRPr sz="3000"/>
          </a:p>
        </p:txBody>
      </p:sp>
      <p:sp>
        <p:nvSpPr>
          <p:cNvPr id="356" name="Google Shape;356;p25"/>
          <p:cNvSpPr txBox="1"/>
          <p:nvPr>
            <p:ph idx="1" type="subTitle"/>
          </p:nvPr>
        </p:nvSpPr>
        <p:spPr>
          <a:xfrm>
            <a:off x="0" y="926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USING NAIVE BAYES :-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The overall accuracy of naive-bayes classifier is ~90% 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Training Complexity: Naive Bayes is O(Nd), all it needs to do is computing the frequency of every feature value di for each class.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Testing Complexity: Naive Bayes is in O(cd) since you have to retrieve d feature values for each of the c classes.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7" name="Google Shape;3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925" y="1273975"/>
            <a:ext cx="4346875" cy="28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5"/>
          <p:cNvPicPr preferRelativeResize="0"/>
          <p:nvPr/>
        </p:nvPicPr>
        <p:blipFill rotWithShape="1">
          <a:blip r:embed="rId4">
            <a:alphaModFix/>
          </a:blip>
          <a:srcRect b="0" l="0" r="0" t="79697"/>
          <a:stretch/>
        </p:blipFill>
        <p:spPr>
          <a:xfrm>
            <a:off x="5110875" y="4200525"/>
            <a:ext cx="3276600" cy="4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ctrTitle"/>
          </p:nvPr>
        </p:nvSpPr>
        <p:spPr>
          <a:xfrm>
            <a:off x="0" y="60425"/>
            <a:ext cx="91440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PROS AND CONS NAIVE BAYES</a:t>
            </a:r>
            <a:endParaRPr sz="3000"/>
          </a:p>
        </p:txBody>
      </p:sp>
      <p:sp>
        <p:nvSpPr>
          <p:cNvPr id="364" name="Google Shape;364;p26"/>
          <p:cNvSpPr txBox="1"/>
          <p:nvPr>
            <p:ph idx="1" type="subTitle"/>
          </p:nvPr>
        </p:nvSpPr>
        <p:spPr>
          <a:xfrm>
            <a:off x="0" y="731125"/>
            <a:ext cx="7168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Easy and Fast to predict class of test dataset, </a:t>
            </a:r>
            <a:r>
              <a:rPr lang="en"/>
              <a:t>It also perform well in multi class prediction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Performs better than other models assuming independence, and you need less training data.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It perform well in case of categorical input variables compared to numerical variable(s). For numerical variable, normal distribution is assumed (bell curve, which is a strong assumption).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categorical variable has category in test dataset which is not in training dataset then it assigns zero probability which makes prediction impossible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Relies on independence assumption and will perform badly if this assumption is not met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ctrTitle"/>
          </p:nvPr>
        </p:nvSpPr>
        <p:spPr>
          <a:xfrm>
            <a:off x="1721550" y="463139"/>
            <a:ext cx="4255500" cy="2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370" name="Google Shape;370;p27"/>
          <p:cNvSpPr txBox="1"/>
          <p:nvPr>
            <p:ph idx="1" type="subTitle"/>
          </p:nvPr>
        </p:nvSpPr>
        <p:spPr>
          <a:xfrm>
            <a:off x="53050" y="892225"/>
            <a:ext cx="8922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From the observed results Naive Bayes has ROC-AUC score of ~90% and  performs better than KNN classifier which has ROC-AUC score of 54% in </a:t>
            </a:r>
            <a:r>
              <a:rPr b="1" lang="en" sz="1800"/>
              <a:t>classifying</a:t>
            </a:r>
            <a:r>
              <a:rPr b="1" lang="en" sz="1800"/>
              <a:t> credit card faults.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 can use Naive Bayes classifier for </a:t>
            </a:r>
            <a:r>
              <a:rPr b="1" lang="en" sz="1800"/>
              <a:t>Classifying</a:t>
            </a:r>
            <a:r>
              <a:rPr b="1" lang="en" sz="1800"/>
              <a:t> future </a:t>
            </a:r>
            <a:r>
              <a:rPr b="1" lang="en" sz="1800"/>
              <a:t>fraudulent</a:t>
            </a:r>
            <a:r>
              <a:rPr b="1" lang="en" sz="1800"/>
              <a:t> transactions in </a:t>
            </a:r>
            <a:r>
              <a:rPr b="1" lang="en" sz="1800"/>
              <a:t>real time</a:t>
            </a:r>
            <a:r>
              <a:rPr b="1" lang="en" sz="1800"/>
              <a:t> and </a:t>
            </a:r>
            <a:r>
              <a:rPr b="1" lang="en" sz="1800"/>
              <a:t>prevent</a:t>
            </a:r>
            <a:r>
              <a:rPr b="1" lang="en" sz="1800"/>
              <a:t> losses 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ctrTitle"/>
          </p:nvPr>
        </p:nvSpPr>
        <p:spPr>
          <a:xfrm>
            <a:off x="2204825" y="10615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044025" y="-5"/>
            <a:ext cx="4255500" cy="11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endParaRPr sz="30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0" y="1328775"/>
            <a:ext cx="79734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Federal Trade Commission estimates that 10 million people are victimized by credit card theft each year.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Credit card companies lose close to $50 billion dollars per year because of fraud.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These costs “trickle down” in higher interest rates and fees for all consumers.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As credit card becomes the most popular mode of payment, cases of fraud associated with it are also increasing.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400625" y="140550"/>
            <a:ext cx="7237200" cy="14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r>
              <a:rPr lang="en" sz="3000"/>
              <a:t>LGORITHMS</a:t>
            </a:r>
            <a:r>
              <a:rPr lang="en"/>
              <a:t> </a:t>
            </a:r>
            <a:r>
              <a:rPr lang="en" sz="3000"/>
              <a:t>EMPLOYED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232625" y="1541475"/>
            <a:ext cx="83739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800"/>
              <a:t>KNN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800"/>
              <a:t>NAIVE BAYES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180925" y="166400"/>
            <a:ext cx="8839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EXPERIMENTAL CONFIGURATION AND DETAILS</a:t>
            </a:r>
            <a:endParaRPr sz="3000"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0" y="1566200"/>
            <a:ext cx="9072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Environment used: Python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Dataset Details=~285000 transactions with 30 columns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Dependent Column here is </a:t>
            </a:r>
            <a:r>
              <a:rPr b="1" lang="en" sz="2400"/>
              <a:t>CLASS </a:t>
            </a:r>
            <a:r>
              <a:rPr lang="en" sz="2400"/>
              <a:t>on which prediction will be made using classifiers.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0" y="0"/>
            <a:ext cx="91440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Exploratory Analysis</a:t>
            </a:r>
            <a:endParaRPr sz="3000"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75" y="1049625"/>
            <a:ext cx="7715174" cy="34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 txBox="1"/>
          <p:nvPr>
            <p:ph type="ctrTitle"/>
          </p:nvPr>
        </p:nvSpPr>
        <p:spPr>
          <a:xfrm>
            <a:off x="0" y="0"/>
            <a:ext cx="91440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Exploratory Analysis</a:t>
            </a:r>
            <a:endParaRPr sz="30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50" y="976750"/>
            <a:ext cx="8526475" cy="38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ctrTitle"/>
          </p:nvPr>
        </p:nvSpPr>
        <p:spPr>
          <a:xfrm>
            <a:off x="0" y="187000"/>
            <a:ext cx="9144000" cy="9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 NEAREST NEIGHBOUR</a:t>
            </a:r>
            <a:endParaRPr sz="3000"/>
          </a:p>
        </p:txBody>
      </p:sp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0" y="1582625"/>
            <a:ext cx="9144000" cy="3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KNN is labor intensive in large training data sets.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Nearest </a:t>
            </a:r>
            <a:r>
              <a:rPr lang="en"/>
              <a:t>Neighbours</a:t>
            </a:r>
            <a:r>
              <a:rPr lang="en"/>
              <a:t> are based on learning by analogy comparing a test data with training data that are similar.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 this K stands for the number of dataset items used for classification.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It is the supervised machine learning algorithm used for classifying </a:t>
            </a:r>
            <a:r>
              <a:rPr lang="en"/>
              <a:t>data points</a:t>
            </a:r>
            <a:r>
              <a:rPr lang="en"/>
              <a:t> on how its neighbours are classified.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900" y="3244900"/>
            <a:ext cx="21907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ctrTitle"/>
          </p:nvPr>
        </p:nvSpPr>
        <p:spPr>
          <a:xfrm>
            <a:off x="90475" y="282700"/>
            <a:ext cx="90534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 AND ANALYSIS</a:t>
            </a:r>
            <a:endParaRPr sz="3000"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125" y="1196700"/>
            <a:ext cx="3429700" cy="36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>
            <p:ph idx="1" type="subTitle"/>
          </p:nvPr>
        </p:nvSpPr>
        <p:spPr>
          <a:xfrm>
            <a:off x="90475" y="1030600"/>
            <a:ext cx="88914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USING</a:t>
            </a:r>
            <a:r>
              <a:rPr lang="en" sz="1800"/>
              <a:t>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KNN</a:t>
            </a:r>
            <a:r>
              <a:rPr b="1" lang="en" sz="3000">
                <a:latin typeface="Maven Pro"/>
                <a:ea typeface="Maven Pro"/>
                <a:cs typeface="Maven Pro"/>
                <a:sym typeface="Maven Pro"/>
              </a:rPr>
              <a:t>:-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Through confusion matrix we can estimate 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Performance of any model used for 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Classification.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Training Complexity: k-NN is in O(Nd)  since you need to 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store the data which also takes time.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Testing Complexity: k -NN is in O(Nd) since you have to 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compare the test point to every data point in your database.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idx="1" type="subTitle"/>
          </p:nvPr>
        </p:nvSpPr>
        <p:spPr>
          <a:xfrm>
            <a:off x="0" y="1364575"/>
            <a:ext cx="42555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the image beside we can see the confusion matrix  with the following:-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AUC score:Overall performance of the classifier.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 rotWithShape="1">
          <a:blip r:embed="rId3">
            <a:alphaModFix/>
          </a:blip>
          <a:srcRect b="0" l="0" r="0" t="85784"/>
          <a:stretch/>
        </p:blipFill>
        <p:spPr>
          <a:xfrm>
            <a:off x="5042775" y="1795050"/>
            <a:ext cx="3133725" cy="4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