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45" r:id="rId2"/>
    <p:sldId id="256" r:id="rId3"/>
    <p:sldId id="299" r:id="rId4"/>
    <p:sldId id="258" r:id="rId5"/>
    <p:sldId id="297" r:id="rId6"/>
    <p:sldId id="309" r:id="rId7"/>
    <p:sldId id="298" r:id="rId8"/>
    <p:sldId id="300" r:id="rId9"/>
    <p:sldId id="344" r:id="rId10"/>
    <p:sldId id="343" r:id="rId11"/>
    <p:sldId id="342" r:id="rId12"/>
    <p:sldId id="302" r:id="rId13"/>
    <p:sldId id="305" r:id="rId14"/>
    <p:sldId id="304" r:id="rId15"/>
    <p:sldId id="306" r:id="rId16"/>
    <p:sldId id="307" r:id="rId17"/>
    <p:sldId id="310" r:id="rId18"/>
    <p:sldId id="308" r:id="rId19"/>
    <p:sldId id="311" r:id="rId20"/>
    <p:sldId id="312" r:id="rId21"/>
    <p:sldId id="314" r:id="rId22"/>
    <p:sldId id="317" r:id="rId23"/>
    <p:sldId id="316" r:id="rId24"/>
    <p:sldId id="319" r:id="rId25"/>
    <p:sldId id="322" r:id="rId26"/>
    <p:sldId id="323" r:id="rId27"/>
    <p:sldId id="325" r:id="rId28"/>
    <p:sldId id="328" r:id="rId29"/>
    <p:sldId id="327" r:id="rId30"/>
    <p:sldId id="329" r:id="rId31"/>
    <p:sldId id="326" r:id="rId32"/>
    <p:sldId id="331" r:id="rId33"/>
    <p:sldId id="332" r:id="rId34"/>
    <p:sldId id="333" r:id="rId35"/>
    <p:sldId id="335" r:id="rId36"/>
    <p:sldId id="336" r:id="rId37"/>
    <p:sldId id="338" r:id="rId38"/>
    <p:sldId id="339" r:id="rId39"/>
    <p:sldId id="34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7BB1CE3-75B8-4945-B21B-24CB0D0A4426}">
          <p14:sldIdLst>
            <p14:sldId id="345"/>
            <p14:sldId id="256"/>
          </p14:sldIdLst>
        </p14:section>
        <p14:section name="intro" id="{9FAB468F-9C99-4AB3-902E-7937CDEA55A0}">
          <p14:sldIdLst>
            <p14:sldId id="299"/>
            <p14:sldId id="258"/>
            <p14:sldId id="297"/>
          </p14:sldIdLst>
        </p14:section>
        <p14:section name="objective" id="{78A6F380-522A-4013-AC90-06926A6983D7}">
          <p14:sldIdLst>
            <p14:sldId id="309"/>
            <p14:sldId id="298"/>
            <p14:sldId id="300"/>
          </p14:sldIdLst>
        </p14:section>
        <p14:section name="dataset and libraries" id="{473BB33C-99E5-9943-8F9F-5BBC7B5B1A2F}">
          <p14:sldIdLst>
            <p14:sldId id="344"/>
            <p14:sldId id="343"/>
            <p14:sldId id="342"/>
          </p14:sldIdLst>
        </p14:section>
        <p14:section name="exploratory data analysis" id="{4F9D4E0B-A771-2E46-AD87-00FD7750E646}">
          <p14:sldIdLst>
            <p14:sldId id="302"/>
            <p14:sldId id="305"/>
            <p14:sldId id="304"/>
            <p14:sldId id="306"/>
            <p14:sldId id="307"/>
          </p14:sldIdLst>
        </p14:section>
        <p14:section name="data preprocessing" id="{25885194-EA6B-3646-AE39-1AFF9BE33341}">
          <p14:sldIdLst>
            <p14:sldId id="310"/>
            <p14:sldId id="308"/>
            <p14:sldId id="311"/>
            <p14:sldId id="312"/>
            <p14:sldId id="314"/>
            <p14:sldId id="317"/>
            <p14:sldId id="316"/>
          </p14:sldIdLst>
        </p14:section>
        <p14:section name="data wrangling" id="{F386F286-3380-014A-B2F9-708B22657022}">
          <p14:sldIdLst>
            <p14:sldId id="319"/>
            <p14:sldId id="322"/>
          </p14:sldIdLst>
        </p14:section>
        <p14:section name="model" id="{147643B3-AD8E-A744-B825-67256150680B}">
          <p14:sldIdLst>
            <p14:sldId id="323"/>
            <p14:sldId id="325"/>
            <p14:sldId id="328"/>
            <p14:sldId id="327"/>
            <p14:sldId id="329"/>
            <p14:sldId id="326"/>
            <p14:sldId id="331"/>
            <p14:sldId id="332"/>
            <p14:sldId id="333"/>
            <p14:sldId id="335"/>
            <p14:sldId id="336"/>
          </p14:sldIdLst>
        </p14:section>
        <p14:section name="conclusion" id="{28986F3D-AFCF-9F47-AFAE-070FCD7EE1E9}">
          <p14:sldIdLst>
            <p14:sldId id="338"/>
          </p14:sldIdLst>
        </p14:section>
        <p14:section name="end" id="{7CB155C2-8F48-1E4C-845C-A139DB6372C0}">
          <p14:sldIdLst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4FFB"/>
    <a:srgbClr val="FF52C2"/>
    <a:srgbClr val="FF64F7"/>
    <a:srgbClr val="812864"/>
    <a:srgbClr val="D24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73291-2157-8941-BDAA-932789B72B62}" v="1985" dt="2023-11-27T19:37:23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8"/>
    <p:restoredTop sz="49701"/>
  </p:normalViewPr>
  <p:slideViewPr>
    <p:cSldViewPr snapToGrid="0">
      <p:cViewPr varScale="1">
        <p:scale>
          <a:sx n="54" d="100"/>
          <a:sy n="54" d="100"/>
        </p:scale>
        <p:origin x="2816" y="192"/>
      </p:cViewPr>
      <p:guideLst>
        <p:guide orient="horz" pos="2160"/>
        <p:guide pos="384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98F7-75F7-4353-B606-CE3E2FCAE518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949-132A-4E62-81E3-FF4BD85B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38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7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7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4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b="0" i="0" u="none" strike="noStrike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58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54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7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8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2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1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83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5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05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2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0F0F0F"/>
                </a:solidFill>
                <a:effectLst/>
                <a:latin typeface="Söhne"/>
              </a:rPr>
              <a:t>With our data now cleaned and properly formatted, we’re ready to dive into the next phase - building and training our predictive models. </a:t>
            </a:r>
            <a:r>
              <a:rPr lang="en-US" b="0" i="0" u="none" strike="noStrike" dirty="0">
                <a:solidFill>
                  <a:srgbClr val="0F0F0F"/>
                </a:solidFill>
                <a:effectLst/>
                <a:latin typeface="Söhne"/>
              </a:rPr>
              <a:t>To explain more in detail, here’s Thriveen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2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8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53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1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7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7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0F0F0F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4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8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54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58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21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0F0F0F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40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34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9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4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45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0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8E25-E3B6-4407-A008-4C7231B2A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AAAD6-98B0-40D3-8376-FFE34199A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D25B-B185-4389-94C7-7310ABCE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27/11/23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3E8A-ACF7-4D9C-8B67-2172291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F8C8-6A58-4B0D-AD95-6986E469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76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AFBC-5F64-4F1D-B81D-80C7AEF2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B635D-C527-47A6-8504-BA77FD10F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9269-EBA7-4CF1-BF77-50E8872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27/11/23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6774-0289-43EA-B957-FB67376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F7C4-A88E-46D4-B957-C5C7B11D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5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91A7C-1B44-4747-B4FA-A89442EE6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93F3F-A9E0-4321-B31A-17C52826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34B7-5294-46FF-9E18-1435D53E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27/11/23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1DABC-7E7D-4CC9-864D-AFA21600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F46A-3C8C-4040-A346-7A0FE65A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5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18F1-37EA-47E9-BEC9-9A6069C8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5A0C-DD1C-444F-98DD-E2B3FC82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C28B-7F3D-4EAE-A63E-2FEB4A61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27/11/23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4B3F-6291-4078-BBFE-4FB89BED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EBED-4E72-4B1F-A070-3A9E8A4B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D336-5454-4B95-BD12-709FE1C4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D538B-0A67-4A4A-801A-534BABB8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4CDF-FED6-453E-9BB3-2FFB51F1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27/11/23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FFAC-4790-4BA9-8FB8-3272F4A0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7D52-2C00-49BE-B6B4-64D996D8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5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9661-A736-403F-95EE-D0A72889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B168-274A-498D-9F93-598E15465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F5E3E-CC75-4B73-B97A-75E8B78CE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B2ECF-C571-44B0-A17D-702BEBC4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27/11/23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61ADF-C7E5-48F1-B0DA-703FD4E3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2099E-A1CC-425B-9509-C503F009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0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9800-FB62-4ABE-85D0-32AADB64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D00D2-4637-4A85-A7DA-DF90625D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DF901-E0CF-45AC-9FAF-79E682D13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43BFD-4967-43B5-980F-ADBE40604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B0C8D-5A58-4A22-B10F-58C06690D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3499A-E7B4-4167-932E-C4580F0B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27/11/23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96BDC-E4AD-43F9-A37C-CB704375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0DA5D-A41A-49B1-9D64-B083A080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7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84E8-82BC-438E-9DDD-5A30E10B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7C723-3641-4A99-9100-C16139CC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27/11/23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6FF00-5811-41E5-9BA8-5D24D91C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A47C7-A140-4863-B975-0EE04D86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6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37217-1B1F-464F-8080-3C3D433C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27/11/23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AB0DF-A204-4DD8-9864-2B43560B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8EF1B-B613-4223-A208-68893ED2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A29C-31DA-4E48-B0BC-FA5249A0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78AB-C6EE-4823-9783-5301C543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D6E7-948C-4856-BE4B-C502FBBA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2024E-CE83-43D8-A8A7-E02EBBC6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27/11/23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15717-0693-4AC6-BCCA-C93C0723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C1F9-71FE-4C4F-80A7-C3EF4427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ABE1-0B83-4269-A2D6-F6E0EF57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7FAE0-CF2C-41FF-8866-89D8FE653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59204-AD5D-460B-B50B-FC3C181A2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164B8-473D-47EA-B893-CD952630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27/11/23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DF4D5-CFF7-4EE1-889E-09E26859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0E28A-542C-46B4-BB19-7BBB3659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6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5002B-701F-405D-8CD3-D19C3004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31DDA-A9CE-4EF7-814D-D6BBD838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6B03-F189-4CC1-82A4-922871266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A66F-9A08-460F-BB29-DB1F89A75CCA}" type="datetimeFigureOut">
              <a:rPr lang="en-IN" smtClean="0"/>
              <a:t>27/11/23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8779-D83E-47EE-8983-289A67968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CD89-31E9-4875-B333-52C9FF496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9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D5A52-F4E6-B4CB-B6A8-3383A25C5BB3}"/>
              </a:ext>
            </a:extLst>
          </p:cNvPr>
          <p:cNvSpPr txBox="1"/>
          <p:nvPr/>
        </p:nvSpPr>
        <p:spPr>
          <a:xfrm>
            <a:off x="1645651" y="3013501"/>
            <a:ext cx="25786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gradFill flip="none" rotWithShape="1">
                  <a:gsLst>
                    <a:gs pos="0">
                      <a:srgbClr val="FF52C2">
                        <a:shade val="30000"/>
                        <a:satMod val="115000"/>
                      </a:srgbClr>
                    </a:gs>
                    <a:gs pos="50000">
                      <a:srgbClr val="FF52C2">
                        <a:shade val="67500"/>
                        <a:satMod val="115000"/>
                      </a:srgbClr>
                    </a:gs>
                    <a:gs pos="100000">
                      <a:srgbClr val="FF52C2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Tw Cen MT" panose="020B0602020104020603" pitchFamily="34" charset="77"/>
              </a:rPr>
              <a:t>DATASET</a:t>
            </a:r>
            <a:endParaRPr lang="en-US" sz="4800">
              <a:gradFill flip="none" rotWithShape="1">
                <a:gsLst>
                  <a:gs pos="0">
                    <a:srgbClr val="812864">
                      <a:shade val="30000"/>
                      <a:satMod val="115000"/>
                    </a:srgbClr>
                  </a:gs>
                  <a:gs pos="50000">
                    <a:srgbClr val="812864">
                      <a:shade val="67500"/>
                      <a:satMod val="115000"/>
                    </a:srgbClr>
                  </a:gs>
                  <a:gs pos="100000">
                    <a:srgbClr val="812864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1867F-1E4F-82BA-F707-54F191C393BC}"/>
              </a:ext>
            </a:extLst>
          </p:cNvPr>
          <p:cNvSpPr txBox="1"/>
          <p:nvPr/>
        </p:nvSpPr>
        <p:spPr>
          <a:xfrm>
            <a:off x="8292546" y="1228397"/>
            <a:ext cx="225380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age, </a:t>
            </a:r>
          </a:p>
          <a:p>
            <a:pPr algn="l"/>
            <a:r>
              <a:rPr lang="en-US" sz="4000" b="1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sex, </a:t>
            </a:r>
          </a:p>
          <a:p>
            <a:pPr algn="l"/>
            <a:r>
              <a:rPr lang="en-US" sz="4000" b="1" err="1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bmi</a:t>
            </a:r>
            <a:r>
              <a:rPr lang="en-US" sz="4000" b="1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, </a:t>
            </a:r>
          </a:p>
          <a:p>
            <a:pPr algn="l"/>
            <a:r>
              <a:rPr lang="en-US" sz="4000" b="1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children, </a:t>
            </a:r>
          </a:p>
          <a:p>
            <a:pPr algn="l"/>
            <a:r>
              <a:rPr lang="en-US" sz="4000" b="1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smoker, </a:t>
            </a:r>
          </a:p>
          <a:p>
            <a:pPr algn="l"/>
            <a:r>
              <a:rPr lang="en-US" sz="4000" b="1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region, </a:t>
            </a:r>
          </a:p>
          <a:p>
            <a:pPr algn="l"/>
            <a:r>
              <a:rPr lang="en-US" sz="4000" b="1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charges,</a:t>
            </a:r>
            <a:r>
              <a:rPr lang="en-US" sz="4000" b="0" i="0" u="none" strike="noStrike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	</a:t>
            </a:r>
            <a:endParaRPr lang="en-US" sz="4000" b="0" i="0" u="none" strike="noStrike">
              <a:solidFill>
                <a:schemeClr val="bg1"/>
              </a:soli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663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D5A52-F4E6-B4CB-B6A8-3383A25C5BB3}"/>
              </a:ext>
            </a:extLst>
          </p:cNvPr>
          <p:cNvSpPr txBox="1"/>
          <p:nvPr/>
        </p:nvSpPr>
        <p:spPr>
          <a:xfrm>
            <a:off x="1671409" y="1511610"/>
            <a:ext cx="28993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gradFill flip="none" rotWithShape="1">
                  <a:gsLst>
                    <a:gs pos="0">
                      <a:srgbClr val="FF52C2">
                        <a:shade val="30000"/>
                        <a:satMod val="115000"/>
                      </a:srgbClr>
                    </a:gs>
                    <a:gs pos="50000">
                      <a:srgbClr val="FF52C2">
                        <a:shade val="67500"/>
                        <a:satMod val="115000"/>
                      </a:srgbClr>
                    </a:gs>
                    <a:gs pos="100000">
                      <a:srgbClr val="FF52C2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/>
                <a:latin typeface="Tw Cen MT" panose="020B0602020104020603" pitchFamily="34" charset="77"/>
              </a:rPr>
              <a:t>LIBRARIES</a:t>
            </a:r>
            <a:endParaRPr lang="en-US" sz="4800">
              <a:gradFill flip="none" rotWithShape="1">
                <a:gsLst>
                  <a:gs pos="0">
                    <a:srgbClr val="812864">
                      <a:shade val="30000"/>
                      <a:satMod val="115000"/>
                    </a:srgbClr>
                  </a:gs>
                  <a:gs pos="50000">
                    <a:srgbClr val="812864">
                      <a:shade val="67500"/>
                      <a:satMod val="115000"/>
                    </a:srgbClr>
                  </a:gs>
                  <a:gs pos="100000">
                    <a:srgbClr val="812864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1867F-1E4F-82BA-F707-54F191C393BC}"/>
              </a:ext>
            </a:extLst>
          </p:cNvPr>
          <p:cNvSpPr txBox="1"/>
          <p:nvPr/>
        </p:nvSpPr>
        <p:spPr>
          <a:xfrm>
            <a:off x="1773716" y="3776730"/>
            <a:ext cx="864456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i="0" u="none" strike="noStrike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pandas</a:t>
            </a:r>
            <a:r>
              <a:rPr lang="en-US" sz="3200" b="0" i="0" u="none" strike="noStrike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: 				</a:t>
            </a:r>
            <a:r>
              <a:rPr lang="en-US" sz="32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Data manipulation</a:t>
            </a:r>
          </a:p>
          <a:p>
            <a:pPr algn="l"/>
            <a:r>
              <a:rPr lang="en-US" sz="3200" b="1" i="0" u="none" strike="noStrike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NumPy</a:t>
            </a:r>
            <a:r>
              <a:rPr lang="en-US" sz="3200" b="0" i="0" u="none" strike="noStrike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: 				</a:t>
            </a:r>
            <a:r>
              <a:rPr lang="en-US" sz="32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Numerical computations</a:t>
            </a:r>
          </a:p>
          <a:p>
            <a:pPr algn="l"/>
            <a:r>
              <a:rPr lang="en-US" sz="3200" b="1" i="0" u="none" strike="noStrike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Matplotlib/Seaborn</a:t>
            </a:r>
            <a:r>
              <a:rPr lang="en-US" sz="3200" b="0" i="0" u="none" strike="noStrike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: 		</a:t>
            </a:r>
            <a:r>
              <a:rPr lang="en-US" sz="32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Data visualization</a:t>
            </a:r>
          </a:p>
          <a:p>
            <a:pPr algn="l"/>
            <a:r>
              <a:rPr lang="en-US" sz="3200" b="1" i="0" u="none" strike="noStrike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scikit-learn: </a:t>
            </a:r>
            <a:r>
              <a:rPr lang="en-US" sz="3200" b="0" i="0" u="none" strike="noStrike">
                <a:solidFill>
                  <a:srgbClr val="E8EAED"/>
                </a:solidFill>
                <a:effectLst/>
                <a:latin typeface="Google Sans"/>
              </a:rPr>
              <a:t>			Algorithms</a:t>
            </a:r>
            <a:endParaRPr lang="en-US" sz="3200" b="0" i="0" u="none" strike="noStrike">
              <a:solidFill>
                <a:schemeClr val="bg1"/>
              </a:soli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4067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F1F4D-2DEF-1C01-7DD4-7B8D636F2F7C}"/>
              </a:ext>
            </a:extLst>
          </p:cNvPr>
          <p:cNvSpPr txBox="1"/>
          <p:nvPr/>
        </p:nvSpPr>
        <p:spPr>
          <a:xfrm>
            <a:off x="1905384" y="3013501"/>
            <a:ext cx="83812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gradFill flip="none" rotWithShape="1">
                  <a:gsLst>
                    <a:gs pos="0">
                      <a:srgbClr val="FF52C2">
                        <a:shade val="30000"/>
                        <a:satMod val="115000"/>
                      </a:srgbClr>
                    </a:gs>
                    <a:gs pos="50000">
                      <a:srgbClr val="FF52C2">
                        <a:shade val="67500"/>
                        <a:satMod val="115000"/>
                      </a:srgbClr>
                    </a:gs>
                    <a:gs pos="100000">
                      <a:srgbClr val="FF52C2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/>
                <a:latin typeface="Tw Cen MT" panose="020B0602020104020603" pitchFamily="34" charset="77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9319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F1F4D-2DEF-1C01-7DD4-7B8D636F2F7C}"/>
              </a:ext>
            </a:extLst>
          </p:cNvPr>
          <p:cNvSpPr txBox="1"/>
          <p:nvPr/>
        </p:nvSpPr>
        <p:spPr>
          <a:xfrm>
            <a:off x="856343" y="5559146"/>
            <a:ext cx="42947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gradFill flip="none" rotWithShape="1">
                  <a:gsLst>
                    <a:gs pos="0">
                      <a:srgbClr val="AF4FFB">
                        <a:shade val="30000"/>
                        <a:satMod val="115000"/>
                      </a:srgbClr>
                    </a:gs>
                    <a:gs pos="50000">
                      <a:srgbClr val="AF4FFB">
                        <a:shade val="67500"/>
                        <a:satMod val="115000"/>
                      </a:srgbClr>
                    </a:gs>
                    <a:gs pos="100000">
                      <a:srgbClr val="AF4FFB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latin typeface="Tw Cen MT" panose="020B0602020104020603" pitchFamily="34" charset="77"/>
              </a:rPr>
              <a:t>Count of the null values column wise</a:t>
            </a:r>
            <a:endParaRPr lang="en-US" sz="2000" b="1">
              <a:gradFill flip="none" rotWithShape="1">
                <a:gsLst>
                  <a:gs pos="0">
                    <a:srgbClr val="AF4FFB">
                      <a:shade val="30000"/>
                      <a:satMod val="115000"/>
                    </a:srgbClr>
                  </a:gs>
                  <a:gs pos="50000">
                    <a:srgbClr val="AF4FFB">
                      <a:shade val="67500"/>
                      <a:satMod val="115000"/>
                    </a:srgbClr>
                  </a:gs>
                  <a:gs pos="100000">
                    <a:srgbClr val="AF4FFB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8B513F-D666-187A-62F1-920751575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00290"/>
              </p:ext>
            </p:extLst>
          </p:nvPr>
        </p:nvGraphicFramePr>
        <p:xfrm>
          <a:off x="1486263" y="898744"/>
          <a:ext cx="3034936" cy="4340016"/>
        </p:xfrm>
        <a:graphic>
          <a:graphicData uri="http://schemas.openxmlformats.org/drawingml/2006/table">
            <a:tbl>
              <a:tblPr firstCol="1" bandRow="1" bandCol="1">
                <a:tableStyleId>{5A111915-BE36-4E01-A7E5-04B1672EAD32}</a:tableStyleId>
              </a:tblPr>
              <a:tblGrid>
                <a:gridCol w="1517468">
                  <a:extLst>
                    <a:ext uri="{9D8B030D-6E8A-4147-A177-3AD203B41FA5}">
                      <a16:colId xmlns:a16="http://schemas.microsoft.com/office/drawing/2014/main" val="626552453"/>
                    </a:ext>
                  </a:extLst>
                </a:gridCol>
                <a:gridCol w="1517468">
                  <a:extLst>
                    <a:ext uri="{9D8B030D-6E8A-4147-A177-3AD203B41FA5}">
                      <a16:colId xmlns:a16="http://schemas.microsoft.com/office/drawing/2014/main" val="447015300"/>
                    </a:ext>
                  </a:extLst>
                </a:gridCol>
              </a:tblGrid>
              <a:tr h="54250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464376"/>
                  </a:ext>
                </a:extLst>
              </a:tr>
              <a:tr h="54250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12141"/>
                  </a:ext>
                </a:extLst>
              </a:tr>
              <a:tr h="54250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906772"/>
                  </a:ext>
                </a:extLst>
              </a:tr>
              <a:tr h="54250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children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59469"/>
                  </a:ext>
                </a:extLst>
              </a:tr>
              <a:tr h="54250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smoker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722859"/>
                  </a:ext>
                </a:extLst>
              </a:tr>
              <a:tr h="54250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47888"/>
                  </a:ext>
                </a:extLst>
              </a:tr>
              <a:tr h="54250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641540"/>
                  </a:ext>
                </a:extLst>
              </a:tr>
              <a:tr h="542502">
                <a:tc gridSpan="2"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bg1"/>
                          </a:solidFill>
                        </a:rPr>
                        <a:t>dtype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: int64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7949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F49C98BA-90AD-1A3E-DE33-5AD7588C486C}"/>
              </a:ext>
            </a:extLst>
          </p:cNvPr>
          <p:cNvSpPr txBox="1"/>
          <p:nvPr/>
        </p:nvSpPr>
        <p:spPr>
          <a:xfrm>
            <a:off x="7159897" y="1389980"/>
            <a:ext cx="3545840" cy="4078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7200" b="1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NO</a:t>
            </a:r>
            <a:r>
              <a:rPr lang="en-US" sz="7200" b="1">
                <a:solidFill>
                  <a:srgbClr val="00B0F0"/>
                </a:solidFill>
                <a:effectLst/>
                <a:latin typeface="Tw Cen MT" panose="020B0602020104020603" pitchFamily="34" charset="77"/>
              </a:rPr>
              <a:t> </a:t>
            </a:r>
          </a:p>
          <a:p>
            <a:pPr algn="just"/>
            <a:r>
              <a:rPr lang="en-US" sz="11500" b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NULL</a:t>
            </a:r>
            <a:r>
              <a:rPr lang="en-US" sz="7200" b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 </a:t>
            </a:r>
          </a:p>
          <a:p>
            <a:pPr algn="just"/>
            <a:r>
              <a:rPr lang="en-US" sz="7200" b="1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VALUES</a:t>
            </a:r>
            <a:r>
              <a:rPr lang="en-US" sz="7200" b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!</a:t>
            </a:r>
            <a:endParaRPr lang="en-US" sz="7200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472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E3D453E-C95D-E3BF-305A-64D013E03F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" y="1443990"/>
            <a:ext cx="12177370" cy="368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0E1A6E-C20C-9DA7-1EEC-7D7B2455D09B}"/>
              </a:ext>
            </a:extLst>
          </p:cNvPr>
          <p:cNvSpPr txBox="1"/>
          <p:nvPr/>
        </p:nvSpPr>
        <p:spPr>
          <a:xfrm>
            <a:off x="3377112" y="5701635"/>
            <a:ext cx="53615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gradFill flip="none" rotWithShape="1">
                  <a:gsLst>
                    <a:gs pos="0">
                      <a:srgbClr val="AF4FFB">
                        <a:shade val="30000"/>
                        <a:satMod val="115000"/>
                      </a:srgbClr>
                    </a:gs>
                    <a:gs pos="50000">
                      <a:srgbClr val="AF4FFB">
                        <a:shade val="67500"/>
                        <a:satMod val="115000"/>
                      </a:srgbClr>
                    </a:gs>
                    <a:gs pos="100000">
                      <a:srgbClr val="AF4FF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Pie chart for the sex, smoker, and region column</a:t>
            </a:r>
          </a:p>
        </p:txBody>
      </p:sp>
    </p:spTree>
    <p:extLst>
      <p:ext uri="{BB962C8B-B14F-4D97-AF65-F5344CB8AC3E}">
        <p14:creationId xmlns:p14="http://schemas.microsoft.com/office/powerpoint/2010/main" val="406618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2B297A62-CB0B-B3D2-A723-5AC5829185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8" y="404904"/>
            <a:ext cx="11003564" cy="604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062C97-407C-E6C0-8A2B-AAC91F4070D4}"/>
              </a:ext>
            </a:extLst>
          </p:cNvPr>
          <p:cNvSpPr txBox="1"/>
          <p:nvPr/>
        </p:nvSpPr>
        <p:spPr>
          <a:xfrm>
            <a:off x="2755356" y="6376610"/>
            <a:ext cx="66050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gradFill flip="none" rotWithShape="1">
                  <a:gsLst>
                    <a:gs pos="0">
                      <a:srgbClr val="AF4FFB">
                        <a:shade val="30000"/>
                        <a:satMod val="115000"/>
                      </a:srgbClr>
                    </a:gs>
                    <a:gs pos="50000">
                      <a:srgbClr val="AF4FFB">
                        <a:shade val="67500"/>
                        <a:satMod val="115000"/>
                      </a:srgbClr>
                    </a:gs>
                    <a:gs pos="100000">
                      <a:srgbClr val="AF4FF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Comparison between charges paid between different groups</a:t>
            </a:r>
          </a:p>
        </p:txBody>
      </p:sp>
    </p:spTree>
    <p:extLst>
      <p:ext uri="{BB962C8B-B14F-4D97-AF65-F5344CB8AC3E}">
        <p14:creationId xmlns:p14="http://schemas.microsoft.com/office/powerpoint/2010/main" val="248896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62C97-407C-E6C0-8A2B-AAC91F4070D4}"/>
              </a:ext>
            </a:extLst>
          </p:cNvPr>
          <p:cNvSpPr txBox="1"/>
          <p:nvPr/>
        </p:nvSpPr>
        <p:spPr>
          <a:xfrm>
            <a:off x="2755356" y="5820986"/>
            <a:ext cx="67492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gradFill flip="none" rotWithShape="1">
                  <a:gsLst>
                    <a:gs pos="0">
                      <a:srgbClr val="AF4FFB">
                        <a:shade val="30000"/>
                        <a:satMod val="115000"/>
                      </a:srgbClr>
                    </a:gs>
                    <a:gs pos="50000">
                      <a:srgbClr val="AF4FFB">
                        <a:shade val="67500"/>
                        <a:satMod val="115000"/>
                      </a:srgbClr>
                    </a:gs>
                    <a:gs pos="100000">
                      <a:srgbClr val="AF4FF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Scatter plot of the charges paid v/s age and BMI respectively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57B2503-1B79-B9DE-D059-25079D1C93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5" y="636904"/>
            <a:ext cx="11500809" cy="490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3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F1F4D-2DEF-1C01-7DD4-7B8D636F2F7C}"/>
              </a:ext>
            </a:extLst>
          </p:cNvPr>
          <p:cNvSpPr txBox="1"/>
          <p:nvPr/>
        </p:nvSpPr>
        <p:spPr>
          <a:xfrm>
            <a:off x="3037950" y="3013501"/>
            <a:ext cx="611610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gradFill flip="none" rotWithShape="1">
                  <a:gsLst>
                    <a:gs pos="0">
                      <a:srgbClr val="FF52C2">
                        <a:shade val="30000"/>
                        <a:satMod val="115000"/>
                      </a:srgbClr>
                    </a:gs>
                    <a:gs pos="50000">
                      <a:srgbClr val="FF52C2">
                        <a:shade val="67500"/>
                        <a:satMod val="115000"/>
                      </a:srgbClr>
                    </a:gs>
                    <a:gs pos="100000">
                      <a:srgbClr val="FF52C2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Tw Cen MT" panose="020B0602020104020603" pitchFamily="34" charset="77"/>
              </a:rPr>
              <a:t>DATA PREPROCESSING</a:t>
            </a:r>
            <a:endParaRPr lang="en-US" sz="4800" b="1">
              <a:gradFill flip="none" rotWithShape="1">
                <a:gsLst>
                  <a:gs pos="0">
                    <a:srgbClr val="FF52C2">
                      <a:shade val="30000"/>
                      <a:satMod val="115000"/>
                    </a:srgbClr>
                  </a:gs>
                  <a:gs pos="50000">
                    <a:srgbClr val="FF52C2">
                      <a:shade val="67500"/>
                      <a:satMod val="115000"/>
                    </a:srgbClr>
                  </a:gs>
                  <a:gs pos="100000">
                    <a:srgbClr val="FF52C2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1981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5AFC46C-6E5D-152E-7AA8-4CC2375883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4" y="1543050"/>
            <a:ext cx="4953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8B33B9E-2FAC-E371-9F67-87A92684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86" y="1533647"/>
            <a:ext cx="4953000" cy="37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E68D6A-AE9D-82BB-BB4A-5D7F6490B605}"/>
              </a:ext>
            </a:extLst>
          </p:cNvPr>
          <p:cNvSpPr txBox="1"/>
          <p:nvPr/>
        </p:nvSpPr>
        <p:spPr>
          <a:xfrm>
            <a:off x="8209282" y="5843514"/>
            <a:ext cx="18425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0" i="1" u="none" strike="noStrike">
                <a:gradFill flip="none" rotWithShape="1">
                  <a:gsLst>
                    <a:gs pos="0">
                      <a:srgbClr val="AF4FFB">
                        <a:shade val="30000"/>
                        <a:satMod val="115000"/>
                      </a:srgbClr>
                    </a:gs>
                    <a:gs pos="50000">
                      <a:srgbClr val="AF4FFB">
                        <a:shade val="67500"/>
                        <a:satMod val="115000"/>
                      </a:srgbClr>
                    </a:gs>
                    <a:gs pos="100000">
                      <a:srgbClr val="AF4FFB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Box plot of bmi</a:t>
            </a:r>
            <a:endParaRPr lang="en-US" sz="2000" b="1">
              <a:gradFill flip="none" rotWithShape="1">
                <a:gsLst>
                  <a:gs pos="0">
                    <a:srgbClr val="AF4FFB">
                      <a:shade val="30000"/>
                      <a:satMod val="115000"/>
                    </a:srgbClr>
                  </a:gs>
                  <a:gs pos="50000">
                    <a:srgbClr val="AF4FFB">
                      <a:shade val="67500"/>
                      <a:satMod val="115000"/>
                    </a:srgbClr>
                  </a:gs>
                  <a:gs pos="100000">
                    <a:srgbClr val="AF4FFB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atin typeface="Tw Cen MT" panose="020B06020201040206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115F5-400A-6C31-22EC-86D3E2136F4D}"/>
              </a:ext>
            </a:extLst>
          </p:cNvPr>
          <p:cNvSpPr txBox="1"/>
          <p:nvPr/>
        </p:nvSpPr>
        <p:spPr>
          <a:xfrm>
            <a:off x="2273861" y="5843514"/>
            <a:ext cx="1708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0" i="1" u="none" strike="noStrike">
                <a:gradFill flip="none" rotWithShape="1">
                  <a:gsLst>
                    <a:gs pos="0">
                      <a:srgbClr val="AF4FFB">
                        <a:shade val="30000"/>
                        <a:satMod val="115000"/>
                      </a:srgbClr>
                    </a:gs>
                    <a:gs pos="50000">
                      <a:srgbClr val="AF4FFB">
                        <a:shade val="67500"/>
                        <a:satMod val="115000"/>
                      </a:srgbClr>
                    </a:gs>
                    <a:gs pos="100000">
                      <a:srgbClr val="AF4FFB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Boxplot of age</a:t>
            </a:r>
            <a:endParaRPr lang="en-US" sz="2000" b="1">
              <a:gradFill flip="none" rotWithShape="1">
                <a:gsLst>
                  <a:gs pos="0">
                    <a:srgbClr val="AF4FFB">
                      <a:shade val="30000"/>
                      <a:satMod val="115000"/>
                    </a:srgbClr>
                  </a:gs>
                  <a:gs pos="50000">
                    <a:srgbClr val="AF4FFB">
                      <a:shade val="67500"/>
                      <a:satMod val="115000"/>
                    </a:srgbClr>
                  </a:gs>
                  <a:gs pos="100000">
                    <a:srgbClr val="AF4FFB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3185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62C97-407C-E6C0-8A2B-AAC91F4070D4}"/>
              </a:ext>
            </a:extLst>
          </p:cNvPr>
          <p:cNvSpPr txBox="1"/>
          <p:nvPr/>
        </p:nvSpPr>
        <p:spPr>
          <a:xfrm>
            <a:off x="2273861" y="5843514"/>
            <a:ext cx="1708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0" i="1" u="none" strike="noStrike">
                <a:gradFill flip="none" rotWithShape="1">
                  <a:gsLst>
                    <a:gs pos="0">
                      <a:srgbClr val="AF4FFB">
                        <a:shade val="30000"/>
                        <a:satMod val="115000"/>
                      </a:srgbClr>
                    </a:gs>
                    <a:gs pos="50000">
                      <a:srgbClr val="AF4FFB">
                        <a:shade val="67500"/>
                        <a:satMod val="115000"/>
                      </a:srgbClr>
                    </a:gs>
                    <a:gs pos="100000">
                      <a:srgbClr val="AF4FFB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Boxplot of age</a:t>
            </a:r>
            <a:endParaRPr lang="en-US" sz="2000" b="1">
              <a:gradFill flip="none" rotWithShape="1">
                <a:gsLst>
                  <a:gs pos="0">
                    <a:srgbClr val="AF4FFB">
                      <a:shade val="30000"/>
                      <a:satMod val="115000"/>
                    </a:srgbClr>
                  </a:gs>
                  <a:gs pos="50000">
                    <a:srgbClr val="AF4FFB">
                      <a:shade val="67500"/>
                      <a:satMod val="115000"/>
                    </a:srgbClr>
                  </a:gs>
                  <a:gs pos="100000">
                    <a:srgbClr val="AF4FFB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atin typeface="Tw Cen MT" panose="020B0602020104020603" pitchFamily="34" charset="7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5AFC46C-6E5D-152E-7AA8-4CC2375883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4" y="1543050"/>
            <a:ext cx="4953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3FDC77-EC1C-4AB3-8CFD-5FD6AB809E35}"/>
              </a:ext>
            </a:extLst>
          </p:cNvPr>
          <p:cNvSpPr txBox="1"/>
          <p:nvPr/>
        </p:nvSpPr>
        <p:spPr>
          <a:xfrm>
            <a:off x="6255026" y="2274838"/>
            <a:ext cx="571168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NO OUTLIERS </a:t>
            </a:r>
          </a:p>
          <a:p>
            <a:pPr algn="ctr"/>
            <a:r>
              <a:rPr lang="en-US" sz="4800" b="1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= </a:t>
            </a:r>
          </a:p>
          <a:p>
            <a:pPr algn="ctr"/>
            <a:r>
              <a:rPr lang="en-US" sz="4800" b="1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NO MODIFICATIONS</a:t>
            </a:r>
            <a:endParaRPr lang="en-US" sz="4800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926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5819AB-393D-4BDD-B53F-1E57C6A71EBF}"/>
              </a:ext>
            </a:extLst>
          </p:cNvPr>
          <p:cNvSpPr/>
          <p:nvPr/>
        </p:nvSpPr>
        <p:spPr>
          <a:xfrm>
            <a:off x="1999581" y="861689"/>
            <a:ext cx="8192836" cy="415498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 defTabSz="457200"/>
            <a:r>
              <a:rPr lang="en-US" sz="7200" b="1" i="1">
                <a:gradFill flip="none" rotWithShape="1">
                  <a:gsLst>
                    <a:gs pos="77000">
                      <a:srgbClr val="CAEAFF"/>
                    </a:gs>
                    <a:gs pos="49976">
                      <a:srgbClr val="B1E2FF"/>
                    </a:gs>
                    <a:gs pos="26000">
                      <a:srgbClr val="9DDBFF"/>
                    </a:gs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MEDICAL INSURANCE PRICE PREDICTION </a:t>
            </a:r>
            <a:r>
              <a:rPr lang="en-US" sz="4800" b="1" i="1">
                <a:gradFill flip="none" rotWithShape="1">
                  <a:gsLst>
                    <a:gs pos="77000">
                      <a:srgbClr val="CAEAFF"/>
                    </a:gs>
                    <a:gs pos="49976">
                      <a:srgbClr val="B1E2FF"/>
                    </a:gs>
                    <a:gs pos="26000">
                      <a:srgbClr val="9DDBFF"/>
                    </a:gs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USING </a:t>
            </a:r>
          </a:p>
          <a:p>
            <a:pPr lvl="0" algn="ctr" defTabSz="457200"/>
            <a:r>
              <a:rPr lang="en-US" sz="7200" b="1" i="1">
                <a:gradFill flip="none" rotWithShape="1">
                  <a:gsLst>
                    <a:gs pos="77000">
                      <a:srgbClr val="CAEAFF"/>
                    </a:gs>
                    <a:gs pos="49976">
                      <a:srgbClr val="B1E2FF"/>
                    </a:gs>
                    <a:gs pos="26000">
                      <a:srgbClr val="9DDBFF"/>
                    </a:gs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MACHINE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7F7D5-F660-443B-BEF0-9C94E8425F14}"/>
              </a:ext>
            </a:extLst>
          </p:cNvPr>
          <p:cNvSpPr txBox="1"/>
          <p:nvPr/>
        </p:nvSpPr>
        <p:spPr>
          <a:xfrm>
            <a:off x="702197" y="5137160"/>
            <a:ext cx="1078760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400" b="1" err="1"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Bandi</a:t>
            </a:r>
            <a:r>
              <a:rPr lang="en-US" sz="2400" b="1"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,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Tw Cen MT" panose="020B0602020104020603" pitchFamily="34" charset="77"/>
              </a:rPr>
              <a:t>O</a:t>
            </a:r>
            <a:r>
              <a:rPr lang="en-US" sz="2400" b="1"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m Preetham | </a:t>
            </a:r>
            <a:r>
              <a:rPr lang="en-US" sz="2400" b="1" err="1"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Polsani</a:t>
            </a:r>
            <a:r>
              <a:rPr lang="en-US" sz="2400" b="1"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, Akhil | </a:t>
            </a:r>
            <a:r>
              <a:rPr lang="en-US" sz="2400" b="1" err="1"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Ullendula</a:t>
            </a:r>
            <a:r>
              <a:rPr lang="en-US" sz="2400" b="1"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, </a:t>
            </a:r>
            <a:r>
              <a:rPr lang="en-US" sz="2400" b="1" err="1"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Thriveen</a:t>
            </a:r>
            <a:r>
              <a:rPr lang="en-US" sz="2400" b="1"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 | </a:t>
            </a:r>
            <a:r>
              <a:rPr lang="en-US" sz="2400" b="1" err="1"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Virigineni</a:t>
            </a:r>
            <a:r>
              <a:rPr lang="en-US" sz="2400" b="1"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, </a:t>
            </a:r>
            <a:r>
              <a:rPr lang="en-US" sz="2400" b="1" err="1"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Sravya</a:t>
            </a:r>
            <a:r>
              <a:rPr lang="en-US" sz="2400" b="1"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 Sri</a:t>
            </a:r>
          </a:p>
        </p:txBody>
      </p:sp>
    </p:spTree>
    <p:extLst>
      <p:ext uri="{BB962C8B-B14F-4D97-AF65-F5344CB8AC3E}">
        <p14:creationId xmlns:p14="http://schemas.microsoft.com/office/powerpoint/2010/main" val="378738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5AFC46C-6E5D-152E-7AA8-4CC2375883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4" y="1543050"/>
            <a:ext cx="4953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8B33B9E-2FAC-E371-9F67-87A92684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86" y="1533647"/>
            <a:ext cx="4953000" cy="37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B025BE-2B17-1E50-2DBF-9621411C021C}"/>
              </a:ext>
            </a:extLst>
          </p:cNvPr>
          <p:cNvSpPr txBox="1"/>
          <p:nvPr/>
        </p:nvSpPr>
        <p:spPr>
          <a:xfrm>
            <a:off x="2273861" y="5843514"/>
            <a:ext cx="17088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0" i="1" u="none" strike="noStrike">
                <a:gradFill flip="none" rotWithShape="1">
                  <a:gsLst>
                    <a:gs pos="0">
                      <a:srgbClr val="AF4FFB">
                        <a:shade val="30000"/>
                        <a:satMod val="115000"/>
                      </a:srgbClr>
                    </a:gs>
                    <a:gs pos="50000">
                      <a:srgbClr val="AF4FFB">
                        <a:shade val="67500"/>
                        <a:satMod val="115000"/>
                      </a:srgbClr>
                    </a:gs>
                    <a:gs pos="100000">
                      <a:srgbClr val="AF4FFB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Boxplot of age</a:t>
            </a:r>
            <a:endParaRPr lang="en-US" sz="2000" b="1">
              <a:gradFill flip="none" rotWithShape="1">
                <a:gsLst>
                  <a:gs pos="0">
                    <a:srgbClr val="AF4FFB">
                      <a:shade val="30000"/>
                      <a:satMod val="115000"/>
                    </a:srgbClr>
                  </a:gs>
                  <a:gs pos="50000">
                    <a:srgbClr val="AF4FFB">
                      <a:shade val="67500"/>
                      <a:satMod val="115000"/>
                    </a:srgbClr>
                  </a:gs>
                  <a:gs pos="100000">
                    <a:srgbClr val="AF4FFB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atin typeface="Tw Cen MT" panose="020B06020201040206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D8781-398D-D44E-9FC1-738C2911C2BA}"/>
              </a:ext>
            </a:extLst>
          </p:cNvPr>
          <p:cNvSpPr txBox="1"/>
          <p:nvPr/>
        </p:nvSpPr>
        <p:spPr>
          <a:xfrm>
            <a:off x="8075548" y="5873995"/>
            <a:ext cx="18425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0" i="1" u="none" strike="noStrike">
                <a:gradFill flip="none" rotWithShape="1">
                  <a:gsLst>
                    <a:gs pos="0">
                      <a:srgbClr val="AF4FFB">
                        <a:shade val="30000"/>
                        <a:satMod val="115000"/>
                      </a:srgbClr>
                    </a:gs>
                    <a:gs pos="50000">
                      <a:srgbClr val="AF4FFB">
                        <a:shade val="67500"/>
                        <a:satMod val="115000"/>
                      </a:srgbClr>
                    </a:gs>
                    <a:gs pos="100000">
                      <a:srgbClr val="AF4FFB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Box plot of bmi</a:t>
            </a:r>
            <a:endParaRPr lang="en-US" sz="2000" b="1">
              <a:gradFill flip="none" rotWithShape="1">
                <a:gsLst>
                  <a:gs pos="0">
                    <a:srgbClr val="AF4FFB">
                      <a:shade val="30000"/>
                      <a:satMod val="115000"/>
                    </a:srgbClr>
                  </a:gs>
                  <a:gs pos="50000">
                    <a:srgbClr val="AF4FFB">
                      <a:shade val="67500"/>
                      <a:satMod val="115000"/>
                    </a:srgbClr>
                  </a:gs>
                  <a:gs pos="100000">
                    <a:srgbClr val="AF4FFB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9309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58B33B9E-2FAC-E371-9F67-87A92684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23492"/>
            <a:ext cx="7954506" cy="605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E68D6A-AE9D-82BB-BB4A-5D7F6490B605}"/>
              </a:ext>
            </a:extLst>
          </p:cNvPr>
          <p:cNvSpPr txBox="1"/>
          <p:nvPr/>
        </p:nvSpPr>
        <p:spPr>
          <a:xfrm>
            <a:off x="3188588" y="5873995"/>
            <a:ext cx="19778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0" i="1" u="none" strike="noStrike">
                <a:gradFill flip="none" rotWithShape="1">
                  <a:gsLst>
                    <a:gs pos="0">
                      <a:srgbClr val="AF4FFB">
                        <a:shade val="30000"/>
                        <a:satMod val="115000"/>
                      </a:srgbClr>
                    </a:gs>
                    <a:gs pos="50000">
                      <a:srgbClr val="AF4FFB">
                        <a:shade val="67500"/>
                        <a:satMod val="115000"/>
                      </a:srgbClr>
                    </a:gs>
                    <a:gs pos="100000">
                      <a:srgbClr val="AF4FFB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Box plot of bmi</a:t>
            </a:r>
            <a:endParaRPr lang="en-US" sz="2000" b="1">
              <a:gradFill flip="none" rotWithShape="1">
                <a:gsLst>
                  <a:gs pos="0">
                    <a:srgbClr val="AF4FFB">
                      <a:shade val="30000"/>
                      <a:satMod val="115000"/>
                    </a:srgbClr>
                  </a:gs>
                  <a:gs pos="50000">
                    <a:srgbClr val="AF4FFB">
                      <a:shade val="67500"/>
                      <a:satMod val="115000"/>
                    </a:srgbClr>
                  </a:gs>
                  <a:gs pos="100000">
                    <a:srgbClr val="AF4FFB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atin typeface="Tw Cen MT" panose="020B0602020104020603" pitchFamily="34" charset="77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CC20B-152E-42DF-DB69-0643234EB51B}"/>
              </a:ext>
            </a:extLst>
          </p:cNvPr>
          <p:cNvCxnSpPr>
            <a:cxnSpLocks/>
          </p:cNvCxnSpPr>
          <p:nvPr/>
        </p:nvCxnSpPr>
        <p:spPr>
          <a:xfrm flipH="1">
            <a:off x="4407232" y="-130005"/>
            <a:ext cx="914400" cy="914400"/>
          </a:xfrm>
          <a:prstGeom prst="straightConnector1">
            <a:avLst/>
          </a:prstGeom>
          <a:ln w="57150">
            <a:gradFill flip="none" rotWithShape="1">
              <a:gsLst>
                <a:gs pos="0">
                  <a:srgbClr val="FF0000"/>
                </a:gs>
                <a:gs pos="100000">
                  <a:srgbClr val="C00000"/>
                </a:gs>
              </a:gsLst>
              <a:path path="circle">
                <a:fillToRect l="100000" t="100000"/>
              </a:path>
              <a:tileRect r="-100000" b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A01652-63C7-052B-2BF1-CE25A9F4807D}"/>
              </a:ext>
            </a:extLst>
          </p:cNvPr>
          <p:cNvSpPr txBox="1"/>
          <p:nvPr/>
        </p:nvSpPr>
        <p:spPr>
          <a:xfrm>
            <a:off x="7964666" y="2459504"/>
            <a:ext cx="385108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8900000" scaled="1"/>
                  <a:tileRect/>
                </a:gradFill>
                <a:effectLst/>
                <a:latin typeface="Tw Cen MT" panose="020B0602020104020603" pitchFamily="34" charset="77"/>
              </a:rPr>
              <a:t>OUTLIERS </a:t>
            </a:r>
          </a:p>
          <a:p>
            <a:pPr algn="ctr"/>
            <a:r>
              <a:rPr lang="en-US" sz="4000" b="1"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8900000" scaled="1"/>
                  <a:tileRect/>
                </a:gradFill>
                <a:effectLst/>
                <a:latin typeface="Tw Cen MT" panose="020B0602020104020603" pitchFamily="34" charset="77"/>
              </a:rPr>
              <a:t>= </a:t>
            </a:r>
          </a:p>
          <a:p>
            <a:pPr algn="ctr"/>
            <a:r>
              <a:rPr lang="en-US" sz="4000" b="1"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18900000" scaled="1"/>
                  <a:tileRect/>
                </a:gradFill>
                <a:effectLst/>
                <a:latin typeface="Tw Cen MT" panose="020B0602020104020603" pitchFamily="34" charset="77"/>
              </a:rPr>
              <a:t>MODIFICATIONS</a:t>
            </a:r>
            <a:endParaRPr lang="en-US" sz="4000"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746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58B33B9E-2FAC-E371-9F67-87A92684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23492"/>
            <a:ext cx="7954506" cy="605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E68D6A-AE9D-82BB-BB4A-5D7F6490B605}"/>
              </a:ext>
            </a:extLst>
          </p:cNvPr>
          <p:cNvSpPr txBox="1"/>
          <p:nvPr/>
        </p:nvSpPr>
        <p:spPr>
          <a:xfrm>
            <a:off x="3188588" y="5873995"/>
            <a:ext cx="19778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0" i="1" u="none" strike="noStrike">
                <a:gradFill flip="none" rotWithShape="1">
                  <a:gsLst>
                    <a:gs pos="0">
                      <a:srgbClr val="AF4FFB">
                        <a:shade val="30000"/>
                        <a:satMod val="115000"/>
                      </a:srgbClr>
                    </a:gs>
                    <a:gs pos="50000">
                      <a:srgbClr val="AF4FFB">
                        <a:shade val="67500"/>
                        <a:satMod val="115000"/>
                      </a:srgbClr>
                    </a:gs>
                    <a:gs pos="100000">
                      <a:srgbClr val="AF4FFB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Box plot of bmi</a:t>
            </a:r>
            <a:endParaRPr lang="en-US" sz="2000" b="1">
              <a:gradFill flip="none" rotWithShape="1">
                <a:gsLst>
                  <a:gs pos="0">
                    <a:srgbClr val="AF4FFB">
                      <a:shade val="30000"/>
                      <a:satMod val="115000"/>
                    </a:srgbClr>
                  </a:gs>
                  <a:gs pos="50000">
                    <a:srgbClr val="AF4FFB">
                      <a:shade val="67500"/>
                      <a:satMod val="115000"/>
                    </a:srgbClr>
                  </a:gs>
                  <a:gs pos="100000">
                    <a:srgbClr val="AF4FFB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atin typeface="Tw Cen MT" panose="020B06020201040206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A5CD6-E7EE-13B0-843D-8CFB05CFD666}"/>
              </a:ext>
            </a:extLst>
          </p:cNvPr>
          <p:cNvSpPr txBox="1"/>
          <p:nvPr/>
        </p:nvSpPr>
        <p:spPr>
          <a:xfrm>
            <a:off x="7964666" y="1940620"/>
            <a:ext cx="41539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i="0" u="none" strike="noStrike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OUTLIER TREATMENT</a:t>
            </a:r>
            <a:endParaRPr lang="en-US" sz="4800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CC20B-152E-42DF-DB69-0643234EB51B}"/>
              </a:ext>
            </a:extLst>
          </p:cNvPr>
          <p:cNvCxnSpPr>
            <a:cxnSpLocks/>
          </p:cNvCxnSpPr>
          <p:nvPr/>
        </p:nvCxnSpPr>
        <p:spPr>
          <a:xfrm flipH="1">
            <a:off x="4407232" y="-130005"/>
            <a:ext cx="914400" cy="914400"/>
          </a:xfrm>
          <a:prstGeom prst="straightConnector1">
            <a:avLst/>
          </a:prstGeom>
          <a:ln w="57150">
            <a:gradFill flip="none" rotWithShape="1">
              <a:gsLst>
                <a:gs pos="0">
                  <a:srgbClr val="FF0000"/>
                </a:gs>
                <a:gs pos="100000">
                  <a:srgbClr val="C00000"/>
                </a:gs>
              </a:gsLst>
              <a:path path="circle">
                <a:fillToRect l="100000" t="100000"/>
              </a:path>
              <a:tileRect r="-100000" b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4B66E9-FBD0-7D87-CCC8-D300CA53C970}"/>
              </a:ext>
            </a:extLst>
          </p:cNvPr>
          <p:cNvSpPr txBox="1"/>
          <p:nvPr/>
        </p:nvSpPr>
        <p:spPr>
          <a:xfrm>
            <a:off x="8005513" y="3495040"/>
            <a:ext cx="40722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0" u="none" strike="noStrike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Interquartile Range </a:t>
            </a:r>
            <a:r>
              <a:rPr lang="en-US" sz="2800" b="1" i="0" u="none" strike="noStrike"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(IQR)</a:t>
            </a:r>
            <a:endParaRPr lang="en-US" sz="2800"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7780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58B33B9E-2FAC-E371-9F67-87A92684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8" y="1431616"/>
            <a:ext cx="5252200" cy="399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E68D6A-AE9D-82BB-BB4A-5D7F6490B605}"/>
              </a:ext>
            </a:extLst>
          </p:cNvPr>
          <p:cNvSpPr txBox="1"/>
          <p:nvPr/>
        </p:nvSpPr>
        <p:spPr>
          <a:xfrm>
            <a:off x="2199650" y="5873550"/>
            <a:ext cx="19778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0" i="1" u="none" strike="noStrike">
                <a:gradFill flip="none" rotWithShape="1">
                  <a:gsLst>
                    <a:gs pos="0">
                      <a:srgbClr val="AF4FFB">
                        <a:shade val="30000"/>
                        <a:satMod val="115000"/>
                      </a:srgbClr>
                    </a:gs>
                    <a:gs pos="50000">
                      <a:srgbClr val="AF4FFB">
                        <a:shade val="67500"/>
                        <a:satMod val="115000"/>
                      </a:srgbClr>
                    </a:gs>
                    <a:gs pos="100000">
                      <a:srgbClr val="AF4FFB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Box plot of bmi</a:t>
            </a:r>
            <a:endParaRPr lang="en-US" sz="2000" b="1">
              <a:gradFill flip="none" rotWithShape="1">
                <a:gsLst>
                  <a:gs pos="0">
                    <a:srgbClr val="AF4FFB">
                      <a:shade val="30000"/>
                      <a:satMod val="115000"/>
                    </a:srgbClr>
                  </a:gs>
                  <a:gs pos="50000">
                    <a:srgbClr val="AF4FFB">
                      <a:shade val="67500"/>
                      <a:satMod val="115000"/>
                    </a:srgbClr>
                  </a:gs>
                  <a:gs pos="100000">
                    <a:srgbClr val="AF4FFB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atin typeface="Tw Cen MT" panose="020B0602020104020603" pitchFamily="34" charset="77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3490492-06E3-5B7C-D221-98F3F1415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14" y="1431616"/>
            <a:ext cx="5252201" cy="3994768"/>
          </a:xfrm>
          <a:prstGeom prst="rect">
            <a:avLst/>
          </a:prstGeom>
          <a:noFill/>
          <a:effectLst>
            <a:outerShdw blurRad="1270000" dir="21540000" sx="93000" sy="93000" algn="ctr" rotWithShape="0">
              <a:srgbClr val="AF4FFB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C5C971-016D-4E99-1575-EE435C8B05D9}"/>
              </a:ext>
            </a:extLst>
          </p:cNvPr>
          <p:cNvSpPr txBox="1"/>
          <p:nvPr/>
        </p:nvSpPr>
        <p:spPr>
          <a:xfrm>
            <a:off x="7045459" y="5873550"/>
            <a:ext cx="391590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0" i="1" u="none" strike="noStrike">
                <a:gradFill flip="none" rotWithShape="1">
                  <a:gsLst>
                    <a:gs pos="0">
                      <a:srgbClr val="AF4FFB">
                        <a:shade val="30000"/>
                        <a:satMod val="115000"/>
                      </a:srgbClr>
                    </a:gs>
                    <a:gs pos="50000">
                      <a:srgbClr val="AF4FFB">
                        <a:shade val="67500"/>
                        <a:satMod val="115000"/>
                      </a:srgbClr>
                    </a:gs>
                    <a:gs pos="100000">
                      <a:srgbClr val="AF4FFB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Box plot of bmi after treating outliers</a:t>
            </a:r>
            <a:endParaRPr lang="en-US" sz="2000" b="1">
              <a:gradFill flip="none" rotWithShape="1">
                <a:gsLst>
                  <a:gs pos="0">
                    <a:srgbClr val="AF4FFB">
                      <a:shade val="30000"/>
                      <a:satMod val="115000"/>
                    </a:srgbClr>
                  </a:gs>
                  <a:gs pos="50000">
                    <a:srgbClr val="AF4FFB">
                      <a:shade val="67500"/>
                      <a:satMod val="115000"/>
                    </a:srgbClr>
                  </a:gs>
                  <a:gs pos="100000">
                    <a:srgbClr val="AF4FFB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atin typeface="Tw Cen MT" panose="020B0602020104020603" pitchFamily="34" charset="77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1549739-E195-1E4A-6840-E34D95C3D997}"/>
              </a:ext>
            </a:extLst>
          </p:cNvPr>
          <p:cNvSpPr/>
          <p:nvPr/>
        </p:nvSpPr>
        <p:spPr>
          <a:xfrm>
            <a:off x="5906516" y="3307842"/>
            <a:ext cx="378968" cy="242316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727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F1F4D-2DEF-1C01-7DD4-7B8D636F2F7C}"/>
              </a:ext>
            </a:extLst>
          </p:cNvPr>
          <p:cNvSpPr txBox="1"/>
          <p:nvPr/>
        </p:nvSpPr>
        <p:spPr>
          <a:xfrm>
            <a:off x="682172" y="2505670"/>
            <a:ext cx="11337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age</a:t>
            </a:r>
            <a:endParaRPr lang="en-US" sz="36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76AAA-1759-AA43-A39C-913AFE07AB3B}"/>
              </a:ext>
            </a:extLst>
          </p:cNvPr>
          <p:cNvSpPr txBox="1"/>
          <p:nvPr/>
        </p:nvSpPr>
        <p:spPr>
          <a:xfrm>
            <a:off x="1110345" y="3521333"/>
            <a:ext cx="49043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0.23289153320569975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C5F29-AED2-6071-6DD6-360ADA2556EB}"/>
              </a:ext>
            </a:extLst>
          </p:cNvPr>
          <p:cNvSpPr txBox="1"/>
          <p:nvPr/>
        </p:nvSpPr>
        <p:spPr>
          <a:xfrm>
            <a:off x="6186152" y="2505669"/>
            <a:ext cx="13053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bmi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A5A10-563A-B3A4-C70C-29ED2A356049}"/>
              </a:ext>
            </a:extLst>
          </p:cNvPr>
          <p:cNvSpPr txBox="1"/>
          <p:nvPr/>
        </p:nvSpPr>
        <p:spPr>
          <a:xfrm>
            <a:off x="6605453" y="3429000"/>
            <a:ext cx="51395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0.054780773126998195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75D21-0AA0-A45A-8F47-BF720CFDC46E}"/>
              </a:ext>
            </a:extLst>
          </p:cNvPr>
          <p:cNvSpPr txBox="1"/>
          <p:nvPr/>
        </p:nvSpPr>
        <p:spPr>
          <a:xfrm>
            <a:off x="619760" y="325735"/>
            <a:ext cx="26568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gradFill flip="none" rotWithShape="1">
                  <a:gsLst>
                    <a:gs pos="0">
                      <a:srgbClr val="FF52C2">
                        <a:shade val="30000"/>
                        <a:satMod val="115000"/>
                      </a:srgbClr>
                    </a:gs>
                    <a:gs pos="50000">
                      <a:srgbClr val="FF52C2">
                        <a:shade val="67500"/>
                        <a:satMod val="115000"/>
                      </a:srgbClr>
                    </a:gs>
                    <a:gs pos="100000">
                      <a:srgbClr val="FF52C2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Tw Cen MT" panose="020B0602020104020603" pitchFamily="34" charset="77"/>
              </a:rPr>
              <a:t>DATA WRANGLING</a:t>
            </a:r>
            <a:endParaRPr lang="en-US" sz="2400" b="1" dirty="0">
              <a:gradFill flip="none" rotWithShape="1">
                <a:gsLst>
                  <a:gs pos="0">
                    <a:srgbClr val="FF52C2">
                      <a:shade val="30000"/>
                      <a:satMod val="115000"/>
                    </a:srgbClr>
                  </a:gs>
                  <a:gs pos="50000">
                    <a:srgbClr val="FF52C2">
                      <a:shade val="67500"/>
                      <a:satMod val="115000"/>
                    </a:srgbClr>
                  </a:gs>
                  <a:gs pos="100000">
                    <a:srgbClr val="FF52C2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46427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221ACF-374B-170A-6A3B-39207785B0FA}"/>
              </a:ext>
            </a:extLst>
          </p:cNvPr>
          <p:cNvSpPr txBox="1"/>
          <p:nvPr/>
        </p:nvSpPr>
        <p:spPr>
          <a:xfrm>
            <a:off x="619760" y="960299"/>
            <a:ext cx="10972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>
                <a:gradFill flip="none" rotWithShape="1">
                  <a:gsLst>
                    <a:gs pos="0">
                      <a:srgbClr val="00B0F0">
                        <a:shade val="30000"/>
                        <a:satMod val="115000"/>
                      </a:srgbClr>
                    </a:gs>
                    <a:gs pos="50000">
                      <a:srgbClr val="00B0F0">
                        <a:shade val="67500"/>
                        <a:satMod val="115000"/>
                      </a:srgbClr>
                    </a:gs>
                    <a:gs pos="100000">
                      <a:srgbClr val="00B0F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‘sex’ column Transformation:</a:t>
            </a:r>
          </a:p>
          <a:p>
            <a:pPr algn="l"/>
            <a:endParaRPr lang="en-US" sz="2800" b="1" i="0" u="none" strike="noStrike">
              <a:solidFill>
                <a:schemeClr val="bg1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		</a:t>
            </a:r>
            <a:r>
              <a:rPr lang="en-US" sz="2800" b="0" i="0" u="none" strike="noStrike">
                <a:solidFill>
                  <a:schemeClr val="accent2"/>
                </a:solidFill>
                <a:effectLst/>
                <a:latin typeface="Tw Cen MT" panose="020B0602020104020603" pitchFamily="34" charset="77"/>
              </a:rPr>
              <a:t>'male’ </a:t>
            </a:r>
            <a:r>
              <a:rPr lang="en-US" sz="2800">
                <a:solidFill>
                  <a:schemeClr val="bg1"/>
                </a:solidFill>
                <a:latin typeface="Tw Cen MT" panose="020B0602020104020603" pitchFamily="34" charset="77"/>
              </a:rPr>
              <a:t>: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 </a:t>
            </a:r>
            <a:r>
              <a:rPr lang="en-US" sz="2800" b="0" i="0" u="none" strike="noStrike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0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					</a:t>
            </a:r>
            <a:r>
              <a:rPr lang="en-US" sz="2800" b="0" i="0" u="none" strike="noStrike">
                <a:solidFill>
                  <a:schemeClr val="accent2"/>
                </a:solidFill>
                <a:effectLst/>
                <a:latin typeface="Tw Cen MT" panose="020B0602020104020603" pitchFamily="34" charset="77"/>
              </a:rPr>
              <a:t>'female’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 </a:t>
            </a:r>
            <a:r>
              <a:rPr lang="en-US" sz="2800">
                <a:solidFill>
                  <a:schemeClr val="bg1"/>
                </a:solidFill>
                <a:latin typeface="Tw Cen MT" panose="020B0602020104020603" pitchFamily="34" charset="77"/>
              </a:rPr>
              <a:t>: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 </a:t>
            </a:r>
            <a:r>
              <a:rPr lang="en-US" sz="2800" b="0" i="0" u="none" strike="noStrike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1</a:t>
            </a:r>
          </a:p>
          <a:p>
            <a:pPr algn="l"/>
            <a:endParaRPr lang="en-US" sz="2800" b="1" i="0" u="none" strike="noStrike">
              <a:solidFill>
                <a:schemeClr val="bg1"/>
              </a:solidFill>
              <a:effectLst/>
              <a:latin typeface="Tw Cen MT" panose="020B0602020104020603" pitchFamily="34" charset="77"/>
            </a:endParaRPr>
          </a:p>
          <a:p>
            <a:pPr algn="l"/>
            <a:r>
              <a:rPr lang="en-US" sz="2800" b="1" i="0" u="none" strike="noStrike">
                <a:gradFill flip="none" rotWithShape="1">
                  <a:gsLst>
                    <a:gs pos="0">
                      <a:srgbClr val="00B0F0">
                        <a:shade val="30000"/>
                        <a:satMod val="115000"/>
                      </a:srgbClr>
                    </a:gs>
                    <a:gs pos="50000">
                      <a:srgbClr val="00B0F0">
                        <a:shade val="67500"/>
                        <a:satMod val="115000"/>
                      </a:srgbClr>
                    </a:gs>
                    <a:gs pos="100000">
                      <a:srgbClr val="00B0F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'smoker' Column Transformation</a:t>
            </a:r>
            <a:r>
              <a:rPr lang="en-US" sz="2800" b="0" i="0" u="none" strike="noStrike">
                <a:gradFill flip="none" rotWithShape="1">
                  <a:gsLst>
                    <a:gs pos="0">
                      <a:srgbClr val="00B0F0">
                        <a:shade val="30000"/>
                        <a:satMod val="115000"/>
                      </a:srgbClr>
                    </a:gs>
                    <a:gs pos="50000">
                      <a:srgbClr val="00B0F0">
                        <a:shade val="67500"/>
                        <a:satMod val="115000"/>
                      </a:srgbClr>
                    </a:gs>
                    <a:gs pos="100000">
                      <a:srgbClr val="00B0F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:</a:t>
            </a:r>
          </a:p>
          <a:p>
            <a:pPr algn="l"/>
            <a:endParaRPr lang="en-US" sz="2800" b="0" i="0" u="none" strike="noStrike">
              <a:solidFill>
                <a:srgbClr val="00B0F0"/>
              </a:solidFill>
              <a:effectLst/>
              <a:latin typeface="Tw Cen MT" panose="020B0602020104020603" pitchFamily="34" charset="77"/>
            </a:endParaRPr>
          </a:p>
          <a:p>
            <a:pPr algn="l"/>
            <a:r>
              <a:rPr lang="en-US" sz="2800">
                <a:solidFill>
                  <a:srgbClr val="00B0F0"/>
                </a:solidFill>
                <a:latin typeface="Tw Cen MT" panose="020B0602020104020603" pitchFamily="34" charset="77"/>
              </a:rPr>
              <a:t>	</a:t>
            </a:r>
            <a:r>
              <a:rPr lang="en-US" sz="2800" b="0" i="0" u="none" strike="noStrike">
                <a:solidFill>
                  <a:schemeClr val="accent2"/>
                </a:solidFill>
                <a:effectLst/>
                <a:latin typeface="Tw Cen MT" panose="020B0602020104020603" pitchFamily="34" charset="77"/>
              </a:rPr>
              <a:t>'yes' 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: </a:t>
            </a:r>
            <a:r>
              <a:rPr lang="en-US" sz="2800" b="0" i="0" u="none" strike="noStrike">
                <a:solidFill>
                  <a:srgbClr val="00B050"/>
                </a:solidFill>
                <a:effectLst/>
                <a:latin typeface="Tw Cen MT" panose="020B0602020104020603" pitchFamily="34" charset="77"/>
              </a:rPr>
              <a:t>1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 </a:t>
            </a:r>
            <a:r>
              <a:rPr lang="en-US" sz="28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Tw Cen MT" panose="020B0602020104020603" pitchFamily="34" charset="77"/>
              </a:rPr>
              <a:t>(a smoker)</a:t>
            </a: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	</a:t>
            </a:r>
            <a:r>
              <a:rPr lang="en-US" sz="2800">
                <a:solidFill>
                  <a:schemeClr val="bg1"/>
                </a:solidFill>
                <a:latin typeface="Tw Cen MT" panose="020B0602020104020603" pitchFamily="34" charset="77"/>
              </a:rPr>
              <a:t>			</a:t>
            </a:r>
            <a:r>
              <a:rPr lang="en-US" sz="2800" b="0" i="0" u="none" strike="noStrike">
                <a:solidFill>
                  <a:schemeClr val="accent2"/>
                </a:solidFill>
                <a:effectLst/>
                <a:latin typeface="Tw Cen MT" panose="020B0602020104020603" pitchFamily="34" charset="77"/>
              </a:rPr>
              <a:t>'no' 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: </a:t>
            </a:r>
            <a:r>
              <a:rPr lang="en-US" sz="2800" b="0" i="0" u="none" strike="noStrike">
                <a:solidFill>
                  <a:srgbClr val="00B050"/>
                </a:solidFill>
                <a:effectLst/>
                <a:latin typeface="Tw Cen MT" panose="020B0602020104020603" pitchFamily="34" charset="77"/>
              </a:rPr>
              <a:t>0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 </a:t>
            </a:r>
            <a:r>
              <a:rPr lang="en-US" sz="28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Tw Cen MT" panose="020B0602020104020603" pitchFamily="34" charset="77"/>
              </a:rPr>
              <a:t>(a non-smoker)</a:t>
            </a:r>
          </a:p>
          <a:p>
            <a:pPr algn="l"/>
            <a:endParaRPr lang="en-US" sz="2800">
              <a:solidFill>
                <a:schemeClr val="bg1"/>
              </a:solidFill>
              <a:latin typeface="Tw Cen MT" panose="020B0602020104020603" pitchFamily="34" charset="77"/>
            </a:endParaRPr>
          </a:p>
          <a:p>
            <a:pPr algn="l"/>
            <a:r>
              <a:rPr lang="en-US" sz="2800" b="1" i="0" u="none" strike="noStrike">
                <a:gradFill flip="none" rotWithShape="1">
                  <a:gsLst>
                    <a:gs pos="0">
                      <a:srgbClr val="00B0F0">
                        <a:shade val="30000"/>
                        <a:satMod val="115000"/>
                      </a:srgbClr>
                    </a:gs>
                    <a:gs pos="50000">
                      <a:srgbClr val="00B0F0">
                        <a:shade val="67500"/>
                        <a:satMod val="115000"/>
                      </a:srgbClr>
                    </a:gs>
                    <a:gs pos="100000">
                      <a:srgbClr val="00B0F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'region' Column Transformation</a:t>
            </a:r>
            <a:r>
              <a:rPr lang="en-US" sz="2800" b="0" i="0" u="none" strike="noStrike">
                <a:gradFill flip="none" rotWithShape="1">
                  <a:gsLst>
                    <a:gs pos="0">
                      <a:srgbClr val="00B0F0">
                        <a:shade val="30000"/>
                        <a:satMod val="115000"/>
                      </a:srgbClr>
                    </a:gs>
                    <a:gs pos="50000">
                      <a:srgbClr val="00B0F0">
                        <a:shade val="67500"/>
                        <a:satMod val="115000"/>
                      </a:srgbClr>
                    </a:gs>
                    <a:gs pos="100000">
                      <a:srgbClr val="00B0F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:</a:t>
            </a:r>
          </a:p>
          <a:p>
            <a:pPr algn="l"/>
            <a:endParaRPr lang="en-US" sz="2800" b="0" i="0" u="none" strike="noStrike">
              <a:solidFill>
                <a:schemeClr val="bg1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	</a:t>
            </a:r>
            <a:r>
              <a:rPr lang="en-US" sz="2800" b="0" i="0" u="none" strike="noStrike">
                <a:solidFill>
                  <a:schemeClr val="accent2"/>
                </a:solidFill>
                <a:effectLst/>
                <a:latin typeface="Tw Cen MT" panose="020B0602020104020603" pitchFamily="34" charset="77"/>
              </a:rPr>
              <a:t>'northwest'</a:t>
            </a:r>
            <a:r>
              <a:rPr lang="en-US" sz="2800" b="0" i="0" u="none" strike="noStrike"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 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: </a:t>
            </a:r>
            <a:r>
              <a:rPr lang="en-US" sz="2800" b="0" i="0" u="none" strike="noStrike">
                <a:solidFill>
                  <a:srgbClr val="00B050"/>
                </a:solidFill>
                <a:effectLst/>
                <a:latin typeface="Tw Cen MT" panose="020B0602020104020603" pitchFamily="34" charset="77"/>
              </a:rPr>
              <a:t>0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					</a:t>
            </a:r>
            <a:r>
              <a:rPr lang="en-US" sz="2800" b="0" i="0" u="none" strike="noStrike">
                <a:solidFill>
                  <a:schemeClr val="accent2"/>
                </a:solidFill>
                <a:effectLst/>
                <a:latin typeface="Tw Cen MT" panose="020B0602020104020603" pitchFamily="34" charset="77"/>
              </a:rPr>
              <a:t>'northeast'</a:t>
            </a:r>
            <a:r>
              <a:rPr lang="en-US" sz="2800" b="0" i="0" u="none" strike="noStrike"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 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: </a:t>
            </a:r>
            <a:r>
              <a:rPr lang="en-US" sz="2800" b="0" i="0" u="none" strike="noStrike">
                <a:solidFill>
                  <a:srgbClr val="00B050"/>
                </a:solidFill>
                <a:effectLst/>
                <a:latin typeface="Tw Cen MT" panose="020B0602020104020603" pitchFamily="34" charset="77"/>
              </a:rPr>
              <a:t>1</a:t>
            </a:r>
          </a:p>
          <a:p>
            <a:pPr lvl="1" algn="l"/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	</a:t>
            </a:r>
            <a:r>
              <a:rPr lang="en-US" sz="2800" b="0" i="0" u="none" strike="noStrike">
                <a:solidFill>
                  <a:schemeClr val="accent2"/>
                </a:solidFill>
                <a:effectLst/>
                <a:latin typeface="Tw Cen MT" panose="020B0602020104020603" pitchFamily="34" charset="77"/>
              </a:rPr>
              <a:t>‘southeast' 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: </a:t>
            </a:r>
            <a:r>
              <a:rPr lang="en-US" sz="2800" b="0" i="0" u="none" strike="noStrike">
                <a:solidFill>
                  <a:srgbClr val="00B050"/>
                </a:solidFill>
                <a:effectLst/>
                <a:latin typeface="Tw Cen MT" panose="020B0602020104020603" pitchFamily="34" charset="77"/>
              </a:rPr>
              <a:t>2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					</a:t>
            </a:r>
            <a:r>
              <a:rPr lang="en-US" sz="2800" b="0" i="0" u="none" strike="noStrike">
                <a:solidFill>
                  <a:schemeClr val="accent2"/>
                </a:solidFill>
                <a:effectLst/>
                <a:latin typeface="Tw Cen MT" panose="020B0602020104020603" pitchFamily="34" charset="77"/>
              </a:rPr>
              <a:t>'southwest'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 : </a:t>
            </a:r>
            <a:r>
              <a:rPr lang="en-US" sz="2800" b="0" i="0" u="none" strike="noStrike">
                <a:solidFill>
                  <a:srgbClr val="00B050"/>
                </a:solidFill>
                <a:effectLst/>
                <a:latin typeface="Tw Cen MT" panose="020B0602020104020603" pitchFamily="34" charset="7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753D6-4901-B3AD-734D-0AB929DD5828}"/>
              </a:ext>
            </a:extLst>
          </p:cNvPr>
          <p:cNvSpPr txBox="1"/>
          <p:nvPr/>
        </p:nvSpPr>
        <p:spPr>
          <a:xfrm>
            <a:off x="619761" y="325735"/>
            <a:ext cx="17068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gradFill flip="none" rotWithShape="1">
                  <a:gsLst>
                    <a:gs pos="0">
                      <a:srgbClr val="FF52C2">
                        <a:shade val="30000"/>
                        <a:satMod val="115000"/>
                      </a:srgbClr>
                    </a:gs>
                    <a:gs pos="50000">
                      <a:srgbClr val="FF52C2">
                        <a:shade val="67500"/>
                        <a:satMod val="115000"/>
                      </a:srgbClr>
                    </a:gs>
                    <a:gs pos="100000">
                      <a:srgbClr val="FF52C2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Tw Cen MT" panose="020B0602020104020603" pitchFamily="34" charset="77"/>
              </a:rPr>
              <a:t>ENCODING</a:t>
            </a:r>
            <a:endParaRPr lang="en-US" sz="2400" b="1">
              <a:gradFill flip="none" rotWithShape="1">
                <a:gsLst>
                  <a:gs pos="0">
                    <a:srgbClr val="FF52C2">
                      <a:shade val="30000"/>
                      <a:satMod val="115000"/>
                    </a:srgbClr>
                  </a:gs>
                  <a:gs pos="50000">
                    <a:srgbClr val="FF52C2">
                      <a:shade val="67500"/>
                      <a:satMod val="115000"/>
                    </a:srgbClr>
                  </a:gs>
                  <a:gs pos="100000">
                    <a:srgbClr val="FF52C2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848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F1F4D-2DEF-1C01-7DD4-7B8D636F2F7C}"/>
              </a:ext>
            </a:extLst>
          </p:cNvPr>
          <p:cNvSpPr txBox="1"/>
          <p:nvPr/>
        </p:nvSpPr>
        <p:spPr>
          <a:xfrm>
            <a:off x="2968197" y="3013501"/>
            <a:ext cx="62556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gradFill flip="none" rotWithShape="1">
                  <a:gsLst>
                    <a:gs pos="0">
                      <a:srgbClr val="FF52C2">
                        <a:shade val="30000"/>
                        <a:satMod val="115000"/>
                      </a:srgbClr>
                    </a:gs>
                    <a:gs pos="50000">
                      <a:srgbClr val="FF52C2">
                        <a:shade val="67500"/>
                        <a:satMod val="115000"/>
                      </a:srgbClr>
                    </a:gs>
                    <a:gs pos="100000">
                      <a:srgbClr val="FF52C2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/>
                <a:latin typeface="Tw Cen MT" panose="020B0602020104020603" pitchFamily="34" charset="77"/>
              </a:rPr>
              <a:t>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625692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A8F1717-20F5-1034-9963-67EDC0991D7A}"/>
              </a:ext>
            </a:extLst>
          </p:cNvPr>
          <p:cNvSpPr txBox="1"/>
          <p:nvPr/>
        </p:nvSpPr>
        <p:spPr>
          <a:xfrm>
            <a:off x="656238" y="672548"/>
            <a:ext cx="277607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800" b="1" u="none" strike="noStrike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Linear Regression</a:t>
            </a:r>
            <a:endParaRPr lang="en-US" sz="4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49811-DA54-71DC-A1DF-FD9161C413D0}"/>
              </a:ext>
            </a:extLst>
          </p:cNvPr>
          <p:cNvSpPr txBox="1"/>
          <p:nvPr/>
        </p:nvSpPr>
        <p:spPr>
          <a:xfrm>
            <a:off x="9022080" y="672548"/>
            <a:ext cx="251368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800" b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 Condensed Extra Bold" panose="020B0602020104020603" pitchFamily="34" charset="77"/>
              </a:rPr>
              <a:t>Support Vector Regressor</a:t>
            </a:r>
            <a:endParaRPr lang="en-US" sz="4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9D116-76B6-9F22-EC55-8CF2A91C989C}"/>
              </a:ext>
            </a:extLst>
          </p:cNvPr>
          <p:cNvSpPr txBox="1"/>
          <p:nvPr/>
        </p:nvSpPr>
        <p:spPr>
          <a:xfrm>
            <a:off x="656239" y="4615792"/>
            <a:ext cx="207371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800" b="1" u="none" strike="noStrike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Random Forest</a:t>
            </a:r>
            <a:endParaRPr lang="en-US" sz="4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97DAF-DFB2-41BB-95E0-26D6CC9EAC08}"/>
              </a:ext>
            </a:extLst>
          </p:cNvPr>
          <p:cNvSpPr txBox="1"/>
          <p:nvPr/>
        </p:nvSpPr>
        <p:spPr>
          <a:xfrm>
            <a:off x="9299583" y="4619827"/>
            <a:ext cx="223617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800" b="1" u="none" strike="noStrike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Gradient Boost</a:t>
            </a:r>
            <a:endParaRPr lang="en-US" sz="4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E3092-D05D-68D1-D35B-22815C18022D}"/>
              </a:ext>
            </a:extLst>
          </p:cNvPr>
          <p:cNvSpPr txBox="1"/>
          <p:nvPr/>
        </p:nvSpPr>
        <p:spPr>
          <a:xfrm>
            <a:off x="4977911" y="2980872"/>
            <a:ext cx="22361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800" b="1" u="none" strike="noStrike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XGBoost</a:t>
            </a:r>
            <a:endParaRPr lang="en-US" sz="4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8153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2F1FA-893C-680D-4E23-592057D6B6A8}"/>
              </a:ext>
            </a:extLst>
          </p:cNvPr>
          <p:cNvSpPr txBox="1"/>
          <p:nvPr/>
        </p:nvSpPr>
        <p:spPr>
          <a:xfrm>
            <a:off x="2438400" y="1543868"/>
            <a:ext cx="7315200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900" b="1">
                <a:gradFill flip="none" rotWithShape="1">
                  <a:gsLst>
                    <a:gs pos="0">
                      <a:srgbClr val="FF0000"/>
                    </a:gs>
                    <a:gs pos="75000">
                      <a:srgbClr val="00B050"/>
                    </a:gs>
                    <a:gs pos="35000">
                      <a:srgbClr val="00B0F0"/>
                    </a:gs>
                    <a:gs pos="100000">
                      <a:srgbClr val="AF4FFB"/>
                    </a:gs>
                  </a:gsLst>
                  <a:lin ang="0" scaled="1"/>
                  <a:tileRect/>
                </a:gradFill>
                <a:effectLst/>
                <a:latin typeface="Tw Cen MT" panose="020B0602020104020603" pitchFamily="34" charset="77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32947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F1F4D-2DEF-1C01-7DD4-7B8D636F2F7C}"/>
              </a:ext>
            </a:extLst>
          </p:cNvPr>
          <p:cNvSpPr txBox="1"/>
          <p:nvPr/>
        </p:nvSpPr>
        <p:spPr>
          <a:xfrm>
            <a:off x="749762" y="874455"/>
            <a:ext cx="469108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 dirty="0"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F0"/>
                    </a:gs>
                    <a:gs pos="75000">
                      <a:srgbClr val="AF4FFB"/>
                    </a:gs>
                  </a:gsLst>
                  <a:lin ang="18900000" scaled="1"/>
                  <a:tileRect/>
                </a:gradFill>
                <a:effectLst/>
                <a:latin typeface="Tw Cen MT" panose="020B0602020104020603" pitchFamily="34" charset="77"/>
              </a:rPr>
              <a:t>TRAINING DATA</a:t>
            </a:r>
          </a:p>
          <a:p>
            <a:endParaRPr lang="en-US" sz="8000" b="1" dirty="0">
              <a:gradFill flip="none" rotWithShape="1">
                <a:gsLst>
                  <a:gs pos="0">
                    <a:srgbClr val="FF0000"/>
                  </a:gs>
                  <a:gs pos="50000">
                    <a:srgbClr val="00B0F0"/>
                  </a:gs>
                  <a:gs pos="75000">
                    <a:srgbClr val="AF4FFB"/>
                  </a:gs>
                </a:gsLst>
                <a:lin ang="18900000" scaled="1"/>
                <a:tileRect/>
              </a:gradFill>
              <a:effectLst/>
              <a:latin typeface="Tw Cen MT" panose="020B0602020104020603" pitchFamily="34" charset="77"/>
            </a:endParaRPr>
          </a:p>
          <a:p>
            <a:pPr algn="ctr"/>
            <a:r>
              <a:rPr lang="en-US" sz="8000" b="1" dirty="0"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F0"/>
                    </a:gs>
                    <a:gs pos="75000">
                      <a:srgbClr val="AF4FFB"/>
                    </a:gs>
                  </a:gsLst>
                  <a:lin ang="18900000" scaled="1"/>
                  <a:tileRect/>
                </a:gradFill>
                <a:latin typeface="Tw Cen MT" panose="020B0602020104020603" pitchFamily="34" charset="77"/>
              </a:rPr>
              <a:t>80%</a:t>
            </a:r>
            <a:endParaRPr lang="en-US" sz="8000" b="1" dirty="0">
              <a:gradFill flip="none" rotWithShape="1">
                <a:gsLst>
                  <a:gs pos="0">
                    <a:srgbClr val="FF0000"/>
                  </a:gs>
                  <a:gs pos="50000">
                    <a:srgbClr val="00B0F0"/>
                  </a:gs>
                  <a:gs pos="75000">
                    <a:srgbClr val="AF4FFB"/>
                  </a:gs>
                </a:gsLst>
                <a:lin ang="189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C28FF-EA84-55A3-50CE-678A88613519}"/>
              </a:ext>
            </a:extLst>
          </p:cNvPr>
          <p:cNvSpPr txBox="1"/>
          <p:nvPr/>
        </p:nvSpPr>
        <p:spPr>
          <a:xfrm>
            <a:off x="6096000" y="874455"/>
            <a:ext cx="5618922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B050"/>
                    </a:gs>
                  </a:gsLst>
                  <a:lin ang="2700000" scaled="1"/>
                  <a:tileRect/>
                </a:gradFill>
                <a:effectLst/>
                <a:latin typeface="Tw Cen MT" panose="020B0602020104020603" pitchFamily="34" charset="77"/>
              </a:rPr>
              <a:t>VALIDATION DATA</a:t>
            </a:r>
          </a:p>
          <a:p>
            <a:pPr algn="r"/>
            <a:endParaRPr lang="en-US" sz="80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B050"/>
                  </a:gs>
                </a:gsLst>
                <a:lin ang="2700000" scaled="1"/>
                <a:tileRect/>
              </a:gradFill>
              <a:latin typeface="Tw Cen MT" panose="020B0602020104020603" pitchFamily="34" charset="77"/>
            </a:endParaRPr>
          </a:p>
          <a:p>
            <a:pPr algn="ctr"/>
            <a:r>
              <a:rPr lang="en-US" sz="80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B050"/>
                    </a:gs>
                  </a:gsLst>
                  <a:lin ang="2700000" scaled="1"/>
                  <a:tileRect/>
                </a:gradFill>
                <a:latin typeface="Tw Cen MT" panose="020B0602020104020603" pitchFamily="34" charset="77"/>
              </a:rPr>
              <a:t>20%</a:t>
            </a:r>
            <a:endParaRPr lang="en-US" sz="80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B050"/>
                  </a:gs>
                </a:gsLst>
                <a:lin ang="27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87177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F1F4D-2DEF-1C01-7DD4-7B8D636F2F7C}"/>
              </a:ext>
            </a:extLst>
          </p:cNvPr>
          <p:cNvSpPr txBox="1"/>
          <p:nvPr/>
        </p:nvSpPr>
        <p:spPr>
          <a:xfrm>
            <a:off x="4992621" y="735955"/>
            <a:ext cx="2375588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4400" b="1">
                <a:gradFill flip="none" rotWithShape="1">
                  <a:gsLst>
                    <a:gs pos="0">
                      <a:srgbClr val="FF52C2">
                        <a:shade val="30000"/>
                        <a:satMod val="115000"/>
                      </a:srgbClr>
                    </a:gs>
                    <a:gs pos="50000">
                      <a:srgbClr val="FF52C2">
                        <a:shade val="67500"/>
                        <a:satMod val="115000"/>
                      </a:srgbClr>
                    </a:gs>
                    <a:gs pos="100000">
                      <a:srgbClr val="FF52C2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>
                  <a:outerShdw blurRad="1270000" dist="50800" dir="5400000" sx="200000" sy="200000" algn="ctr" rotWithShape="0">
                    <a:schemeClr val="bg1">
                      <a:lumMod val="75000"/>
                      <a:alpha val="39646"/>
                    </a:schemeClr>
                  </a:outerShdw>
                </a:effectLst>
                <a:latin typeface="Tw Cen MT Condensed Extra Bold" panose="020B0602020104020603" pitchFamily="34" charset="77"/>
              </a:rPr>
              <a:t>?</a:t>
            </a:r>
            <a:endParaRPr lang="en-US" sz="34400" b="1">
              <a:effectLst>
                <a:outerShdw blurRad="1270000" dist="50800" dir="5400000" sx="200000" sy="200000" algn="ctr" rotWithShape="0">
                  <a:schemeClr val="bg1">
                    <a:lumMod val="75000"/>
                    <a:alpha val="39646"/>
                  </a:schemeClr>
                </a:outerShdw>
              </a:effectLst>
              <a:latin typeface="Tw Cen MT Condensed Extra Bold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17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02F1FA-893C-680D-4E23-592057D6B6A8}"/>
                  </a:ext>
                </a:extLst>
              </p:cNvPr>
              <p:cNvSpPr txBox="1"/>
              <p:nvPr/>
            </p:nvSpPr>
            <p:spPr>
              <a:xfrm>
                <a:off x="2169215" y="2219235"/>
                <a:ext cx="7853570" cy="287489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7200" b="1" dirty="0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effectLst/>
                    <a:latin typeface="Tw Cen MT" panose="020B0602020104020603" pitchFamily="34" charset="77"/>
                  </a:rPr>
                  <a:t>METRICS</a:t>
                </a:r>
                <a:r>
                  <a:rPr lang="en-US" sz="7200" b="1" dirty="0">
                    <a:gradFill flip="none" rotWithShape="1">
                      <a:gsLst>
                        <a:gs pos="0">
                          <a:srgbClr val="FF52C2">
                            <a:shade val="30000"/>
                            <a:satMod val="115000"/>
                          </a:srgbClr>
                        </a:gs>
                        <a:gs pos="50000">
                          <a:srgbClr val="FF52C2">
                            <a:shade val="67500"/>
                            <a:satMod val="115000"/>
                          </a:srgbClr>
                        </a:gs>
                        <a:gs pos="100000">
                          <a:srgbClr val="FF52C2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effectLst/>
                    <a:latin typeface="Tw Cen MT" panose="020B0602020104020603" pitchFamily="34" charset="77"/>
                  </a:rPr>
                  <a:t> </a:t>
                </a:r>
                <a:r>
                  <a:rPr lang="en-US" sz="7200" b="1" dirty="0"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effectLst/>
                    <a:latin typeface="Tw Cen MT" panose="020B0602020104020603" pitchFamily="34" charset="77"/>
                  </a:rPr>
                  <a:t>&amp;</a:t>
                </a:r>
                <a:r>
                  <a:rPr lang="en-US" sz="7200" b="1" dirty="0">
                    <a:gradFill flip="none" rotWithShape="1">
                      <a:gsLst>
                        <a:gs pos="0">
                          <a:srgbClr val="FF52C2">
                            <a:shade val="30000"/>
                            <a:satMod val="115000"/>
                          </a:srgbClr>
                        </a:gs>
                        <a:gs pos="50000">
                          <a:srgbClr val="FF52C2">
                            <a:shade val="67500"/>
                            <a:satMod val="115000"/>
                          </a:srgbClr>
                        </a:gs>
                        <a:gs pos="100000">
                          <a:srgbClr val="FF52C2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effectLst/>
                    <a:latin typeface="Tw Cen MT" panose="020B0602020104020603" pitchFamily="34" charset="77"/>
                  </a:rPr>
                  <a:t> </a:t>
                </a:r>
                <a:r>
                  <a:rPr lang="en-US" sz="7200" b="1" dirty="0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effectLst/>
                    <a:latin typeface="Tw Cen MT" panose="020B0602020104020603" pitchFamily="34" charset="77"/>
                  </a:rPr>
                  <a:t>TUNING</a:t>
                </a:r>
                <a:endParaRPr lang="en-US" sz="7200" b="1" dirty="0">
                  <a:gradFill flip="none" rotWithShape="1">
                    <a:gsLst>
                      <a:gs pos="0">
                        <a:schemeClr val="accent2">
                          <a:tint val="66000"/>
                          <a:satMod val="160000"/>
                        </a:schemeClr>
                      </a:gs>
                      <a:gs pos="50000">
                        <a:schemeClr val="accent2">
                          <a:tint val="44500"/>
                          <a:satMod val="160000"/>
                        </a:schemeClr>
                      </a:gs>
                      <a:gs pos="100000">
                        <a:schemeClr val="accent2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Tw Cen MT" panose="020B0602020104020603" pitchFamily="34" charset="77"/>
                </a:endParaRPr>
              </a:p>
              <a:p>
                <a:endParaRPr lang="en-US" sz="3600" b="1" dirty="0">
                  <a:gradFill flip="none" rotWithShape="1">
                    <a:gsLst>
                      <a:gs pos="0">
                        <a:srgbClr val="00B050">
                          <a:shade val="30000"/>
                          <a:satMod val="115000"/>
                        </a:srgbClr>
                      </a:gs>
                      <a:gs pos="50000">
                        <a:srgbClr val="00B050">
                          <a:shade val="67500"/>
                          <a:satMod val="115000"/>
                        </a:srgbClr>
                      </a:gs>
                      <a:gs pos="100000">
                        <a:srgbClr val="00B05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effectLst/>
                  <a:latin typeface="Tw Cen MT" panose="020B0602020104020603" pitchFamily="34" charset="77"/>
                </a:endParaRPr>
              </a:p>
              <a:p>
                <a:r>
                  <a:rPr lang="en-US" sz="3600" b="1" dirty="0">
                    <a:gradFill flip="none" rotWithShape="1">
                      <a:gsLst>
                        <a:gs pos="0">
                          <a:srgbClr val="00B050">
                            <a:shade val="30000"/>
                            <a:satMod val="115000"/>
                          </a:srgbClr>
                        </a:gs>
                        <a:gs pos="50000">
                          <a:srgbClr val="00B050">
                            <a:shade val="67500"/>
                            <a:satMod val="115000"/>
                          </a:srgbClr>
                        </a:gs>
                        <a:gs pos="100000">
                          <a:srgbClr val="00B05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effectLst/>
                    <a:latin typeface="Tw Cen MT" panose="020B0602020104020603" pitchFamily="34" charset="77"/>
                  </a:rPr>
                  <a:t>Accuracy				</a:t>
                </a:r>
                <a:r>
                  <a:rPr lang="en-US" sz="3600" b="1" dirty="0"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effectLst/>
                    <a:latin typeface="Tw Cen MT" panose="020B0602020104020603" pitchFamily="34" charset="77"/>
                  </a:rPr>
                  <a:t>Hyperparameter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 smtClean="0">
                            <a:gradFill flip="none" rotWithShape="1">
                              <a:gsLst>
                                <a:gs pos="0">
                                  <a:srgbClr val="00B050">
                                    <a:shade val="30000"/>
                                    <a:satMod val="115000"/>
                                  </a:srgbClr>
                                </a:gs>
                                <a:gs pos="50000">
                                  <a:srgbClr val="00B050">
                                    <a:shade val="67500"/>
                                    <a:satMod val="115000"/>
                                  </a:srgbClr>
                                </a:gs>
                                <a:gs pos="100000">
                                  <a:srgbClr val="00B050">
                                    <a:shade val="100000"/>
                                    <a:satMod val="115000"/>
                                  </a:srgbClr>
                                </a:gs>
                              </a:gsLst>
                              <a:path path="circle">
                                <a:fillToRect l="50000" t="50000" r="50000" b="50000"/>
                              </a:path>
                              <a:tileRect/>
                            </a:gra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dirty="0" smtClean="0">
                            <a:gradFill flip="none" rotWithShape="1">
                              <a:gsLst>
                                <a:gs pos="0">
                                  <a:srgbClr val="00B050">
                                    <a:shade val="30000"/>
                                    <a:satMod val="115000"/>
                                  </a:srgbClr>
                                </a:gs>
                                <a:gs pos="50000">
                                  <a:srgbClr val="00B050">
                                    <a:shade val="67500"/>
                                    <a:satMod val="115000"/>
                                  </a:srgbClr>
                                </a:gs>
                                <a:gs pos="100000">
                                  <a:srgbClr val="00B050">
                                    <a:shade val="100000"/>
                                    <a:satMod val="115000"/>
                                  </a:srgbClr>
                                </a:gs>
                              </a:gsLst>
                              <a:path path="circle">
                                <a:fillToRect l="50000" t="50000" r="50000" b="50000"/>
                              </a:path>
                              <a:tileRect/>
                            </a:gra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600" b="1" i="1" dirty="0" smtClean="0">
                            <a:gradFill flip="none" rotWithShape="1">
                              <a:gsLst>
                                <a:gs pos="0">
                                  <a:srgbClr val="00B050">
                                    <a:shade val="30000"/>
                                    <a:satMod val="115000"/>
                                  </a:srgbClr>
                                </a:gs>
                                <a:gs pos="50000">
                                  <a:srgbClr val="00B050">
                                    <a:shade val="67500"/>
                                    <a:satMod val="115000"/>
                                  </a:srgbClr>
                                </a:gs>
                                <a:gs pos="100000">
                                  <a:srgbClr val="00B050">
                                    <a:shade val="100000"/>
                                    <a:satMod val="115000"/>
                                  </a:srgbClr>
                                </a:gs>
                              </a:gsLst>
                              <a:path path="circle">
                                <a:fillToRect l="50000" t="50000" r="50000" b="50000"/>
                              </a:path>
                              <a:tileRect/>
                            </a:gra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>
                    <a:gradFill flip="none" rotWithShape="1">
                      <a:gsLst>
                        <a:gs pos="0">
                          <a:srgbClr val="00B050">
                            <a:shade val="30000"/>
                            <a:satMod val="115000"/>
                          </a:srgbClr>
                        </a:gs>
                        <a:gs pos="50000">
                          <a:srgbClr val="00B050">
                            <a:shade val="67500"/>
                            <a:satMod val="115000"/>
                          </a:srgbClr>
                        </a:gs>
                        <a:gs pos="100000">
                          <a:srgbClr val="00B05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effectLst/>
                    <a:latin typeface="Tw Cen MT" panose="020B0602020104020603" pitchFamily="34" charset="77"/>
                  </a:rPr>
                  <a:t>Score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02F1FA-893C-680D-4E23-592057D6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215" y="2219235"/>
                <a:ext cx="7853570" cy="2874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81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E4FC6F4-D645-E98A-8431-65122359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509"/>
            <a:ext cx="12192000" cy="397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9764E2-64E2-DCEA-0C15-AE45440FE212}"/>
              </a:ext>
            </a:extLst>
          </p:cNvPr>
          <p:cNvSpPr txBox="1"/>
          <p:nvPr/>
        </p:nvSpPr>
        <p:spPr>
          <a:xfrm>
            <a:off x="2999753" y="817804"/>
            <a:ext cx="61162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gradFill flip="none" rotWithShape="1">
                  <a:gsLst>
                    <a:gs pos="0">
                      <a:srgbClr val="FF52C2">
                        <a:shade val="30000"/>
                        <a:satMod val="115000"/>
                      </a:srgbClr>
                    </a:gs>
                    <a:gs pos="50000">
                      <a:srgbClr val="FF52C2">
                        <a:shade val="67500"/>
                        <a:satMod val="115000"/>
                      </a:srgbClr>
                    </a:gs>
                    <a:gs pos="100000">
                      <a:srgbClr val="FF52C2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MODEL COMPARISION</a:t>
            </a:r>
          </a:p>
        </p:txBody>
      </p:sp>
    </p:spTree>
    <p:extLst>
      <p:ext uri="{BB962C8B-B14F-4D97-AF65-F5344CB8AC3E}">
        <p14:creationId xmlns:p14="http://schemas.microsoft.com/office/powerpoint/2010/main" val="413763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A8F1717-20F5-1034-9963-67EDC0991D7A}"/>
              </a:ext>
            </a:extLst>
          </p:cNvPr>
          <p:cNvSpPr txBox="1"/>
          <p:nvPr/>
        </p:nvSpPr>
        <p:spPr>
          <a:xfrm>
            <a:off x="656238" y="672548"/>
            <a:ext cx="277607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800" b="1" u="none" strike="noStrike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Linear Regression</a:t>
            </a:r>
            <a:endParaRPr lang="en-US" sz="4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49811-DA54-71DC-A1DF-FD9161C413D0}"/>
              </a:ext>
            </a:extLst>
          </p:cNvPr>
          <p:cNvSpPr txBox="1"/>
          <p:nvPr/>
        </p:nvSpPr>
        <p:spPr>
          <a:xfrm>
            <a:off x="9299584" y="672548"/>
            <a:ext cx="223617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800" b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 Condensed Extra Bold" panose="020B0602020104020603" pitchFamily="34" charset="77"/>
              </a:rPr>
              <a:t>Support Vector Machine</a:t>
            </a:r>
            <a:endParaRPr lang="en-US" sz="4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9D116-76B6-9F22-EC55-8CF2A91C989C}"/>
              </a:ext>
            </a:extLst>
          </p:cNvPr>
          <p:cNvSpPr txBox="1"/>
          <p:nvPr/>
        </p:nvSpPr>
        <p:spPr>
          <a:xfrm>
            <a:off x="656239" y="4615792"/>
            <a:ext cx="207371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800" b="1" u="none" strike="noStrike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Random Forest</a:t>
            </a:r>
            <a:endParaRPr lang="en-US" sz="4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97DAF-DFB2-41BB-95E0-26D6CC9EAC08}"/>
              </a:ext>
            </a:extLst>
          </p:cNvPr>
          <p:cNvSpPr txBox="1"/>
          <p:nvPr/>
        </p:nvSpPr>
        <p:spPr>
          <a:xfrm>
            <a:off x="9299583" y="4619827"/>
            <a:ext cx="223617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800" b="1" u="none" strike="noStrike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Gradient Boost</a:t>
            </a:r>
            <a:endParaRPr lang="en-US" sz="4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E3092-D05D-68D1-D35B-22815C18022D}"/>
              </a:ext>
            </a:extLst>
          </p:cNvPr>
          <p:cNvSpPr txBox="1"/>
          <p:nvPr/>
        </p:nvSpPr>
        <p:spPr>
          <a:xfrm>
            <a:off x="4977911" y="2980872"/>
            <a:ext cx="22361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800" b="1" u="none" strike="noStrike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XGBoost</a:t>
            </a:r>
            <a:endParaRPr lang="en-US" sz="4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22690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A8F1717-20F5-1034-9963-67EDC0991D7A}"/>
              </a:ext>
            </a:extLst>
          </p:cNvPr>
          <p:cNvSpPr txBox="1"/>
          <p:nvPr/>
        </p:nvSpPr>
        <p:spPr>
          <a:xfrm>
            <a:off x="-2776075" y="-1933492"/>
            <a:ext cx="277607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800" b="1" u="none" strike="noStrike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Linear Regression</a:t>
            </a:r>
            <a:endParaRPr lang="en-US" sz="4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49811-DA54-71DC-A1DF-FD9161C413D0}"/>
              </a:ext>
            </a:extLst>
          </p:cNvPr>
          <p:cNvSpPr txBox="1"/>
          <p:nvPr/>
        </p:nvSpPr>
        <p:spPr>
          <a:xfrm>
            <a:off x="12499984" y="-1933492"/>
            <a:ext cx="223617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800" b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 Condensed Extra Bold" panose="020B0602020104020603" pitchFamily="34" charset="77"/>
              </a:rPr>
              <a:t>Support Vector Machine</a:t>
            </a:r>
            <a:endParaRPr lang="en-US" sz="4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9D116-76B6-9F22-EC55-8CF2A91C989C}"/>
              </a:ext>
            </a:extLst>
          </p:cNvPr>
          <p:cNvSpPr txBox="1"/>
          <p:nvPr/>
        </p:nvSpPr>
        <p:spPr>
          <a:xfrm>
            <a:off x="-2073710" y="7313272"/>
            <a:ext cx="207371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800" b="1" u="none" strike="noStrike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Random Forest</a:t>
            </a:r>
            <a:endParaRPr lang="en-US" sz="4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97DAF-DFB2-41BB-95E0-26D6CC9EAC08}"/>
              </a:ext>
            </a:extLst>
          </p:cNvPr>
          <p:cNvSpPr txBox="1"/>
          <p:nvPr/>
        </p:nvSpPr>
        <p:spPr>
          <a:xfrm>
            <a:off x="13618072" y="7020127"/>
            <a:ext cx="223617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800" b="1" u="none" strike="noStrike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Gradient Boost</a:t>
            </a:r>
            <a:endParaRPr lang="en-US" sz="4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E3092-D05D-68D1-D35B-22815C18022D}"/>
              </a:ext>
            </a:extLst>
          </p:cNvPr>
          <p:cNvSpPr txBox="1"/>
          <p:nvPr/>
        </p:nvSpPr>
        <p:spPr>
          <a:xfrm>
            <a:off x="929641" y="1543869"/>
            <a:ext cx="10332719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3900" b="1" u="none" strike="noStrike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XGBoost</a:t>
            </a:r>
            <a:endParaRPr lang="en-US" sz="23900" b="1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7404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861F54-743C-2F75-9A2D-1C1491769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59663"/>
              </p:ext>
            </p:extLst>
          </p:nvPr>
        </p:nvGraphicFramePr>
        <p:xfrm>
          <a:off x="947859" y="1691640"/>
          <a:ext cx="4236720" cy="347472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119727474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4129230700"/>
                    </a:ext>
                  </a:extLst>
                </a:gridCol>
              </a:tblGrid>
              <a:tr h="578498"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0.050547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006391"/>
                  </a:ext>
                </a:extLst>
              </a:tr>
              <a:tr h="578498"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FF000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FF000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FF0000">
                                  <a:tint val="23500"/>
                                  <a:satMod val="160000"/>
                                </a:srgb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sex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FF000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FF000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FF0000">
                                  <a:tint val="23500"/>
                                  <a:satMod val="160000"/>
                                </a:srgb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0.002721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897056"/>
                  </a:ext>
                </a:extLst>
              </a:tr>
              <a:tr h="578498"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bmi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0.092197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247734"/>
                  </a:ext>
                </a:extLst>
              </a:tr>
              <a:tr h="578498"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children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0.013500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129984"/>
                  </a:ext>
                </a:extLst>
              </a:tr>
              <a:tr h="578498"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smoker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0.834279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6921765"/>
                  </a:ext>
                </a:extLst>
              </a:tr>
              <a:tr h="578498"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FF000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FF000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FF000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region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FF000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FF000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FF000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0.006756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70593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BAF1A5-BEA5-78B8-F8FF-60C890B94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75887"/>
              </p:ext>
            </p:extLst>
          </p:nvPr>
        </p:nvGraphicFramePr>
        <p:xfrm>
          <a:off x="7006048" y="1981200"/>
          <a:ext cx="4236720" cy="28956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119727474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4129230700"/>
                    </a:ext>
                  </a:extLst>
                </a:gridCol>
              </a:tblGrid>
              <a:tr h="578498">
                <a:tc>
                  <a:txBody>
                    <a:bodyPr/>
                    <a:lstStyle/>
                    <a:p>
                      <a:pPr fontAlgn="b"/>
                      <a:endParaRPr lang="en-US" sz="3200" b="1">
                        <a:solidFill>
                          <a:schemeClr val="bg1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3200" b="1" dirty="0">
                          <a:gradFill flip="none" rotWithShape="1">
                            <a:gsLst>
                              <a:gs pos="0">
                                <a:srgbClr val="AF4FFB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AF4FFB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AF4FFB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Importance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891522"/>
                  </a:ext>
                </a:extLst>
              </a:tr>
              <a:tr h="578498"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0.050547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897056"/>
                  </a:ext>
                </a:extLst>
              </a:tr>
              <a:tr h="578498"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bmi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0.092197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247734"/>
                  </a:ext>
                </a:extLst>
              </a:tr>
              <a:tr h="578498"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children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0.013500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129984"/>
                  </a:ext>
                </a:extLst>
              </a:tr>
              <a:tr h="578498">
                <a:tc>
                  <a:txBody>
                    <a:bodyPr/>
                    <a:lstStyle/>
                    <a:p>
                      <a:pPr fontAlgn="base"/>
                      <a:r>
                        <a:rPr lang="en-US" sz="3200" dirty="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smoker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200" dirty="0">
                          <a:gradFill flip="none" rotWithShape="1">
                            <a:gsLst>
                              <a:gs pos="0">
                                <a:srgbClr val="92D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92D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92D050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effectLst/>
                          <a:latin typeface="Tw Cen MT" panose="020B0602020104020603" pitchFamily="34" charset="77"/>
                        </a:rPr>
                        <a:t>0.834279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69217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3D09DD-016D-FE14-38C4-E4C0C3A7384A}"/>
              </a:ext>
            </a:extLst>
          </p:cNvPr>
          <p:cNvSpPr txBox="1"/>
          <p:nvPr/>
        </p:nvSpPr>
        <p:spPr>
          <a:xfrm>
            <a:off x="5348665" y="3136612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gradFill flip="none" rotWithShape="1">
                  <a:gsLst>
                    <a:gs pos="0">
                      <a:srgbClr val="AF4FFB">
                        <a:tint val="66000"/>
                        <a:satMod val="160000"/>
                      </a:srgbClr>
                    </a:gs>
                    <a:gs pos="50000">
                      <a:srgbClr val="AF4FFB">
                        <a:tint val="44500"/>
                        <a:satMod val="160000"/>
                      </a:srgbClr>
                    </a:gs>
                    <a:gs pos="100000">
                      <a:srgbClr val="AF4FFB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&gt; 0.01</a:t>
            </a:r>
            <a:endParaRPr lang="en-US" sz="6000" b="1">
              <a:gradFill flip="none" rotWithShape="1">
                <a:gsLst>
                  <a:gs pos="0">
                    <a:srgbClr val="AF4FFB">
                      <a:tint val="66000"/>
                      <a:satMod val="160000"/>
                    </a:srgbClr>
                  </a:gs>
                  <a:gs pos="50000">
                    <a:srgbClr val="AF4FFB">
                      <a:tint val="44500"/>
                      <a:satMod val="160000"/>
                    </a:srgbClr>
                  </a:gs>
                  <a:gs pos="100000">
                    <a:srgbClr val="AF4FFB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5964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C6E3092-D05D-68D1-D35B-22815C18022D}"/>
              </a:ext>
            </a:extLst>
          </p:cNvPr>
          <p:cNvSpPr txBox="1"/>
          <p:nvPr/>
        </p:nvSpPr>
        <p:spPr>
          <a:xfrm>
            <a:off x="1658147" y="1112520"/>
            <a:ext cx="887570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3800" b="1" u="none" strike="noStrike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" panose="020B0602020104020603" pitchFamily="34" charset="77"/>
              </a:rPr>
              <a:t>Final Model</a:t>
            </a:r>
            <a:endParaRPr lang="en-US" sz="138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322DA3-B5CF-4A48-0CD4-00A1762F8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88192"/>
              </p:ext>
            </p:extLst>
          </p:nvPr>
        </p:nvGraphicFramePr>
        <p:xfrm>
          <a:off x="3329123" y="3429000"/>
          <a:ext cx="5533754" cy="2316480"/>
        </p:xfrm>
        <a:graphic>
          <a:graphicData uri="http://schemas.openxmlformats.org/drawingml/2006/table">
            <a:tbl>
              <a:tblPr firstCol="1">
                <a:tableStyleId>{5FD0F851-EC5A-4D38-B0AD-8093EC10F338}</a:tableStyleId>
              </a:tblPr>
              <a:tblGrid>
                <a:gridCol w="2766877">
                  <a:extLst>
                    <a:ext uri="{9D8B030D-6E8A-4147-A177-3AD203B41FA5}">
                      <a16:colId xmlns:a16="http://schemas.microsoft.com/office/drawing/2014/main" val="1713145379"/>
                    </a:ext>
                  </a:extLst>
                </a:gridCol>
                <a:gridCol w="2766877">
                  <a:extLst>
                    <a:ext uri="{9D8B030D-6E8A-4147-A177-3AD203B41FA5}">
                      <a16:colId xmlns:a16="http://schemas.microsoft.com/office/drawing/2014/main" val="1959345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sz="3200" b="1">
                          <a:gradFill flip="none" rotWithShape="1">
                            <a:gsLst>
                              <a:gs pos="0">
                                <a:srgbClr val="AF4FFB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AF4FFB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AF4FFB">
                                  <a:tint val="23500"/>
                                  <a:satMod val="160000"/>
                                </a:srgb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/>
                        </a:rPr>
                        <a:t>Metric</a:t>
                      </a:r>
                      <a:endParaRPr lang="en-US" sz="3200" b="1">
                        <a:gradFill flip="none" rotWithShape="1">
                          <a:gsLst>
                            <a:gs pos="0">
                              <a:srgbClr val="AF4FFB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AF4FFB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AF4FFB">
                                <a:tint val="23500"/>
                                <a:satMod val="160000"/>
                              </a:srgb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3200" b="1">
                          <a:gradFill flip="none" rotWithShape="1">
                            <a:gsLst>
                              <a:gs pos="0">
                                <a:srgbClr val="AF4FFB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AF4FFB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AF4FFB">
                                  <a:tint val="23500"/>
                                  <a:satMod val="160000"/>
                                </a:srgb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/>
                        </a:rPr>
                        <a:t>Score</a:t>
                      </a:r>
                      <a:endParaRPr lang="en-US" sz="3200" b="1">
                        <a:gradFill flip="none" rotWithShape="1">
                          <a:gsLst>
                            <a:gs pos="0">
                              <a:srgbClr val="AF4FFB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AF4FFB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AF4FFB">
                                <a:tint val="23500"/>
                                <a:satMod val="160000"/>
                              </a:srgb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246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00B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00B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00B050">
                                  <a:tint val="23500"/>
                                  <a:satMod val="160000"/>
                                </a:srgb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/>
                        </a:rPr>
                        <a:t>Train Accuracy</a:t>
                      </a:r>
                      <a:endParaRPr lang="en-US" sz="3200"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00B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00B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00B050">
                                  <a:tint val="23500"/>
                                  <a:satMod val="160000"/>
                                </a:srgb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/>
                        </a:rPr>
                        <a:t>0.870692</a:t>
                      </a:r>
                      <a:endParaRPr lang="en-US" sz="3200"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172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00B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00B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00B050">
                                  <a:tint val="23500"/>
                                  <a:satMod val="160000"/>
                                </a:srgb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/>
                        </a:rPr>
                        <a:t>Test Accuracy</a:t>
                      </a:r>
                      <a:endParaRPr lang="en-US" sz="3200"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00B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00B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00B050">
                                  <a:tint val="23500"/>
                                  <a:satMod val="160000"/>
                                </a:srgb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/>
                        </a:rPr>
                        <a:t>0.904152</a:t>
                      </a:r>
                      <a:endParaRPr lang="en-US" sz="3200"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1276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00B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00B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00B050">
                                  <a:tint val="23500"/>
                                  <a:satMod val="160000"/>
                                </a:srgb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/>
                        </a:rPr>
                        <a:t>CV Score</a:t>
                      </a:r>
                      <a:endParaRPr lang="en-US" sz="3200"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200">
                          <a:gradFill flip="none" rotWithShape="1">
                            <a:gsLst>
                              <a:gs pos="0">
                                <a:srgbClr val="00B050">
                                  <a:tint val="66000"/>
                                  <a:satMod val="160000"/>
                                </a:srgbClr>
                              </a:gs>
                              <a:gs pos="50000">
                                <a:srgbClr val="00B050">
                                  <a:tint val="44500"/>
                                  <a:satMod val="160000"/>
                                </a:srgbClr>
                              </a:gs>
                              <a:gs pos="100000">
                                <a:srgbClr val="00B050">
                                  <a:tint val="23500"/>
                                  <a:satMod val="160000"/>
                                </a:srgb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/>
                        </a:rPr>
                        <a:t>0.860071</a:t>
                      </a:r>
                      <a:endParaRPr lang="en-US" sz="3200"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8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367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C6E3092-D05D-68D1-D35B-22815C18022D}"/>
              </a:ext>
            </a:extLst>
          </p:cNvPr>
          <p:cNvSpPr txBox="1"/>
          <p:nvPr/>
        </p:nvSpPr>
        <p:spPr>
          <a:xfrm>
            <a:off x="2073021" y="1543869"/>
            <a:ext cx="8045958" cy="377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3900" b="1" u="none" strike="noStrike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DEMO</a:t>
            </a:r>
            <a:r>
              <a:rPr lang="en-US" sz="23900" b="1" u="none" strike="noStrike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latin typeface="Tw Cen MT Condensed Extra Bold" panose="020B0602020104020603" pitchFamily="34" charset="77"/>
              </a:rPr>
              <a:t>!</a:t>
            </a:r>
            <a:endParaRPr lang="en-US" sz="23900" b="1"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2005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C6E3092-D05D-68D1-D35B-22815C18022D}"/>
              </a:ext>
            </a:extLst>
          </p:cNvPr>
          <p:cNvSpPr txBox="1"/>
          <p:nvPr/>
        </p:nvSpPr>
        <p:spPr>
          <a:xfrm>
            <a:off x="1662874" y="2321004"/>
            <a:ext cx="886625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3800" b="1" u="none" strike="noStrike">
                <a:gradFill flip="none" rotWithShape="1">
                  <a:gsLst>
                    <a:gs pos="0">
                      <a:srgbClr val="FF52C2">
                        <a:shade val="30000"/>
                        <a:satMod val="115000"/>
                      </a:srgbClr>
                    </a:gs>
                    <a:gs pos="50000">
                      <a:srgbClr val="FF52C2">
                        <a:shade val="67500"/>
                        <a:satMod val="115000"/>
                      </a:srgbClr>
                    </a:gs>
                    <a:gs pos="100000">
                      <a:srgbClr val="FF52C2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Tw Cen MT Condensed Extra Bold" panose="020B0602020104020603" pitchFamily="34" charset="77"/>
              </a:rPr>
              <a:t>CONCLUSION</a:t>
            </a:r>
            <a:endParaRPr lang="en-US" sz="16600" b="1">
              <a:gradFill flip="none" rotWithShape="1">
                <a:gsLst>
                  <a:gs pos="0">
                    <a:srgbClr val="FF52C2">
                      <a:shade val="30000"/>
                      <a:satMod val="115000"/>
                    </a:srgbClr>
                  </a:gs>
                  <a:gs pos="50000">
                    <a:srgbClr val="FF52C2">
                      <a:shade val="67500"/>
                      <a:satMod val="115000"/>
                    </a:srgbClr>
                  </a:gs>
                  <a:gs pos="100000">
                    <a:srgbClr val="FF52C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4310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C6E3092-D05D-68D1-D35B-22815C18022D}"/>
              </a:ext>
            </a:extLst>
          </p:cNvPr>
          <p:cNvSpPr txBox="1"/>
          <p:nvPr/>
        </p:nvSpPr>
        <p:spPr>
          <a:xfrm>
            <a:off x="1516571" y="1213009"/>
            <a:ext cx="7225094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3800" b="1" u="none" strike="noStrike">
                <a:gradFill flip="none" rotWithShape="1">
                  <a:gsLst>
                    <a:gs pos="0">
                      <a:schemeClr val="accent2">
                        <a:tint val="66000"/>
                        <a:satMod val="160000"/>
                      </a:schemeClr>
                    </a:gs>
                    <a:gs pos="50000">
                      <a:schemeClr val="accent2">
                        <a:tint val="44500"/>
                        <a:satMod val="160000"/>
                      </a:schemeClr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Presented By  </a:t>
            </a:r>
            <a:r>
              <a:rPr lang="en-US" sz="8000" b="1" u="none" strike="noStrike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	</a:t>
            </a:r>
            <a:endParaRPr lang="en-US" sz="9600" b="1" u="none" strike="noStrike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  <a:p>
            <a:pPr algn="just"/>
            <a:r>
              <a:rPr lang="en-US" sz="2000" b="1">
                <a:gradFill flip="none" rotWithShape="1">
                  <a:gsLst>
                    <a:gs pos="0">
                      <a:srgbClr val="FF52C2">
                        <a:tint val="66000"/>
                        <a:satMod val="160000"/>
                      </a:srgbClr>
                    </a:gs>
                    <a:gs pos="50000">
                      <a:srgbClr val="FF52C2">
                        <a:tint val="44500"/>
                        <a:satMod val="160000"/>
                      </a:srgbClr>
                    </a:gs>
                    <a:gs pos="100000">
                      <a:srgbClr val="FF52C2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			</a:t>
            </a:r>
            <a:endParaRPr lang="en-US" sz="16600" b="1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B2DA3-4A95-4610-4533-193586130A01}"/>
              </a:ext>
            </a:extLst>
          </p:cNvPr>
          <p:cNvSpPr txBox="1"/>
          <p:nvPr/>
        </p:nvSpPr>
        <p:spPr>
          <a:xfrm>
            <a:off x="5129118" y="3798332"/>
            <a:ext cx="40148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err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Bandi</a:t>
            </a:r>
            <a:r>
              <a:rPr lang="en-US" sz="3200" b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, Om Preetham </a:t>
            </a:r>
          </a:p>
          <a:p>
            <a:pPr algn="just"/>
            <a:r>
              <a:rPr lang="en-US" sz="3200" b="1" err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Polsani</a:t>
            </a:r>
            <a:r>
              <a:rPr lang="en-US" sz="3200" b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, Akhil </a:t>
            </a:r>
          </a:p>
          <a:p>
            <a:pPr algn="just"/>
            <a:r>
              <a:rPr lang="en-US" sz="3200" b="1" err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Ullendula</a:t>
            </a:r>
            <a:r>
              <a:rPr lang="en-US" sz="3200" b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, </a:t>
            </a:r>
            <a:r>
              <a:rPr lang="en-US" sz="3200" b="1" err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Thriveen</a:t>
            </a:r>
            <a:endParaRPr lang="en-US" sz="3200" b="1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Tw Cen MT" panose="020B0602020104020603" pitchFamily="34" charset="77"/>
            </a:endParaRPr>
          </a:p>
          <a:p>
            <a:pPr algn="just"/>
            <a:r>
              <a:rPr lang="en-US" sz="3200" b="1" err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Virigineni</a:t>
            </a:r>
            <a:r>
              <a:rPr lang="en-US" sz="3200" b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, </a:t>
            </a:r>
            <a:r>
              <a:rPr lang="en-US" sz="3200" b="1" err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Sravya</a:t>
            </a:r>
            <a:r>
              <a:rPr lang="en-US" sz="3200" b="1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 Sri</a:t>
            </a:r>
          </a:p>
        </p:txBody>
      </p:sp>
    </p:spTree>
    <p:extLst>
      <p:ext uri="{BB962C8B-B14F-4D97-AF65-F5344CB8AC3E}">
        <p14:creationId xmlns:p14="http://schemas.microsoft.com/office/powerpoint/2010/main" val="4019827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C6E3092-D05D-68D1-D35B-22815C18022D}"/>
              </a:ext>
            </a:extLst>
          </p:cNvPr>
          <p:cNvSpPr txBox="1"/>
          <p:nvPr/>
        </p:nvSpPr>
        <p:spPr>
          <a:xfrm>
            <a:off x="4403149" y="2321004"/>
            <a:ext cx="3385702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3800" b="1">
                <a:gradFill flip="none" rotWithShape="1">
                  <a:gsLst>
                    <a:gs pos="0">
                      <a:schemeClr val="accent4">
                        <a:tint val="66000"/>
                        <a:satMod val="160000"/>
                      </a:schemeClr>
                    </a:gs>
                    <a:gs pos="50000">
                      <a:schemeClr val="accent4">
                        <a:tint val="44500"/>
                        <a:satMod val="160000"/>
                      </a:schemeClr>
                    </a:gs>
                    <a:gs pos="100000">
                      <a:schemeClr val="accent4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Q/A</a:t>
            </a:r>
            <a:endParaRPr lang="en-US" sz="16600" b="1">
              <a:gradFill flip="none" rotWithShape="1">
                <a:gsLst>
                  <a:gs pos="0">
                    <a:schemeClr val="accent4">
                      <a:tint val="66000"/>
                      <a:satMod val="160000"/>
                    </a:schemeClr>
                  </a:gs>
                  <a:gs pos="50000">
                    <a:schemeClr val="accent4">
                      <a:tint val="44500"/>
                      <a:satMod val="160000"/>
                    </a:schemeClr>
                  </a:gs>
                  <a:gs pos="100000">
                    <a:schemeClr val="accent4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 Condensed Extra Bold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5835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C44D51-721A-49BC-99AC-4263AE1CFE3D}"/>
              </a:ext>
            </a:extLst>
          </p:cNvPr>
          <p:cNvSpPr txBox="1"/>
          <p:nvPr/>
        </p:nvSpPr>
        <p:spPr>
          <a:xfrm>
            <a:off x="2166985" y="2981385"/>
            <a:ext cx="4208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gradFill flip="none" rotWithShape="1">
                  <a:gsLst>
                    <a:gs pos="0">
                      <a:srgbClr val="FF52C2">
                        <a:shade val="30000"/>
                        <a:satMod val="115000"/>
                      </a:srgbClr>
                    </a:gs>
                    <a:gs pos="50000">
                      <a:srgbClr val="FF52C2">
                        <a:shade val="67500"/>
                        <a:satMod val="115000"/>
                      </a:srgbClr>
                    </a:gs>
                    <a:gs pos="100000">
                      <a:srgbClr val="FF52C2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/>
                <a:latin typeface="Tw Cen MT" panose="020B0602020104020603" pitchFamily="34" charset="77"/>
              </a:rPr>
              <a:t>MEDICAL INSURANCE </a:t>
            </a:r>
            <a:r>
              <a:rPr lang="en-US" sz="2400" b="1">
                <a:gradFill flip="none" rotWithShape="1">
                  <a:gsLst>
                    <a:gs pos="0">
                      <a:srgbClr val="812864">
                        <a:shade val="30000"/>
                        <a:satMod val="115000"/>
                      </a:srgbClr>
                    </a:gs>
                    <a:gs pos="50000">
                      <a:srgbClr val="812864">
                        <a:shade val="67500"/>
                        <a:satMod val="115000"/>
                      </a:srgbClr>
                    </a:gs>
                    <a:gs pos="100000">
                      <a:srgbClr val="812864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/>
                <a:latin typeface="Tw Cen MT" panose="020B0602020104020603" pitchFamily="34" charset="77"/>
              </a:rPr>
              <a:t>| NOUN</a:t>
            </a:r>
            <a:endParaRPr lang="en-US" sz="2400">
              <a:gradFill flip="none" rotWithShape="1">
                <a:gsLst>
                  <a:gs pos="0">
                    <a:srgbClr val="812864">
                      <a:shade val="30000"/>
                      <a:satMod val="115000"/>
                    </a:srgbClr>
                  </a:gs>
                  <a:gs pos="50000">
                    <a:srgbClr val="812864">
                      <a:shade val="67500"/>
                      <a:satMod val="115000"/>
                    </a:srgbClr>
                  </a:gs>
                  <a:gs pos="100000">
                    <a:srgbClr val="812864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B4098-04DA-C22E-F541-F02A09FBC432}"/>
              </a:ext>
            </a:extLst>
          </p:cNvPr>
          <p:cNvSpPr txBox="1"/>
          <p:nvPr/>
        </p:nvSpPr>
        <p:spPr>
          <a:xfrm>
            <a:off x="2166986" y="3429000"/>
            <a:ext cx="753360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insurance coverage that </a:t>
            </a:r>
            <a:r>
              <a:rPr lang="en-US" sz="3200" b="1">
                <a:solidFill>
                  <a:schemeClr val="bg1"/>
                </a:solidFill>
                <a:latin typeface="Tw Cen MT" panose="020B0602020104020603" pitchFamily="34" charset="77"/>
              </a:rPr>
              <a:t>pays</a:t>
            </a:r>
            <a:r>
              <a:rPr lang="en-US" sz="3200" b="1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 for medical &amp; surgical expenses incurred by the insured</a:t>
            </a:r>
            <a:endParaRPr lang="en-US" sz="3200">
              <a:solidFill>
                <a:schemeClr val="bg1"/>
              </a:soli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2000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BC6DDB4-0A0C-B416-152C-C46F4807A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6494"/>
            <a:ext cx="12196481" cy="81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1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D5A52-F4E6-B4CB-B6A8-3383A25C5BB3}"/>
              </a:ext>
            </a:extLst>
          </p:cNvPr>
          <p:cNvSpPr txBox="1"/>
          <p:nvPr/>
        </p:nvSpPr>
        <p:spPr>
          <a:xfrm>
            <a:off x="4615197" y="3013502"/>
            <a:ext cx="29616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gradFill flip="none" rotWithShape="1">
                  <a:gsLst>
                    <a:gs pos="0">
                      <a:srgbClr val="FF52C2">
                        <a:shade val="30000"/>
                        <a:satMod val="115000"/>
                      </a:srgbClr>
                    </a:gs>
                    <a:gs pos="50000">
                      <a:srgbClr val="FF52C2">
                        <a:shade val="67500"/>
                        <a:satMod val="115000"/>
                      </a:srgbClr>
                    </a:gs>
                    <a:gs pos="100000">
                      <a:srgbClr val="FF52C2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/>
              </a:rPr>
              <a:t>OBJECTIVE</a:t>
            </a:r>
            <a:endParaRPr lang="en-US" sz="4800">
              <a:gradFill flip="none" rotWithShape="1">
                <a:gsLst>
                  <a:gs pos="0">
                    <a:srgbClr val="812864">
                      <a:shade val="30000"/>
                      <a:satMod val="115000"/>
                    </a:srgbClr>
                  </a:gs>
                  <a:gs pos="50000">
                    <a:srgbClr val="812864">
                      <a:shade val="67500"/>
                      <a:satMod val="115000"/>
                    </a:srgbClr>
                  </a:gs>
                  <a:gs pos="100000">
                    <a:srgbClr val="812864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522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C44D51-721A-49BC-99AC-4263AE1CFE3D}"/>
              </a:ext>
            </a:extLst>
          </p:cNvPr>
          <p:cNvSpPr txBox="1"/>
          <p:nvPr/>
        </p:nvSpPr>
        <p:spPr>
          <a:xfrm>
            <a:off x="2166985" y="2981385"/>
            <a:ext cx="1619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gradFill flip="none" rotWithShape="1">
                  <a:gsLst>
                    <a:gs pos="0">
                      <a:srgbClr val="FF52C2">
                        <a:shade val="30000"/>
                        <a:satMod val="115000"/>
                      </a:srgbClr>
                    </a:gs>
                    <a:gs pos="50000">
                      <a:srgbClr val="FF52C2">
                        <a:shade val="67500"/>
                        <a:satMod val="115000"/>
                      </a:srgbClr>
                    </a:gs>
                    <a:gs pos="100000">
                      <a:srgbClr val="FF52C2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/>
                <a:latin typeface="Tw Cen MT" panose="020B0602020104020603" pitchFamily="34" charset="77"/>
              </a:rPr>
              <a:t>OBJECTIVE</a:t>
            </a:r>
            <a:endParaRPr lang="en-US" sz="2200">
              <a:gradFill flip="none" rotWithShape="1">
                <a:gsLst>
                  <a:gs pos="0">
                    <a:srgbClr val="812864">
                      <a:shade val="30000"/>
                      <a:satMod val="115000"/>
                    </a:srgbClr>
                  </a:gs>
                  <a:gs pos="50000">
                    <a:srgbClr val="812864">
                      <a:shade val="67500"/>
                      <a:satMod val="115000"/>
                    </a:srgbClr>
                  </a:gs>
                  <a:gs pos="100000">
                    <a:srgbClr val="812864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B4098-04DA-C22E-F541-F02A09FBC432}"/>
              </a:ext>
            </a:extLst>
          </p:cNvPr>
          <p:cNvSpPr txBox="1"/>
          <p:nvPr/>
        </p:nvSpPr>
        <p:spPr>
          <a:xfrm>
            <a:off x="2166985" y="3429000"/>
            <a:ext cx="74863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develop a machine learning model </a:t>
            </a:r>
            <a:r>
              <a:rPr lang="en-US" sz="3200" b="1">
                <a:solidFill>
                  <a:schemeClr val="bg1"/>
                </a:solidFill>
                <a:latin typeface="Tw Cen MT" panose="020B0602020104020603" pitchFamily="34" charset="77"/>
              </a:rPr>
              <a:t> to </a:t>
            </a:r>
            <a:r>
              <a:rPr lang="en-US" sz="3200" b="1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 predict medical insurance costs based on individual health and demographic factors</a:t>
            </a:r>
            <a:endParaRPr lang="en-US" sz="3200">
              <a:solidFill>
                <a:schemeClr val="bg1"/>
              </a:soli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2165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CDE18AB-8D58-1A12-E1EE-016655AC3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-59788"/>
            <a:ext cx="13716000" cy="69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4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F1F4D-2DEF-1C01-7DD4-7B8D636F2F7C}"/>
              </a:ext>
            </a:extLst>
          </p:cNvPr>
          <p:cNvSpPr txBox="1"/>
          <p:nvPr/>
        </p:nvSpPr>
        <p:spPr>
          <a:xfrm>
            <a:off x="2781492" y="3013501"/>
            <a:ext cx="66290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gradFill flip="none" rotWithShape="1">
                  <a:gsLst>
                    <a:gs pos="0">
                      <a:srgbClr val="FF52C2">
                        <a:shade val="30000"/>
                        <a:satMod val="115000"/>
                      </a:srgbClr>
                    </a:gs>
                    <a:gs pos="50000">
                      <a:srgbClr val="FF52C2">
                        <a:shade val="67500"/>
                        <a:satMod val="115000"/>
                      </a:srgbClr>
                    </a:gs>
                    <a:gs pos="100000">
                      <a:srgbClr val="FF52C2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/>
                <a:latin typeface="Tw Cen MT" panose="020B0602020104020603" pitchFamily="34" charset="77"/>
              </a:rPr>
              <a:t>DATASET AND LIBRARIES</a:t>
            </a:r>
          </a:p>
        </p:txBody>
      </p:sp>
    </p:spTree>
    <p:extLst>
      <p:ext uri="{BB962C8B-B14F-4D97-AF65-F5344CB8AC3E}">
        <p14:creationId xmlns:p14="http://schemas.microsoft.com/office/powerpoint/2010/main" val="242763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501</Words>
  <Application>Microsoft Macintosh PowerPoint</Application>
  <PresentationFormat>Widescreen</PresentationFormat>
  <Paragraphs>189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Google Sans</vt:lpstr>
      <vt:lpstr>Söhne</vt:lpstr>
      <vt:lpstr>Tw Cen MT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Preetham Bandi</dc:creator>
  <cp:lastModifiedBy>Bandi, Om Preetham</cp:lastModifiedBy>
  <cp:revision>3</cp:revision>
  <dcterms:created xsi:type="dcterms:W3CDTF">2021-04-07T17:42:26Z</dcterms:created>
  <dcterms:modified xsi:type="dcterms:W3CDTF">2023-11-28T05:22:55Z</dcterms:modified>
</cp:coreProperties>
</file>