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43891200" cy="32918400"/>
  <p:notesSz cx="37441188" cy="51206400"/>
  <p:embeddedFontLst>
    <p:embeddedFont>
      <p:font typeface="Quattrocento" panose="020B0604020202020204" charset="0"/>
      <p:regular r:id="rId6"/>
      <p:bold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2">
          <p15:clr>
            <a:srgbClr val="A4A3A4"/>
          </p15:clr>
        </p15:guide>
        <p15:guide id="2" pos="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A5"/>
    <a:srgbClr val="FDD07F"/>
    <a:srgbClr val="FFE89F"/>
    <a:srgbClr val="D3D5DF"/>
    <a:srgbClr val="D2D8E4"/>
    <a:srgbClr val="C1C9D9"/>
    <a:srgbClr val="D17D7D"/>
    <a:srgbClr val="B41E1E"/>
    <a:srgbClr val="B9D7DC"/>
    <a:srgbClr val="FA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 autoAdjust="0"/>
  </p:normalViewPr>
  <p:slideViewPr>
    <p:cSldViewPr>
      <p:cViewPr>
        <p:scale>
          <a:sx n="20" d="100"/>
          <a:sy n="20" d="100"/>
        </p:scale>
        <p:origin x="1435" y="10"/>
      </p:cViewPr>
      <p:guideLst>
        <p:guide orient="horz" pos="9552"/>
        <p:guide pos="2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16938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16938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fld id="{C3821831-2B9E-4755-9FF2-D0B0BEF81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2" y="0"/>
            <a:ext cx="162258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3113" y="4241800"/>
            <a:ext cx="28274962" cy="2120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6860500"/>
            <a:ext cx="29952950" cy="254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2" y="53713062"/>
            <a:ext cx="1622583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fld id="{A7A3E3C6-57BD-4827-A686-7B170B46C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5392738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8013D4E7-0005-4E28-B809-46F629ED953E}" type="slidenum">
              <a:rPr lang="en-US" sz="7100"/>
              <a:pPr eaLnBrk="1" hangingPunct="1"/>
              <a:t>1</a:t>
            </a:fld>
            <a:endParaRPr lang="en-US" sz="71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4064D7D-464A-4708-9759-403F89E21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6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C84F10-113F-4F09-A76B-2176B34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58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5" y="1319213"/>
            <a:ext cx="9874250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1319213"/>
            <a:ext cx="29475112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39F5895-A9FE-429D-AE19-E169F67F1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728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78A6E67-DA7B-4FCC-A18A-FC7C8A034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88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AB7E099-5C0A-4709-9BBB-71DECD41A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01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7681913"/>
            <a:ext cx="19673888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1913"/>
            <a:ext cx="19675475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03D45C2-6D5F-448B-95B1-CD0C53878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67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8610943-C3CC-4B71-9F28-BF9409E4C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36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78326B-3987-4EE9-9239-5FDA69C81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40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1F3B20C-577A-4608-AF62-749557E31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780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CA0EE2-436D-4402-9038-3DA719D29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6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5C1286E-2D26-43B2-8CD4-A2F0A623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19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BF"/>
            </a:gs>
            <a:gs pos="100000">
              <a:srgbClr val="FFFF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 smtClean="0"/>
            </a:lvl1pPr>
          </a:lstStyle>
          <a:p>
            <a:pPr>
              <a:defRPr/>
            </a:pPr>
            <a:fld id="{EAD58424-6508-4C08-B0AB-A12183DAE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melancholymedallion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6.emf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46000">
              <a:schemeClr val="accent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>
            <a:extLst>
              <a:ext uri="{FF2B5EF4-FFF2-40B4-BE49-F238E27FC236}">
                <a16:creationId xmlns:a16="http://schemas.microsoft.com/office/drawing/2014/main" id="{6E6FAECA-7B53-459F-9726-99A6AE0B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467600"/>
            <a:ext cx="9601200" cy="10820401"/>
          </a:xfrm>
          <a:prstGeom prst="round2DiagRect">
            <a:avLst>
              <a:gd name="adj1" fmla="val 6827"/>
              <a:gd name="adj2" fmla="val 0"/>
            </a:avLst>
          </a:prstGeom>
          <a:solidFill>
            <a:srgbClr val="FDDEA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endParaRPr lang="en-US" sz="3600" b="1">
              <a:noFill/>
              <a:latin typeface="Quattrocento" panose="02020802030000000404" pitchFamily="18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609600" y="609599"/>
            <a:ext cx="42672000" cy="6208923"/>
          </a:xfrm>
          <a:prstGeom prst="round2DiagRect">
            <a:avLst/>
          </a:prstGeom>
          <a:solidFill>
            <a:srgbClr val="B41E1E"/>
          </a:solidFill>
          <a:ln w="9525">
            <a:noFill/>
            <a:miter lim="800000"/>
          </a:ln>
          <a:extLst/>
        </p:spPr>
        <p:txBody>
          <a:bodyPr lIns="109721" tIns="54861" rIns="109721" bIns="54861" anchor="ctr"/>
          <a:lstStyle>
            <a:defPPr>
              <a:defRPr kern="1200" smtId="4294967295"/>
            </a:defPPr>
          </a:lstStyle>
          <a:p>
            <a:pPr algn="ctr" defTabSz="3762375">
              <a:defRPr/>
            </a:pPr>
            <a:endParaRPr lang="en-US" sz="4400" b="1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Title 11">
            <a:extLst>
              <a:ext uri="{FF2B5EF4-FFF2-40B4-BE49-F238E27FC236}">
                <a16:creationId xmlns:a16="http://schemas.microsoft.com/office/drawing/2014/main" id="{D3A698E4-5105-47D7-8AAB-C4BA53E6D379}"/>
              </a:ext>
            </a:extLst>
          </p:cNvPr>
          <p:cNvSpPr txBox="1"/>
          <p:nvPr/>
        </p:nvSpPr>
        <p:spPr>
          <a:xfrm>
            <a:off x="1371600" y="1254500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b="1" dirty="0">
                <a:solidFill>
                  <a:schemeClr val="bg1"/>
                </a:solidFill>
                <a:latin typeface="Quattrocento" panose="02020802030000000404" pitchFamily="18" charset="0"/>
              </a:rPr>
              <a:t>This Scientific Poster Template Is Provided By </a:t>
            </a:r>
            <a:r>
              <a:rPr lang="en-US" sz="8500" b="1" dirty="0" err="1">
                <a:solidFill>
                  <a:schemeClr val="bg1"/>
                </a:solidFill>
                <a:latin typeface="Quattrocento" panose="02020802030000000404" pitchFamily="18" charset="0"/>
              </a:rPr>
              <a:t>MakeSigns</a:t>
            </a:r>
            <a:br>
              <a:rPr lang="en-US" sz="8500" b="1" dirty="0">
                <a:solidFill>
                  <a:schemeClr val="bg1"/>
                </a:solidFill>
                <a:latin typeface="Quattrocento" panose="02020802030000000404" pitchFamily="18" charset="0"/>
              </a:rPr>
            </a:br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LESION DETECTION AND CLASSIFICATION</a:t>
            </a:r>
            <a:endParaRPr lang="en-US" sz="8500" b="1" dirty="0">
              <a:solidFill>
                <a:schemeClr val="bg1"/>
              </a:solidFill>
              <a:latin typeface="Quattrocento" panose="02020802030000000404" pitchFamily="18" charset="0"/>
            </a:endParaRP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9FEE118B-FBC6-45D8-93CE-3A87E15AD5C3}"/>
              </a:ext>
            </a:extLst>
          </p:cNvPr>
          <p:cNvSpPr txBox="1"/>
          <p:nvPr/>
        </p:nvSpPr>
        <p:spPr>
          <a:xfrm>
            <a:off x="1371600" y="4240163"/>
            <a:ext cx="41148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 err="1">
                <a:solidFill>
                  <a:schemeClr val="bg1"/>
                </a:solidFill>
                <a:latin typeface="Quattrocento Sans" panose="020B0502050000020003" pitchFamily="34" charset="0"/>
              </a:rPr>
              <a:t>Bhairavsingh</a:t>
            </a:r>
            <a:r>
              <a:rPr lang="en-US" sz="5600" dirty="0">
                <a:solidFill>
                  <a:schemeClr val="bg1"/>
                </a:solidFill>
                <a:latin typeface="Quattrocento Sans" panose="020B0502050000020003" pitchFamily="34" charset="0"/>
              </a:rPr>
              <a:t> </a:t>
            </a:r>
            <a:r>
              <a:rPr lang="en-US" sz="5600" dirty="0" err="1">
                <a:solidFill>
                  <a:schemeClr val="bg1"/>
                </a:solidFill>
                <a:latin typeface="Quattrocento Sans" panose="020B0502050000020003" pitchFamily="34" charset="0"/>
              </a:rPr>
              <a:t>Ghorpade</a:t>
            </a:r>
            <a:r>
              <a:rPr lang="en-US" sz="5600" dirty="0">
                <a:solidFill>
                  <a:schemeClr val="bg1"/>
                </a:solidFill>
                <a:latin typeface="Quattrocento Sans" panose="020B0502050000020003" pitchFamily="34" charset="0"/>
              </a:rPr>
              <a:t>, Akhil Potdar, Uma </a:t>
            </a:r>
            <a:r>
              <a:rPr lang="en-US" sz="5600" dirty="0" err="1">
                <a:solidFill>
                  <a:schemeClr val="bg1"/>
                </a:solidFill>
                <a:latin typeface="Quattrocento Sans" panose="020B0502050000020003" pitchFamily="34" charset="0"/>
              </a:rPr>
              <a:t>Kaippa</a:t>
            </a:r>
            <a:endParaRPr lang="en-US" sz="5600" dirty="0">
              <a:solidFill>
                <a:schemeClr val="bg1"/>
              </a:solidFill>
              <a:latin typeface="Quattrocento Sans" panose="020B0502050000020003" pitchFamily="34" charset="0"/>
            </a:endParaRPr>
          </a:p>
          <a:p>
            <a:pPr algn="ctr"/>
            <a:r>
              <a:rPr lang="en-US" sz="5600" dirty="0">
                <a:solidFill>
                  <a:schemeClr val="bg1"/>
                </a:solidFill>
                <a:latin typeface="Quattrocento Sans" panose="020B0502050000020003" pitchFamily="34" charset="0"/>
              </a:rPr>
              <a:t>Dept. of Data Science and Analytics, University of Oklahoma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65DEA53B-8C55-4281-8C92-1B2F1CBC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7467601"/>
            <a:ext cx="9601200" cy="873301"/>
          </a:xfrm>
          <a:prstGeom prst="round2DiagRect">
            <a:avLst>
              <a:gd name="adj1" fmla="val 30177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Quattrocento" panose="02020802030000000404" pitchFamily="18" charset="0"/>
              </a:rPr>
              <a:t>Problems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092E1FA2-37D8-400C-9B5C-644E0120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0" y="7467601"/>
            <a:ext cx="9601200" cy="873301"/>
          </a:xfrm>
          <a:prstGeom prst="round2DiagRect">
            <a:avLst>
              <a:gd name="adj1" fmla="val 30177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E3FEBAB5-D47E-42BA-A84C-C1EA43E9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400" y="7467601"/>
            <a:ext cx="9601200" cy="873301"/>
          </a:xfrm>
          <a:prstGeom prst="round2DiagRect">
            <a:avLst>
              <a:gd name="adj1" fmla="val 30178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C7AAC99D-FA63-4F20-9BC9-620B7B59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69665"/>
            <a:ext cx="9601200" cy="873301"/>
          </a:xfrm>
          <a:prstGeom prst="round2DiagRect">
            <a:avLst>
              <a:gd name="adj1" fmla="val 30178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48ED2435-580E-419E-B71D-5D8F033E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2859" y="25415698"/>
            <a:ext cx="9601200" cy="873301"/>
          </a:xfrm>
          <a:prstGeom prst="round2DiagRect">
            <a:avLst>
              <a:gd name="adj1" fmla="val 33555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Quattrocento" panose="02020802030000000404" pitchFamily="18" charset="0"/>
              </a:rPr>
              <a:t>Acknowledgements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683D493E-8A89-4457-BD64-BF0D722F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857202"/>
            <a:ext cx="9144000" cy="67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600" b="1">
                <a:latin typeface="Quattrocento" panose="02020802030000000404" pitchFamily="18" charset="0"/>
                <a:cs typeface="Arial" pitchFamily="34" charset="0"/>
              </a:rPr>
              <a:t>Abstract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CC5E4-5857-4AD9-BC53-ECDA642EB874}"/>
              </a:ext>
            </a:extLst>
          </p:cNvPr>
          <p:cNvSpPr txBox="1"/>
          <p:nvPr/>
        </p:nvSpPr>
        <p:spPr>
          <a:xfrm>
            <a:off x="838200" y="86583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endParaRPr lang="en-US" sz="2400" dirty="0">
              <a:latin typeface="Quattrocento Sans" panose="020B050205000002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6AC4A-C17C-4A50-801D-9D770B2D4747}"/>
              </a:ext>
            </a:extLst>
          </p:cNvPr>
          <p:cNvSpPr txBox="1"/>
          <p:nvPr/>
        </p:nvSpPr>
        <p:spPr>
          <a:xfrm>
            <a:off x="609600" y="20193000"/>
            <a:ext cx="9601200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 have proven to be highly significant in the field of biomedical image processing and have provided extremely insightful predictions object classification and detection models for various datasets.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dataset, named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DeepLesion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composed of 32,735 lesions in 32,120 bookmarked CT slices from 10,594 studies of 4427 unique patients. We have used a subset of 9816 images containing the CT scans of all the 8 body parts for both classification and lesion detection.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have undertaken the challenge of classifying and detecting the lesion without the use of a pretrained network.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CNNs to detect the lesion for different body parts is not just interesting but equally challenging since each of part has a different structure and the location of the lesions are random.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validation of the presence of the lesion and their specific locations on the CT scanned images requires a very powerful model as lesion detection and classification is a very critical part of medical diagnosis so timely treatment can be provided to the patient.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570BB-CDF7-4286-A7F3-F8768DEAAF9D}"/>
              </a:ext>
            </a:extLst>
          </p:cNvPr>
          <p:cNvSpPr txBox="1"/>
          <p:nvPr/>
        </p:nvSpPr>
        <p:spPr>
          <a:xfrm>
            <a:off x="11633200" y="8541381"/>
            <a:ext cx="9601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Image Classification into body parts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Inputs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Outputs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Data Description: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Data Source</a:t>
            </a:r>
          </a:p>
          <a:p>
            <a:endParaRPr lang="en-US" sz="3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Lesion Detection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Inputs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Data Description: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Data Source</a:t>
            </a:r>
          </a:p>
          <a:p>
            <a:endParaRPr lang="en-US" sz="3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3C904-59ED-485A-8B57-6B7A61F73626}"/>
              </a:ext>
            </a:extLst>
          </p:cNvPr>
          <p:cNvSpPr txBox="1"/>
          <p:nvPr/>
        </p:nvSpPr>
        <p:spPr>
          <a:xfrm>
            <a:off x="22656800" y="8541381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Quattrocento Sans" panose="020B050205000002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2AB78DF-FFEE-448D-966C-EA5988806A81}"/>
              </a:ext>
            </a:extLst>
          </p:cNvPr>
          <p:cNvSpPr txBox="1"/>
          <p:nvPr/>
        </p:nvSpPr>
        <p:spPr>
          <a:xfrm>
            <a:off x="33680400" y="85413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Quattrocento Sans" panose="020B050205000002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259EE9-8D55-4A34-BCDD-8F3F221271A7}"/>
              </a:ext>
            </a:extLst>
          </p:cNvPr>
          <p:cNvSpPr txBox="1"/>
          <p:nvPr/>
        </p:nvSpPr>
        <p:spPr>
          <a:xfrm>
            <a:off x="33680400" y="26476413"/>
            <a:ext cx="9601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Dr.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Wu, Associate Professor, Department of Radiological Sciences</a:t>
            </a:r>
            <a:r>
              <a:rPr lang="en-US" sz="3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. OUHSC.</a:t>
            </a:r>
          </a:p>
          <a:p>
            <a:r>
              <a:rPr lang="en-US" sz="3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Dr.Andrew</a:t>
            </a:r>
            <a:r>
              <a:rPr lang="en-US" sz="3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Fagg</a:t>
            </a:r>
            <a:r>
              <a:rPr lang="en-US" sz="3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Department of Computer Science, University of Oklahoma.</a:t>
            </a:r>
            <a:br>
              <a:rPr lang="en-US" sz="3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en-US" sz="34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6B2867C-9FBF-430B-9223-67F78A621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18973800"/>
            <a:ext cx="9601200" cy="873301"/>
          </a:xfrm>
          <a:prstGeom prst="round2DiagRect">
            <a:avLst>
              <a:gd name="adj1" fmla="val 30177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Quattrocento" panose="02020802030000000404" pitchFamily="18" charset="0"/>
              </a:rPr>
              <a:t>Approach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BC311D-758C-45C1-A5C7-057CDEEB254A}"/>
              </a:ext>
            </a:extLst>
          </p:cNvPr>
          <p:cNvSpPr txBox="1"/>
          <p:nvPr/>
        </p:nvSpPr>
        <p:spPr>
          <a:xfrm>
            <a:off x="11658600" y="20193000"/>
            <a:ext cx="96012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Image Classification into body parts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decisions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endParaRPr lang="en-US" sz="3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US" sz="3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en-US" sz="3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Lesion Detection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decisions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endParaRPr lang="en-US" sz="3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US" sz="3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US" sz="3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D7DC48-DE4A-4F55-AE2D-F408B10308E0}"/>
              </a:ext>
            </a:extLst>
          </p:cNvPr>
          <p:cNvGrpSpPr/>
          <p:nvPr/>
        </p:nvGrpSpPr>
        <p:grpSpPr>
          <a:xfrm>
            <a:off x="12101789" y="25127745"/>
            <a:ext cx="8641080" cy="7345540"/>
            <a:chOff x="14859000" y="4876800"/>
            <a:chExt cx="8641080" cy="81534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85D7774-7857-4545-87CD-D8942A414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7" b="84470"/>
            <a:stretch/>
          </p:blipFill>
          <p:spPr>
            <a:xfrm>
              <a:off x="14859000" y="4876800"/>
              <a:ext cx="8610600" cy="265747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423B68-6806-4116-9BB6-CB9BE405D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" t="90236" r="88" b="-38"/>
            <a:stretch/>
          </p:blipFill>
          <p:spPr>
            <a:xfrm>
              <a:off x="14889480" y="10439400"/>
              <a:ext cx="8610600" cy="25908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839A1B-6F3B-422D-90C0-6A74CE91B264}"/>
                </a:ext>
              </a:extLst>
            </p:cNvPr>
            <p:cNvSpPr/>
            <p:nvPr/>
          </p:nvSpPr>
          <p:spPr>
            <a:xfrm>
              <a:off x="15544800" y="8382000"/>
              <a:ext cx="7239000" cy="121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intermediate Convolution layers along with 3 Max-Pooling Layers which are used after 3 consecutive conv layers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530A36-31ED-4800-B89B-47B7BB5F03B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9164300" y="7391400"/>
              <a:ext cx="0" cy="9906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C6226C-EE21-4EDF-871A-7ED6D89EBB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64300" y="5791200"/>
              <a:ext cx="0" cy="7620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C2D48A-D4AB-4EDA-9615-D7A32211DC7B}"/>
                </a:ext>
              </a:extLst>
            </p:cNvPr>
            <p:cNvCxnSpPr>
              <a:cxnSpLocks/>
            </p:cNvCxnSpPr>
            <p:nvPr/>
          </p:nvCxnSpPr>
          <p:spPr>
            <a:xfrm>
              <a:off x="19202400" y="9601200"/>
              <a:ext cx="0" cy="8382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08C88C-FD63-469C-8D83-954F97AD6DB1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780" y="11346180"/>
              <a:ext cx="7620" cy="7239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BA92895-F1DB-4C3F-9E42-8C292CECF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0" y="15148261"/>
            <a:ext cx="9786670" cy="7151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123E764-DBA9-4743-908D-C4BE284BF469}"/>
              </a:ext>
            </a:extLst>
          </p:cNvPr>
          <p:cNvGrpSpPr/>
          <p:nvPr/>
        </p:nvGrpSpPr>
        <p:grpSpPr>
          <a:xfrm>
            <a:off x="14859000" y="4876800"/>
            <a:ext cx="8641080" cy="8153400"/>
            <a:chOff x="14859000" y="4876800"/>
            <a:chExt cx="8641080" cy="8153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9A11E6-3903-4E2A-A748-BD99BFA32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7" b="84470"/>
            <a:stretch/>
          </p:blipFill>
          <p:spPr>
            <a:xfrm>
              <a:off x="14859000" y="4876800"/>
              <a:ext cx="8610600" cy="26574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933CC0-A0C6-4D7E-B016-EF0939488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" t="90236" r="88" b="-38"/>
            <a:stretch/>
          </p:blipFill>
          <p:spPr>
            <a:xfrm>
              <a:off x="14889480" y="10439400"/>
              <a:ext cx="8610600" cy="2590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94BA8D-E37E-4034-B3C6-E37A9AF6BEC0}"/>
                </a:ext>
              </a:extLst>
            </p:cNvPr>
            <p:cNvSpPr/>
            <p:nvPr/>
          </p:nvSpPr>
          <p:spPr>
            <a:xfrm>
              <a:off x="15544800" y="8382000"/>
              <a:ext cx="7239000" cy="121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intermediate Convolution layers along with 3 Max-Pooling Layers which are used after 3 consecutive conv layers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A020B2-CEC7-4015-B9A1-BC710E95A3E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9164300" y="7391400"/>
              <a:ext cx="0" cy="9906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F00B8F-9B17-466E-8FB1-253CED32886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4300" y="5791200"/>
              <a:ext cx="0" cy="7620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1D9E0F-BB98-40B4-9442-961EBA14BD2D}"/>
                </a:ext>
              </a:extLst>
            </p:cNvPr>
            <p:cNvCxnSpPr>
              <a:cxnSpLocks/>
            </p:cNvCxnSpPr>
            <p:nvPr/>
          </p:nvCxnSpPr>
          <p:spPr>
            <a:xfrm>
              <a:off x="19202400" y="9601200"/>
              <a:ext cx="0" cy="8382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87C461-AB38-4C3B-8C84-C5DD40DE85BD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780" y="11346180"/>
              <a:ext cx="7620" cy="7239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87CCC4F-9163-4303-B5D6-7CC9351F4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3" r="25678"/>
          <a:stretch/>
        </p:blipFill>
        <p:spPr>
          <a:xfrm>
            <a:off x="6313693" y="2590800"/>
            <a:ext cx="4049507" cy="34368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9A8E7A-82AA-4DA1-8A38-8A62E744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5774" y="15676732"/>
            <a:ext cx="3214425" cy="3594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17645-BE3B-4EE4-9FBB-8C49E211F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400" y="21430060"/>
            <a:ext cx="9786670" cy="715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21B16-E432-479B-B28F-B762962027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5"/>
          <a:stretch/>
        </p:blipFill>
        <p:spPr>
          <a:xfrm>
            <a:off x="26822400" y="9906000"/>
            <a:ext cx="5762625" cy="5945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F4189C-361C-4865-8087-22888725B9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856"/>
          <a:stretch/>
        </p:blipFill>
        <p:spPr>
          <a:xfrm>
            <a:off x="35554921" y="2590800"/>
            <a:ext cx="5762625" cy="6893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30531-28EE-4FC7-BCCE-094F53C05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200" y="14797214"/>
            <a:ext cx="12334875" cy="53530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5FAF7D9-C784-4BF9-91A0-68B49A9AF5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0326" y="16230600"/>
            <a:ext cx="3930073" cy="55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7352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melancholymedallion|09-2018"/>
</p:tagLst>
</file>

<file path=ppt/theme/theme1.xml><?xml version="1.0" encoding="utf-8"?>
<a:theme xmlns:a="http://schemas.openxmlformats.org/drawingml/2006/main" name="Default 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9137</TotalTime>
  <Words>349</Words>
  <Application>Microsoft Office PowerPoint</Application>
  <PresentationFormat>Custom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Times New Roman</vt:lpstr>
      <vt:lpstr>Quattrocento</vt:lpstr>
      <vt:lpstr>Arial</vt:lpstr>
      <vt:lpstr>Quattrocento Sans</vt:lpstr>
      <vt:lpstr>Default Design</vt:lpstr>
      <vt:lpstr>PowerPoint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Potdar, Akhil S.</cp:lastModifiedBy>
  <cp:revision>189</cp:revision>
  <cp:lastPrinted>2006-08-04T02:22:52Z</cp:lastPrinted>
  <dcterms:modified xsi:type="dcterms:W3CDTF">2019-05-02T00:27:23Z</dcterms:modified>
  <cp:category>science research poster</cp:category>
</cp:coreProperties>
</file>