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5" r:id="rId3"/>
    <p:sldId id="256" r:id="rId4"/>
    <p:sldId id="407" r:id="rId5"/>
    <p:sldId id="408" r:id="rId6"/>
    <p:sldId id="308" r:id="rId7"/>
    <p:sldId id="309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7920" y="3876040"/>
            <a:ext cx="991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</a:t>
            </a:r>
            <a:r>
              <a:rPr lang="en-IN" altLang="en-US"/>
              <a:t>H</a:t>
            </a:r>
            <a:r>
              <a:rPr lang="en-US"/>
              <a:t>ypothesis on what impact independent features have on the target variable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63800" y="1224280"/>
            <a:ext cx="726440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IN" altLang="en-US" b="1"/>
              <a:t>Hospital Mortality Prediction </a:t>
            </a:r>
            <a:endParaRPr lang="en-IN" altLang="en-US" b="1"/>
          </a:p>
          <a:p>
            <a:pPr algn="ctr"/>
            <a:r>
              <a:rPr lang="en-IN" altLang="en-US" b="1"/>
              <a:t>(Milestone 2)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0058400" y="6250940"/>
            <a:ext cx="1626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/>
              <a:t>By: Akhil Raj CV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diabetes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 sz="16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diabetes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diabetes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0.08405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diabetes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  <a:p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    	1</a:t>
            </a:r>
            <a:endParaRPr lang="en-IN" altLang="en-US"/>
          </a:p>
          <a:p>
            <a:r>
              <a:rPr lang="en-IN" altLang="en-US"/>
              <a:t>diabetes          </a:t>
            </a:r>
            <a:endParaRPr lang="en-IN" altLang="en-US"/>
          </a:p>
          <a:p>
            <a:r>
              <a:rPr lang="en-IN" altLang="en-US"/>
              <a:t>0         	579  	102</a:t>
            </a:r>
            <a:endParaRPr lang="en-IN" altLang="en-US"/>
          </a:p>
          <a:p>
            <a:r>
              <a:rPr lang="en-IN" altLang="en-US"/>
              <a:t>1         	439   	57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41596" y="304165"/>
            <a:ext cx="1446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Diabetes</a:t>
            </a:r>
            <a:endParaRPr lang="en-IN" altLang="en-US" sz="2800">
              <a:sym typeface="+mn-ea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6811645" y="1153795"/>
            <a:ext cx="3592830" cy="272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6997700" y="3792855"/>
            <a:ext cx="3406775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1645" y="1369695"/>
            <a:ext cx="5683250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deficiencyanemias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deficiencyanemias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deficiencyanemias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0.00066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deficiencyanemias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43814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    	1</a:t>
            </a:r>
            <a:endParaRPr lang="en-IN" altLang="en-US"/>
          </a:p>
          <a:p>
            <a:r>
              <a:rPr lang="en-IN" altLang="en-US"/>
              <a:t>deficiencyanemias          </a:t>
            </a:r>
            <a:endParaRPr lang="en-IN" altLang="en-US"/>
          </a:p>
          <a:p>
            <a:r>
              <a:rPr lang="en-IN" altLang="en-US"/>
              <a:t>0                 654  	124</a:t>
            </a:r>
            <a:endParaRPr lang="en-IN" altLang="en-US"/>
          </a:p>
          <a:p>
            <a:r>
              <a:rPr lang="en-IN" altLang="en-US"/>
              <a:t>1                 364   	35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426268" y="304165"/>
            <a:ext cx="28771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Deficiencyanemias</a:t>
            </a:r>
            <a:endParaRPr lang="en-IN" altLang="en-US" sz="2800">
              <a:sym typeface="+mn-ea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6905625" y="1182370"/>
            <a:ext cx="3479800" cy="275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6905625" y="3936365"/>
            <a:ext cx="3479800" cy="297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depression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depression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depression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0.03714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depression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	1</a:t>
            </a:r>
            <a:endParaRPr lang="en-IN" altLang="en-US"/>
          </a:p>
          <a:p>
            <a:r>
              <a:rPr lang="en-IN" altLang="en-US"/>
              <a:t>depression          </a:t>
            </a:r>
            <a:endParaRPr lang="en-IN" altLang="en-US"/>
          </a:p>
          <a:p>
            <a:r>
              <a:rPr lang="en-IN" altLang="en-US"/>
              <a:t>0           	 889  	148</a:t>
            </a:r>
            <a:endParaRPr lang="en-IN" altLang="en-US"/>
          </a:p>
          <a:p>
            <a:r>
              <a:rPr lang="en-IN" altLang="en-US"/>
              <a:t>1           	 129   	11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966971" y="304165"/>
            <a:ext cx="1795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Depression</a:t>
            </a:r>
            <a:endParaRPr lang="en-IN" altLang="en-US" sz="2800">
              <a:sym typeface="+mn-ea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6924040" y="1182370"/>
            <a:ext cx="3479800" cy="279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7049770" y="3914140"/>
            <a:ext cx="3354705" cy="299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Hyperlipemia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Hyperlipemia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Hyperlipemia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0.06805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Hyperlipemia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Hyperlipemia          </a:t>
            </a:r>
            <a:endParaRPr lang="en-IN" altLang="en-US"/>
          </a:p>
          <a:p>
            <a:r>
              <a:rPr lang="en-IN" altLang="en-US"/>
              <a:t>0             	621  	109</a:t>
            </a:r>
            <a:endParaRPr lang="en-IN" altLang="en-US"/>
          </a:p>
          <a:p>
            <a:r>
              <a:rPr lang="en-IN" altLang="en-US"/>
              <a:t>1             	397   	50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06633" y="304165"/>
            <a:ext cx="2116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Hyperlipemia</a:t>
            </a:r>
            <a:endParaRPr lang="en-IN" altLang="en-US" sz="2800">
              <a:sym typeface="+mn-ea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6923405" y="1116330"/>
            <a:ext cx="3479800" cy="2627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7071360" y="3744595"/>
            <a:ext cx="3331845" cy="3185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Renal failure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US" altLang="en-US" b="1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Renal failure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Renal failure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0.00019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Renal failure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Renal failure          </a:t>
            </a:r>
            <a:endParaRPr lang="en-IN" altLang="en-US"/>
          </a:p>
          <a:p>
            <a:r>
              <a:rPr lang="en-IN" altLang="en-US"/>
              <a:t>0              	625  	122</a:t>
            </a:r>
            <a:endParaRPr lang="en-IN" altLang="en-US"/>
          </a:p>
          <a:p>
            <a:r>
              <a:rPr lang="en-IN" altLang="en-US"/>
              <a:t>1              	393   	37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72673" y="304165"/>
            <a:ext cx="1984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Renal failure</a:t>
            </a:r>
            <a:endParaRPr lang="en-IN" altLang="en-US" sz="2800">
              <a:sym typeface="+mn-ea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1"/>
          <a:stretch>
            <a:fillRect/>
          </a:stretch>
        </p:blipFill>
        <p:spPr>
          <a:xfrm>
            <a:off x="6971665" y="1200785"/>
            <a:ext cx="3479800" cy="2622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7135495" y="3823335"/>
            <a:ext cx="3315335" cy="3080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COPD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COPD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COPD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0.10521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COPD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0    	1</a:t>
            </a:r>
            <a:endParaRPr lang="en-IN" altLang="en-US"/>
          </a:p>
          <a:p>
            <a:r>
              <a:rPr lang="en-IN" altLang="en-US"/>
              <a:t>COPD             </a:t>
            </a:r>
            <a:endParaRPr lang="en-IN" altLang="en-US"/>
          </a:p>
          <a:p>
            <a:r>
              <a:rPr lang="en-IN" altLang="en-US"/>
              <a:t>0        	936  	152</a:t>
            </a:r>
            <a:endParaRPr lang="en-IN" altLang="en-US"/>
          </a:p>
          <a:p>
            <a:r>
              <a:rPr lang="en-IN" altLang="en-US"/>
              <a:t>1         	82    	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360988" y="304165"/>
            <a:ext cx="1007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COPD</a:t>
            </a:r>
            <a:endParaRPr lang="en-IN" altLang="en-US" sz="2800">
              <a:sym typeface="+mn-ea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1"/>
          <a:stretch>
            <a:fillRect/>
          </a:stretch>
        </p:blipFill>
        <p:spPr>
          <a:xfrm>
            <a:off x="6933565" y="1184275"/>
            <a:ext cx="3498215" cy="2612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7060565" y="3705860"/>
            <a:ext cx="3371215" cy="3230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heart rate 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heart rate 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heart rate 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0.06806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heart rate 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heart rate at          </a:t>
            </a:r>
            <a:endParaRPr lang="en-IN" altLang="en-US"/>
          </a:p>
          <a:p>
            <a:r>
              <a:rPr lang="en-IN" altLang="en-US"/>
              <a:t>0              	216   	44</a:t>
            </a:r>
            <a:endParaRPr lang="en-IN" altLang="en-US"/>
          </a:p>
          <a:p>
            <a:r>
              <a:rPr lang="en-IN" altLang="en-US"/>
              <a:t>1              	802  	115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56481" y="304165"/>
            <a:ext cx="2016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Heart rate at</a:t>
            </a:r>
            <a:endParaRPr lang="en-IN" altLang="en-US" sz="2800">
              <a:sym typeface="+mn-ea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6807835" y="1163320"/>
            <a:ext cx="3615055" cy="2834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6968490" y="3894455"/>
            <a:ext cx="3454400" cy="305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Pulse rate 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Pulse rate 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Pulse rate 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0.01954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Pulse rate 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Pulse rate cat         </a:t>
            </a:r>
            <a:endParaRPr lang="en-IN" altLang="en-US"/>
          </a:p>
          <a:p>
            <a:r>
              <a:rPr lang="en-IN" altLang="en-US"/>
              <a:t>0               	321  	65</a:t>
            </a:r>
            <a:endParaRPr lang="en-IN" altLang="en-US"/>
          </a:p>
          <a:p>
            <a:r>
              <a:rPr lang="en-IN" altLang="en-US"/>
              <a:t>1               	697  	94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04728" y="304165"/>
            <a:ext cx="21202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Pulse rate cat</a:t>
            </a:r>
            <a:endParaRPr lang="en-IN" altLang="en-US" sz="2800">
              <a:sym typeface="+mn-ea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6925310" y="1200785"/>
            <a:ext cx="3470910" cy="2687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7111365" y="3888740"/>
            <a:ext cx="3284855" cy="296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Sys_cat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Sys_cat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Sys_cat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0.00021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Sys_cat and output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Sys_cat          </a:t>
            </a:r>
            <a:endParaRPr lang="en-IN" altLang="en-US"/>
          </a:p>
          <a:p>
            <a:r>
              <a:rPr lang="en-IN" altLang="en-US"/>
              <a:t>0        	760  	140</a:t>
            </a:r>
            <a:endParaRPr lang="en-IN" altLang="en-US"/>
          </a:p>
          <a:p>
            <a:r>
              <a:rPr lang="en-IN" altLang="en-US"/>
              <a:t>1        	258   	19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40973" y="304165"/>
            <a:ext cx="1247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Sys_cat</a:t>
            </a:r>
            <a:endParaRPr lang="en-IN" altLang="en-US" sz="2800">
              <a:sym typeface="+mn-ea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200" y="1156335"/>
            <a:ext cx="3486150" cy="2665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6934200" y="3822065"/>
            <a:ext cx="3486150" cy="3100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Diastolic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Diastolic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Diastolic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0.00333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Diastolic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Diastolic          </a:t>
            </a:r>
            <a:endParaRPr lang="en-IN" altLang="en-US"/>
          </a:p>
          <a:p>
            <a:r>
              <a:rPr lang="en-IN" altLang="en-US"/>
              <a:t>0          	177   	13</a:t>
            </a:r>
            <a:endParaRPr lang="en-IN" altLang="en-US"/>
          </a:p>
          <a:p>
            <a:r>
              <a:rPr lang="en-IN" altLang="en-US"/>
              <a:t>1          	841  	146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61916" y="304165"/>
            <a:ext cx="1405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Diastolic</a:t>
            </a:r>
            <a:endParaRPr lang="en-IN" altLang="en-US" sz="2800">
              <a:sym typeface="+mn-ea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1"/>
          <a:stretch>
            <a:fillRect/>
          </a:stretch>
        </p:blipFill>
        <p:spPr>
          <a:xfrm>
            <a:off x="6943725" y="1182370"/>
            <a:ext cx="3669030" cy="274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7092950" y="3874770"/>
            <a:ext cx="3519805" cy="3042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230124_085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7945"/>
            <a:ext cx="12192635" cy="69259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respiratory 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respiratory 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respiratory 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0.00024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respiratory 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respiratory cat         </a:t>
            </a:r>
            <a:endParaRPr lang="en-IN" altLang="en-US"/>
          </a:p>
          <a:p>
            <a:r>
              <a:rPr lang="en-IN" altLang="en-US"/>
              <a:t>0                412  	89</a:t>
            </a:r>
            <a:endParaRPr lang="en-IN" altLang="en-US"/>
          </a:p>
          <a:p>
            <a:r>
              <a:rPr lang="en-IN" altLang="en-US"/>
              <a:t>1                606  	70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695191" y="304165"/>
            <a:ext cx="2339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Respiratory cat</a:t>
            </a:r>
            <a:endParaRPr lang="en-IN" altLang="en-US" sz="2800">
              <a:sym typeface="+mn-ea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6849745" y="1147445"/>
            <a:ext cx="3544570" cy="2762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" name="Picture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4530" y="3860165"/>
            <a:ext cx="3359785" cy="306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temp_cat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temp_cat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temp_cat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0.00944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temp_cat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temp_cat          </a:t>
            </a:r>
            <a:endParaRPr lang="en-IN" altLang="en-US"/>
          </a:p>
          <a:p>
            <a:r>
              <a:rPr lang="en-IN" altLang="en-US"/>
              <a:t>0         	905  	152</a:t>
            </a:r>
            <a:endParaRPr lang="en-IN" altLang="en-US"/>
          </a:p>
          <a:p>
            <a:r>
              <a:rPr lang="en-IN" altLang="en-US"/>
              <a:t>1         	113    	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73651" y="304165"/>
            <a:ext cx="1582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Temp_cat</a:t>
            </a:r>
            <a:endParaRPr lang="en-IN" altLang="en-US" sz="2800">
              <a:sym typeface="+mn-ea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1"/>
          <a:stretch>
            <a:fillRect/>
          </a:stretch>
        </p:blipFill>
        <p:spPr>
          <a:xfrm>
            <a:off x="6952615" y="1210310"/>
            <a:ext cx="3357245" cy="2639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9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7090410" y="3790950"/>
            <a:ext cx="3219450" cy="3138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SP O2  and outcome</a:t>
            </a:r>
            <a:endParaRPr lang="en-IN" altLang="en-US" sz="1600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SP O2 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SP O2 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0.16806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SP O2 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SP O2            </a:t>
            </a:r>
            <a:endParaRPr lang="en-IN" altLang="en-US"/>
          </a:p>
          <a:p>
            <a:r>
              <a:rPr lang="en-IN" altLang="en-US"/>
              <a:t>0        	249   	47</a:t>
            </a:r>
            <a:endParaRPr lang="en-IN" altLang="en-US"/>
          </a:p>
          <a:p>
            <a:r>
              <a:rPr lang="en-IN" altLang="en-US"/>
              <a:t>1        	769  	112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311458" y="304165"/>
            <a:ext cx="1106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SP O2 </a:t>
            </a:r>
            <a:endParaRPr lang="en-IN" altLang="en-US" sz="2800">
              <a:sym typeface="+mn-ea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1"/>
          <a:stretch>
            <a:fillRect/>
          </a:stretch>
        </p:blipFill>
        <p:spPr>
          <a:xfrm>
            <a:off x="6938010" y="1163320"/>
            <a:ext cx="3282315" cy="2734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7059930" y="3836670"/>
            <a:ext cx="3160395" cy="3088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urine_cat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US" altLang="en-US" b="1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urine_cat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urine_cat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0.02481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urine_cat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urine_cat         </a:t>
            </a:r>
            <a:endParaRPr lang="en-IN" altLang="en-US"/>
          </a:p>
          <a:p>
            <a:r>
              <a:rPr lang="en-IN" altLang="en-US"/>
              <a:t>0          	602  	79</a:t>
            </a:r>
            <a:endParaRPr lang="en-IN" altLang="en-US"/>
          </a:p>
          <a:p>
            <a:r>
              <a:rPr lang="en-IN" altLang="en-US"/>
              <a:t>1          	416  	80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69523" y="304165"/>
            <a:ext cx="1590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Urine_cat</a:t>
            </a:r>
            <a:endParaRPr lang="en-IN" altLang="en-US" sz="2800">
              <a:sym typeface="+mn-ea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1"/>
          <a:stretch>
            <a:fillRect/>
          </a:stretch>
        </p:blipFill>
        <p:spPr>
          <a:xfrm>
            <a:off x="7120890" y="1158240"/>
            <a:ext cx="3307080" cy="265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7220585" y="3719195"/>
            <a:ext cx="3208020" cy="3138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hemocrit_cat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 b="1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hemocrit_cat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hemocrit_cat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0.93374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hemocrit_cat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hemocrit_cat          </a:t>
            </a:r>
            <a:endParaRPr lang="en-IN" altLang="en-US"/>
          </a:p>
          <a:p>
            <a:r>
              <a:rPr lang="en-IN" altLang="en-US"/>
              <a:t>0             	816  	127</a:t>
            </a:r>
            <a:endParaRPr lang="en-IN" altLang="en-US"/>
          </a:p>
          <a:p>
            <a:r>
              <a:rPr lang="en-IN" altLang="en-US"/>
              <a:t>1             	202   	32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795521" y="304165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Hemocrit_cat</a:t>
            </a:r>
            <a:endParaRPr lang="en-IN" altLang="en-US" sz="2800">
              <a:sym typeface="+mn-ea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200" y="1184275"/>
            <a:ext cx="3371850" cy="257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7077075" y="3689985"/>
            <a:ext cx="3228975" cy="316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RBC_Cat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RBC_Cat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RBC_Cat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0.31606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RBC_Cat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RBC_Cat         </a:t>
            </a:r>
            <a:endParaRPr lang="en-IN" altLang="en-US"/>
          </a:p>
          <a:p>
            <a:r>
              <a:rPr lang="en-IN" altLang="en-US"/>
              <a:t>0        	578  	97</a:t>
            </a:r>
            <a:endParaRPr lang="en-IN" altLang="en-US"/>
          </a:p>
          <a:p>
            <a:r>
              <a:rPr lang="en-IN" altLang="en-US"/>
              <a:t>1        	440  	62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58741" y="304165"/>
            <a:ext cx="1412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RBC_Cat</a:t>
            </a:r>
            <a:endParaRPr lang="en-IN" altLang="en-US" sz="2800">
              <a:sym typeface="+mn-ea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1"/>
          <a:stretch>
            <a:fillRect/>
          </a:stretch>
        </p:blipFill>
        <p:spPr>
          <a:xfrm>
            <a:off x="6924040" y="1176020"/>
            <a:ext cx="3458845" cy="275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090" y="3931285"/>
            <a:ext cx="3312795" cy="2980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mch_cat and outcome</a:t>
            </a:r>
            <a:endParaRPr lang="en-IN" altLang="en-US" sz="1600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mch_cat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mch_cat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0.08631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mch_cat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mch_cat         </a:t>
            </a:r>
            <a:endParaRPr lang="en-IN" altLang="en-US"/>
          </a:p>
          <a:p>
            <a:r>
              <a:rPr lang="en-IN" altLang="en-US"/>
              <a:t>0        	432  	79</a:t>
            </a:r>
            <a:endParaRPr lang="en-IN" altLang="en-US"/>
          </a:p>
          <a:p>
            <a:r>
              <a:rPr lang="en-IN" altLang="en-US"/>
              <a:t>1        	586  	80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10481" y="304165"/>
            <a:ext cx="1508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MCH_cat</a:t>
            </a:r>
            <a:endParaRPr lang="en-IN" altLang="en-US" sz="2800">
              <a:sym typeface="+mn-ea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990" y="1148080"/>
            <a:ext cx="3392805" cy="2795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7140575" y="3861435"/>
            <a:ext cx="3157855" cy="2996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mchc_Cat and outcome</a:t>
            </a:r>
            <a:endParaRPr lang="en-IN" altLang="en-US" sz="1600">
              <a:sym typeface="+mn-ea"/>
            </a:endParaRPr>
          </a:p>
          <a:p>
            <a:endParaRPr lang="en-IN" altLang="en-US" sz="1600" b="1">
              <a:sym typeface="+mn-ea"/>
            </a:endParaRPr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mchc_Cat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mchc_Cat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0.46289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mchc_Cat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mchc_Cat          </a:t>
            </a:r>
            <a:endParaRPr lang="en-IN" altLang="en-US"/>
          </a:p>
          <a:p>
            <a:r>
              <a:rPr lang="en-IN" altLang="en-US"/>
              <a:t>0         	254   	44</a:t>
            </a:r>
            <a:endParaRPr lang="en-IN" altLang="en-US"/>
          </a:p>
          <a:p>
            <a:r>
              <a:rPr lang="en-IN" altLang="en-US"/>
              <a:t>1         	764  	115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994276" y="304165"/>
            <a:ext cx="1741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MCHC_Cat</a:t>
            </a:r>
            <a:endParaRPr lang="en-IN" altLang="en-US" sz="2800">
              <a:sym typeface="+mn-ea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1"/>
          <a:stretch>
            <a:fillRect/>
          </a:stretch>
        </p:blipFill>
        <p:spPr>
          <a:xfrm>
            <a:off x="6989445" y="1185545"/>
            <a:ext cx="3428365" cy="2793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7182485" y="3891915"/>
            <a:ext cx="3234690" cy="3010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mcv_cta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mcv_cta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mcv_cta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0.01481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mcv_cta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mcv_cta          </a:t>
            </a:r>
            <a:endParaRPr lang="en-IN" altLang="en-US"/>
          </a:p>
          <a:p>
            <a:r>
              <a:rPr lang="en-IN" altLang="en-US"/>
              <a:t>0        	111   	28</a:t>
            </a:r>
            <a:endParaRPr lang="en-IN" altLang="en-US"/>
          </a:p>
          <a:p>
            <a:r>
              <a:rPr lang="en-IN" altLang="en-US"/>
              <a:t>1        	907  	131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19053" y="304165"/>
            <a:ext cx="1491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MCV_cta</a:t>
            </a:r>
            <a:endParaRPr lang="en-IN" altLang="en-US" sz="2800">
              <a:sym typeface="+mn-ea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1"/>
          <a:stretch>
            <a:fillRect/>
          </a:stretch>
        </p:blipFill>
        <p:spPr>
          <a:xfrm>
            <a:off x="7008495" y="1153795"/>
            <a:ext cx="3234690" cy="288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>
            <a:fillRect/>
          </a:stretch>
        </p:blipFill>
        <p:spPr>
          <a:xfrm>
            <a:off x="7008495" y="3940175"/>
            <a:ext cx="3234055" cy="300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rdw_cat and outcome</a:t>
            </a:r>
            <a:endParaRPr lang="en-IN" altLang="en-US" sz="1600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rdw_cat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rdw_cat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rdw_cat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rdw_cat          </a:t>
            </a:r>
            <a:endParaRPr lang="en-IN" altLang="en-US"/>
          </a:p>
          <a:p>
            <a:r>
              <a:rPr lang="en-IN" altLang="en-US"/>
              <a:t>0        	600  	124</a:t>
            </a:r>
            <a:endParaRPr lang="en-IN" altLang="en-US"/>
          </a:p>
          <a:p>
            <a:r>
              <a:rPr lang="en-IN" altLang="en-US"/>
              <a:t>1        	418   	35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05401" y="304165"/>
            <a:ext cx="1518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RDW_cat</a:t>
            </a:r>
            <a:endParaRPr lang="en-IN" altLang="en-US" sz="2800">
              <a:sym typeface="+mn-ea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1"/>
          <a:stretch>
            <a:fillRect/>
          </a:stretch>
        </p:blipFill>
        <p:spPr>
          <a:xfrm>
            <a:off x="6933565" y="1219835"/>
            <a:ext cx="3460750" cy="2802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7145655" y="3963670"/>
            <a:ext cx="3248025" cy="2958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73755" y="361315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/>
              <a:t>Group</a:t>
            </a:r>
            <a:endParaRPr lang="en-I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/>
              <a:t>There is</a:t>
            </a:r>
            <a:r>
              <a:rPr lang="en-IN" altLang="en-US" b="1"/>
              <a:t> </a:t>
            </a:r>
            <a:r>
              <a:rPr lang="en-IN" altLang="en-US" sz="1600"/>
              <a:t>no relationship between group and outcome 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group 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group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/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0.39661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</a:t>
            </a:r>
            <a:r>
              <a:rPr lang="en-IN" altLang="en-US" sz="1600"/>
              <a:t> There is no relationship between group and outcome.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30860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>
                <a:sym typeface="+mn-ea"/>
              </a:rPr>
              <a:t>outcome	0	1</a:t>
            </a:r>
            <a:endParaRPr lang="en-IN" altLang="en-US"/>
          </a:p>
          <a:p>
            <a:r>
              <a:rPr lang="en-IN" altLang="en-US">
                <a:sym typeface="+mn-ea"/>
              </a:rPr>
              <a:t>group		</a:t>
            </a:r>
            <a:endParaRPr lang="en-IN" altLang="en-US"/>
          </a:p>
          <a:p>
            <a:r>
              <a:rPr lang="en-IN" altLang="en-US">
                <a:sym typeface="+mn-ea"/>
              </a:rPr>
              <a:t>1	709	116</a:t>
            </a:r>
            <a:endParaRPr lang="en-IN" altLang="en-US"/>
          </a:p>
          <a:p>
            <a:r>
              <a:rPr lang="en-IN" altLang="en-US">
                <a:sym typeface="+mn-ea"/>
              </a:rPr>
              <a:t>2	309	43</a:t>
            </a:r>
            <a:endParaRPr lang="en-IN" altLang="en-US"/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985000" y="1158875"/>
            <a:ext cx="3209925" cy="2633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7106920" y="3792855"/>
            <a:ext cx="3143885" cy="3064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leukocytes_cat and outcome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leukocytes_cat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leukocytes_cat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leukocytes_cat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leukocytes_cat          </a:t>
            </a:r>
            <a:endParaRPr lang="en-IN" altLang="en-US"/>
          </a:p>
          <a:p>
            <a:r>
              <a:rPr lang="en-IN" altLang="en-US"/>
              <a:t>0               	406  	105</a:t>
            </a:r>
            <a:endParaRPr lang="en-IN" altLang="en-US"/>
          </a:p>
          <a:p>
            <a:r>
              <a:rPr lang="en-IN" altLang="en-US"/>
              <a:t>1               	612   	54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671378" y="304165"/>
            <a:ext cx="2386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Leukocytes_cat</a:t>
            </a:r>
            <a:endParaRPr lang="en-IN" altLang="en-US" sz="2800">
              <a:sym typeface="+mn-ea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1"/>
          <a:stretch>
            <a:fillRect/>
          </a:stretch>
        </p:blipFill>
        <p:spPr>
          <a:xfrm>
            <a:off x="7058660" y="1196975"/>
            <a:ext cx="3535680" cy="2700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125" y="3823335"/>
            <a:ext cx="3370580" cy="3034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platelets_cat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platelets_cat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platelets_cat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platelets_cat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platelets_cat          </a:t>
            </a:r>
            <a:endParaRPr lang="en-IN" altLang="en-US"/>
          </a:p>
          <a:p>
            <a:r>
              <a:rPr lang="en-IN" altLang="en-US"/>
              <a:t>0              	216   	56</a:t>
            </a:r>
            <a:endParaRPr lang="en-IN" altLang="en-US"/>
          </a:p>
          <a:p>
            <a:r>
              <a:rPr lang="en-IN" altLang="en-US"/>
              <a:t>1             	802  	103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48861" y="304165"/>
            <a:ext cx="2032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Platelets_cat</a:t>
            </a:r>
            <a:endParaRPr lang="en-IN" altLang="en-US" sz="2800">
              <a:sym typeface="+mn-ea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1"/>
          <a:stretch>
            <a:fillRect/>
          </a:stretch>
        </p:blipFill>
        <p:spPr>
          <a:xfrm>
            <a:off x="7067550" y="1282065"/>
            <a:ext cx="3521710" cy="2708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>
            <a:fillRect/>
          </a:stretch>
        </p:blipFill>
        <p:spPr>
          <a:xfrm>
            <a:off x="7284085" y="3925570"/>
            <a:ext cx="3305175" cy="2976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neutriphil_cat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neutriphil_cat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neutriphil_cat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0.00479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neutriphil_cat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300345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neutriphil_cat          </a:t>
            </a:r>
            <a:endParaRPr lang="en-IN" altLang="en-US"/>
          </a:p>
          <a:p>
            <a:r>
              <a:rPr lang="en-IN" altLang="en-US"/>
              <a:t>0               	888  	151</a:t>
            </a:r>
            <a:endParaRPr lang="en-IN" altLang="en-US"/>
          </a:p>
          <a:p>
            <a:r>
              <a:rPr lang="en-IN" altLang="en-US"/>
              <a:t>1               	130    	8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740593" y="304165"/>
            <a:ext cx="2248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Neutriphil_cat</a:t>
            </a:r>
            <a:endParaRPr lang="en-IN" altLang="en-US" sz="2800">
              <a:sym typeface="+mn-ea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1"/>
          <a:stretch>
            <a:fillRect/>
          </a:stretch>
        </p:blipFill>
        <p:spPr>
          <a:xfrm>
            <a:off x="6924675" y="1207135"/>
            <a:ext cx="3368675" cy="2773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6989445" y="3916680"/>
            <a:ext cx="3213100" cy="3007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Basophil_cat and outcome</a:t>
            </a:r>
            <a:endParaRPr lang="en-IN" altLang="en-US" sz="1600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Basophil_cat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Basophil_cat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0.00184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Basophil_cat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Basophil_cat         </a:t>
            </a:r>
            <a:endParaRPr lang="en-IN" altLang="en-US"/>
          </a:p>
          <a:p>
            <a:r>
              <a:rPr lang="en-IN" altLang="en-US"/>
              <a:t>0             	703  	90</a:t>
            </a:r>
            <a:endParaRPr lang="en-IN" altLang="en-US"/>
          </a:p>
          <a:p>
            <a:r>
              <a:rPr lang="en-IN" altLang="en-US"/>
              <a:t>1             	315  	69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54576" y="304165"/>
            <a:ext cx="2020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Basophil_cat</a:t>
            </a:r>
            <a:endParaRPr lang="en-IN" altLang="en-US" sz="2800">
              <a:sym typeface="+mn-ea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1"/>
          <a:stretch>
            <a:fillRect/>
          </a:stretch>
        </p:blipFill>
        <p:spPr>
          <a:xfrm>
            <a:off x="6816090" y="1158875"/>
            <a:ext cx="3479165" cy="2861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" name="Picture 162"/>
          <p:cNvPicPr/>
          <p:nvPr/>
        </p:nvPicPr>
        <p:blipFill>
          <a:blip r:embed="rId2"/>
          <a:stretch>
            <a:fillRect/>
          </a:stretch>
        </p:blipFill>
        <p:spPr>
          <a:xfrm>
            <a:off x="6874510" y="3953510"/>
            <a:ext cx="3420110" cy="2961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Lympho_cat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Lympho_cat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Lympho_cat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Lympho_cat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Lympho_cat          </a:t>
            </a:r>
            <a:endParaRPr lang="en-IN" altLang="en-US"/>
          </a:p>
          <a:p>
            <a:r>
              <a:rPr lang="en-IN" altLang="en-US"/>
              <a:t>0           	524  	122</a:t>
            </a:r>
            <a:endParaRPr lang="en-IN" altLang="en-US"/>
          </a:p>
          <a:p>
            <a:r>
              <a:rPr lang="en-IN" altLang="en-US"/>
              <a:t>1           	494   	37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98073" y="304165"/>
            <a:ext cx="1933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Lympho_cat</a:t>
            </a:r>
            <a:endParaRPr lang="en-IN" altLang="en-US" sz="2800">
              <a:sym typeface="+mn-ea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1"/>
          <a:stretch>
            <a:fillRect/>
          </a:stretch>
        </p:blipFill>
        <p:spPr>
          <a:xfrm>
            <a:off x="6986270" y="1178560"/>
            <a:ext cx="3434080" cy="278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5" name="Picture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7183120" y="3923665"/>
            <a:ext cx="3237230" cy="2969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PT_cat(sec) and outcome</a:t>
            </a:r>
            <a:endParaRPr lang="en-IN" altLang="en-US" sz="1600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PT_cat(sec)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PT_cat(sec)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0.01604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PT_cat(sec) and output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PT_cat(sec)          </a:t>
            </a:r>
            <a:endParaRPr lang="en-IN" altLang="en-US"/>
          </a:p>
          <a:p>
            <a:r>
              <a:rPr lang="en-IN" altLang="en-US"/>
              <a:t>0            	705  	125</a:t>
            </a:r>
            <a:endParaRPr lang="en-IN" altLang="en-US"/>
          </a:p>
          <a:p>
            <a:r>
              <a:rPr lang="en-IN" altLang="en-US"/>
              <a:t>1            	313   	34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949508" y="304165"/>
            <a:ext cx="1830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PT_cat(sec)</a:t>
            </a:r>
            <a:endParaRPr lang="en-IN" altLang="en-US" sz="2800">
              <a:sym typeface="+mn-ea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1"/>
          <a:stretch>
            <a:fillRect/>
          </a:stretch>
        </p:blipFill>
        <p:spPr>
          <a:xfrm>
            <a:off x="7240270" y="1228725"/>
            <a:ext cx="3536315" cy="2859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7" name="Picture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7296150" y="4061460"/>
            <a:ext cx="3480435" cy="285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IN" altLang="en-US" sz="1600">
                <a:sym typeface="+mn-ea"/>
              </a:rPr>
              <a:t>There is a relationship between INR_cat and outcome 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INR_cat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INR_cat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0.35214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INR_cat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INR_cat          </a:t>
            </a:r>
            <a:endParaRPr lang="en-IN" altLang="en-US"/>
          </a:p>
          <a:p>
            <a:r>
              <a:rPr lang="en-IN" altLang="en-US"/>
              <a:t>0        	875  	141</a:t>
            </a:r>
            <a:endParaRPr lang="en-IN" altLang="en-US"/>
          </a:p>
          <a:p>
            <a:r>
              <a:rPr lang="en-IN" altLang="en-US"/>
              <a:t>1        	143   	18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12398" y="304165"/>
            <a:ext cx="1304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INR_cat</a:t>
            </a:r>
            <a:endParaRPr lang="en-IN" altLang="en-US" sz="2800">
              <a:sym typeface="+mn-ea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1"/>
          <a:stretch>
            <a:fillRect/>
          </a:stretch>
        </p:blipFill>
        <p:spPr>
          <a:xfrm>
            <a:off x="6896735" y="1128395"/>
            <a:ext cx="3799205" cy="2766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" name="Picture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7096760" y="3895090"/>
            <a:ext cx="3599815" cy="3036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IN" altLang="en-US" sz="1600">
                <a:sym typeface="+mn-ea"/>
              </a:rPr>
              <a:t>There is a relationship between NT_cat and outcome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NT_cat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NT_cat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0.21903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NT_cat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NT_cat           </a:t>
            </a:r>
            <a:endParaRPr lang="en-IN" altLang="en-US"/>
          </a:p>
          <a:p>
            <a:r>
              <a:rPr lang="en-IN" altLang="en-US"/>
              <a:t>0        	979  	156</a:t>
            </a:r>
            <a:endParaRPr lang="en-IN" altLang="en-US"/>
          </a:p>
          <a:p>
            <a:r>
              <a:rPr lang="en-IN" altLang="en-US"/>
              <a:t>1         	39    	3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67008" y="304165"/>
            <a:ext cx="1195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NT_cat</a:t>
            </a:r>
            <a:endParaRPr lang="en-IN" altLang="en-US" sz="2800">
              <a:sym typeface="+mn-ea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1"/>
          <a:stretch>
            <a:fillRect/>
          </a:stretch>
        </p:blipFill>
        <p:spPr>
          <a:xfrm>
            <a:off x="6758940" y="1203960"/>
            <a:ext cx="3846830" cy="288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1" name="Picture 170"/>
          <p:cNvPicPr/>
          <p:nvPr/>
        </p:nvPicPr>
        <p:blipFill>
          <a:blip r:embed="rId2"/>
          <a:stretch>
            <a:fillRect/>
          </a:stretch>
        </p:blipFill>
        <p:spPr>
          <a:xfrm>
            <a:off x="6859905" y="4104005"/>
            <a:ext cx="3745865" cy="277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CK_cat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CK_cat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CK_cat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0.85426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CK_cat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CK_cat           </a:t>
            </a:r>
            <a:endParaRPr lang="en-IN" altLang="en-US"/>
          </a:p>
          <a:p>
            <a:r>
              <a:rPr lang="en-IN" altLang="en-US"/>
              <a:t>0        	914  	142</a:t>
            </a:r>
            <a:endParaRPr lang="en-IN" altLang="en-US"/>
          </a:p>
          <a:p>
            <a:r>
              <a:rPr lang="en-IN" altLang="en-US"/>
              <a:t>1        	104   	17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80978" y="304165"/>
            <a:ext cx="1167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CK_cat</a:t>
            </a:r>
            <a:endParaRPr lang="en-IN" altLang="en-US" sz="2800">
              <a:sym typeface="+mn-ea"/>
            </a:endParaRPr>
          </a:p>
        </p:txBody>
      </p:sp>
      <p:pic>
        <p:nvPicPr>
          <p:cNvPr id="172" name="Picture 171"/>
          <p:cNvPicPr/>
          <p:nvPr/>
        </p:nvPicPr>
        <p:blipFill>
          <a:blip r:embed="rId1"/>
          <a:stretch>
            <a:fillRect/>
          </a:stretch>
        </p:blipFill>
        <p:spPr>
          <a:xfrm>
            <a:off x="6973570" y="1160145"/>
            <a:ext cx="3366135" cy="2837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7092950" y="3922395"/>
            <a:ext cx="3246755" cy="3001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Creatinine_cat and outcome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Creatinine_cat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Creatinine_cat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0.0064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Creatinine_cat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Creatinine_cat          </a:t>
            </a:r>
            <a:endParaRPr lang="en-IN" altLang="en-US"/>
          </a:p>
          <a:p>
            <a:r>
              <a:rPr lang="en-IN" altLang="en-US"/>
              <a:t>0               	588  	110</a:t>
            </a:r>
            <a:endParaRPr lang="en-IN" altLang="en-US"/>
          </a:p>
          <a:p>
            <a:r>
              <a:rPr lang="en-IN" altLang="en-US"/>
              <a:t>1               	430   	49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725353" y="304165"/>
            <a:ext cx="2279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Creatinine_cat</a:t>
            </a:r>
            <a:endParaRPr lang="en-IN" altLang="en-US" sz="2800">
              <a:sym typeface="+mn-ea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1"/>
          <a:stretch>
            <a:fillRect/>
          </a:stretch>
        </p:blipFill>
        <p:spPr>
          <a:xfrm>
            <a:off x="6877050" y="1138555"/>
            <a:ext cx="3715385" cy="305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5" name="Picture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1675" y="4133215"/>
            <a:ext cx="3540125" cy="2715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73755" y="361315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/>
              <a:t>Age</a:t>
            </a:r>
            <a:endParaRPr lang="en-I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/>
              <a:t>There is</a:t>
            </a:r>
            <a:r>
              <a:rPr lang="en-IN" altLang="en-US" b="1"/>
              <a:t> </a:t>
            </a:r>
            <a:r>
              <a:rPr lang="en-IN" altLang="en-US" sz="1600"/>
              <a:t>a relationship between age and outcome 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age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age and outcome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/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0.52180</a:t>
            </a:r>
            <a:endParaRPr lang="en-IN" altLang="en-US"/>
          </a:p>
          <a:p>
            <a:endParaRPr lang="en-IN" alt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</a:t>
            </a:r>
            <a:r>
              <a:rPr lang="en-IN" altLang="en-US" sz="1600"/>
              <a:t> There is no relationship between age and outcome.</a:t>
            </a:r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45770" y="4795520"/>
            <a:ext cx="5714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>
                <a:sym typeface="+mn-ea"/>
              </a:rPr>
              <a:t>outcome	0	1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Age_Bin		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15-40	18	2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40-60	152	19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60-80	450	67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80-100	398	71</a:t>
            </a:r>
            <a:endParaRPr lang="en-IN" altLang="en-US">
              <a:sym typeface="+mn-ea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1"/>
          <a:stretch>
            <a:fillRect/>
          </a:stretch>
        </p:blipFill>
        <p:spPr>
          <a:xfrm>
            <a:off x="6939280" y="1282065"/>
            <a:ext cx="3479800" cy="2823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" name="Picture 20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9915" y="4105910"/>
            <a:ext cx="3479165" cy="2752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IN" altLang="en-US" sz="1600">
                <a:sym typeface="+mn-ea"/>
              </a:rPr>
              <a:t>There is a relationship between UN_cat and outcome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UN_cat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UN_cat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0.00001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UN_cat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UN_cat           </a:t>
            </a:r>
            <a:endParaRPr lang="en-IN" altLang="en-US"/>
          </a:p>
          <a:p>
            <a:r>
              <a:rPr lang="en-IN" altLang="en-US"/>
              <a:t>0        	624  	127</a:t>
            </a:r>
            <a:endParaRPr lang="en-IN" altLang="en-US"/>
          </a:p>
          <a:p>
            <a:r>
              <a:rPr lang="en-IN" altLang="en-US"/>
              <a:t>1        	394   	32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39703" y="304165"/>
            <a:ext cx="1250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UN_cat</a:t>
            </a:r>
            <a:endParaRPr lang="en-IN" altLang="en-US" sz="2800">
              <a:sym typeface="+mn-ea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1"/>
          <a:stretch>
            <a:fillRect/>
          </a:stretch>
        </p:blipFill>
        <p:spPr>
          <a:xfrm>
            <a:off x="6962140" y="1146810"/>
            <a:ext cx="3453130" cy="2505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7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7113270" y="3634740"/>
            <a:ext cx="3302000" cy="322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Glu_cat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Glu_cat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Glu_cat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0.06868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Glu_cat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Glu_cat          </a:t>
            </a:r>
            <a:endParaRPr lang="en-IN" altLang="en-US"/>
          </a:p>
          <a:p>
            <a:r>
              <a:rPr lang="en-IN" altLang="en-US"/>
              <a:t>0        	870  	127</a:t>
            </a:r>
            <a:endParaRPr lang="en-IN" altLang="en-US"/>
          </a:p>
          <a:p>
            <a:r>
              <a:rPr lang="en-IN" altLang="en-US"/>
              <a:t>1        	148   	32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21923" y="304165"/>
            <a:ext cx="128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Glu_cat</a:t>
            </a:r>
            <a:endParaRPr lang="en-IN" altLang="en-US" sz="2800">
              <a:sym typeface="+mn-ea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1"/>
          <a:stretch>
            <a:fillRect/>
          </a:stretch>
        </p:blipFill>
        <p:spPr>
          <a:xfrm>
            <a:off x="6965315" y="1214120"/>
            <a:ext cx="3378835" cy="2909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7125335" y="4057015"/>
            <a:ext cx="3218815" cy="2800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potas_cat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potas_cat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potas_cat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0.03105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potas_cat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27955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potas_cat          </a:t>
            </a:r>
            <a:endParaRPr lang="en-IN" altLang="en-US"/>
          </a:p>
          <a:p>
            <a:r>
              <a:rPr lang="en-IN" altLang="en-US"/>
              <a:t>0           	62   	17</a:t>
            </a:r>
            <a:endParaRPr lang="en-IN" altLang="en-US"/>
          </a:p>
          <a:p>
            <a:r>
              <a:rPr lang="en-IN" altLang="en-US"/>
              <a:t>1          	956  	142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74603" y="304165"/>
            <a:ext cx="1580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Potas_cat</a:t>
            </a:r>
            <a:endParaRPr lang="en-IN" altLang="en-US" sz="2800">
              <a:sym typeface="+mn-ea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2750" y="1200785"/>
            <a:ext cx="369379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800" y="3943985"/>
            <a:ext cx="3547745" cy="2988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sodium_cat and outcome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sodium_cat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sodium_cat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0.00002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sodium_cat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sodium_cat          </a:t>
            </a:r>
            <a:endParaRPr lang="en-IN" altLang="en-US"/>
          </a:p>
          <a:p>
            <a:r>
              <a:rPr lang="en-IN" altLang="en-US"/>
              <a:t>0           	171   	49</a:t>
            </a:r>
            <a:endParaRPr lang="en-IN" altLang="en-US"/>
          </a:p>
          <a:p>
            <a:r>
              <a:rPr lang="en-IN" altLang="en-US"/>
              <a:t>1           	847  	110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923473" y="304165"/>
            <a:ext cx="1882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Sodium_cat</a:t>
            </a:r>
            <a:endParaRPr lang="en-IN" altLang="en-US" sz="2800">
              <a:sym typeface="+mn-ea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1"/>
          <a:stretch>
            <a:fillRect/>
          </a:stretch>
        </p:blipFill>
        <p:spPr>
          <a:xfrm>
            <a:off x="7005320" y="1213485"/>
            <a:ext cx="3182620" cy="2694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7164705" y="3907155"/>
            <a:ext cx="3058160" cy="3016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cal_cat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cal_cat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cal_cat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0.00001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cal_cat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cal_cat          </a:t>
            </a:r>
            <a:endParaRPr lang="en-IN" altLang="en-US"/>
          </a:p>
          <a:p>
            <a:r>
              <a:rPr lang="en-IN" altLang="en-US"/>
              <a:t>0        	497  	107</a:t>
            </a:r>
            <a:endParaRPr lang="en-IN" altLang="en-US"/>
          </a:p>
          <a:p>
            <a:r>
              <a:rPr lang="en-IN" altLang="en-US"/>
              <a:t>1        	521   	52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47323" y="304165"/>
            <a:ext cx="12350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Cal_cat</a:t>
            </a:r>
            <a:endParaRPr lang="en-IN" altLang="en-US" sz="2800">
              <a:sym typeface="+mn-ea"/>
            </a:endParaRPr>
          </a:p>
        </p:txBody>
      </p:sp>
      <p:pic>
        <p:nvPicPr>
          <p:cNvPr id="184" name="Picture 183"/>
          <p:cNvPicPr/>
          <p:nvPr/>
        </p:nvPicPr>
        <p:blipFill>
          <a:blip r:embed="rId1"/>
          <a:stretch>
            <a:fillRect/>
          </a:stretch>
        </p:blipFill>
        <p:spPr>
          <a:xfrm>
            <a:off x="7149465" y="1194435"/>
            <a:ext cx="3420110" cy="2926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7285990" y="4055745"/>
            <a:ext cx="3284220" cy="2838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There is a relationship between chloride_cat and outcome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chloride_cat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chloride_cat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0.00162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chloride_cat and output</a:t>
            </a:r>
            <a:endParaRPr lang="en-IN" altLang="en-US" sz="1600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chloride_cat         </a:t>
            </a:r>
            <a:endParaRPr lang="en-IN" altLang="en-US"/>
          </a:p>
          <a:p>
            <a:r>
              <a:rPr lang="en-IN" altLang="en-US"/>
              <a:t>0             	337  	73</a:t>
            </a:r>
            <a:endParaRPr lang="en-IN" altLang="en-US"/>
          </a:p>
          <a:p>
            <a:r>
              <a:rPr lang="en-IN" altLang="en-US"/>
              <a:t>1             	681  	86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860608" y="304165"/>
            <a:ext cx="20085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Chloride_cat</a:t>
            </a:r>
            <a:endParaRPr lang="en-IN" altLang="en-US" sz="2800">
              <a:sym typeface="+mn-ea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1"/>
          <a:stretch>
            <a:fillRect/>
          </a:stretch>
        </p:blipFill>
        <p:spPr>
          <a:xfrm>
            <a:off x="7195820" y="1205230"/>
            <a:ext cx="3255010" cy="2626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7" name="Picture 186"/>
          <p:cNvPicPr/>
          <p:nvPr/>
        </p:nvPicPr>
        <p:blipFill>
          <a:blip r:embed="rId2"/>
          <a:stretch>
            <a:fillRect/>
          </a:stretch>
        </p:blipFill>
        <p:spPr>
          <a:xfrm>
            <a:off x="7350760" y="3831590"/>
            <a:ext cx="3100070" cy="3026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anion_cat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anion_cat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anion_cat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anion_cat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anion_cat         </a:t>
            </a:r>
            <a:endParaRPr lang="en-IN" altLang="en-US"/>
          </a:p>
          <a:p>
            <a:r>
              <a:rPr lang="en-IN" altLang="en-US"/>
              <a:t>0          	168  	67</a:t>
            </a:r>
            <a:endParaRPr lang="en-IN" altLang="en-US"/>
          </a:p>
          <a:p>
            <a:r>
              <a:rPr lang="en-IN" altLang="en-US"/>
              <a:t>1          	850  	92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44123" y="304165"/>
            <a:ext cx="1641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Anion_cat</a:t>
            </a:r>
            <a:endParaRPr lang="en-IN" altLang="en-US" sz="2800">
              <a:sym typeface="+mn-ea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1"/>
          <a:stretch>
            <a:fillRect/>
          </a:stretch>
        </p:blipFill>
        <p:spPr>
          <a:xfrm>
            <a:off x="6938645" y="1219200"/>
            <a:ext cx="3236595" cy="2737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9" name="Picture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7083425" y="3863975"/>
            <a:ext cx="3091815" cy="2884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Mag_cat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Mag_cat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Mag_cat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0.07343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Mag_cat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Mag_cat         </a:t>
            </a:r>
            <a:endParaRPr lang="en-IN" altLang="en-US"/>
          </a:p>
          <a:p>
            <a:r>
              <a:rPr lang="en-IN" altLang="en-US"/>
              <a:t>0        	324  	62</a:t>
            </a:r>
            <a:endParaRPr lang="en-IN" altLang="en-US"/>
          </a:p>
          <a:p>
            <a:r>
              <a:rPr lang="en-IN" altLang="en-US"/>
              <a:t>1       	694  	97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147311" y="304165"/>
            <a:ext cx="1435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Mag_cat</a:t>
            </a:r>
            <a:endParaRPr lang="en-IN" altLang="en-US" sz="2800">
              <a:sym typeface="+mn-ea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1"/>
          <a:stretch>
            <a:fillRect/>
          </a:stretch>
        </p:blipFill>
        <p:spPr>
          <a:xfrm>
            <a:off x="7059930" y="1147445"/>
            <a:ext cx="3293745" cy="269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7087870" y="3849370"/>
            <a:ext cx="3265170" cy="3015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 sz="1600" b="1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ph_cat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ph_cat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ph_cat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ph_cat and output</a:t>
            </a:r>
            <a:endParaRPr lang="en-IN" altLang="en-US" sz="1600"/>
          </a:p>
          <a:p>
            <a:endParaRPr lang="en-IN" altLang="en-US" sz="1600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ph_cat           </a:t>
            </a:r>
            <a:endParaRPr lang="en-IN" altLang="en-US"/>
          </a:p>
          <a:p>
            <a:r>
              <a:rPr lang="en-IN" altLang="en-US"/>
              <a:t>0        	295   	18</a:t>
            </a:r>
            <a:endParaRPr lang="en-IN" altLang="en-US"/>
          </a:p>
          <a:p>
            <a:r>
              <a:rPr lang="en-IN" altLang="en-US"/>
              <a:t>1        	723  	141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83201" y="304165"/>
            <a:ext cx="1163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Ph_cat</a:t>
            </a:r>
            <a:endParaRPr lang="en-IN" altLang="en-US" sz="2800">
              <a:sym typeface="+mn-ea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1"/>
          <a:stretch>
            <a:fillRect/>
          </a:stretch>
        </p:blipFill>
        <p:spPr>
          <a:xfrm>
            <a:off x="6993255" y="1225550"/>
            <a:ext cx="3470275" cy="2633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7207885" y="3859530"/>
            <a:ext cx="3255010" cy="3054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Biccarbon_cat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Biccarbon_cat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Biccarbon_cat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0.04552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Biccarbon_cat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   	1</a:t>
            </a:r>
            <a:endParaRPr lang="en-IN" altLang="en-US"/>
          </a:p>
          <a:p>
            <a:r>
              <a:rPr lang="en-IN" altLang="en-US"/>
              <a:t>Biccarbon_cat         </a:t>
            </a:r>
            <a:endParaRPr lang="en-IN" altLang="en-US"/>
          </a:p>
          <a:p>
            <a:r>
              <a:rPr lang="en-IN" altLang="en-US"/>
              <a:t>0              	464  	86</a:t>
            </a:r>
            <a:endParaRPr lang="en-IN" altLang="en-US"/>
          </a:p>
          <a:p>
            <a:r>
              <a:rPr lang="en-IN" altLang="en-US"/>
              <a:t>1              	554  	73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754246" y="304165"/>
            <a:ext cx="2221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Biccarbon_cat</a:t>
            </a:r>
            <a:endParaRPr lang="en-IN" altLang="en-US" sz="2800">
              <a:sym typeface="+mn-ea"/>
            </a:endParaRPr>
          </a:p>
        </p:txBody>
      </p:sp>
      <p:pic>
        <p:nvPicPr>
          <p:cNvPr id="194" name="Picture 193"/>
          <p:cNvPicPr/>
          <p:nvPr/>
        </p:nvPicPr>
        <p:blipFill>
          <a:blip r:embed="rId1"/>
          <a:stretch>
            <a:fillRect/>
          </a:stretch>
        </p:blipFill>
        <p:spPr>
          <a:xfrm>
            <a:off x="6975475" y="1282065"/>
            <a:ext cx="3150870" cy="2550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5" name="Picture 194"/>
          <p:cNvPicPr/>
          <p:nvPr/>
        </p:nvPicPr>
        <p:blipFill>
          <a:blip r:embed="rId2"/>
          <a:stretch>
            <a:fillRect/>
          </a:stretch>
        </p:blipFill>
        <p:spPr>
          <a:xfrm>
            <a:off x="7193915" y="3832225"/>
            <a:ext cx="2994025" cy="302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75990" y="309245"/>
            <a:ext cx="4388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/>
              <a:t>Gender</a:t>
            </a:r>
            <a:endParaRPr lang="en-I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</a:t>
            </a:r>
            <a:r>
              <a:rPr lang="en-IN" altLang="en-US"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gender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gender 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gender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0.44374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gender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  <a:p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gender         </a:t>
            </a:r>
            <a:endParaRPr lang="en-IN" altLang="en-US"/>
          </a:p>
          <a:p>
            <a:r>
              <a:rPr lang="en-IN" altLang="en-US"/>
              <a:t>1        	479  	80</a:t>
            </a:r>
            <a:endParaRPr lang="en-IN" altLang="en-US"/>
          </a:p>
          <a:p>
            <a:r>
              <a:rPr lang="en-IN" altLang="en-US"/>
              <a:t>2        	539  	79</a:t>
            </a:r>
            <a:endParaRPr lang="en-IN" altLang="en-US"/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074535" y="1203325"/>
            <a:ext cx="3236595" cy="2593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085" y="3755390"/>
            <a:ext cx="3153410" cy="3164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metcat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metcat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metcat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metcat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metcat            </a:t>
            </a:r>
            <a:endParaRPr lang="en-IN" altLang="en-US"/>
          </a:p>
          <a:p>
            <a:r>
              <a:rPr lang="en-IN" altLang="en-US"/>
              <a:t>0        	1006  	136</a:t>
            </a:r>
            <a:endParaRPr lang="en-IN" altLang="en-US"/>
          </a:p>
          <a:p>
            <a:r>
              <a:rPr lang="en-IN" altLang="en-US"/>
              <a:t>1          	12   	23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260023" y="304165"/>
            <a:ext cx="1209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Metcat</a:t>
            </a:r>
            <a:endParaRPr lang="en-IN" altLang="en-US" sz="2800">
              <a:sym typeface="+mn-ea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1"/>
          <a:stretch>
            <a:fillRect/>
          </a:stretch>
        </p:blipFill>
        <p:spPr>
          <a:xfrm>
            <a:off x="6956425" y="1176020"/>
            <a:ext cx="3235325" cy="2762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7" name="Picture 196"/>
          <p:cNvPicPr/>
          <p:nvPr/>
        </p:nvPicPr>
        <p:blipFill>
          <a:blip r:embed="rId2"/>
          <a:stretch>
            <a:fillRect/>
          </a:stretch>
        </p:blipFill>
        <p:spPr>
          <a:xfrm>
            <a:off x="7087235" y="3862705"/>
            <a:ext cx="3105150" cy="304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lactic_cat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lactic_cat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lactic_cat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0.30695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lactic_cat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 	1</a:t>
            </a:r>
            <a:endParaRPr lang="en-IN" altLang="en-US"/>
          </a:p>
          <a:p>
            <a:r>
              <a:rPr lang="en-IN" altLang="en-US"/>
              <a:t>lactic_cat          </a:t>
            </a:r>
            <a:endParaRPr lang="en-IN" altLang="en-US"/>
          </a:p>
          <a:p>
            <a:r>
              <a:rPr lang="en-IN" altLang="en-US"/>
              <a:t>0           	796  	130</a:t>
            </a:r>
            <a:endParaRPr lang="en-IN" altLang="en-US"/>
          </a:p>
          <a:p>
            <a:r>
              <a:rPr lang="en-IN" altLang="en-US"/>
              <a:t>1           	222   	29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57458" y="304165"/>
            <a:ext cx="1614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Lactic_cat</a:t>
            </a:r>
            <a:endParaRPr lang="en-IN" altLang="en-US" sz="2800">
              <a:sym typeface="+mn-ea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1"/>
          <a:stretch>
            <a:fillRect/>
          </a:stretch>
        </p:blipFill>
        <p:spPr>
          <a:xfrm>
            <a:off x="7052945" y="1209675"/>
            <a:ext cx="3051810" cy="274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9" name="Picture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7172325" y="3957955"/>
            <a:ext cx="2933065" cy="295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pco2_cat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pco2_cat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pco2_cat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0.00488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pco2_cat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   	1</a:t>
            </a:r>
            <a:endParaRPr lang="en-IN" altLang="en-US"/>
          </a:p>
          <a:p>
            <a:r>
              <a:rPr lang="en-IN" altLang="en-US"/>
              <a:t>pco2_cat         </a:t>
            </a:r>
            <a:endParaRPr lang="en-IN" altLang="en-US"/>
          </a:p>
          <a:p>
            <a:r>
              <a:rPr lang="en-IN" altLang="en-US"/>
              <a:t>0         	744  	99</a:t>
            </a:r>
            <a:endParaRPr lang="en-IN" altLang="en-US"/>
          </a:p>
          <a:p>
            <a:r>
              <a:rPr lang="en-IN" altLang="en-US"/>
              <a:t>1         	274  	60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75238" y="304165"/>
            <a:ext cx="1579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PCO2_cat</a:t>
            </a:r>
            <a:endParaRPr lang="en-IN" altLang="en-US" sz="2800">
              <a:sym typeface="+mn-ea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1"/>
          <a:stretch>
            <a:fillRect/>
          </a:stretch>
        </p:blipFill>
        <p:spPr>
          <a:xfrm>
            <a:off x="6948170" y="1282065"/>
            <a:ext cx="3157220" cy="2690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1" name="Picture 200"/>
          <p:cNvPicPr/>
          <p:nvPr/>
        </p:nvPicPr>
        <p:blipFill>
          <a:blip r:embed="rId2"/>
          <a:stretch>
            <a:fillRect/>
          </a:stretch>
        </p:blipFill>
        <p:spPr>
          <a:xfrm>
            <a:off x="7115810" y="4010025"/>
            <a:ext cx="2989580" cy="2763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IN" altLang="en-US" sz="1600"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ef_cat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ef_cat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ef_cat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0.09665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ef_cat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	1</a:t>
            </a:r>
            <a:endParaRPr lang="en-IN" altLang="en-US"/>
          </a:p>
          <a:p>
            <a:r>
              <a:rPr lang="en-IN" altLang="en-US"/>
              <a:t>ef_cat          </a:t>
            </a:r>
            <a:endParaRPr lang="en-IN" altLang="en-US"/>
          </a:p>
          <a:p>
            <a:r>
              <a:rPr lang="en-IN" altLang="en-US"/>
              <a:t>0        	428	78</a:t>
            </a:r>
            <a:endParaRPr lang="en-IN" altLang="en-US"/>
          </a:p>
          <a:p>
            <a:r>
              <a:rPr lang="en-IN" altLang="en-US"/>
              <a:t>1        	590	81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300028" y="304165"/>
            <a:ext cx="1129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EF_cat</a:t>
            </a:r>
            <a:endParaRPr lang="en-IN" altLang="en-US" sz="2800">
              <a:sym typeface="+mn-ea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1"/>
          <a:stretch>
            <a:fillRect/>
          </a:stretch>
        </p:blipFill>
        <p:spPr>
          <a:xfrm>
            <a:off x="6992620" y="1282065"/>
            <a:ext cx="2981325" cy="2747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3" name="Picture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7131050" y="4119880"/>
            <a:ext cx="2842895" cy="2647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BMI_cat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BMI_cat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BMI_cat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0.89262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BMI_cat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  <a:p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	1</a:t>
            </a:r>
            <a:endParaRPr lang="en-IN" altLang="en-US"/>
          </a:p>
          <a:p>
            <a:r>
              <a:rPr lang="en-IN" altLang="en-US"/>
              <a:t>BMI_cat         </a:t>
            </a:r>
            <a:endParaRPr lang="en-IN" altLang="en-US"/>
          </a:p>
          <a:p>
            <a:r>
              <a:rPr lang="en-IN" altLang="en-US"/>
              <a:t>0        	564  	89</a:t>
            </a:r>
            <a:endParaRPr lang="en-IN" altLang="en-US"/>
          </a:p>
          <a:p>
            <a:r>
              <a:rPr lang="en-IN" altLang="en-US"/>
              <a:t>1        	454  	70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069205" y="314325"/>
            <a:ext cx="1380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BMI_cat</a:t>
            </a:r>
            <a:endParaRPr lang="en-US" sz="2800"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943725" y="1176655"/>
            <a:ext cx="3479800" cy="277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7110730" y="3897630"/>
            <a:ext cx="3312795" cy="3001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hypertensive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US" sz="16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hypertensive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hypertensive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0.01271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hypertensive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0	1</a:t>
            </a:r>
            <a:endParaRPr lang="en-IN" altLang="en-US"/>
          </a:p>
          <a:p>
            <a:r>
              <a:rPr lang="en-IN" altLang="en-US"/>
              <a:t>hypertensive          </a:t>
            </a:r>
            <a:endParaRPr lang="en-IN" altLang="en-US"/>
          </a:p>
          <a:p>
            <a:r>
              <a:rPr lang="en-IN" altLang="en-US"/>
              <a:t>0         	274	58</a:t>
            </a:r>
            <a:endParaRPr lang="en-IN" altLang="en-US"/>
          </a:p>
          <a:p>
            <a:r>
              <a:rPr lang="en-IN" altLang="en-US"/>
              <a:t>1             	744	101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781233" y="304165"/>
            <a:ext cx="2167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Hypertensive </a:t>
            </a:r>
            <a:endParaRPr lang="en-IN" altLang="en-US" sz="2800">
              <a:sym typeface="+mn-ea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6879590" y="1172210"/>
            <a:ext cx="3479800" cy="2849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7064375" y="3964940"/>
            <a:ext cx="3295015" cy="293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atrialfibrillation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 b="1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atrialfibrillation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atrialfibrillation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0.00051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Reject H0, </a:t>
            </a:r>
            <a:r>
              <a:rPr lang="en-IN" altLang="en-US" sz="1600"/>
              <a:t>There is a relationship between atrialfibrillation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incorrect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	1</a:t>
            </a:r>
            <a:endParaRPr lang="en-IN" altLang="en-US"/>
          </a:p>
          <a:p>
            <a:r>
              <a:rPr lang="en-IN" altLang="en-US"/>
              <a:t>atrialfibrillation         </a:t>
            </a:r>
            <a:endParaRPr lang="en-IN" altLang="en-US"/>
          </a:p>
          <a:p>
            <a:r>
              <a:rPr lang="en-IN" altLang="en-US"/>
              <a:t>0                579  	67</a:t>
            </a:r>
            <a:endParaRPr lang="en-IN" altLang="en-US"/>
          </a:p>
          <a:p>
            <a:r>
              <a:rPr lang="en-IN" altLang="en-US"/>
              <a:t>1                439  	92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642486" y="304165"/>
            <a:ext cx="2444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Atrialfibrillation</a:t>
            </a:r>
            <a:endParaRPr lang="en-IN" altLang="en-US" sz="2800">
              <a:sym typeface="+mn-ea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6924040" y="1144270"/>
            <a:ext cx="3479800" cy="2678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7087235" y="3823335"/>
            <a:ext cx="3316605" cy="3083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5323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Statistical Approach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49695" y="91376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IN" altLang="en-US">
                <a:solidFill>
                  <a:srgbClr val="000000"/>
                </a:solidFill>
                <a:latin typeface="Arial" panose="020B0604020202020204" charset="-122"/>
                <a:sym typeface="+mn-ea"/>
              </a:rPr>
              <a:t>Visual Approach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76885" y="1439545"/>
            <a:ext cx="56832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Previous Assumption: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CHD with no MI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 b="1"/>
          </a:p>
          <a:p>
            <a:endParaRPr lang="en-IN" altLang="en-US"/>
          </a:p>
          <a:p>
            <a:r>
              <a:rPr lang="en-IN" altLang="en-US" b="1"/>
              <a:t>H0:</a:t>
            </a:r>
            <a:r>
              <a:rPr lang="en-IN" altLang="en-US"/>
              <a:t>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There is no relationship between </a:t>
            </a:r>
            <a:r>
              <a:rPr lang="en-IN" alt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CHD with no MI </a:t>
            </a:r>
            <a:r>
              <a:rPr lang="en-US" sz="16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and outcome</a:t>
            </a:r>
            <a:endParaRPr lang="en-IN" altLang="en-US"/>
          </a:p>
          <a:p>
            <a:r>
              <a:rPr lang="en-IN" altLang="en-US" b="1"/>
              <a:t>H1:</a:t>
            </a:r>
            <a:r>
              <a:rPr lang="en-IN" altLang="en-US"/>
              <a:t> </a:t>
            </a:r>
            <a:r>
              <a:rPr lang="en-IN" altLang="en-US" sz="1600"/>
              <a:t>There is a relationship between CHD with no MI and outcome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Test:</a:t>
            </a:r>
            <a:r>
              <a:rPr lang="en-IN" altLang="en-US"/>
              <a:t> </a:t>
            </a:r>
            <a:r>
              <a:rPr lang="en-IN" altLang="en-US" sz="1600">
                <a:sym typeface="+mn-ea"/>
              </a:rPr>
              <a:t>Chi-Square test</a:t>
            </a:r>
            <a:endParaRPr lang="en-IN" altLang="en-US"/>
          </a:p>
          <a:p>
            <a:r>
              <a:rPr lang="en-IN" altLang="en-US" b="1"/>
              <a:t>p-Value:</a:t>
            </a:r>
            <a:r>
              <a:rPr lang="en-IN" altLang="en-US"/>
              <a:t> 0.6167</a:t>
            </a:r>
            <a:endParaRPr lang="en-IN" altLang="en-US"/>
          </a:p>
          <a:p>
            <a:endParaRPr lang="en-IN" altLang="en-US"/>
          </a:p>
          <a:p>
            <a:r>
              <a:rPr lang="en-I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Conclusion:</a:t>
            </a:r>
            <a:r>
              <a:rPr lang="en-IN" altLang="en-US"/>
              <a:t> Retain H0, </a:t>
            </a:r>
            <a:r>
              <a:rPr lang="en-IN" altLang="en-US" sz="1600"/>
              <a:t>There is no relationship between CHD with no MI and output</a:t>
            </a:r>
            <a:endParaRPr lang="en-IN" altLang="en-US"/>
          </a:p>
          <a:p>
            <a:endParaRPr lang="en-IN" altLang="en-US"/>
          </a:p>
          <a:p>
            <a:r>
              <a:rPr lang="en-IN" altLang="en-US" b="1"/>
              <a:t>Remarks:</a:t>
            </a:r>
            <a:r>
              <a:rPr lang="en-IN" altLang="en-US"/>
              <a:t> </a:t>
            </a:r>
            <a:r>
              <a:rPr lang="en-IN" altLang="en-US">
                <a:sym typeface="+mn-ea"/>
              </a:rPr>
              <a:t>Previous Assumption was correct</a:t>
            </a:r>
            <a:endParaRPr lang="en-IN" altLang="en-US"/>
          </a:p>
          <a:p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61645" y="5290820"/>
            <a:ext cx="5714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Cross Tab:</a:t>
            </a:r>
            <a:r>
              <a:rPr lang="en-IN" altLang="en-US"/>
              <a:t> 	</a:t>
            </a:r>
            <a:endParaRPr lang="en-IN" altLang="en-US"/>
          </a:p>
          <a:p>
            <a:r>
              <a:rPr lang="en-IN" altLang="en-US"/>
              <a:t>outcome   0    	1</a:t>
            </a:r>
            <a:endParaRPr lang="en-IN" altLang="en-US"/>
          </a:p>
          <a:p>
            <a:r>
              <a:rPr lang="en-IN" altLang="en-US"/>
              <a:t>CHD with no MI          </a:t>
            </a:r>
            <a:endParaRPr lang="en-IN" altLang="en-US"/>
          </a:p>
          <a:p>
            <a:r>
              <a:rPr lang="en-IN" altLang="en-US"/>
              <a:t>0                929  	147</a:t>
            </a:r>
            <a:endParaRPr lang="en-IN" altLang="en-US"/>
          </a:p>
          <a:p>
            <a:r>
              <a:rPr lang="en-IN" altLang="en-US"/>
              <a:t>1                89   	12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632326" y="304165"/>
            <a:ext cx="2465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IN" altLang="en-US" sz="2800">
                <a:sym typeface="+mn-ea"/>
              </a:rPr>
              <a:t>CHD with no MI</a:t>
            </a:r>
            <a:endParaRPr lang="en-IN" altLang="en-US" sz="2800">
              <a:sym typeface="+mn-ea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6914515" y="1154430"/>
            <a:ext cx="3479800" cy="270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7097395" y="3855720"/>
            <a:ext cx="3296920" cy="305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24483</Words>
  <Application>WPS Presentation</Application>
  <PresentationFormat>Widescreen</PresentationFormat>
  <Paragraphs>1236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akhil</cp:lastModifiedBy>
  <cp:revision>3</cp:revision>
  <dcterms:created xsi:type="dcterms:W3CDTF">2023-01-24T02:32:09Z</dcterms:created>
  <dcterms:modified xsi:type="dcterms:W3CDTF">2023-01-24T04:00:30Z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BC4BAF3FBC0841F59E597380EC247222</vt:lpwstr>
  </property>
  <property fmtid="{D5CDD505-2E9C-101B-9397-08002B2CF9AE}" pid="3" name="KSOProductBuildVer">
    <vt:lpwstr>1033-11.2.0.11440</vt:lpwstr>
  </property>
</Properties>
</file>