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68" r:id="rId5"/>
    <p:sldId id="335" r:id="rId6"/>
    <p:sldId id="324" r:id="rId7"/>
    <p:sldId id="325" r:id="rId8"/>
    <p:sldId id="327" r:id="rId9"/>
    <p:sldId id="329" r:id="rId10"/>
    <p:sldId id="330" r:id="rId11"/>
    <p:sldId id="331" r:id="rId12"/>
    <p:sldId id="332" r:id="rId13"/>
    <p:sldId id="33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EB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41752-EB0C-4915-9CCA-69EAF6E170C6}" v="10" dt="2023-03-03T01:36:21.0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da Kareem" userId="ab78dc9d8c50dec3" providerId="LiveId" clId="{2B841752-EB0C-4915-9CCA-69EAF6E170C6}"/>
    <pc:docChg chg="undo custSel addSld delSld modSld">
      <pc:chgData name="Rida Kareem" userId="ab78dc9d8c50dec3" providerId="LiveId" clId="{2B841752-EB0C-4915-9CCA-69EAF6E170C6}" dt="2023-03-03T01:36:37.232" v="605" actId="20577"/>
      <pc:docMkLst>
        <pc:docMk/>
      </pc:docMkLst>
      <pc:sldChg chg="modSp mod">
        <pc:chgData name="Rida Kareem" userId="ab78dc9d8c50dec3" providerId="LiveId" clId="{2B841752-EB0C-4915-9CCA-69EAF6E170C6}" dt="2023-03-03T01:27:13.139" v="430" actId="20577"/>
        <pc:sldMkLst>
          <pc:docMk/>
          <pc:sldMk cId="3917148509" sldId="324"/>
        </pc:sldMkLst>
        <pc:spChg chg="mod">
          <ac:chgData name="Rida Kareem" userId="ab78dc9d8c50dec3" providerId="LiveId" clId="{2B841752-EB0C-4915-9CCA-69EAF6E170C6}" dt="2023-03-03T01:27:13.139" v="430" actId="20577"/>
          <ac:spMkLst>
            <pc:docMk/>
            <pc:sldMk cId="3917148509" sldId="324"/>
            <ac:spMk id="8" creationId="{AB031056-DF05-6F2D-BFB9-FEAF884D7873}"/>
          </ac:spMkLst>
        </pc:spChg>
      </pc:sldChg>
      <pc:sldChg chg="addSp delSp modSp del mod">
        <pc:chgData name="Rida Kareem" userId="ab78dc9d8c50dec3" providerId="LiveId" clId="{2B841752-EB0C-4915-9CCA-69EAF6E170C6}" dt="2023-03-03T01:36:20.550" v="602" actId="47"/>
        <pc:sldMkLst>
          <pc:docMk/>
          <pc:sldMk cId="2349744881" sldId="326"/>
        </pc:sldMkLst>
        <pc:graphicFrameChg chg="add del modGraphic">
          <ac:chgData name="Rida Kareem" userId="ab78dc9d8c50dec3" providerId="LiveId" clId="{2B841752-EB0C-4915-9CCA-69EAF6E170C6}" dt="2023-03-03T01:35:57.414" v="600" actId="27309"/>
          <ac:graphicFrameMkLst>
            <pc:docMk/>
            <pc:sldMk cId="2349744881" sldId="326"/>
            <ac:graphicFrameMk id="6" creationId="{AA5E153F-E437-0BB0-C941-52C2ED8E459A}"/>
          </ac:graphicFrameMkLst>
        </pc:graphicFrameChg>
      </pc:sldChg>
      <pc:sldChg chg="addSp modSp mod">
        <pc:chgData name="Rida Kareem" userId="ab78dc9d8c50dec3" providerId="LiveId" clId="{2B841752-EB0C-4915-9CCA-69EAF6E170C6}" dt="2023-03-03T01:36:37.232" v="605" actId="20577"/>
        <pc:sldMkLst>
          <pc:docMk/>
          <pc:sldMk cId="1035610085" sldId="330"/>
        </pc:sldMkLst>
        <pc:graphicFrameChg chg="add mod modGraphic">
          <ac:chgData name="Rida Kareem" userId="ab78dc9d8c50dec3" providerId="LiveId" clId="{2B841752-EB0C-4915-9CCA-69EAF6E170C6}" dt="2023-03-03T01:36:37.232" v="605" actId="20577"/>
          <ac:graphicFrameMkLst>
            <pc:docMk/>
            <pc:sldMk cId="1035610085" sldId="330"/>
            <ac:graphicFrameMk id="6" creationId="{E307B8AA-B692-A8D2-DCE2-C8DFB746913C}"/>
          </ac:graphicFrameMkLst>
        </pc:graphicFrameChg>
      </pc:sldChg>
      <pc:sldChg chg="modSp mod">
        <pc:chgData name="Rida Kareem" userId="ab78dc9d8c50dec3" providerId="LiveId" clId="{2B841752-EB0C-4915-9CCA-69EAF6E170C6}" dt="2023-03-03T01:15:44.778" v="101" actId="20577"/>
        <pc:sldMkLst>
          <pc:docMk/>
          <pc:sldMk cId="3459038811" sldId="331"/>
        </pc:sldMkLst>
        <pc:graphicFrameChg chg="mod modGraphic">
          <ac:chgData name="Rida Kareem" userId="ab78dc9d8c50dec3" providerId="LiveId" clId="{2B841752-EB0C-4915-9CCA-69EAF6E170C6}" dt="2023-03-03T01:15:44.778" v="101" actId="20577"/>
          <ac:graphicFrameMkLst>
            <pc:docMk/>
            <pc:sldMk cId="3459038811" sldId="331"/>
            <ac:graphicFrameMk id="6" creationId="{5497B47F-0643-6C33-C1BB-95D9F594294B}"/>
          </ac:graphicFrameMkLst>
        </pc:graphicFrameChg>
      </pc:sldChg>
      <pc:sldChg chg="addSp modSp mod">
        <pc:chgData name="Rida Kareem" userId="ab78dc9d8c50dec3" providerId="LiveId" clId="{2B841752-EB0C-4915-9CCA-69EAF6E170C6}" dt="2023-03-03T01:34:19.728" v="593" actId="1076"/>
        <pc:sldMkLst>
          <pc:docMk/>
          <pc:sldMk cId="3592784788" sldId="332"/>
        </pc:sldMkLst>
        <pc:graphicFrameChg chg="add mod modGraphic">
          <ac:chgData name="Rida Kareem" userId="ab78dc9d8c50dec3" providerId="LiveId" clId="{2B841752-EB0C-4915-9CCA-69EAF6E170C6}" dt="2023-03-03T01:34:19.728" v="593" actId="1076"/>
          <ac:graphicFrameMkLst>
            <pc:docMk/>
            <pc:sldMk cId="3592784788" sldId="332"/>
            <ac:graphicFrameMk id="4" creationId="{777CE181-3EFE-D53D-53A3-89A38C2220D8}"/>
          </ac:graphicFrameMkLst>
        </pc:graphicFrameChg>
      </pc:sldChg>
      <pc:sldChg chg="addSp delSp modSp add mod">
        <pc:chgData name="Rida Kareem" userId="ab78dc9d8c50dec3" providerId="LiveId" clId="{2B841752-EB0C-4915-9CCA-69EAF6E170C6}" dt="2023-03-03T01:35:59.913" v="601"/>
        <pc:sldMkLst>
          <pc:docMk/>
          <pc:sldMk cId="2706317318" sldId="333"/>
        </pc:sldMkLst>
        <pc:spChg chg="add mod">
          <ac:chgData name="Rida Kareem" userId="ab78dc9d8c50dec3" providerId="LiveId" clId="{2B841752-EB0C-4915-9CCA-69EAF6E170C6}" dt="2023-03-03T01:35:31.722" v="596" actId="478"/>
          <ac:spMkLst>
            <pc:docMk/>
            <pc:sldMk cId="2706317318" sldId="333"/>
            <ac:spMk id="7" creationId="{0530C15E-C04C-2E26-C677-3D671307EEC2}"/>
          </ac:spMkLst>
        </pc:spChg>
        <pc:graphicFrameChg chg="del modGraphic">
          <ac:chgData name="Rida Kareem" userId="ab78dc9d8c50dec3" providerId="LiveId" clId="{2B841752-EB0C-4915-9CCA-69EAF6E170C6}" dt="2023-03-03T01:35:31.722" v="596" actId="478"/>
          <ac:graphicFrameMkLst>
            <pc:docMk/>
            <pc:sldMk cId="2706317318" sldId="333"/>
            <ac:graphicFrameMk id="4" creationId="{777CE181-3EFE-D53D-53A3-89A38C2220D8}"/>
          </ac:graphicFrameMkLst>
        </pc:graphicFrameChg>
        <pc:graphicFrameChg chg="add mod">
          <ac:chgData name="Rida Kareem" userId="ab78dc9d8c50dec3" providerId="LiveId" clId="{2B841752-EB0C-4915-9CCA-69EAF6E170C6}" dt="2023-03-03T01:35:59.913" v="601"/>
          <ac:graphicFrameMkLst>
            <pc:docMk/>
            <pc:sldMk cId="2706317318" sldId="333"/>
            <ac:graphicFrameMk id="8" creationId="{BAA42251-0E2F-9816-6422-4F26FBA60EDD}"/>
          </ac:graphicFrameMkLst>
        </pc:graphicFrameChg>
      </pc:sldChg>
      <pc:sldChg chg="add">
        <pc:chgData name="Rida Kareem" userId="ab78dc9d8c50dec3" providerId="LiveId" clId="{2B841752-EB0C-4915-9CCA-69EAF6E170C6}" dt="2023-03-03T01:36:21.082" v="603"/>
        <pc:sldMkLst>
          <pc:docMk/>
          <pc:sldMk cId="1269265592" sldId="334"/>
        </pc:sldMkLst>
      </pc:sldChg>
      <pc:sldChg chg="add del">
        <pc:chgData name="Rida Kareem" userId="ab78dc9d8c50dec3" providerId="LiveId" clId="{2B841752-EB0C-4915-9CCA-69EAF6E170C6}" dt="2023-03-03T01:35:37.998" v="598"/>
        <pc:sldMkLst>
          <pc:docMk/>
          <pc:sldMk cId="3822429357" sldId="33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E9692C-FA65-BC75-DAC2-C2099C6FE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0F4C362-BF55-0F63-8D58-40D7B402105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D16A89-DBB6-4205-B174-A77DE1B00300}" type="datetimeFigureOut">
              <a:rPr lang="en-IN" smtClean="0"/>
              <a:t>03-03-2023</a:t>
            </a:fld>
            <a:endParaRPr lang="en-IN"/>
          </a:p>
        </p:txBody>
      </p:sp>
      <p:sp>
        <p:nvSpPr>
          <p:cNvPr id="4" name="Footer Placeholder 3">
            <a:extLst>
              <a:ext uri="{FF2B5EF4-FFF2-40B4-BE49-F238E27FC236}">
                <a16:creationId xmlns:a16="http://schemas.microsoft.com/office/drawing/2014/main" id="{2E479450-0A26-50A1-7F6D-C565FCAB82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1B10434-D828-61DD-6749-300E960CA90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C6B462-4E6C-4A86-9014-13231DF0D796}" type="slidenum">
              <a:rPr lang="en-IN" smtClean="0"/>
              <a:t>‹#›</a:t>
            </a:fld>
            <a:endParaRPr lang="en-IN"/>
          </a:p>
        </p:txBody>
      </p:sp>
    </p:spTree>
    <p:extLst>
      <p:ext uri="{BB962C8B-B14F-4D97-AF65-F5344CB8AC3E}">
        <p14:creationId xmlns:p14="http://schemas.microsoft.com/office/powerpoint/2010/main" val="4777091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3C040C-EF33-455D-9125-FB11AA71B423}" type="datetimeFigureOut">
              <a:rPr lang="en-IN" smtClean="0"/>
              <a:t>03-03-2023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8FF2C-D105-49C7-9932-FEAF5D0AE420}" type="slidenum">
              <a:rPr lang="en-IN" smtClean="0"/>
              <a:t>‹#›</a:t>
            </a:fld>
            <a:endParaRPr lang="en-IN"/>
          </a:p>
        </p:txBody>
      </p:sp>
    </p:spTree>
    <p:extLst>
      <p:ext uri="{BB962C8B-B14F-4D97-AF65-F5344CB8AC3E}">
        <p14:creationId xmlns:p14="http://schemas.microsoft.com/office/powerpoint/2010/main" val="811771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0B196E3C-866D-4781-9F71-2EC20B10AD6A}" type="datetime1">
              <a:rPr lang="en-US" smtClean="0"/>
              <a:t>3/3/2023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a:t>Department of Computer Applications, MESCE KUTTIPPURAM</a:t>
            </a:r>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49926"/>
            <a:ext cx="10058400" cy="37608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EC8D62C1-8DB2-4C13-9A0F-5A2082933A62}" type="datetime1">
              <a:rPr lang="en-US" smtClean="0"/>
              <a:t>3/3/2023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a:t>Department of Computer Applications, MESCE KUTTIPPURAM</a:t>
            </a:r>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4" name="Title 3">
            <a:extLst>
              <a:ext uri="{FF2B5EF4-FFF2-40B4-BE49-F238E27FC236}">
                <a16:creationId xmlns:a16="http://schemas.microsoft.com/office/drawing/2014/main" id="{B1BDE8DB-68E4-22FE-AE0C-E86654D8DC7D}"/>
              </a:ext>
            </a:extLst>
          </p:cNvPr>
          <p:cNvSpPr>
            <a:spLocks noGrp="1"/>
          </p:cNvSpPr>
          <p:nvPr>
            <p:ph type="title"/>
          </p:nvPr>
        </p:nvSpPr>
        <p:spPr>
          <a:xfrm>
            <a:off x="1097280" y="286604"/>
            <a:ext cx="10058400" cy="640860"/>
          </a:xfrm>
        </p:spPr>
        <p:txBody>
          <a:bodyPr/>
          <a:lstStyle/>
          <a:p>
            <a:r>
              <a:rPr lang="en-US" dirty="0"/>
              <a:t>Click to edit Master title style</a:t>
            </a:r>
            <a:endParaRPr lang="en-IN" dirty="0"/>
          </a:p>
        </p:txBody>
      </p:sp>
      <p:cxnSp>
        <p:nvCxnSpPr>
          <p:cNvPr id="11" name="Straight Connector 10">
            <a:extLst>
              <a:ext uri="{FF2B5EF4-FFF2-40B4-BE49-F238E27FC236}">
                <a16:creationId xmlns:a16="http://schemas.microsoft.com/office/drawing/2014/main" id="{3AB5766A-8C4C-FF1F-C2BB-00CC54FE36DD}"/>
              </a:ext>
            </a:extLst>
          </p:cNvPr>
          <p:cNvCxnSpPr>
            <a:cxnSpLocks/>
          </p:cNvCxnSpPr>
          <p:nvPr userDrawn="1"/>
        </p:nvCxnSpPr>
        <p:spPr>
          <a:xfrm>
            <a:off x="935181" y="1060102"/>
            <a:ext cx="10838411"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7A7A174-3E8F-0D4C-C482-B68B7F367869}"/>
              </a:ext>
            </a:extLst>
          </p:cNvPr>
          <p:cNvSpPr/>
          <p:nvPr userDrawn="1"/>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6800" y="360536"/>
            <a:ext cx="10058400" cy="691024"/>
          </a:xfrm>
        </p:spPr>
        <p:txBody>
          <a:bodyPr anchor="b" anchorCtr="0">
            <a:noAutofit/>
          </a:bodyPr>
          <a:lstStyle>
            <a:lvl1pPr>
              <a:lnSpc>
                <a:spcPct val="90000"/>
              </a:lnSpc>
              <a:defRPr sz="4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66800" y="1517905"/>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4B17409D-4352-416D-9806-6DF67033709C}" type="datetime1">
              <a:rPr lang="en-US" smtClean="0"/>
              <a:t>3/3/2023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r>
              <a:rPr lang="en-US"/>
              <a:t>Department of Computer Applications, MESCE KUTTIPPURAM</a:t>
            </a:r>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cxnSp>
        <p:nvCxnSpPr>
          <p:cNvPr id="4" name="Straight Connector 3">
            <a:extLst>
              <a:ext uri="{FF2B5EF4-FFF2-40B4-BE49-F238E27FC236}">
                <a16:creationId xmlns:a16="http://schemas.microsoft.com/office/drawing/2014/main" id="{54A01D2C-CB7F-ABD3-B43A-2D46DC41C332}"/>
              </a:ext>
            </a:extLst>
          </p:cNvPr>
          <p:cNvCxnSpPr>
            <a:cxnSpLocks/>
          </p:cNvCxnSpPr>
          <p:nvPr userDrawn="1"/>
        </p:nvCxnSpPr>
        <p:spPr>
          <a:xfrm>
            <a:off x="935181" y="1158576"/>
            <a:ext cx="10838411" cy="0"/>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6ECB0599-E0B4-4DA8-A035-37FFED5D5B5D}" type="datetime1">
              <a:rPr lang="en-US" smtClean="0"/>
              <a:t>3/3/2023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a:t>Department of Computer Applications, MESCE KUTTIPPURAM</a:t>
            </a:r>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94F674B9-387D-460A-840B-885D15A71B52}" type="datetime1">
              <a:rPr lang="en-US" smtClean="0"/>
              <a:t>3/3/2023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a:t>Department of Computer Applications, MESCE KUTTIPPURAM</a:t>
            </a:r>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E29D777-7C85-4464-896B-656B5640C3F5}" type="datetime1">
              <a:rPr lang="en-US" smtClean="0"/>
              <a:t>3/3/2023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a:t>Department of Computer Applications, MESCE KUTTIPPURAM</a:t>
            </a:r>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9FD2943D-285A-44E1-B73A-B3AAC0AEF143}" type="datetime1">
              <a:rPr lang="en-US" smtClean="0"/>
              <a:t>3/3/2023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r>
              <a:rPr lang="en-US"/>
              <a:t>Department of Computer Applications, MESCE KUTTIPPURAM</a:t>
            </a:r>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CB417838-EE3B-4D98-AED6-E233BAC0588C}" type="datetime1">
              <a:rPr lang="en-US" smtClean="0"/>
              <a:t>3/3/2023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r>
              <a:rPr lang="en-US"/>
              <a:t>Department of Computer Applications, MESCE KUTTIPPURAM</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672061E3-D774-4386-8670-38685A51FCFC}" type="datetime1">
              <a:rPr lang="en-US" smtClean="0"/>
              <a:t>3/3/2023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r>
              <a:rPr lang="en-US"/>
              <a:t>Department of Computer Applications, MESCE KUTTIPPURAM</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5AA4FDA4-CECD-4F20-887B-6381FA9361BA}" type="datetime1">
              <a:rPr lang="en-US" smtClean="0"/>
              <a:t>3/3/2023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r>
              <a:rPr lang="en-US"/>
              <a:t>Department of Computer Applications, MESCE KUTTIPPURAM</a:t>
            </a:r>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222500" y="1901397"/>
            <a:ext cx="6691091" cy="2121030"/>
          </a:xfrm>
        </p:spPr>
        <p:txBody>
          <a:bodyPr>
            <a:normAutofit/>
          </a:bodyPr>
          <a:lstStyle/>
          <a:p>
            <a:pPr algn="ctr">
              <a:lnSpc>
                <a:spcPct val="107000"/>
              </a:lnSpc>
              <a:spcAft>
                <a:spcPts val="800"/>
              </a:spcAft>
            </a:pPr>
            <a:r>
              <a:rPr lang="en-IN" sz="3400" b="1"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MACHINE LEARNING BASED TEACHING ASSISTANT FOR CARNATIC MUSIC LEARNING</a:t>
            </a:r>
            <a:endParaRPr lang="en-IN" sz="3400" dirty="0">
              <a:solidFill>
                <a:srgbClr val="002060"/>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89D440AC-A4E9-64BD-1E65-C40D2BD4719E}"/>
              </a:ext>
            </a:extLst>
          </p:cNvPr>
          <p:cNvSpPr/>
          <p:nvPr/>
        </p:nvSpPr>
        <p:spPr>
          <a:xfrm>
            <a:off x="0" y="6466787"/>
            <a:ext cx="12192000" cy="39121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BBE46E8D-0304-1973-54EF-49D5234D7A93}"/>
              </a:ext>
            </a:extLst>
          </p:cNvPr>
          <p:cNvSpPr txBox="1"/>
          <p:nvPr/>
        </p:nvSpPr>
        <p:spPr>
          <a:xfrm>
            <a:off x="187016" y="5662106"/>
            <a:ext cx="3026005" cy="707886"/>
          </a:xfrm>
          <a:prstGeom prst="rect">
            <a:avLst/>
          </a:prstGeom>
          <a:noFill/>
        </p:spPr>
        <p:txBody>
          <a:bodyPr wrap="square" rtlCol="0">
            <a:spAutoFit/>
          </a:bodyPr>
          <a:lstStyle/>
          <a:p>
            <a:r>
              <a:rPr lang="en-IN" sz="2000" b="1" dirty="0">
                <a:effectLst>
                  <a:outerShdw blurRad="38100" dist="38100" dir="2700000" algn="tl">
                    <a:srgbClr val="000000">
                      <a:alpha val="43137"/>
                    </a:srgbClr>
                  </a:outerShdw>
                </a:effectLst>
              </a:rPr>
              <a:t>AKHILRAJ CHIRAYIL</a:t>
            </a:r>
          </a:p>
          <a:p>
            <a:r>
              <a:rPr lang="en-IN" sz="2000" b="1" dirty="0">
                <a:effectLst>
                  <a:outerShdw blurRad="38100" dist="38100" dir="2700000" algn="tl">
                    <a:srgbClr val="000000">
                      <a:alpha val="43137"/>
                    </a:srgbClr>
                  </a:outerShdw>
                </a:effectLst>
              </a:rPr>
              <a:t>MES21MCA-2003</a:t>
            </a:r>
          </a:p>
        </p:txBody>
      </p:sp>
      <p:sp>
        <p:nvSpPr>
          <p:cNvPr id="5" name="TextBox 4">
            <a:extLst>
              <a:ext uri="{FF2B5EF4-FFF2-40B4-BE49-F238E27FC236}">
                <a16:creationId xmlns:a16="http://schemas.microsoft.com/office/drawing/2014/main" id="{AD43D2D8-B866-EC6B-334E-1B40E01E8F74}"/>
              </a:ext>
            </a:extLst>
          </p:cNvPr>
          <p:cNvSpPr txBox="1"/>
          <p:nvPr/>
        </p:nvSpPr>
        <p:spPr>
          <a:xfrm>
            <a:off x="691350" y="4420215"/>
            <a:ext cx="5967167" cy="369332"/>
          </a:xfrm>
          <a:prstGeom prst="rect">
            <a:avLst/>
          </a:prstGeom>
          <a:solidFill>
            <a:schemeClr val="bg1"/>
          </a:solidFill>
        </p:spPr>
        <p:txBody>
          <a:bodyPr wrap="square" rtlCol="0">
            <a:spAutoFit/>
          </a:bodyPr>
          <a:lstStyle/>
          <a:p>
            <a:endParaRPr lang="en-IN" dirty="0"/>
          </a:p>
        </p:txBody>
      </p:sp>
      <p:sp>
        <p:nvSpPr>
          <p:cNvPr id="9" name="TextBox 8">
            <a:extLst>
              <a:ext uri="{FF2B5EF4-FFF2-40B4-BE49-F238E27FC236}">
                <a16:creationId xmlns:a16="http://schemas.microsoft.com/office/drawing/2014/main" id="{1385D2E9-1421-772A-9BBE-22C9E92AD2AC}"/>
              </a:ext>
            </a:extLst>
          </p:cNvPr>
          <p:cNvSpPr txBox="1"/>
          <p:nvPr/>
        </p:nvSpPr>
        <p:spPr>
          <a:xfrm>
            <a:off x="691350" y="4497197"/>
            <a:ext cx="5967167" cy="369332"/>
          </a:xfrm>
          <a:prstGeom prst="rect">
            <a:avLst/>
          </a:prstGeom>
          <a:solidFill>
            <a:schemeClr val="bg1"/>
          </a:solidFill>
        </p:spPr>
        <p:txBody>
          <a:bodyPr wrap="square" rtlCol="0">
            <a:spAutoFit/>
          </a:bodyPr>
          <a:lstStyle/>
          <a:p>
            <a:endParaRPr lang="en-IN" dirty="0"/>
          </a:p>
        </p:txBody>
      </p:sp>
      <p:grpSp>
        <p:nvGrpSpPr>
          <p:cNvPr id="11" name="Group 10">
            <a:extLst>
              <a:ext uri="{FF2B5EF4-FFF2-40B4-BE49-F238E27FC236}">
                <a16:creationId xmlns:a16="http://schemas.microsoft.com/office/drawing/2014/main" id="{4885868E-49A9-1F55-BAC8-99C4C001E789}"/>
              </a:ext>
            </a:extLst>
          </p:cNvPr>
          <p:cNvGrpSpPr/>
          <p:nvPr/>
        </p:nvGrpSpPr>
        <p:grpSpPr>
          <a:xfrm>
            <a:off x="7136091" y="106953"/>
            <a:ext cx="4779389" cy="4779389"/>
            <a:chOff x="7136090" y="334650"/>
            <a:chExt cx="4779389" cy="4779389"/>
          </a:xfrm>
        </p:grpSpPr>
        <p:pic>
          <p:nvPicPr>
            <p:cNvPr id="8" name="Picture 7">
              <a:extLst>
                <a:ext uri="{FF2B5EF4-FFF2-40B4-BE49-F238E27FC236}">
                  <a16:creationId xmlns:a16="http://schemas.microsoft.com/office/drawing/2014/main" id="{E73EE92A-1E5A-CA83-54B9-75B638F6E04D}"/>
                </a:ext>
              </a:extLst>
            </p:cNvPr>
            <p:cNvPicPr>
              <a:picLocks noChangeAspect="1"/>
            </p:cNvPicPr>
            <p:nvPr/>
          </p:nvPicPr>
          <p:blipFill>
            <a:blip r:embed="rId3"/>
            <a:stretch>
              <a:fillRect/>
            </a:stretch>
          </p:blipFill>
          <p:spPr>
            <a:xfrm>
              <a:off x="7136090" y="334650"/>
              <a:ext cx="4779389" cy="4779389"/>
            </a:xfrm>
            <a:prstGeom prst="rect">
              <a:avLst/>
            </a:prstGeom>
          </p:spPr>
        </p:pic>
        <p:sp>
          <p:nvSpPr>
            <p:cNvPr id="10" name="TextBox 9">
              <a:extLst>
                <a:ext uri="{FF2B5EF4-FFF2-40B4-BE49-F238E27FC236}">
                  <a16:creationId xmlns:a16="http://schemas.microsoft.com/office/drawing/2014/main" id="{3F92D069-C18B-008C-1D31-C01A358EAA80}"/>
                </a:ext>
              </a:extLst>
            </p:cNvPr>
            <p:cNvSpPr txBox="1"/>
            <p:nvPr/>
          </p:nvSpPr>
          <p:spPr>
            <a:xfrm>
              <a:off x="8465270" y="895546"/>
              <a:ext cx="2055043" cy="1168924"/>
            </a:xfrm>
            <a:prstGeom prst="rect">
              <a:avLst/>
            </a:prstGeom>
            <a:solidFill>
              <a:schemeClr val="bg1"/>
            </a:solidFill>
          </p:spPr>
          <p:txBody>
            <a:bodyPr wrap="square" rtlCol="0">
              <a:spAutoFit/>
            </a:bodyPr>
            <a:lstStyle/>
            <a:p>
              <a:endParaRPr lang="en-IN" dirty="0"/>
            </a:p>
          </p:txBody>
        </p:sp>
      </p:grpSp>
      <p:sp>
        <p:nvSpPr>
          <p:cNvPr id="12" name="TextBox 11">
            <a:extLst>
              <a:ext uri="{FF2B5EF4-FFF2-40B4-BE49-F238E27FC236}">
                <a16:creationId xmlns:a16="http://schemas.microsoft.com/office/drawing/2014/main" id="{C8629A23-CC05-B357-EFDC-13551A2271DD}"/>
              </a:ext>
            </a:extLst>
          </p:cNvPr>
          <p:cNvSpPr txBox="1"/>
          <p:nvPr/>
        </p:nvSpPr>
        <p:spPr>
          <a:xfrm>
            <a:off x="9525786" y="5662106"/>
            <a:ext cx="2559378" cy="707886"/>
          </a:xfrm>
          <a:prstGeom prst="rect">
            <a:avLst/>
          </a:prstGeom>
          <a:noFill/>
        </p:spPr>
        <p:txBody>
          <a:bodyPr wrap="square" rtlCol="0">
            <a:spAutoFit/>
          </a:bodyPr>
          <a:lstStyle/>
          <a:p>
            <a:r>
              <a:rPr lang="en-IN" sz="2000" b="1" dirty="0">
                <a:effectLst>
                  <a:outerShdw blurRad="38100" dist="38100" dir="2700000" algn="tl">
                    <a:srgbClr val="000000">
                      <a:alpha val="43137"/>
                    </a:srgbClr>
                  </a:outerShdw>
                </a:effectLst>
              </a:rPr>
              <a:t>Guide :</a:t>
            </a:r>
          </a:p>
          <a:p>
            <a:r>
              <a:rPr lang="en-IN" sz="2000" b="1" dirty="0">
                <a:effectLst>
                  <a:outerShdw blurRad="38100" dist="38100" dir="2700000" algn="tl">
                    <a:srgbClr val="000000">
                      <a:alpha val="43137"/>
                    </a:srgbClr>
                  </a:outerShdw>
                </a:effectLst>
              </a:rPr>
              <a:t>Mr. Balachandran KP</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E38B37-85E2-5DCB-14B5-85D2AB26DDDD}"/>
              </a:ext>
            </a:extLst>
          </p:cNvPr>
          <p:cNvSpPr/>
          <p:nvPr/>
        </p:nvSpPr>
        <p:spPr>
          <a:xfrm>
            <a:off x="1036948" y="1583703"/>
            <a:ext cx="10416619" cy="443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4F24D0F-D4CB-5F71-7948-C3893D43AEB5}"/>
              </a:ext>
            </a:extLst>
          </p:cNvPr>
          <p:cNvSpPr txBox="1"/>
          <p:nvPr/>
        </p:nvSpPr>
        <p:spPr>
          <a:xfrm>
            <a:off x="1928959" y="2644170"/>
            <a:ext cx="8632596" cy="1569660"/>
          </a:xfrm>
          <a:prstGeom prst="rect">
            <a:avLst/>
          </a:prstGeom>
          <a:noFill/>
        </p:spPr>
        <p:txBody>
          <a:bodyPr wrap="square" rtlCol="0">
            <a:spAutoFit/>
          </a:bodyPr>
          <a:lstStyle/>
          <a:p>
            <a:r>
              <a:rPr lang="en-IN" sz="9600" dirty="0">
                <a:latin typeface="Forte" panose="03060902040502070203" pitchFamily="66" charset="0"/>
                <a:cs typeface="Arial" panose="020B0604020202020204" pitchFamily="34" charset="0"/>
              </a:rPr>
              <a:t>THANK  YOU…</a:t>
            </a:r>
          </a:p>
        </p:txBody>
      </p:sp>
      <p:sp>
        <p:nvSpPr>
          <p:cNvPr id="4" name="Rectangle 3">
            <a:extLst>
              <a:ext uri="{FF2B5EF4-FFF2-40B4-BE49-F238E27FC236}">
                <a16:creationId xmlns:a16="http://schemas.microsoft.com/office/drawing/2014/main" id="{D3F9E109-A998-AF83-9127-925D7F95E3F3}"/>
              </a:ext>
            </a:extLst>
          </p:cNvPr>
          <p:cNvSpPr/>
          <p:nvPr/>
        </p:nvSpPr>
        <p:spPr>
          <a:xfrm>
            <a:off x="782425" y="867266"/>
            <a:ext cx="11114202" cy="3582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6B5D3E35-18AB-9A85-FFF0-88A98F9FFE14}"/>
              </a:ext>
            </a:extLst>
          </p:cNvPr>
          <p:cNvSpPr>
            <a:spLocks noGrp="1"/>
          </p:cNvSpPr>
          <p:nvPr>
            <p:ph type="ftr" sz="quarter" idx="11"/>
          </p:nvPr>
        </p:nvSpPr>
        <p:spPr/>
        <p:txBody>
          <a:bodyPr/>
          <a:lstStyle/>
          <a:p>
            <a:r>
              <a:rPr lang="en-US"/>
              <a:t>Department of Computer Applications, MESCE KUTTIPPURAM</a:t>
            </a:r>
            <a:endParaRPr lang="en-US" dirty="0"/>
          </a:p>
        </p:txBody>
      </p:sp>
    </p:spTree>
    <p:extLst>
      <p:ext uri="{BB962C8B-B14F-4D97-AF65-F5344CB8AC3E}">
        <p14:creationId xmlns:p14="http://schemas.microsoft.com/office/powerpoint/2010/main" val="1269265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8C0946-D38C-5BD1-D7F5-208634E3A755}"/>
              </a:ext>
            </a:extLst>
          </p:cNvPr>
          <p:cNvSpPr>
            <a:spLocks noGrp="1"/>
          </p:cNvSpPr>
          <p:nvPr>
            <p:ph type="body" idx="1"/>
          </p:nvPr>
        </p:nvSpPr>
        <p:spPr>
          <a:xfrm>
            <a:off x="1066800" y="1517905"/>
            <a:ext cx="10058400" cy="4420982"/>
          </a:xfrm>
        </p:spPr>
        <p:txBody>
          <a:bodyPr>
            <a:normAutofit/>
          </a:bodyPr>
          <a:lstStyle/>
          <a:p>
            <a:pPr marL="457200" indent="-457200">
              <a:buFont typeface="+mj-lt"/>
              <a:buAutoNum type="arabicPeriod"/>
            </a:pPr>
            <a:r>
              <a:rPr lang="en-IN" dirty="0">
                <a:effectLst>
                  <a:outerShdw blurRad="38100" dist="38100" dir="2700000" algn="tl">
                    <a:srgbClr val="000000">
                      <a:alpha val="43137"/>
                    </a:srgbClr>
                  </a:outerShdw>
                </a:effectLst>
                <a:latin typeface="+mj-lt"/>
              </a:rPr>
              <a:t>Introduction</a:t>
            </a:r>
          </a:p>
          <a:p>
            <a:pPr marL="457200" indent="-457200">
              <a:buFont typeface="+mj-lt"/>
              <a:buAutoNum type="arabicPeriod"/>
            </a:pPr>
            <a:r>
              <a:rPr lang="en-IN" dirty="0">
                <a:effectLst>
                  <a:outerShdw blurRad="38100" dist="38100" dir="2700000" algn="tl">
                    <a:srgbClr val="000000">
                      <a:alpha val="43137"/>
                    </a:srgbClr>
                  </a:outerShdw>
                </a:effectLst>
                <a:latin typeface="+mj-lt"/>
              </a:rPr>
              <a:t>Existing system</a:t>
            </a:r>
          </a:p>
          <a:p>
            <a:pPr marL="457200" indent="-457200">
              <a:buFont typeface="+mj-lt"/>
              <a:buAutoNum type="arabicPeriod"/>
            </a:pPr>
            <a:r>
              <a:rPr lang="en-IN" dirty="0">
                <a:effectLst>
                  <a:outerShdw blurRad="38100" dist="38100" dir="2700000" algn="tl">
                    <a:srgbClr val="000000">
                      <a:alpha val="43137"/>
                    </a:srgbClr>
                  </a:outerShdw>
                </a:effectLst>
                <a:latin typeface="+mj-lt"/>
              </a:rPr>
              <a:t>Proposed system</a:t>
            </a:r>
          </a:p>
          <a:p>
            <a:pPr marL="457200" indent="-457200">
              <a:buFont typeface="+mj-lt"/>
              <a:buAutoNum type="arabicPeriod"/>
            </a:pPr>
            <a:r>
              <a:rPr lang="en-IN" dirty="0">
                <a:effectLst>
                  <a:outerShdw blurRad="38100" dist="38100" dir="2700000" algn="tl">
                    <a:srgbClr val="000000">
                      <a:alpha val="43137"/>
                    </a:srgbClr>
                  </a:outerShdw>
                </a:effectLst>
                <a:latin typeface="+mj-lt"/>
              </a:rPr>
              <a:t>User story</a:t>
            </a:r>
          </a:p>
          <a:p>
            <a:pPr marL="457200" indent="-457200">
              <a:buFont typeface="+mj-lt"/>
              <a:buAutoNum type="arabicPeriod"/>
            </a:pPr>
            <a:r>
              <a:rPr lang="en-IN" dirty="0">
                <a:effectLst>
                  <a:outerShdw blurRad="38100" dist="38100" dir="2700000" algn="tl">
                    <a:srgbClr val="000000">
                      <a:alpha val="43137"/>
                    </a:srgbClr>
                  </a:outerShdw>
                </a:effectLst>
                <a:latin typeface="+mj-lt"/>
              </a:rPr>
              <a:t>Product backlog</a:t>
            </a:r>
          </a:p>
          <a:p>
            <a:pPr marL="457200" indent="-457200">
              <a:buFont typeface="+mj-lt"/>
              <a:buAutoNum type="arabicPeriod"/>
            </a:pPr>
            <a:r>
              <a:rPr lang="en-IN" dirty="0">
                <a:effectLst>
                  <a:outerShdw blurRad="38100" dist="38100" dir="2700000" algn="tl">
                    <a:srgbClr val="000000">
                      <a:alpha val="43137"/>
                    </a:srgbClr>
                  </a:outerShdw>
                </a:effectLst>
                <a:latin typeface="+mj-lt"/>
              </a:rPr>
              <a:t>Project plan</a:t>
            </a:r>
          </a:p>
        </p:txBody>
      </p:sp>
      <p:sp>
        <p:nvSpPr>
          <p:cNvPr id="4" name="Footer Placeholder 3">
            <a:extLst>
              <a:ext uri="{FF2B5EF4-FFF2-40B4-BE49-F238E27FC236}">
                <a16:creationId xmlns:a16="http://schemas.microsoft.com/office/drawing/2014/main" id="{6BCF85C7-4F51-2637-07A4-6AD88B0366E9}"/>
              </a:ext>
            </a:extLst>
          </p:cNvPr>
          <p:cNvSpPr>
            <a:spLocks noGrp="1"/>
          </p:cNvSpPr>
          <p:nvPr>
            <p:ph type="ftr" sz="quarter" idx="11"/>
          </p:nvPr>
        </p:nvSpPr>
        <p:spPr/>
        <p:txBody>
          <a:bodyPr/>
          <a:lstStyle/>
          <a:p>
            <a:r>
              <a:rPr lang="en-US"/>
              <a:t>Department of Computer Applications, MESCE KUTTIPPURAM</a:t>
            </a:r>
            <a:endParaRPr lang="en-US" dirty="0"/>
          </a:p>
        </p:txBody>
      </p:sp>
      <p:sp>
        <p:nvSpPr>
          <p:cNvPr id="5" name="Title 4">
            <a:extLst>
              <a:ext uri="{FF2B5EF4-FFF2-40B4-BE49-F238E27FC236}">
                <a16:creationId xmlns:a16="http://schemas.microsoft.com/office/drawing/2014/main" id="{A5CBCBAC-FE33-B780-7437-7212448EB0AC}"/>
              </a:ext>
            </a:extLst>
          </p:cNvPr>
          <p:cNvSpPr txBox="1">
            <a:spLocks noGrp="1"/>
          </p:cNvSpPr>
          <p:nvPr>
            <p:ph type="title"/>
          </p:nvPr>
        </p:nvSpPr>
        <p:spPr>
          <a:xfrm>
            <a:off x="1066800" y="404594"/>
            <a:ext cx="10058400" cy="646331"/>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latin typeface="+mj-lt"/>
              </a:rPr>
              <a:t>Table of content</a:t>
            </a:r>
          </a:p>
        </p:txBody>
      </p:sp>
    </p:spTree>
    <p:extLst>
      <p:ext uri="{BB962C8B-B14F-4D97-AF65-F5344CB8AC3E}">
        <p14:creationId xmlns:p14="http://schemas.microsoft.com/office/powerpoint/2010/main" val="1735838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6B5D3E35-18AB-9A85-FFF0-88A98F9FFE14}"/>
              </a:ext>
            </a:extLst>
          </p:cNvPr>
          <p:cNvSpPr>
            <a:spLocks noGrp="1"/>
          </p:cNvSpPr>
          <p:nvPr>
            <p:ph type="ftr" sz="quarter" idx="11"/>
          </p:nvPr>
        </p:nvSpPr>
        <p:spPr/>
        <p:txBody>
          <a:bodyPr/>
          <a:lstStyle/>
          <a:p>
            <a:r>
              <a:rPr lang="en-US" dirty="0"/>
              <a:t>Department of Computer Applications, MESCE KUTTIPPURAM</a:t>
            </a:r>
          </a:p>
        </p:txBody>
      </p:sp>
      <p:sp>
        <p:nvSpPr>
          <p:cNvPr id="6" name="TextBox 5">
            <a:extLst>
              <a:ext uri="{FF2B5EF4-FFF2-40B4-BE49-F238E27FC236}">
                <a16:creationId xmlns:a16="http://schemas.microsoft.com/office/drawing/2014/main" id="{44AA31C6-9809-887E-97FF-39812441453E}"/>
              </a:ext>
            </a:extLst>
          </p:cNvPr>
          <p:cNvSpPr txBox="1"/>
          <p:nvPr/>
        </p:nvSpPr>
        <p:spPr>
          <a:xfrm>
            <a:off x="857836" y="311083"/>
            <a:ext cx="3648174"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latin typeface="+mj-lt"/>
              </a:rPr>
              <a:t>Introduction</a:t>
            </a:r>
          </a:p>
        </p:txBody>
      </p:sp>
      <p:sp>
        <p:nvSpPr>
          <p:cNvPr id="8" name="TextBox 7">
            <a:extLst>
              <a:ext uri="{FF2B5EF4-FFF2-40B4-BE49-F238E27FC236}">
                <a16:creationId xmlns:a16="http://schemas.microsoft.com/office/drawing/2014/main" id="{AB031056-DF05-6F2D-BFB9-FEAF884D7873}"/>
              </a:ext>
            </a:extLst>
          </p:cNvPr>
          <p:cNvSpPr txBox="1"/>
          <p:nvPr/>
        </p:nvSpPr>
        <p:spPr>
          <a:xfrm>
            <a:off x="857836" y="1471317"/>
            <a:ext cx="10586304" cy="3736279"/>
          </a:xfrm>
          <a:prstGeom prst="rect">
            <a:avLst/>
          </a:prstGeom>
          <a:noFill/>
        </p:spPr>
        <p:txBody>
          <a:bodyPr wrap="square">
            <a:spAutoFit/>
          </a:bodyPr>
          <a:lstStyle/>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India is blessed with different realms of music. Carnatic music </a:t>
            </a:r>
            <a:r>
              <a:rPr lang="en-IN" sz="2000" dirty="0">
                <a:solidFill>
                  <a:srgbClr val="00060C"/>
                </a:solidFill>
                <a:effectLst/>
                <a:latin typeface="Times New Roman" panose="02020603050405020304" pitchFamily="18" charset="0"/>
                <a:ea typeface="Calibri" panose="020F0502020204030204" pitchFamily="34" charset="0"/>
                <a:cs typeface="Times New Roman" panose="02020603050405020304" pitchFamily="18" charset="0"/>
              </a:rPr>
              <a:t>is one of the popular genres of music in south India. In this, Raga is the most important aspect of music also known as the pillar of the music, and plays a vital role in mood creation. Raga is a melody that is created by the combination of notes or Swaras. </a:t>
            </a:r>
            <a:r>
              <a:rPr lang="en-IN" sz="2000" dirty="0">
                <a:solidFill>
                  <a:srgbClr val="00060C"/>
                </a:solidFill>
                <a:latin typeface="Times New Roman" panose="02020603050405020304" pitchFamily="18" charset="0"/>
                <a:ea typeface="Calibri" panose="020F0502020204030204" pitchFamily="34" charset="0"/>
                <a:cs typeface="Times New Roman" panose="02020603050405020304" pitchFamily="18" charset="0"/>
              </a:rPr>
              <a:t>T</a:t>
            </a:r>
            <a:r>
              <a:rPr lang="en-IN" sz="2000" dirty="0">
                <a:solidFill>
                  <a:srgbClr val="00060C"/>
                </a:solidFill>
                <a:effectLst/>
                <a:latin typeface="Times New Roman" panose="02020603050405020304" pitchFamily="18" charset="0"/>
                <a:ea typeface="Calibri" panose="020F0502020204030204" pitchFamily="34" charset="0"/>
              </a:rPr>
              <a:t>his project is very useful for people interested in the Carnatic music field. </a:t>
            </a:r>
            <a:r>
              <a:rPr lang="en-IN" sz="2000" dirty="0">
                <a:solidFill>
                  <a:srgbClr val="00060C"/>
                </a:solidFill>
                <a:effectLst/>
                <a:latin typeface="Times New Roman" panose="02020603050405020304" pitchFamily="18" charset="0"/>
                <a:ea typeface="Calibri" panose="020F0502020204030204" pitchFamily="34" charset="0"/>
                <a:cs typeface="Times New Roman" panose="02020603050405020304" pitchFamily="18" charset="0"/>
              </a:rPr>
              <a:t>In real-time, it is very difficult for beginners to study and identify the raga from the music without proper training. And it is difficult to identify ragas from rendered Carnatic music. Therefore, this project develops a concept that identifies and extracts ragas from the rendered voice of an individual or pre-recorded Carnatic music segment.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FA54F4A5-A1A6-CDB0-6AC2-65AD987771A3}"/>
              </a:ext>
            </a:extLst>
          </p:cNvPr>
          <p:cNvSpPr txBox="1"/>
          <p:nvPr/>
        </p:nvSpPr>
        <p:spPr>
          <a:xfrm>
            <a:off x="11444140" y="6446838"/>
            <a:ext cx="443060" cy="369332"/>
          </a:xfrm>
          <a:prstGeom prst="rect">
            <a:avLst/>
          </a:prstGeom>
          <a:noFill/>
        </p:spPr>
        <p:txBody>
          <a:bodyPr wrap="square" rtlCol="0">
            <a:spAutoFit/>
          </a:bodyPr>
          <a:lstStyle/>
          <a:p>
            <a:r>
              <a:rPr lang="en-IN" dirty="0">
                <a:solidFill>
                  <a:schemeClr val="bg1"/>
                </a:solidFill>
              </a:rPr>
              <a:t>1</a:t>
            </a:r>
          </a:p>
        </p:txBody>
      </p:sp>
    </p:spTree>
    <p:extLst>
      <p:ext uri="{BB962C8B-B14F-4D97-AF65-F5344CB8AC3E}">
        <p14:creationId xmlns:p14="http://schemas.microsoft.com/office/powerpoint/2010/main" val="3917148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E38B37-85E2-5DCB-14B5-85D2AB26DDDD}"/>
              </a:ext>
            </a:extLst>
          </p:cNvPr>
          <p:cNvSpPr/>
          <p:nvPr/>
        </p:nvSpPr>
        <p:spPr>
          <a:xfrm>
            <a:off x="1036948" y="1583703"/>
            <a:ext cx="10416619" cy="443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6B5D3E35-18AB-9A85-FFF0-88A98F9FFE14}"/>
              </a:ext>
            </a:extLst>
          </p:cNvPr>
          <p:cNvSpPr>
            <a:spLocks noGrp="1"/>
          </p:cNvSpPr>
          <p:nvPr>
            <p:ph type="ftr" sz="quarter" idx="11"/>
          </p:nvPr>
        </p:nvSpPr>
        <p:spPr/>
        <p:txBody>
          <a:bodyPr/>
          <a:lstStyle/>
          <a:p>
            <a:r>
              <a:rPr lang="en-US" dirty="0"/>
              <a:t>Department of Computer Applications, MESCE KUTTIPPURAM</a:t>
            </a:r>
          </a:p>
        </p:txBody>
      </p:sp>
      <p:sp>
        <p:nvSpPr>
          <p:cNvPr id="3" name="TextBox 2">
            <a:extLst>
              <a:ext uri="{FF2B5EF4-FFF2-40B4-BE49-F238E27FC236}">
                <a16:creationId xmlns:a16="http://schemas.microsoft.com/office/drawing/2014/main" id="{3C7919ED-39FE-97C0-4EDD-14AA0D30308E}"/>
              </a:ext>
            </a:extLst>
          </p:cNvPr>
          <p:cNvSpPr txBox="1"/>
          <p:nvPr/>
        </p:nvSpPr>
        <p:spPr>
          <a:xfrm>
            <a:off x="857836" y="311083"/>
            <a:ext cx="4656844" cy="707886"/>
          </a:xfrm>
          <a:prstGeom prst="rect">
            <a:avLst/>
          </a:prstGeom>
          <a:noFill/>
        </p:spPr>
        <p:txBody>
          <a:bodyPr wrap="square" rtlCol="0">
            <a:spAutoFit/>
          </a:bodyPr>
          <a:lstStyle/>
          <a:p>
            <a:r>
              <a:rPr lang="en-IN" sz="4000" b="1" dirty="0">
                <a:effectLst>
                  <a:outerShdw blurRad="38100" dist="38100" dir="2700000" algn="tl">
                    <a:srgbClr val="000000">
                      <a:alpha val="43137"/>
                    </a:srgbClr>
                  </a:outerShdw>
                </a:effectLst>
                <a:latin typeface="+mj-lt"/>
              </a:rPr>
              <a:t>Existing system</a:t>
            </a:r>
          </a:p>
        </p:txBody>
      </p:sp>
      <p:sp>
        <p:nvSpPr>
          <p:cNvPr id="4" name="TextBox 3">
            <a:extLst>
              <a:ext uri="{FF2B5EF4-FFF2-40B4-BE49-F238E27FC236}">
                <a16:creationId xmlns:a16="http://schemas.microsoft.com/office/drawing/2014/main" id="{F83528B4-4135-4E91-977F-3D38E1317335}"/>
              </a:ext>
            </a:extLst>
          </p:cNvPr>
          <p:cNvSpPr txBox="1"/>
          <p:nvPr/>
        </p:nvSpPr>
        <p:spPr>
          <a:xfrm>
            <a:off x="1036948" y="1455576"/>
            <a:ext cx="10719623" cy="34163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existing system available for the identification of </a:t>
            </a:r>
            <a:r>
              <a:rPr lang="en-US" sz="2000" b="0" i="0" dirty="0" err="1">
                <a:effectLst/>
                <a:latin typeface="Times New Roman" panose="02020603050405020304" pitchFamily="18" charset="0"/>
                <a:cs typeface="Times New Roman" panose="02020603050405020304" pitchFamily="18" charset="0"/>
              </a:rPr>
              <a:t>swaras</a:t>
            </a: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 </a:t>
            </a:r>
            <a:r>
              <a:rPr lang="en-US" sz="2000" b="0" i="0" dirty="0" err="1">
                <a:effectLst/>
                <a:latin typeface="Times New Roman" panose="02020603050405020304" pitchFamily="18" charset="0"/>
                <a:cs typeface="Times New Roman" panose="02020603050405020304" pitchFamily="18" charset="0"/>
              </a:rPr>
              <a:t>Swara</a:t>
            </a:r>
            <a:r>
              <a:rPr lang="en-US" sz="2000" b="0" i="0" dirty="0">
                <a:effectLst/>
                <a:latin typeface="Times New Roman" panose="02020603050405020304" pitchFamily="18" charset="0"/>
                <a:cs typeface="Times New Roman" panose="02020603050405020304" pitchFamily="18" charset="0"/>
              </a:rPr>
              <a:t> Identification and Retrieval System (SIRI),  a software tool developed by the Indian Institute of Technology, Madras.</a:t>
            </a:r>
          </a:p>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SIRI uses signal processing techniques to extract features from an input audio file and then applies machine learning algorithms to identify the </a:t>
            </a:r>
            <a:r>
              <a:rPr lang="en-US" sz="2000" b="0" i="0" dirty="0" err="1">
                <a:effectLst/>
                <a:latin typeface="Times New Roman" panose="02020603050405020304" pitchFamily="18" charset="0"/>
                <a:cs typeface="Times New Roman" panose="02020603050405020304" pitchFamily="18" charset="0"/>
              </a:rPr>
              <a:t>swaras</a:t>
            </a:r>
            <a:r>
              <a:rPr lang="en-US" sz="2000" b="0" i="0" dirty="0">
                <a:effectLst/>
                <a:latin typeface="Times New Roman" panose="02020603050405020304" pitchFamily="18" charset="0"/>
                <a:cs typeface="Times New Roman" panose="02020603050405020304" pitchFamily="18" charset="0"/>
              </a:rPr>
              <a:t> present in the file. </a:t>
            </a:r>
          </a:p>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system can recognize </a:t>
            </a:r>
            <a:r>
              <a:rPr lang="en-US" sz="2000" b="0" i="0" dirty="0" err="1">
                <a:effectLst/>
                <a:latin typeface="Times New Roman" panose="02020603050405020304" pitchFamily="18" charset="0"/>
                <a:cs typeface="Times New Roman" panose="02020603050405020304" pitchFamily="18" charset="0"/>
              </a:rPr>
              <a:t>swaras</a:t>
            </a:r>
            <a:r>
              <a:rPr lang="en-US" sz="2000" b="0" i="0" dirty="0">
                <a:effectLst/>
                <a:latin typeface="Times New Roman" panose="02020603050405020304" pitchFamily="18" charset="0"/>
                <a:cs typeface="Times New Roman" panose="02020603050405020304" pitchFamily="18" charset="0"/>
              </a:rPr>
              <a:t> in real-time and has been tested on a variety of Carnatic music compositions</a:t>
            </a:r>
            <a:r>
              <a:rPr lang="en-US" b="0" i="0" dirty="0">
                <a:solidFill>
                  <a:srgbClr val="D1D5DB"/>
                </a:solidFill>
                <a:effectLst/>
                <a:latin typeface="Söhne"/>
              </a:rPr>
              <a:t>.</a:t>
            </a:r>
          </a:p>
          <a:p>
            <a:endParaRPr lang="en-US" b="0" i="0" dirty="0">
              <a:solidFill>
                <a:srgbClr val="D1D5DB"/>
              </a:solidFill>
              <a:effectLst/>
              <a:latin typeface="Söhne"/>
            </a:endParaRPr>
          </a:p>
          <a:p>
            <a:endParaRPr lang="en-IN" dirty="0"/>
          </a:p>
        </p:txBody>
      </p:sp>
      <p:sp>
        <p:nvSpPr>
          <p:cNvPr id="6" name="TextBox 5">
            <a:extLst>
              <a:ext uri="{FF2B5EF4-FFF2-40B4-BE49-F238E27FC236}">
                <a16:creationId xmlns:a16="http://schemas.microsoft.com/office/drawing/2014/main" id="{DBCA3887-FA87-836F-AD3D-6658D2405CDE}"/>
              </a:ext>
            </a:extLst>
          </p:cNvPr>
          <p:cNvSpPr txBox="1"/>
          <p:nvPr/>
        </p:nvSpPr>
        <p:spPr>
          <a:xfrm>
            <a:off x="11444140" y="6446838"/>
            <a:ext cx="443060" cy="369332"/>
          </a:xfrm>
          <a:prstGeom prst="rect">
            <a:avLst/>
          </a:prstGeom>
          <a:noFill/>
        </p:spPr>
        <p:txBody>
          <a:bodyPr wrap="square" rtlCol="0">
            <a:spAutoFit/>
          </a:bodyPr>
          <a:lstStyle/>
          <a:p>
            <a:r>
              <a:rPr lang="en-IN" dirty="0">
                <a:solidFill>
                  <a:schemeClr val="bg1"/>
                </a:solidFill>
              </a:rPr>
              <a:t>2</a:t>
            </a:r>
          </a:p>
        </p:txBody>
      </p:sp>
    </p:spTree>
    <p:extLst>
      <p:ext uri="{BB962C8B-B14F-4D97-AF65-F5344CB8AC3E}">
        <p14:creationId xmlns:p14="http://schemas.microsoft.com/office/powerpoint/2010/main" val="2329410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E38B37-85E2-5DCB-14B5-85D2AB26DDDD}"/>
              </a:ext>
            </a:extLst>
          </p:cNvPr>
          <p:cNvSpPr/>
          <p:nvPr/>
        </p:nvSpPr>
        <p:spPr>
          <a:xfrm>
            <a:off x="1036948" y="1583703"/>
            <a:ext cx="10416619" cy="443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6B5D3E35-18AB-9A85-FFF0-88A98F9FFE14}"/>
              </a:ext>
            </a:extLst>
          </p:cNvPr>
          <p:cNvSpPr>
            <a:spLocks noGrp="1"/>
          </p:cNvSpPr>
          <p:nvPr>
            <p:ph type="ftr" sz="quarter" idx="11"/>
          </p:nvPr>
        </p:nvSpPr>
        <p:spPr/>
        <p:txBody>
          <a:bodyPr/>
          <a:lstStyle/>
          <a:p>
            <a:r>
              <a:rPr lang="en-US" dirty="0"/>
              <a:t>Department of Computer Applications, MESCE KUTTIPPURAM</a:t>
            </a:r>
          </a:p>
        </p:txBody>
      </p:sp>
      <p:sp>
        <p:nvSpPr>
          <p:cNvPr id="3" name="TextBox 2">
            <a:extLst>
              <a:ext uri="{FF2B5EF4-FFF2-40B4-BE49-F238E27FC236}">
                <a16:creationId xmlns:a16="http://schemas.microsoft.com/office/drawing/2014/main" id="{3C7919ED-39FE-97C0-4EDD-14AA0D30308E}"/>
              </a:ext>
            </a:extLst>
          </p:cNvPr>
          <p:cNvSpPr txBox="1"/>
          <p:nvPr/>
        </p:nvSpPr>
        <p:spPr>
          <a:xfrm>
            <a:off x="857835" y="311083"/>
            <a:ext cx="6774605"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mj-lt"/>
              </a:rPr>
              <a:t>P</a:t>
            </a:r>
            <a:r>
              <a:rPr lang="en-IN" sz="4000" b="1" dirty="0" err="1">
                <a:effectLst>
                  <a:outerShdw blurRad="38100" dist="38100" dir="2700000" algn="tl">
                    <a:srgbClr val="000000">
                      <a:alpha val="43137"/>
                    </a:srgbClr>
                  </a:outerShdw>
                </a:effectLst>
                <a:latin typeface="+mj-lt"/>
              </a:rPr>
              <a:t>roposed</a:t>
            </a:r>
            <a:r>
              <a:rPr lang="en-IN" sz="4000" b="1" dirty="0">
                <a:effectLst>
                  <a:outerShdw blurRad="38100" dist="38100" dir="2700000" algn="tl">
                    <a:srgbClr val="000000">
                      <a:alpha val="43137"/>
                    </a:srgbClr>
                  </a:outerShdw>
                </a:effectLst>
                <a:latin typeface="+mj-lt"/>
              </a:rPr>
              <a:t> System</a:t>
            </a:r>
          </a:p>
        </p:txBody>
      </p:sp>
      <p:sp>
        <p:nvSpPr>
          <p:cNvPr id="4" name="TextBox 3">
            <a:extLst>
              <a:ext uri="{FF2B5EF4-FFF2-40B4-BE49-F238E27FC236}">
                <a16:creationId xmlns:a16="http://schemas.microsoft.com/office/drawing/2014/main" id="{F83528B4-4135-4E91-977F-3D38E1317335}"/>
              </a:ext>
            </a:extLst>
          </p:cNvPr>
          <p:cNvSpPr txBox="1"/>
          <p:nvPr/>
        </p:nvSpPr>
        <p:spPr>
          <a:xfrm>
            <a:off x="1036948" y="1455576"/>
            <a:ext cx="10719623" cy="526297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This System aims to develop a concept that identifies and extracts basic notes of the ragas from rendered voice or identify the ragas of a pre defined voice.</a:t>
            </a:r>
          </a:p>
          <a:p>
            <a:pPr marL="342900" indent="-342900">
              <a:lnSpc>
                <a:spcPct val="150000"/>
              </a:lnSpc>
              <a:buFont typeface="Arial" panose="020B0604020202020204" pitchFamily="34" charset="0"/>
              <a:buChar char="•"/>
            </a:pPr>
            <a:r>
              <a:rPr lang="en-IN" sz="2000" dirty="0">
                <a:solidFill>
                  <a:srgbClr val="00060C"/>
                </a:solidFill>
                <a:effectLst/>
                <a:latin typeface="Times New Roman" panose="02020603050405020304" pitchFamily="18" charset="0"/>
                <a:ea typeface="Calibri" panose="020F0502020204030204" pitchFamily="34" charset="0"/>
              </a:rPr>
              <a:t>The objective of this project is to help the students through checking the rendered notes for correctness there by support their individual practice and identifying the ragas from a set of input music data.</a:t>
            </a:r>
            <a:endParaRPr lang="en-US" sz="2000" b="0" i="0" dirty="0">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Here, combinations of </a:t>
            </a:r>
            <a:r>
              <a:rPr lang="en-US" sz="2000" b="0" i="0" dirty="0" err="1">
                <a:effectLst/>
                <a:latin typeface="Times New Roman" panose="02020603050405020304" pitchFamily="18" charset="0"/>
                <a:cs typeface="Times New Roman" panose="02020603050405020304" pitchFamily="18" charset="0"/>
              </a:rPr>
              <a:t>Swaras</a:t>
            </a:r>
            <a:r>
              <a:rPr lang="en-US" sz="2000" b="0" i="0" dirty="0">
                <a:effectLst/>
                <a:latin typeface="Times New Roman" panose="02020603050405020304" pitchFamily="18" charset="0"/>
                <a:cs typeface="Times New Roman" panose="02020603050405020304" pitchFamily="18" charset="0"/>
              </a:rPr>
              <a:t> (Raga) are trained to produce Ragas and frequency range of notes from the rendered input data given.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Before training, the rendered input data is cleaned to remove unwanted noise .</a:t>
            </a:r>
          </a:p>
          <a:p>
            <a:pPr marL="342900" indent="-34290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After training the system it is ready to check the ragas from the input data given and output is generated.</a:t>
            </a:r>
          </a:p>
          <a:p>
            <a:endParaRPr lang="en-US" b="0" i="0" dirty="0">
              <a:solidFill>
                <a:srgbClr val="D1D5DB"/>
              </a:solidFill>
              <a:effectLst/>
              <a:latin typeface="Söhne"/>
            </a:endParaRPr>
          </a:p>
          <a:p>
            <a:endParaRPr lang="en-IN" dirty="0"/>
          </a:p>
        </p:txBody>
      </p:sp>
      <p:sp>
        <p:nvSpPr>
          <p:cNvPr id="6" name="TextBox 5">
            <a:extLst>
              <a:ext uri="{FF2B5EF4-FFF2-40B4-BE49-F238E27FC236}">
                <a16:creationId xmlns:a16="http://schemas.microsoft.com/office/drawing/2014/main" id="{6F0C01FE-A13B-21D4-EFB5-1DA99B7D2626}"/>
              </a:ext>
            </a:extLst>
          </p:cNvPr>
          <p:cNvSpPr txBox="1"/>
          <p:nvPr/>
        </p:nvSpPr>
        <p:spPr>
          <a:xfrm>
            <a:off x="11444140" y="6446838"/>
            <a:ext cx="443060" cy="369332"/>
          </a:xfrm>
          <a:prstGeom prst="rect">
            <a:avLst/>
          </a:prstGeom>
          <a:noFill/>
        </p:spPr>
        <p:txBody>
          <a:bodyPr wrap="square" rtlCol="0">
            <a:spAutoFit/>
          </a:bodyPr>
          <a:lstStyle/>
          <a:p>
            <a:r>
              <a:rPr lang="en-IN" dirty="0">
                <a:solidFill>
                  <a:schemeClr val="bg1"/>
                </a:solidFill>
              </a:rPr>
              <a:t>3</a:t>
            </a:r>
          </a:p>
        </p:txBody>
      </p:sp>
    </p:spTree>
    <p:extLst>
      <p:ext uri="{BB962C8B-B14F-4D97-AF65-F5344CB8AC3E}">
        <p14:creationId xmlns:p14="http://schemas.microsoft.com/office/powerpoint/2010/main" val="231763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E38B37-85E2-5DCB-14B5-85D2AB26DDDD}"/>
              </a:ext>
            </a:extLst>
          </p:cNvPr>
          <p:cNvSpPr/>
          <p:nvPr/>
        </p:nvSpPr>
        <p:spPr>
          <a:xfrm>
            <a:off x="1036948" y="1583703"/>
            <a:ext cx="10416619" cy="443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6B5D3E35-18AB-9A85-FFF0-88A98F9FFE14}"/>
              </a:ext>
            </a:extLst>
          </p:cNvPr>
          <p:cNvSpPr>
            <a:spLocks noGrp="1"/>
          </p:cNvSpPr>
          <p:nvPr>
            <p:ph type="ftr" sz="quarter" idx="11"/>
          </p:nvPr>
        </p:nvSpPr>
        <p:spPr/>
        <p:txBody>
          <a:bodyPr/>
          <a:lstStyle/>
          <a:p>
            <a:r>
              <a:rPr lang="en-US" dirty="0"/>
              <a:t>Department of Computer Applications, MESCE KUTTIPPURAM</a:t>
            </a:r>
          </a:p>
        </p:txBody>
      </p:sp>
      <p:sp>
        <p:nvSpPr>
          <p:cNvPr id="3" name="TextBox 2">
            <a:extLst>
              <a:ext uri="{FF2B5EF4-FFF2-40B4-BE49-F238E27FC236}">
                <a16:creationId xmlns:a16="http://schemas.microsoft.com/office/drawing/2014/main" id="{3C7919ED-39FE-97C0-4EDD-14AA0D30308E}"/>
              </a:ext>
            </a:extLst>
          </p:cNvPr>
          <p:cNvSpPr txBox="1"/>
          <p:nvPr/>
        </p:nvSpPr>
        <p:spPr>
          <a:xfrm>
            <a:off x="857835" y="311083"/>
            <a:ext cx="7269127"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mj-lt"/>
              </a:rPr>
              <a:t>S</a:t>
            </a:r>
            <a:r>
              <a:rPr lang="en-IN" sz="4000" b="1" dirty="0" err="1">
                <a:effectLst>
                  <a:outerShdw blurRad="38100" dist="38100" dir="2700000" algn="tl">
                    <a:srgbClr val="000000">
                      <a:alpha val="43137"/>
                    </a:srgbClr>
                  </a:outerShdw>
                </a:effectLst>
                <a:latin typeface="+mj-lt"/>
              </a:rPr>
              <a:t>ystem</a:t>
            </a:r>
            <a:r>
              <a:rPr lang="en-IN" sz="4000" b="1" dirty="0">
                <a:effectLst>
                  <a:outerShdw blurRad="38100" dist="38100" dir="2700000" algn="tl">
                    <a:srgbClr val="000000">
                      <a:alpha val="43137"/>
                    </a:srgbClr>
                  </a:outerShdw>
                </a:effectLst>
                <a:latin typeface="+mj-lt"/>
              </a:rPr>
              <a:t> Requirements </a:t>
            </a:r>
          </a:p>
        </p:txBody>
      </p:sp>
      <p:sp>
        <p:nvSpPr>
          <p:cNvPr id="4" name="TextBox 3">
            <a:extLst>
              <a:ext uri="{FF2B5EF4-FFF2-40B4-BE49-F238E27FC236}">
                <a16:creationId xmlns:a16="http://schemas.microsoft.com/office/drawing/2014/main" id="{F83528B4-4135-4E91-977F-3D38E1317335}"/>
              </a:ext>
            </a:extLst>
          </p:cNvPr>
          <p:cNvSpPr txBox="1"/>
          <p:nvPr/>
        </p:nvSpPr>
        <p:spPr>
          <a:xfrm>
            <a:off x="1036948" y="1283938"/>
            <a:ext cx="10719623" cy="48013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proposed web application is developed by using the Django framework, JavaScript, HTML, and CSS</a:t>
            </a:r>
            <a:r>
              <a:rPr lang="en-US" sz="2000" dirty="0">
                <a:solidFill>
                  <a:srgbClr val="D1D5DB"/>
                </a:solidFill>
                <a:latin typeface="Times New Roman" panose="02020603050405020304" pitchFamily="18" charset="0"/>
                <a:cs typeface="Times New Roman" panose="02020603050405020304" pitchFamily="18" charset="0"/>
              </a:rPr>
              <a:t>.</a:t>
            </a:r>
          </a:p>
          <a:p>
            <a:pPr marL="285750" indent="-285750" algn="l">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You would need to install some Python libraries for signal processing and music analysis. Some commonly used libraries are:</a:t>
            </a:r>
          </a:p>
          <a:p>
            <a:pPr algn="l">
              <a:lnSpc>
                <a:spcPct val="150000"/>
              </a:lnSpc>
            </a:pPr>
            <a:r>
              <a:rPr lang="en-US" sz="2000" dirty="0">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Numpy</a:t>
            </a:r>
            <a:r>
              <a:rPr lang="en-US" sz="2000" b="0" i="0" dirty="0">
                <a:effectLst/>
                <a:latin typeface="Times New Roman" panose="02020603050405020304" pitchFamily="18" charset="0"/>
                <a:cs typeface="Times New Roman" panose="02020603050405020304" pitchFamily="18" charset="0"/>
              </a:rPr>
              <a:t>: For numerical computing and array operations.</a:t>
            </a:r>
          </a:p>
          <a:p>
            <a:pPr algn="l">
              <a:lnSpc>
                <a:spcPct val="150000"/>
              </a:lnSpc>
            </a:pP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Scipy</a:t>
            </a:r>
            <a:r>
              <a:rPr lang="en-US" sz="2000" b="0" i="0" dirty="0">
                <a:effectLst/>
                <a:latin typeface="Times New Roman" panose="02020603050405020304" pitchFamily="18" charset="0"/>
                <a:cs typeface="Times New Roman" panose="02020603050405020304" pitchFamily="18" charset="0"/>
              </a:rPr>
              <a:t>: For scientific computing and signal processing.</a:t>
            </a:r>
          </a:p>
          <a:p>
            <a:pPr algn="l">
              <a:lnSpc>
                <a:spcPct val="150000"/>
              </a:lnSpc>
            </a:pPr>
            <a:r>
              <a:rPr lang="en-US" sz="2000" b="0" i="0" dirty="0">
                <a:effectLst/>
                <a:latin typeface="Times New Roman" panose="02020603050405020304" pitchFamily="18" charset="0"/>
                <a:cs typeface="Times New Roman" panose="02020603050405020304" pitchFamily="18" charset="0"/>
              </a:rPr>
              <a:t>     </a:t>
            </a:r>
            <a:r>
              <a:rPr lang="en-US" sz="2000" b="0" i="0" dirty="0" err="1">
                <a:effectLst/>
                <a:latin typeface="Times New Roman" panose="02020603050405020304" pitchFamily="18" charset="0"/>
                <a:cs typeface="Times New Roman" panose="02020603050405020304" pitchFamily="18" charset="0"/>
              </a:rPr>
              <a:t>Librosa</a:t>
            </a:r>
            <a:r>
              <a:rPr lang="en-US" sz="2000" b="0" i="0" dirty="0">
                <a:effectLst/>
                <a:latin typeface="Times New Roman" panose="02020603050405020304" pitchFamily="18" charset="0"/>
                <a:cs typeface="Times New Roman" panose="02020603050405020304" pitchFamily="18" charset="0"/>
              </a:rPr>
              <a:t>: For music and audio analysis.</a:t>
            </a:r>
          </a:p>
          <a:p>
            <a:pPr algn="l">
              <a:lnSpc>
                <a:spcPct val="150000"/>
              </a:lnSpc>
            </a:pPr>
            <a:r>
              <a:rPr lang="en-US" sz="2000" dirty="0">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Matplotlib: For data visualization.</a:t>
            </a:r>
          </a:p>
          <a:p>
            <a:pPr marL="285750" indent="-285750">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 Also need audio files of Carnatic music to analyze using own audio files or existing audio files.</a:t>
            </a:r>
          </a:p>
          <a:p>
            <a:endParaRPr lang="en-US" b="0" i="0" dirty="0">
              <a:solidFill>
                <a:srgbClr val="D1D5DB"/>
              </a:solidFill>
              <a:effectLst/>
              <a:latin typeface="Söhne"/>
            </a:endParaRPr>
          </a:p>
          <a:p>
            <a:endParaRPr lang="en-IN" dirty="0"/>
          </a:p>
        </p:txBody>
      </p:sp>
      <p:sp>
        <p:nvSpPr>
          <p:cNvPr id="7" name="TextBox 6">
            <a:extLst>
              <a:ext uri="{FF2B5EF4-FFF2-40B4-BE49-F238E27FC236}">
                <a16:creationId xmlns:a16="http://schemas.microsoft.com/office/drawing/2014/main" id="{CC23493D-AB60-B40D-B132-C0682A2C7C48}"/>
              </a:ext>
            </a:extLst>
          </p:cNvPr>
          <p:cNvSpPr txBox="1"/>
          <p:nvPr/>
        </p:nvSpPr>
        <p:spPr>
          <a:xfrm>
            <a:off x="11444140" y="6446838"/>
            <a:ext cx="443060" cy="369332"/>
          </a:xfrm>
          <a:prstGeom prst="rect">
            <a:avLst/>
          </a:prstGeom>
          <a:noFill/>
        </p:spPr>
        <p:txBody>
          <a:bodyPr wrap="square" rtlCol="0">
            <a:spAutoFit/>
          </a:bodyPr>
          <a:lstStyle/>
          <a:p>
            <a:r>
              <a:rPr lang="en-IN" dirty="0">
                <a:solidFill>
                  <a:schemeClr val="bg1"/>
                </a:solidFill>
              </a:rPr>
              <a:t>4</a:t>
            </a:r>
          </a:p>
        </p:txBody>
      </p:sp>
    </p:spTree>
    <p:extLst>
      <p:ext uri="{BB962C8B-B14F-4D97-AF65-F5344CB8AC3E}">
        <p14:creationId xmlns:p14="http://schemas.microsoft.com/office/powerpoint/2010/main" val="2441861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E38B37-85E2-5DCB-14B5-85D2AB26DDDD}"/>
              </a:ext>
            </a:extLst>
          </p:cNvPr>
          <p:cNvSpPr/>
          <p:nvPr/>
        </p:nvSpPr>
        <p:spPr>
          <a:xfrm>
            <a:off x="1036948" y="1583703"/>
            <a:ext cx="10416619" cy="443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6B5D3E35-18AB-9A85-FFF0-88A98F9FFE14}"/>
              </a:ext>
            </a:extLst>
          </p:cNvPr>
          <p:cNvSpPr>
            <a:spLocks noGrp="1"/>
          </p:cNvSpPr>
          <p:nvPr>
            <p:ph type="ftr" sz="quarter" idx="11"/>
          </p:nvPr>
        </p:nvSpPr>
        <p:spPr/>
        <p:txBody>
          <a:bodyPr/>
          <a:lstStyle/>
          <a:p>
            <a:r>
              <a:rPr lang="en-US" dirty="0"/>
              <a:t>Department of Computer Applications, MESCE KUTTIPPURAM</a:t>
            </a:r>
          </a:p>
        </p:txBody>
      </p:sp>
      <p:sp>
        <p:nvSpPr>
          <p:cNvPr id="3" name="TextBox 2">
            <a:extLst>
              <a:ext uri="{FF2B5EF4-FFF2-40B4-BE49-F238E27FC236}">
                <a16:creationId xmlns:a16="http://schemas.microsoft.com/office/drawing/2014/main" id="{3C7919ED-39FE-97C0-4EDD-14AA0D30308E}"/>
              </a:ext>
            </a:extLst>
          </p:cNvPr>
          <p:cNvSpPr txBox="1"/>
          <p:nvPr/>
        </p:nvSpPr>
        <p:spPr>
          <a:xfrm>
            <a:off x="857835" y="311083"/>
            <a:ext cx="7269127"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mj-lt"/>
              </a:rPr>
              <a:t>User Story</a:t>
            </a:r>
            <a:endParaRPr lang="en-IN" sz="4000" b="1" dirty="0">
              <a:effectLst>
                <a:outerShdw blurRad="38100" dist="38100" dir="2700000" algn="tl">
                  <a:srgbClr val="000000">
                    <a:alpha val="43137"/>
                  </a:srgbClr>
                </a:outerShdw>
              </a:effectLst>
              <a:latin typeface="+mj-lt"/>
            </a:endParaRPr>
          </a:p>
        </p:txBody>
      </p:sp>
      <p:sp>
        <p:nvSpPr>
          <p:cNvPr id="4" name="TextBox 3">
            <a:extLst>
              <a:ext uri="{FF2B5EF4-FFF2-40B4-BE49-F238E27FC236}">
                <a16:creationId xmlns:a16="http://schemas.microsoft.com/office/drawing/2014/main" id="{F83528B4-4135-4E91-977F-3D38E1317335}"/>
              </a:ext>
            </a:extLst>
          </p:cNvPr>
          <p:cNvSpPr txBox="1"/>
          <p:nvPr/>
        </p:nvSpPr>
        <p:spPr>
          <a:xfrm>
            <a:off x="1036948" y="1283938"/>
            <a:ext cx="10719623" cy="646331"/>
          </a:xfrm>
          <a:prstGeom prst="rect">
            <a:avLst/>
          </a:prstGeom>
          <a:noFill/>
        </p:spPr>
        <p:txBody>
          <a:bodyPr wrap="square" rtlCol="0">
            <a:spAutoFit/>
          </a:bodyPr>
          <a:lstStyle/>
          <a:p>
            <a:endParaRPr lang="en-US" b="0" i="0" dirty="0">
              <a:solidFill>
                <a:srgbClr val="D1D5DB"/>
              </a:solidFill>
              <a:effectLst/>
              <a:latin typeface="Söhne"/>
            </a:endParaRPr>
          </a:p>
          <a:p>
            <a:endParaRPr lang="en-IN" dirty="0"/>
          </a:p>
        </p:txBody>
      </p:sp>
      <p:graphicFrame>
        <p:nvGraphicFramePr>
          <p:cNvPr id="6" name="Table 9">
            <a:extLst>
              <a:ext uri="{FF2B5EF4-FFF2-40B4-BE49-F238E27FC236}">
                <a16:creationId xmlns:a16="http://schemas.microsoft.com/office/drawing/2014/main" id="{E307B8AA-B692-A8D2-DCE2-C8DFB746913C}"/>
              </a:ext>
            </a:extLst>
          </p:cNvPr>
          <p:cNvGraphicFramePr>
            <a:graphicFrameLocks noGrp="1"/>
          </p:cNvGraphicFramePr>
          <p:nvPr>
            <p:ph idx="1"/>
            <p:extLst>
              <p:ext uri="{D42A27DB-BD31-4B8C-83A1-F6EECF244321}">
                <p14:modId xmlns:p14="http://schemas.microsoft.com/office/powerpoint/2010/main" val="3398384436"/>
              </p:ext>
            </p:extLst>
          </p:nvPr>
        </p:nvGraphicFramePr>
        <p:xfrm>
          <a:off x="991386" y="1217793"/>
          <a:ext cx="10058400" cy="4520460"/>
        </p:xfrm>
        <a:graphic>
          <a:graphicData uri="http://schemas.openxmlformats.org/drawingml/2006/table">
            <a:tbl>
              <a:tblPr firstRow="1" bandRow="1">
                <a:tableStyleId>{5C22544A-7EE6-4342-B048-85BDC9FD1C3A}</a:tableStyleId>
              </a:tblPr>
              <a:tblGrid>
                <a:gridCol w="1372860">
                  <a:extLst>
                    <a:ext uri="{9D8B030D-6E8A-4147-A177-3AD203B41FA5}">
                      <a16:colId xmlns:a16="http://schemas.microsoft.com/office/drawing/2014/main" val="1434698212"/>
                    </a:ext>
                  </a:extLst>
                </a:gridCol>
                <a:gridCol w="1847653">
                  <a:extLst>
                    <a:ext uri="{9D8B030D-6E8A-4147-A177-3AD203B41FA5}">
                      <a16:colId xmlns:a16="http://schemas.microsoft.com/office/drawing/2014/main" val="2508004237"/>
                    </a:ext>
                  </a:extLst>
                </a:gridCol>
                <a:gridCol w="2366128">
                  <a:extLst>
                    <a:ext uri="{9D8B030D-6E8A-4147-A177-3AD203B41FA5}">
                      <a16:colId xmlns:a16="http://schemas.microsoft.com/office/drawing/2014/main" val="2941409358"/>
                    </a:ext>
                  </a:extLst>
                </a:gridCol>
                <a:gridCol w="4471759">
                  <a:extLst>
                    <a:ext uri="{9D8B030D-6E8A-4147-A177-3AD203B41FA5}">
                      <a16:colId xmlns:a16="http://schemas.microsoft.com/office/drawing/2014/main" val="1814359517"/>
                    </a:ext>
                  </a:extLst>
                </a:gridCol>
              </a:tblGrid>
              <a:tr h="0">
                <a:tc>
                  <a:txBody>
                    <a:bodyPr/>
                    <a:lstStyle/>
                    <a:p>
                      <a:r>
                        <a:rPr lang="en-US" dirty="0"/>
                        <a:t>          ID</a:t>
                      </a:r>
                      <a:endParaRPr lang="en-IN" dirty="0"/>
                    </a:p>
                  </a:txBody>
                  <a:tcPr>
                    <a:solidFill>
                      <a:schemeClr val="accent4">
                        <a:lumMod val="75000"/>
                      </a:schemeClr>
                    </a:solidFill>
                  </a:tcPr>
                </a:tc>
                <a:tc>
                  <a:txBody>
                    <a:bodyPr/>
                    <a:lstStyle/>
                    <a:p>
                      <a:r>
                        <a:rPr lang="en-US" dirty="0"/>
                        <a:t>As a type of User</a:t>
                      </a:r>
                      <a:endParaRPr lang="en-IN" dirty="0"/>
                    </a:p>
                  </a:txBody>
                  <a:tcPr>
                    <a:solidFill>
                      <a:schemeClr val="accent4">
                        <a:lumMod val="75000"/>
                      </a:schemeClr>
                    </a:solidFill>
                  </a:tcPr>
                </a:tc>
                <a:tc>
                  <a:txBody>
                    <a:bodyPr/>
                    <a:lstStyle/>
                    <a:p>
                      <a:r>
                        <a:rPr lang="en-US" dirty="0"/>
                        <a:t>I want to &lt;Perform some task&gt;</a:t>
                      </a:r>
                      <a:endParaRPr lang="en-IN" dirty="0"/>
                    </a:p>
                  </a:txBody>
                  <a:tcPr>
                    <a:solidFill>
                      <a:schemeClr val="accent4">
                        <a:lumMod val="75000"/>
                      </a:schemeClr>
                    </a:solidFill>
                  </a:tcPr>
                </a:tc>
                <a:tc>
                  <a:txBody>
                    <a:bodyPr/>
                    <a:lstStyle/>
                    <a:p>
                      <a:r>
                        <a:rPr lang="en-US" dirty="0"/>
                        <a:t>So that I can &lt;Achieve some goal &gt;</a:t>
                      </a:r>
                      <a:endParaRPr lang="en-IN" dirty="0"/>
                    </a:p>
                  </a:txBody>
                  <a:tcPr>
                    <a:solidFill>
                      <a:schemeClr val="accent4">
                        <a:lumMod val="75000"/>
                      </a:schemeClr>
                    </a:solidFill>
                  </a:tcPr>
                </a:tc>
                <a:extLst>
                  <a:ext uri="{0D108BD9-81ED-4DB2-BD59-A6C34878D82A}">
                    <a16:rowId xmlns:a16="http://schemas.microsoft.com/office/drawing/2014/main" val="2561755376"/>
                  </a:ext>
                </a:extLst>
              </a:tr>
              <a:tr h="578380">
                <a:tc>
                  <a:txBody>
                    <a:bodyPr/>
                    <a:lstStyle/>
                    <a:p>
                      <a:r>
                        <a:rPr lang="en-US" dirty="0"/>
                        <a:t>1</a:t>
                      </a:r>
                      <a:endParaRPr lang="en-IN" dirty="0"/>
                    </a:p>
                  </a:txBody>
                  <a:tcPr/>
                </a:tc>
                <a:tc>
                  <a:txBody>
                    <a:bodyPr/>
                    <a:lstStyle/>
                    <a:p>
                      <a:r>
                        <a:rPr lang="en-US" u="sng" dirty="0"/>
                        <a:t>User</a:t>
                      </a:r>
                      <a:endParaRPr lang="en-IN" dirty="0"/>
                    </a:p>
                  </a:txBody>
                  <a:tcPr/>
                </a:tc>
                <a:tc>
                  <a:txBody>
                    <a:bodyPr/>
                    <a:lstStyle/>
                    <a:p>
                      <a:r>
                        <a:rPr lang="en-IN" dirty="0"/>
                        <a:t>Collect dataset</a:t>
                      </a:r>
                    </a:p>
                  </a:txBody>
                  <a:tcPr/>
                </a:tc>
                <a:tc>
                  <a:txBody>
                    <a:bodyPr/>
                    <a:lstStyle/>
                    <a:p>
                      <a:r>
                        <a:rPr lang="en-IN" dirty="0"/>
                        <a:t>Get different set of ragas in Carnatic Music</a:t>
                      </a:r>
                    </a:p>
                  </a:txBody>
                  <a:tcPr/>
                </a:tc>
                <a:extLst>
                  <a:ext uri="{0D108BD9-81ED-4DB2-BD59-A6C34878D82A}">
                    <a16:rowId xmlns:a16="http://schemas.microsoft.com/office/drawing/2014/main" val="731604886"/>
                  </a:ext>
                </a:extLst>
              </a:tr>
              <a:tr h="370840">
                <a:tc>
                  <a:txBody>
                    <a:bodyPr/>
                    <a:lstStyle/>
                    <a:p>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User</a:t>
                      </a:r>
                    </a:p>
                  </a:txBody>
                  <a:tcPr/>
                </a:tc>
                <a:tc>
                  <a:txBody>
                    <a:bodyPr/>
                    <a:lstStyle/>
                    <a:p>
                      <a:r>
                        <a:rPr lang="en-US" dirty="0"/>
                        <a:t>Preprocessing of audio data</a:t>
                      </a:r>
                    </a:p>
                  </a:txBody>
                  <a:tcPr/>
                </a:tc>
                <a:tc>
                  <a:txBody>
                    <a:bodyPr/>
                    <a:lstStyle/>
                    <a:p>
                      <a:r>
                        <a:rPr lang="en-IN" dirty="0"/>
                        <a:t>Remove unwanted noise , enhance audio quality etc.</a:t>
                      </a:r>
                    </a:p>
                  </a:txBody>
                  <a:tcPr/>
                </a:tc>
                <a:extLst>
                  <a:ext uri="{0D108BD9-81ED-4DB2-BD59-A6C34878D82A}">
                    <a16:rowId xmlns:a16="http://schemas.microsoft.com/office/drawing/2014/main" val="1962839835"/>
                  </a:ext>
                </a:extLst>
              </a:tr>
              <a:tr h="370840">
                <a:tc>
                  <a:txBody>
                    <a:bodyPr/>
                    <a:lstStyle/>
                    <a:p>
                      <a:r>
                        <a:rPr lang="en-US" dirty="0"/>
                        <a:t>3</a:t>
                      </a:r>
                      <a:endParaRPr lang="en-IN" dirty="0"/>
                    </a:p>
                  </a:txBody>
                  <a:tcPr/>
                </a:tc>
                <a:tc>
                  <a:txBody>
                    <a:bodyPr/>
                    <a:lstStyle/>
                    <a:p>
                      <a:r>
                        <a:rPr lang="en-IN" dirty="0"/>
                        <a:t>User</a:t>
                      </a:r>
                    </a:p>
                  </a:txBody>
                  <a:tcPr/>
                </a:tc>
                <a:tc>
                  <a:txBody>
                    <a:bodyPr/>
                    <a:lstStyle/>
                    <a:p>
                      <a:r>
                        <a:rPr lang="en-IN" dirty="0"/>
                        <a:t>Feature extraction</a:t>
                      </a:r>
                    </a:p>
                  </a:txBody>
                  <a:tcPr/>
                </a:tc>
                <a:tc>
                  <a:txBody>
                    <a:bodyPr/>
                    <a:lstStyle/>
                    <a:p>
                      <a:r>
                        <a:rPr lang="en-IN" dirty="0"/>
                        <a:t>Get various feature in audio data</a:t>
                      </a:r>
                    </a:p>
                  </a:txBody>
                  <a:tcPr/>
                </a:tc>
                <a:extLst>
                  <a:ext uri="{0D108BD9-81ED-4DB2-BD59-A6C34878D82A}">
                    <a16:rowId xmlns:a16="http://schemas.microsoft.com/office/drawing/2014/main" val="2187484618"/>
                  </a:ext>
                </a:extLst>
              </a:tr>
              <a:tr h="370840">
                <a:tc>
                  <a:txBody>
                    <a:bodyPr/>
                    <a:lstStyle/>
                    <a:p>
                      <a:r>
                        <a:rPr lang="en-US" dirty="0"/>
                        <a:t>4</a:t>
                      </a:r>
                      <a:endParaRPr lang="en-IN" dirty="0"/>
                    </a:p>
                  </a:txBody>
                  <a:tcPr/>
                </a:tc>
                <a:tc>
                  <a:txBody>
                    <a:bodyPr/>
                    <a:lstStyle/>
                    <a:p>
                      <a:r>
                        <a:rPr lang="en-IN" dirty="0"/>
                        <a:t>User </a:t>
                      </a:r>
                    </a:p>
                  </a:txBody>
                  <a:tcPr/>
                </a:tc>
                <a:tc>
                  <a:txBody>
                    <a:bodyPr/>
                    <a:lstStyle/>
                    <a:p>
                      <a:r>
                        <a:rPr lang="en-IN" dirty="0"/>
                        <a:t>Model creation</a:t>
                      </a:r>
                    </a:p>
                  </a:txBody>
                  <a:tcPr/>
                </a:tc>
                <a:tc>
                  <a:txBody>
                    <a:bodyPr/>
                    <a:lstStyle/>
                    <a:p>
                      <a:r>
                        <a:rPr lang="en-IN" dirty="0"/>
                        <a:t>Label to dataset for identify the ragas</a:t>
                      </a:r>
                    </a:p>
                  </a:txBody>
                  <a:tcPr/>
                </a:tc>
                <a:extLst>
                  <a:ext uri="{0D108BD9-81ED-4DB2-BD59-A6C34878D82A}">
                    <a16:rowId xmlns:a16="http://schemas.microsoft.com/office/drawing/2014/main" val="2730192426"/>
                  </a:ext>
                </a:extLst>
              </a:tr>
              <a:tr h="370840">
                <a:tc>
                  <a:txBody>
                    <a:bodyPr/>
                    <a:lstStyle/>
                    <a:p>
                      <a:r>
                        <a:rPr lang="en-IN" dirty="0"/>
                        <a:t>5</a:t>
                      </a:r>
                    </a:p>
                  </a:txBody>
                  <a:tcPr/>
                </a:tc>
                <a:tc>
                  <a:txBody>
                    <a:bodyPr/>
                    <a:lstStyle/>
                    <a:p>
                      <a:r>
                        <a:rPr lang="en-IN" dirty="0"/>
                        <a:t>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Provide input voice </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identify the raga it belongs and its correctness</a:t>
                      </a:r>
                    </a:p>
                  </a:txBody>
                  <a:tcPr/>
                </a:tc>
                <a:extLst>
                  <a:ext uri="{0D108BD9-81ED-4DB2-BD59-A6C34878D82A}">
                    <a16:rowId xmlns:a16="http://schemas.microsoft.com/office/drawing/2014/main" val="3647087288"/>
                  </a:ext>
                </a:extLst>
              </a:tr>
              <a:tr h="370840">
                <a:tc>
                  <a:txBody>
                    <a:bodyPr/>
                    <a:lstStyle/>
                    <a:p>
                      <a:r>
                        <a:rPr lang="en-IN" dirty="0"/>
                        <a:t>6</a:t>
                      </a:r>
                    </a:p>
                  </a:txBody>
                  <a:tcPr>
                    <a:solidFill>
                      <a:srgbClr val="FBEBE7"/>
                    </a:solidFill>
                  </a:tcPr>
                </a:tc>
                <a:tc>
                  <a:txBody>
                    <a:bodyPr/>
                    <a:lstStyle/>
                    <a:p>
                      <a:r>
                        <a:rPr lang="en-IN" dirty="0"/>
                        <a:t>User</a:t>
                      </a:r>
                    </a:p>
                  </a:txBody>
                  <a:tcPr>
                    <a:solidFill>
                      <a:srgbClr val="FBEB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multiple ragas from input data</a:t>
                      </a:r>
                    </a:p>
                  </a:txBody>
                  <a:tcPr>
                    <a:solidFill>
                      <a:srgbClr val="FBEB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Find different ragas</a:t>
                      </a:r>
                    </a:p>
                    <a:p>
                      <a:endParaRPr lang="en-IN" dirty="0"/>
                    </a:p>
                  </a:txBody>
                  <a:tcPr>
                    <a:solidFill>
                      <a:srgbClr val="FBEBE7"/>
                    </a:solidFill>
                  </a:tcPr>
                </a:tc>
                <a:extLst>
                  <a:ext uri="{0D108BD9-81ED-4DB2-BD59-A6C34878D82A}">
                    <a16:rowId xmlns:a16="http://schemas.microsoft.com/office/drawing/2014/main" val="4158436549"/>
                  </a:ext>
                </a:extLst>
              </a:tr>
              <a:tr h="370840">
                <a:tc>
                  <a:txBody>
                    <a:bodyPr/>
                    <a:lstStyle/>
                    <a:p>
                      <a:r>
                        <a:rPr lang="en-US" dirty="0"/>
                        <a:t>7</a:t>
                      </a:r>
                      <a:endParaRPr lang="en-IN" dirty="0"/>
                    </a:p>
                  </a:txBody>
                  <a:tcPr/>
                </a:tc>
                <a:tc>
                  <a:txBody>
                    <a:bodyPr/>
                    <a:lstStyle/>
                    <a:p>
                      <a:r>
                        <a:rPr lang="en-IN" dirty="0"/>
                        <a:t>User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Identify absence of raga</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Understand music concepts  clearly</a:t>
                      </a:r>
                    </a:p>
                    <a:p>
                      <a:endParaRPr lang="en-US" dirty="0"/>
                    </a:p>
                  </a:txBody>
                  <a:tcPr/>
                </a:tc>
                <a:extLst>
                  <a:ext uri="{0D108BD9-81ED-4DB2-BD59-A6C34878D82A}">
                    <a16:rowId xmlns:a16="http://schemas.microsoft.com/office/drawing/2014/main" val="2306411138"/>
                  </a:ext>
                </a:extLst>
              </a:tr>
            </a:tbl>
          </a:graphicData>
        </a:graphic>
      </p:graphicFrame>
      <p:graphicFrame>
        <p:nvGraphicFramePr>
          <p:cNvPr id="8" name="Table 7">
            <a:extLst>
              <a:ext uri="{FF2B5EF4-FFF2-40B4-BE49-F238E27FC236}">
                <a16:creationId xmlns:a16="http://schemas.microsoft.com/office/drawing/2014/main" id="{4D550E67-38D3-334B-58C7-C6A81936F323}"/>
              </a:ext>
            </a:extLst>
          </p:cNvPr>
          <p:cNvGraphicFramePr>
            <a:graphicFrameLocks noGrp="1"/>
          </p:cNvGraphicFramePr>
          <p:nvPr>
            <p:extLst>
              <p:ext uri="{D42A27DB-BD31-4B8C-83A1-F6EECF244321}">
                <p14:modId xmlns:p14="http://schemas.microsoft.com/office/powerpoint/2010/main" val="3276744042"/>
              </p:ext>
            </p:extLst>
          </p:nvPr>
        </p:nvGraphicFramePr>
        <p:xfrm>
          <a:off x="991386" y="5717978"/>
          <a:ext cx="10058400" cy="640080"/>
        </p:xfrm>
        <a:graphic>
          <a:graphicData uri="http://schemas.openxmlformats.org/drawingml/2006/table">
            <a:tbl>
              <a:tblPr firstRow="1" bandRow="1">
                <a:tableStyleId>{5C22544A-7EE6-4342-B048-85BDC9FD1C3A}</a:tableStyleId>
              </a:tblPr>
              <a:tblGrid>
                <a:gridCol w="1372860">
                  <a:extLst>
                    <a:ext uri="{9D8B030D-6E8A-4147-A177-3AD203B41FA5}">
                      <a16:colId xmlns:a16="http://schemas.microsoft.com/office/drawing/2014/main" val="1806622675"/>
                    </a:ext>
                  </a:extLst>
                </a:gridCol>
                <a:gridCol w="1847653">
                  <a:extLst>
                    <a:ext uri="{9D8B030D-6E8A-4147-A177-3AD203B41FA5}">
                      <a16:colId xmlns:a16="http://schemas.microsoft.com/office/drawing/2014/main" val="723146912"/>
                    </a:ext>
                  </a:extLst>
                </a:gridCol>
                <a:gridCol w="2366128">
                  <a:extLst>
                    <a:ext uri="{9D8B030D-6E8A-4147-A177-3AD203B41FA5}">
                      <a16:colId xmlns:a16="http://schemas.microsoft.com/office/drawing/2014/main" val="3993056604"/>
                    </a:ext>
                  </a:extLst>
                </a:gridCol>
                <a:gridCol w="4471759">
                  <a:extLst>
                    <a:ext uri="{9D8B030D-6E8A-4147-A177-3AD203B41FA5}">
                      <a16:colId xmlns:a16="http://schemas.microsoft.com/office/drawing/2014/main" val="2229329088"/>
                    </a:ext>
                  </a:extLst>
                </a:gridCol>
              </a:tblGrid>
              <a:tr h="578380">
                <a:tc>
                  <a:txBody>
                    <a:bodyPr/>
                    <a:lstStyle/>
                    <a:p>
                      <a:r>
                        <a:rPr lang="en-US" b="0" dirty="0">
                          <a:solidFill>
                            <a:schemeClr val="tx1"/>
                          </a:solidFill>
                        </a:rPr>
                        <a:t>8</a:t>
                      </a:r>
                      <a:endParaRPr lang="en-IN" b="0" dirty="0">
                        <a:solidFill>
                          <a:schemeClr val="tx1"/>
                        </a:solidFill>
                      </a:endParaRPr>
                    </a:p>
                  </a:txBody>
                  <a:tcPr>
                    <a:solidFill>
                      <a:srgbClr val="FBEBE7"/>
                    </a:solidFill>
                  </a:tcPr>
                </a:tc>
                <a:tc>
                  <a:txBody>
                    <a:bodyPr/>
                    <a:lstStyle/>
                    <a:p>
                      <a:r>
                        <a:rPr lang="en-US" b="0" dirty="0">
                          <a:solidFill>
                            <a:schemeClr val="tx1"/>
                          </a:solidFill>
                        </a:rPr>
                        <a:t>User </a:t>
                      </a:r>
                      <a:endParaRPr lang="en-IN" b="0" dirty="0">
                        <a:solidFill>
                          <a:schemeClr val="tx1"/>
                        </a:solidFill>
                      </a:endParaRPr>
                    </a:p>
                  </a:txBody>
                  <a:tcPr>
                    <a:solidFill>
                      <a:srgbClr val="FBEBE7"/>
                    </a:solidFill>
                  </a:tcPr>
                </a:tc>
                <a:tc>
                  <a:txBody>
                    <a:bodyPr/>
                    <a:lstStyle/>
                    <a:p>
                      <a:r>
                        <a:rPr lang="en-US" b="0" dirty="0">
                          <a:solidFill>
                            <a:schemeClr val="tx1"/>
                          </a:solidFill>
                        </a:rPr>
                        <a:t>Compare frequency ranges of notes </a:t>
                      </a:r>
                      <a:endParaRPr lang="en-IN" b="0" dirty="0">
                        <a:solidFill>
                          <a:schemeClr val="tx1"/>
                        </a:solidFill>
                      </a:endParaRPr>
                    </a:p>
                  </a:txBody>
                  <a:tcPr>
                    <a:solidFill>
                      <a:srgbClr val="FBEB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tx1"/>
                          </a:solidFill>
                        </a:rPr>
                        <a:t>Evaluate the correctness of input data</a:t>
                      </a:r>
                    </a:p>
                    <a:p>
                      <a:endParaRPr lang="en-IN" b="0" dirty="0">
                        <a:solidFill>
                          <a:schemeClr val="tx1"/>
                        </a:solidFill>
                      </a:endParaRPr>
                    </a:p>
                  </a:txBody>
                  <a:tcPr>
                    <a:solidFill>
                      <a:srgbClr val="FBEBE7"/>
                    </a:solidFill>
                  </a:tcPr>
                </a:tc>
                <a:extLst>
                  <a:ext uri="{0D108BD9-81ED-4DB2-BD59-A6C34878D82A}">
                    <a16:rowId xmlns:a16="http://schemas.microsoft.com/office/drawing/2014/main" val="43901609"/>
                  </a:ext>
                </a:extLst>
              </a:tr>
            </a:tbl>
          </a:graphicData>
        </a:graphic>
      </p:graphicFrame>
      <p:sp>
        <p:nvSpPr>
          <p:cNvPr id="9" name="TextBox 8">
            <a:extLst>
              <a:ext uri="{FF2B5EF4-FFF2-40B4-BE49-F238E27FC236}">
                <a16:creationId xmlns:a16="http://schemas.microsoft.com/office/drawing/2014/main" id="{44DEA65F-CC85-25BA-3BE5-657FF55B46F6}"/>
              </a:ext>
            </a:extLst>
          </p:cNvPr>
          <p:cNvSpPr txBox="1"/>
          <p:nvPr/>
        </p:nvSpPr>
        <p:spPr>
          <a:xfrm>
            <a:off x="11444140" y="6446838"/>
            <a:ext cx="443060" cy="369332"/>
          </a:xfrm>
          <a:prstGeom prst="rect">
            <a:avLst/>
          </a:prstGeom>
          <a:noFill/>
        </p:spPr>
        <p:txBody>
          <a:bodyPr wrap="square" rtlCol="0">
            <a:spAutoFit/>
          </a:bodyPr>
          <a:lstStyle/>
          <a:p>
            <a:r>
              <a:rPr lang="en-IN" dirty="0">
                <a:solidFill>
                  <a:schemeClr val="bg1"/>
                </a:solidFill>
              </a:rPr>
              <a:t>5</a:t>
            </a:r>
          </a:p>
        </p:txBody>
      </p:sp>
    </p:spTree>
    <p:extLst>
      <p:ext uri="{BB962C8B-B14F-4D97-AF65-F5344CB8AC3E}">
        <p14:creationId xmlns:p14="http://schemas.microsoft.com/office/powerpoint/2010/main" val="1035610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E38B37-85E2-5DCB-14B5-85D2AB26DDDD}"/>
              </a:ext>
            </a:extLst>
          </p:cNvPr>
          <p:cNvSpPr/>
          <p:nvPr/>
        </p:nvSpPr>
        <p:spPr>
          <a:xfrm>
            <a:off x="1036948" y="1583703"/>
            <a:ext cx="10416619" cy="443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6B5D3E35-18AB-9A85-FFF0-88A98F9FFE14}"/>
              </a:ext>
            </a:extLst>
          </p:cNvPr>
          <p:cNvSpPr>
            <a:spLocks noGrp="1"/>
          </p:cNvSpPr>
          <p:nvPr>
            <p:ph type="ftr" sz="quarter" idx="11"/>
          </p:nvPr>
        </p:nvSpPr>
        <p:spPr/>
        <p:txBody>
          <a:bodyPr/>
          <a:lstStyle/>
          <a:p>
            <a:r>
              <a:rPr lang="en-US" dirty="0"/>
              <a:t>Department of Computer Applications, MESCE KUTTIPPURAM</a:t>
            </a:r>
          </a:p>
        </p:txBody>
      </p:sp>
      <p:sp>
        <p:nvSpPr>
          <p:cNvPr id="3" name="TextBox 2">
            <a:extLst>
              <a:ext uri="{FF2B5EF4-FFF2-40B4-BE49-F238E27FC236}">
                <a16:creationId xmlns:a16="http://schemas.microsoft.com/office/drawing/2014/main" id="{3C7919ED-39FE-97C0-4EDD-14AA0D30308E}"/>
              </a:ext>
            </a:extLst>
          </p:cNvPr>
          <p:cNvSpPr txBox="1"/>
          <p:nvPr/>
        </p:nvSpPr>
        <p:spPr>
          <a:xfrm>
            <a:off x="857835" y="311083"/>
            <a:ext cx="7269127"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mj-lt"/>
              </a:rPr>
              <a:t>Product Backlog</a:t>
            </a:r>
            <a:endParaRPr lang="en-IN" sz="4000" b="1" dirty="0">
              <a:effectLst>
                <a:outerShdw blurRad="38100" dist="38100" dir="2700000" algn="tl">
                  <a:srgbClr val="000000">
                    <a:alpha val="43137"/>
                  </a:srgbClr>
                </a:outerShdw>
              </a:effectLst>
              <a:latin typeface="+mj-lt"/>
            </a:endParaRPr>
          </a:p>
        </p:txBody>
      </p:sp>
      <p:graphicFrame>
        <p:nvGraphicFramePr>
          <p:cNvPr id="6" name="Table 4">
            <a:extLst>
              <a:ext uri="{FF2B5EF4-FFF2-40B4-BE49-F238E27FC236}">
                <a16:creationId xmlns:a16="http://schemas.microsoft.com/office/drawing/2014/main" id="{5497B47F-0643-6C33-C1BB-95D9F594294B}"/>
              </a:ext>
            </a:extLst>
          </p:cNvPr>
          <p:cNvGraphicFramePr>
            <a:graphicFrameLocks noGrp="1"/>
          </p:cNvGraphicFramePr>
          <p:nvPr>
            <p:ph idx="1"/>
            <p:extLst>
              <p:ext uri="{D42A27DB-BD31-4B8C-83A1-F6EECF244321}">
                <p14:modId xmlns:p14="http://schemas.microsoft.com/office/powerpoint/2010/main" val="2285560217"/>
              </p:ext>
            </p:extLst>
          </p:nvPr>
        </p:nvGraphicFramePr>
        <p:xfrm>
          <a:off x="1100422" y="1206632"/>
          <a:ext cx="10058400" cy="4115274"/>
        </p:xfrm>
        <a:graphic>
          <a:graphicData uri="http://schemas.openxmlformats.org/drawingml/2006/table">
            <a:tbl>
              <a:tblPr firstRow="1" bandRow="1">
                <a:tableStyleId>{5C22544A-7EE6-4342-B048-85BDC9FD1C3A}</a:tableStyleId>
              </a:tblPr>
              <a:tblGrid>
                <a:gridCol w="1325726">
                  <a:extLst>
                    <a:ext uri="{9D8B030D-6E8A-4147-A177-3AD203B41FA5}">
                      <a16:colId xmlns:a16="http://schemas.microsoft.com/office/drawing/2014/main" val="3248840291"/>
                    </a:ext>
                  </a:extLst>
                </a:gridCol>
                <a:gridCol w="2697634">
                  <a:extLst>
                    <a:ext uri="{9D8B030D-6E8A-4147-A177-3AD203B41FA5}">
                      <a16:colId xmlns:a16="http://schemas.microsoft.com/office/drawing/2014/main" val="17675513"/>
                    </a:ext>
                  </a:extLst>
                </a:gridCol>
                <a:gridCol w="2011680">
                  <a:extLst>
                    <a:ext uri="{9D8B030D-6E8A-4147-A177-3AD203B41FA5}">
                      <a16:colId xmlns:a16="http://schemas.microsoft.com/office/drawing/2014/main" val="3083280058"/>
                    </a:ext>
                  </a:extLst>
                </a:gridCol>
                <a:gridCol w="2011680">
                  <a:extLst>
                    <a:ext uri="{9D8B030D-6E8A-4147-A177-3AD203B41FA5}">
                      <a16:colId xmlns:a16="http://schemas.microsoft.com/office/drawing/2014/main" val="1488349590"/>
                    </a:ext>
                  </a:extLst>
                </a:gridCol>
                <a:gridCol w="2011680">
                  <a:extLst>
                    <a:ext uri="{9D8B030D-6E8A-4147-A177-3AD203B41FA5}">
                      <a16:colId xmlns:a16="http://schemas.microsoft.com/office/drawing/2014/main" val="2956294347"/>
                    </a:ext>
                  </a:extLst>
                </a:gridCol>
              </a:tblGrid>
              <a:tr h="472519">
                <a:tc>
                  <a:txBody>
                    <a:bodyPr/>
                    <a:lstStyle/>
                    <a:p>
                      <a:r>
                        <a:rPr lang="en-US" dirty="0"/>
                        <a:t>        ID</a:t>
                      </a:r>
                      <a:endParaRPr lang="en-IN" dirty="0"/>
                    </a:p>
                  </a:txBody>
                  <a:tcPr>
                    <a:solidFill>
                      <a:schemeClr val="accent4">
                        <a:lumMod val="75000"/>
                      </a:schemeClr>
                    </a:solidFill>
                  </a:tcPr>
                </a:tc>
                <a:tc>
                  <a:txBody>
                    <a:bodyPr/>
                    <a:lstStyle/>
                    <a:p>
                      <a:r>
                        <a:rPr lang="en-US" dirty="0"/>
                        <a:t>      NAME</a:t>
                      </a:r>
                      <a:endParaRPr lang="en-IN" dirty="0"/>
                    </a:p>
                  </a:txBody>
                  <a:tcPr>
                    <a:solidFill>
                      <a:schemeClr val="accent4">
                        <a:lumMod val="75000"/>
                      </a:schemeClr>
                    </a:solidFill>
                  </a:tcPr>
                </a:tc>
                <a:tc>
                  <a:txBody>
                    <a:bodyPr/>
                    <a:lstStyle/>
                    <a:p>
                      <a:r>
                        <a:rPr lang="en-US" dirty="0"/>
                        <a:t>        PRIORITY</a:t>
                      </a:r>
                      <a:endParaRPr lang="en-IN" dirty="0"/>
                    </a:p>
                  </a:txBody>
                  <a:tcPr>
                    <a:solidFill>
                      <a:schemeClr val="accent4">
                        <a:lumMod val="75000"/>
                      </a:schemeClr>
                    </a:solidFill>
                  </a:tcPr>
                </a:tc>
                <a:tc>
                  <a:txBody>
                    <a:bodyPr/>
                    <a:lstStyle/>
                    <a:p>
                      <a:r>
                        <a:rPr lang="en-US"/>
                        <a:t>ESTIMATE(Hours)</a:t>
                      </a:r>
                      <a:endParaRPr lang="en-IN" dirty="0"/>
                    </a:p>
                  </a:txBody>
                  <a:tcPr>
                    <a:solidFill>
                      <a:schemeClr val="accent4">
                        <a:lumMod val="75000"/>
                      </a:schemeClr>
                    </a:solidFill>
                  </a:tcPr>
                </a:tc>
                <a:tc>
                  <a:txBody>
                    <a:bodyPr/>
                    <a:lstStyle/>
                    <a:p>
                      <a:r>
                        <a:rPr lang="en-US" dirty="0"/>
                        <a:t>STATUS</a:t>
                      </a:r>
                    </a:p>
                    <a:p>
                      <a:endParaRPr lang="en-IN" dirty="0"/>
                    </a:p>
                  </a:txBody>
                  <a:tcPr>
                    <a:solidFill>
                      <a:schemeClr val="accent4">
                        <a:lumMod val="75000"/>
                      </a:schemeClr>
                    </a:solidFill>
                  </a:tcPr>
                </a:tc>
                <a:extLst>
                  <a:ext uri="{0D108BD9-81ED-4DB2-BD59-A6C34878D82A}">
                    <a16:rowId xmlns:a16="http://schemas.microsoft.com/office/drawing/2014/main" val="1723268451"/>
                  </a:ext>
                </a:extLst>
              </a:tr>
              <a:tr h="472519">
                <a:tc>
                  <a:txBody>
                    <a:bodyPr/>
                    <a:lstStyle/>
                    <a:p>
                      <a:r>
                        <a:rPr lang="en-US"/>
                        <a:t>        1</a:t>
                      </a:r>
                      <a:endParaRPr lang="en-IN" dirty="0"/>
                    </a:p>
                  </a:txBody>
                  <a:tcPr/>
                </a:tc>
                <a:tc>
                  <a:txBody>
                    <a:bodyPr/>
                    <a:lstStyle/>
                    <a:p>
                      <a:r>
                        <a:rPr lang="en-US" dirty="0"/>
                        <a:t>Dataset Preparation </a:t>
                      </a:r>
                      <a:endParaRPr lang="en-IN" dirty="0"/>
                    </a:p>
                  </a:txBody>
                  <a:tcPr/>
                </a:tc>
                <a:tc>
                  <a:txBody>
                    <a:bodyPr/>
                    <a:lstStyle/>
                    <a:p>
                      <a:r>
                        <a:rPr lang="en-US" dirty="0"/>
                        <a:t>HIGH</a:t>
                      </a:r>
                      <a:endParaRPr lang="en-IN" dirty="0"/>
                    </a:p>
                  </a:txBody>
                  <a:tcPr/>
                </a:tc>
                <a:tc>
                  <a:txBody>
                    <a:bodyPr/>
                    <a:lstStyle/>
                    <a:p>
                      <a:r>
                        <a:rPr lang="en-US"/>
                        <a:t>75</a:t>
                      </a:r>
                      <a:endParaRPr lang="en-IN" dirty="0"/>
                    </a:p>
                  </a:txBody>
                  <a:tcPr/>
                </a:tc>
                <a:tc>
                  <a:txBody>
                    <a:bodyPr/>
                    <a:lstStyle/>
                    <a:p>
                      <a:r>
                        <a:rPr lang="en-US"/>
                        <a:t>PLANNED</a:t>
                      </a:r>
                      <a:endParaRPr lang="en-IN" dirty="0"/>
                    </a:p>
                  </a:txBody>
                  <a:tcPr/>
                </a:tc>
                <a:extLst>
                  <a:ext uri="{0D108BD9-81ED-4DB2-BD59-A6C34878D82A}">
                    <a16:rowId xmlns:a16="http://schemas.microsoft.com/office/drawing/2014/main" val="767048245"/>
                  </a:ext>
                </a:extLst>
              </a:tr>
              <a:tr h="472519">
                <a:tc>
                  <a:txBody>
                    <a:bodyPr/>
                    <a:lstStyle/>
                    <a:p>
                      <a:r>
                        <a:rPr lang="en-US"/>
                        <a:t>        2</a:t>
                      </a:r>
                      <a:endParaRPr lang="en-IN" dirty="0"/>
                    </a:p>
                  </a:txBody>
                  <a:tcPr/>
                </a:tc>
                <a:tc>
                  <a:txBody>
                    <a:bodyPr/>
                    <a:lstStyle/>
                    <a:p>
                      <a:r>
                        <a:rPr lang="en-US" dirty="0"/>
                        <a:t>Preprocess audio</a:t>
                      </a:r>
                    </a:p>
                  </a:txBody>
                  <a:tcPr/>
                </a:tc>
                <a:tc>
                  <a:txBody>
                    <a:bodyPr/>
                    <a:lstStyle/>
                    <a:p>
                      <a:r>
                        <a:rPr lang="en-US"/>
                        <a:t>HIGH</a:t>
                      </a:r>
                      <a:endParaRPr lang="en-IN" dirty="0"/>
                    </a:p>
                  </a:txBody>
                  <a:tcPr/>
                </a:tc>
                <a:tc>
                  <a:txBody>
                    <a:bodyPr/>
                    <a:lstStyle/>
                    <a:p>
                      <a:r>
                        <a:rPr lang="en-US"/>
                        <a:t>63</a:t>
                      </a:r>
                      <a:endParaRPr lang="en-IN" dirty="0"/>
                    </a:p>
                  </a:txBody>
                  <a:tcPr/>
                </a:tc>
                <a:tc>
                  <a:txBody>
                    <a:bodyPr/>
                    <a:lstStyle/>
                    <a:p>
                      <a:r>
                        <a:rPr lang="en-US"/>
                        <a:t>PLANNED</a:t>
                      </a:r>
                      <a:endParaRPr lang="en-IN" dirty="0"/>
                    </a:p>
                  </a:txBody>
                  <a:tcPr/>
                </a:tc>
                <a:extLst>
                  <a:ext uri="{0D108BD9-81ED-4DB2-BD59-A6C34878D82A}">
                    <a16:rowId xmlns:a16="http://schemas.microsoft.com/office/drawing/2014/main" val="2407822987"/>
                  </a:ext>
                </a:extLst>
              </a:tr>
              <a:tr h="472519">
                <a:tc>
                  <a:txBody>
                    <a:bodyPr/>
                    <a:lstStyle/>
                    <a:p>
                      <a:r>
                        <a:rPr lang="en-US"/>
                        <a:t>        3</a:t>
                      </a:r>
                      <a:endParaRPr lang="en-IN" dirty="0"/>
                    </a:p>
                  </a:txBody>
                  <a:tcPr/>
                </a:tc>
                <a:tc>
                  <a:txBody>
                    <a:bodyPr/>
                    <a:lstStyle/>
                    <a:p>
                      <a:r>
                        <a:rPr lang="en-US" dirty="0"/>
                        <a:t>Extract the audio features</a:t>
                      </a:r>
                      <a:endParaRPr lang="en-IN" dirty="0"/>
                    </a:p>
                  </a:txBody>
                  <a:tcPr/>
                </a:tc>
                <a:tc>
                  <a:txBody>
                    <a:bodyPr/>
                    <a:lstStyle/>
                    <a:p>
                      <a:r>
                        <a:rPr lang="en-US"/>
                        <a:t>HIGH</a:t>
                      </a:r>
                      <a:endParaRPr lang="en-IN" dirty="0"/>
                    </a:p>
                  </a:txBody>
                  <a:tcPr/>
                </a:tc>
                <a:tc>
                  <a:txBody>
                    <a:bodyPr/>
                    <a:lstStyle/>
                    <a:p>
                      <a:r>
                        <a:rPr lang="en-US"/>
                        <a:t>42</a:t>
                      </a:r>
                      <a:endParaRPr lang="en-IN" dirty="0"/>
                    </a:p>
                  </a:txBody>
                  <a:tcPr/>
                </a:tc>
                <a:tc>
                  <a:txBody>
                    <a:bodyPr/>
                    <a:lstStyle/>
                    <a:p>
                      <a:r>
                        <a:rPr lang="en-US"/>
                        <a:t>PLANNED</a:t>
                      </a:r>
                      <a:endParaRPr lang="en-IN" dirty="0"/>
                    </a:p>
                  </a:txBody>
                  <a:tcPr/>
                </a:tc>
                <a:extLst>
                  <a:ext uri="{0D108BD9-81ED-4DB2-BD59-A6C34878D82A}">
                    <a16:rowId xmlns:a16="http://schemas.microsoft.com/office/drawing/2014/main" val="4197994171"/>
                  </a:ext>
                </a:extLst>
              </a:tr>
              <a:tr h="472519">
                <a:tc>
                  <a:txBody>
                    <a:bodyPr/>
                    <a:lstStyle/>
                    <a:p>
                      <a:r>
                        <a:rPr lang="en-US"/>
                        <a:t>        4</a:t>
                      </a:r>
                      <a:endParaRPr lang="en-IN" dirty="0"/>
                    </a:p>
                  </a:txBody>
                  <a:tcPr/>
                </a:tc>
                <a:tc>
                  <a:txBody>
                    <a:bodyPr/>
                    <a:lstStyle/>
                    <a:p>
                      <a:r>
                        <a:rPr lang="en-US" dirty="0"/>
                        <a:t>Concatenate the features</a:t>
                      </a:r>
                      <a:endParaRPr lang="en-IN" dirty="0"/>
                    </a:p>
                  </a:txBody>
                  <a:tcPr/>
                </a:tc>
                <a:tc>
                  <a:txBody>
                    <a:bodyPr/>
                    <a:lstStyle/>
                    <a:p>
                      <a:r>
                        <a:rPr lang="en-US" dirty="0"/>
                        <a:t>MEDIUM</a:t>
                      </a:r>
                      <a:endParaRPr lang="en-IN" dirty="0"/>
                    </a:p>
                  </a:txBody>
                  <a:tcPr/>
                </a:tc>
                <a:tc>
                  <a:txBody>
                    <a:bodyPr/>
                    <a:lstStyle/>
                    <a:p>
                      <a:r>
                        <a:rPr lang="en-US" dirty="0"/>
                        <a:t>30</a:t>
                      </a:r>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657260519"/>
                  </a:ext>
                </a:extLst>
              </a:tr>
              <a:tr h="472519">
                <a:tc>
                  <a:txBody>
                    <a:bodyPr/>
                    <a:lstStyle/>
                    <a:p>
                      <a:r>
                        <a:rPr lang="en-US"/>
                        <a:t>        5</a:t>
                      </a:r>
                      <a:endParaRPr lang="en-IN" dirty="0"/>
                    </a:p>
                  </a:txBody>
                  <a:tcPr/>
                </a:tc>
                <a:tc>
                  <a:txBody>
                    <a:bodyPr/>
                    <a:lstStyle/>
                    <a:p>
                      <a:r>
                        <a:rPr lang="en-US" dirty="0"/>
                        <a:t>Train a machine-learning model</a:t>
                      </a:r>
                      <a:endParaRPr lang="en-IN" dirty="0"/>
                    </a:p>
                  </a:txBody>
                  <a:tcPr/>
                </a:tc>
                <a:tc>
                  <a:txBody>
                    <a:bodyPr/>
                    <a:lstStyle/>
                    <a:p>
                      <a:r>
                        <a:rPr lang="en-US" dirty="0"/>
                        <a:t>HIGH</a:t>
                      </a:r>
                      <a:endParaRPr lang="en-IN" dirty="0"/>
                    </a:p>
                  </a:txBody>
                  <a:tcPr/>
                </a:tc>
                <a:tc>
                  <a:txBody>
                    <a:bodyPr/>
                    <a:lstStyle/>
                    <a:p>
                      <a:r>
                        <a:rPr lang="en-US" dirty="0"/>
                        <a:t>40</a:t>
                      </a:r>
                      <a:endParaRPr lang="en-IN" dirty="0"/>
                    </a:p>
                  </a:txBody>
                  <a:tcPr/>
                </a:tc>
                <a:tc>
                  <a:txBody>
                    <a:bodyPr/>
                    <a:lstStyle/>
                    <a:p>
                      <a:r>
                        <a:rPr lang="en-US"/>
                        <a:t>PLANNED</a:t>
                      </a:r>
                      <a:endParaRPr lang="en-IN" dirty="0"/>
                    </a:p>
                  </a:txBody>
                  <a:tcPr/>
                </a:tc>
                <a:extLst>
                  <a:ext uri="{0D108BD9-81ED-4DB2-BD59-A6C34878D82A}">
                    <a16:rowId xmlns:a16="http://schemas.microsoft.com/office/drawing/2014/main" val="2342861447"/>
                  </a:ext>
                </a:extLst>
              </a:tr>
              <a:tr h="472519">
                <a:tc>
                  <a:txBody>
                    <a:bodyPr/>
                    <a:lstStyle/>
                    <a:p>
                      <a:r>
                        <a:rPr lang="en-US"/>
                        <a:t>        6</a:t>
                      </a:r>
                      <a:endParaRPr lang="en-IN" dirty="0"/>
                    </a:p>
                  </a:txBody>
                  <a:tcPr/>
                </a:tc>
                <a:tc>
                  <a:txBody>
                    <a:bodyPr/>
                    <a:lstStyle/>
                    <a:p>
                      <a:r>
                        <a:rPr lang="en-US" dirty="0"/>
                        <a:t>Evaluate model</a:t>
                      </a:r>
                    </a:p>
                  </a:txBody>
                  <a:tcPr/>
                </a:tc>
                <a:tc>
                  <a:txBody>
                    <a:bodyPr/>
                    <a:lstStyle/>
                    <a:p>
                      <a:r>
                        <a:rPr lang="en-US" dirty="0"/>
                        <a:t>MEDIUM</a:t>
                      </a:r>
                      <a:endParaRPr lang="en-IN" dirty="0"/>
                    </a:p>
                  </a:txBody>
                  <a:tcPr/>
                </a:tc>
                <a:tc>
                  <a:txBody>
                    <a:bodyPr/>
                    <a:lstStyle/>
                    <a:p>
                      <a:r>
                        <a:rPr lang="en-US" dirty="0"/>
                        <a:t>34</a:t>
                      </a:r>
                      <a:endParaRPr lang="en-IN" dirty="0"/>
                    </a:p>
                  </a:txBody>
                  <a:tcPr/>
                </a:tc>
                <a:tc>
                  <a:txBody>
                    <a:bodyPr/>
                    <a:lstStyle/>
                    <a:p>
                      <a:r>
                        <a:rPr lang="en-US"/>
                        <a:t>PLANNED</a:t>
                      </a:r>
                      <a:endParaRPr lang="en-IN" dirty="0"/>
                    </a:p>
                  </a:txBody>
                  <a:tcPr/>
                </a:tc>
                <a:extLst>
                  <a:ext uri="{0D108BD9-81ED-4DB2-BD59-A6C34878D82A}">
                    <a16:rowId xmlns:a16="http://schemas.microsoft.com/office/drawing/2014/main" val="3978856528"/>
                  </a:ext>
                </a:extLst>
              </a:tr>
              <a:tr h="472519">
                <a:tc>
                  <a:txBody>
                    <a:bodyPr/>
                    <a:lstStyle/>
                    <a:p>
                      <a:r>
                        <a:rPr lang="en-US"/>
                        <a:t>        7</a:t>
                      </a:r>
                      <a:endParaRPr lang="en-IN" dirty="0"/>
                    </a:p>
                  </a:txBody>
                  <a:tcPr/>
                </a:tc>
                <a:tc>
                  <a:txBody>
                    <a:bodyPr/>
                    <a:lstStyle/>
                    <a:p>
                      <a:r>
                        <a:rPr lang="en-US" dirty="0"/>
                        <a:t>Make predictions </a:t>
                      </a:r>
                      <a:endParaRPr lang="en-IN" dirty="0"/>
                    </a:p>
                  </a:txBody>
                  <a:tcPr/>
                </a:tc>
                <a:tc>
                  <a:txBody>
                    <a:bodyPr/>
                    <a:lstStyle/>
                    <a:p>
                      <a:r>
                        <a:rPr lang="en-US"/>
                        <a:t>HIGH</a:t>
                      </a:r>
                      <a:endParaRPr lang="en-IN" dirty="0"/>
                    </a:p>
                  </a:txBody>
                  <a:tcPr/>
                </a:tc>
                <a:tc>
                  <a:txBody>
                    <a:bodyPr/>
                    <a:lstStyle/>
                    <a:p>
                      <a:r>
                        <a:rPr lang="en-US"/>
                        <a:t>40</a:t>
                      </a:r>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862866236"/>
                  </a:ext>
                </a:extLst>
              </a:tr>
            </a:tbl>
          </a:graphicData>
        </a:graphic>
      </p:graphicFrame>
      <p:sp>
        <p:nvSpPr>
          <p:cNvPr id="7" name="TextBox 6">
            <a:extLst>
              <a:ext uri="{FF2B5EF4-FFF2-40B4-BE49-F238E27FC236}">
                <a16:creationId xmlns:a16="http://schemas.microsoft.com/office/drawing/2014/main" id="{2AA5162F-C8E3-0046-EEFD-D2C136F60F88}"/>
              </a:ext>
            </a:extLst>
          </p:cNvPr>
          <p:cNvSpPr txBox="1"/>
          <p:nvPr/>
        </p:nvSpPr>
        <p:spPr>
          <a:xfrm>
            <a:off x="11444140" y="6446838"/>
            <a:ext cx="443060" cy="369332"/>
          </a:xfrm>
          <a:prstGeom prst="rect">
            <a:avLst/>
          </a:prstGeom>
          <a:noFill/>
        </p:spPr>
        <p:txBody>
          <a:bodyPr wrap="square" rtlCol="0">
            <a:spAutoFit/>
          </a:bodyPr>
          <a:lstStyle/>
          <a:p>
            <a:r>
              <a:rPr lang="en-IN" dirty="0">
                <a:solidFill>
                  <a:schemeClr val="bg1"/>
                </a:solidFill>
              </a:rPr>
              <a:t>6</a:t>
            </a:r>
          </a:p>
        </p:txBody>
      </p:sp>
    </p:spTree>
    <p:extLst>
      <p:ext uri="{BB962C8B-B14F-4D97-AF65-F5344CB8AC3E}">
        <p14:creationId xmlns:p14="http://schemas.microsoft.com/office/powerpoint/2010/main" val="3459038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E38B37-85E2-5DCB-14B5-85D2AB26DDDD}"/>
              </a:ext>
            </a:extLst>
          </p:cNvPr>
          <p:cNvSpPr/>
          <p:nvPr/>
        </p:nvSpPr>
        <p:spPr>
          <a:xfrm>
            <a:off x="1036948" y="1583703"/>
            <a:ext cx="10416619" cy="4430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ooter Placeholder 4">
            <a:extLst>
              <a:ext uri="{FF2B5EF4-FFF2-40B4-BE49-F238E27FC236}">
                <a16:creationId xmlns:a16="http://schemas.microsoft.com/office/drawing/2014/main" id="{6B5D3E35-18AB-9A85-FFF0-88A98F9FFE14}"/>
              </a:ext>
            </a:extLst>
          </p:cNvPr>
          <p:cNvSpPr>
            <a:spLocks noGrp="1"/>
          </p:cNvSpPr>
          <p:nvPr>
            <p:ph type="ftr" sz="quarter" idx="11"/>
          </p:nvPr>
        </p:nvSpPr>
        <p:spPr/>
        <p:txBody>
          <a:bodyPr/>
          <a:lstStyle/>
          <a:p>
            <a:r>
              <a:rPr lang="en-US" dirty="0"/>
              <a:t>Department of Computer Applications, MESCE KUTTIPPURAM</a:t>
            </a:r>
          </a:p>
        </p:txBody>
      </p:sp>
      <p:sp>
        <p:nvSpPr>
          <p:cNvPr id="3" name="TextBox 2">
            <a:extLst>
              <a:ext uri="{FF2B5EF4-FFF2-40B4-BE49-F238E27FC236}">
                <a16:creationId xmlns:a16="http://schemas.microsoft.com/office/drawing/2014/main" id="{3C7919ED-39FE-97C0-4EDD-14AA0D30308E}"/>
              </a:ext>
            </a:extLst>
          </p:cNvPr>
          <p:cNvSpPr txBox="1"/>
          <p:nvPr/>
        </p:nvSpPr>
        <p:spPr>
          <a:xfrm>
            <a:off x="857835" y="311083"/>
            <a:ext cx="7269127"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mj-lt"/>
              </a:rPr>
              <a:t>Project Plan</a:t>
            </a:r>
            <a:endParaRPr lang="en-IN" sz="4000" b="1" dirty="0">
              <a:effectLst>
                <a:outerShdw blurRad="38100" dist="38100" dir="2700000" algn="tl">
                  <a:srgbClr val="000000">
                    <a:alpha val="43137"/>
                  </a:srgbClr>
                </a:outerShdw>
              </a:effectLst>
              <a:latin typeface="+mj-lt"/>
            </a:endParaRPr>
          </a:p>
        </p:txBody>
      </p:sp>
      <p:graphicFrame>
        <p:nvGraphicFramePr>
          <p:cNvPr id="4" name="Table 9">
            <a:extLst>
              <a:ext uri="{FF2B5EF4-FFF2-40B4-BE49-F238E27FC236}">
                <a16:creationId xmlns:a16="http://schemas.microsoft.com/office/drawing/2014/main" id="{777CE181-3EFE-D53D-53A3-89A38C2220D8}"/>
              </a:ext>
            </a:extLst>
          </p:cNvPr>
          <p:cNvGraphicFramePr>
            <a:graphicFrameLocks noGrp="1"/>
          </p:cNvGraphicFramePr>
          <p:nvPr>
            <p:ph idx="1"/>
            <p:extLst>
              <p:ext uri="{D42A27DB-BD31-4B8C-83A1-F6EECF244321}">
                <p14:modId xmlns:p14="http://schemas.microsoft.com/office/powerpoint/2010/main" val="2884882176"/>
              </p:ext>
            </p:extLst>
          </p:nvPr>
        </p:nvGraphicFramePr>
        <p:xfrm>
          <a:off x="1036948" y="1516670"/>
          <a:ext cx="9945281" cy="3586047"/>
        </p:xfrm>
        <a:graphic>
          <a:graphicData uri="http://schemas.openxmlformats.org/drawingml/2006/table">
            <a:tbl>
              <a:tblPr firstRow="1" bandRow="1">
                <a:tableStyleId>{5C22544A-7EE6-4342-B048-85BDC9FD1C3A}</a:tableStyleId>
              </a:tblPr>
              <a:tblGrid>
                <a:gridCol w="1671506">
                  <a:extLst>
                    <a:ext uri="{9D8B030D-6E8A-4147-A177-3AD203B41FA5}">
                      <a16:colId xmlns:a16="http://schemas.microsoft.com/office/drawing/2014/main" val="327754457"/>
                    </a:ext>
                  </a:extLst>
                </a:gridCol>
                <a:gridCol w="1654755">
                  <a:extLst>
                    <a:ext uri="{9D8B030D-6E8A-4147-A177-3AD203B41FA5}">
                      <a16:colId xmlns:a16="http://schemas.microsoft.com/office/drawing/2014/main" val="523955178"/>
                    </a:ext>
                  </a:extLst>
                </a:gridCol>
                <a:gridCol w="1654755">
                  <a:extLst>
                    <a:ext uri="{9D8B030D-6E8A-4147-A177-3AD203B41FA5}">
                      <a16:colId xmlns:a16="http://schemas.microsoft.com/office/drawing/2014/main" val="3938052186"/>
                    </a:ext>
                  </a:extLst>
                </a:gridCol>
                <a:gridCol w="1654755">
                  <a:extLst>
                    <a:ext uri="{9D8B030D-6E8A-4147-A177-3AD203B41FA5}">
                      <a16:colId xmlns:a16="http://schemas.microsoft.com/office/drawing/2014/main" val="3778315169"/>
                    </a:ext>
                  </a:extLst>
                </a:gridCol>
                <a:gridCol w="1654755">
                  <a:extLst>
                    <a:ext uri="{9D8B030D-6E8A-4147-A177-3AD203B41FA5}">
                      <a16:colId xmlns:a16="http://schemas.microsoft.com/office/drawing/2014/main" val="2131759284"/>
                    </a:ext>
                  </a:extLst>
                </a:gridCol>
                <a:gridCol w="1654755">
                  <a:extLst>
                    <a:ext uri="{9D8B030D-6E8A-4147-A177-3AD203B41FA5}">
                      <a16:colId xmlns:a16="http://schemas.microsoft.com/office/drawing/2014/main" val="4137548900"/>
                    </a:ext>
                  </a:extLst>
                </a:gridCol>
              </a:tblGrid>
              <a:tr h="368601">
                <a:tc>
                  <a:txBody>
                    <a:bodyPr/>
                    <a:lstStyle/>
                    <a:p>
                      <a:r>
                        <a:rPr lang="en-US" dirty="0"/>
                        <a:t>User Story ID</a:t>
                      </a:r>
                      <a:endParaRPr lang="en-IN" dirty="0"/>
                    </a:p>
                  </a:txBody>
                  <a:tcPr>
                    <a:solidFill>
                      <a:schemeClr val="accent4">
                        <a:lumMod val="75000"/>
                      </a:schemeClr>
                    </a:solidFill>
                  </a:tcPr>
                </a:tc>
                <a:tc>
                  <a:txBody>
                    <a:bodyPr/>
                    <a:lstStyle/>
                    <a:p>
                      <a:r>
                        <a:rPr lang="en-IN" dirty="0"/>
                        <a:t>Task name</a:t>
                      </a:r>
                    </a:p>
                  </a:txBody>
                  <a:tcPr>
                    <a:solidFill>
                      <a:schemeClr val="accent4">
                        <a:lumMod val="75000"/>
                      </a:schemeClr>
                    </a:solidFill>
                  </a:tcPr>
                </a:tc>
                <a:tc>
                  <a:txBody>
                    <a:bodyPr/>
                    <a:lstStyle/>
                    <a:p>
                      <a:r>
                        <a:rPr lang="en-US" dirty="0"/>
                        <a:t>Start Date</a:t>
                      </a:r>
                      <a:endParaRPr lang="en-IN" dirty="0"/>
                    </a:p>
                  </a:txBody>
                  <a:tcPr>
                    <a:solidFill>
                      <a:schemeClr val="accent4">
                        <a:lumMod val="75000"/>
                      </a:schemeClr>
                    </a:solidFill>
                  </a:tcPr>
                </a:tc>
                <a:tc>
                  <a:txBody>
                    <a:bodyPr/>
                    <a:lstStyle/>
                    <a:p>
                      <a:r>
                        <a:rPr lang="en-US" dirty="0"/>
                        <a:t>End Date</a:t>
                      </a:r>
                      <a:endParaRPr lang="en-IN" dirty="0"/>
                    </a:p>
                  </a:txBody>
                  <a:tcPr>
                    <a:solidFill>
                      <a:schemeClr val="accent4">
                        <a:lumMod val="75000"/>
                      </a:schemeClr>
                    </a:solidFill>
                  </a:tcPr>
                </a:tc>
                <a:tc>
                  <a:txBody>
                    <a:bodyPr/>
                    <a:lstStyle/>
                    <a:p>
                      <a:r>
                        <a:rPr lang="en-US" dirty="0"/>
                        <a:t>Days</a:t>
                      </a:r>
                      <a:endParaRPr lang="en-IN" dirty="0"/>
                    </a:p>
                  </a:txBody>
                  <a:tcPr>
                    <a:solidFill>
                      <a:schemeClr val="accent4">
                        <a:lumMod val="75000"/>
                      </a:schemeClr>
                    </a:solidFill>
                  </a:tcPr>
                </a:tc>
                <a:tc>
                  <a:txBody>
                    <a:bodyPr/>
                    <a:lstStyle/>
                    <a:p>
                      <a:r>
                        <a:rPr lang="en-US" dirty="0"/>
                        <a:t>Status</a:t>
                      </a:r>
                    </a:p>
                    <a:p>
                      <a:endParaRPr lang="en-IN" dirty="0"/>
                    </a:p>
                  </a:txBody>
                  <a:tcPr>
                    <a:solidFill>
                      <a:schemeClr val="accent4">
                        <a:lumMod val="75000"/>
                      </a:schemeClr>
                    </a:solidFill>
                  </a:tcPr>
                </a:tc>
                <a:extLst>
                  <a:ext uri="{0D108BD9-81ED-4DB2-BD59-A6C34878D82A}">
                    <a16:rowId xmlns:a16="http://schemas.microsoft.com/office/drawing/2014/main" val="1229204338"/>
                  </a:ext>
                </a:extLst>
              </a:tr>
              <a:tr h="368601">
                <a:tc>
                  <a:txBody>
                    <a:bodyPr/>
                    <a:lstStyle/>
                    <a:p>
                      <a:r>
                        <a:rPr lang="en-US" dirty="0"/>
                        <a:t>1</a:t>
                      </a:r>
                      <a:endParaRPr lang="en-IN" dirty="0"/>
                    </a:p>
                  </a:txBody>
                  <a:tcPr/>
                </a:tc>
                <a:tc rowSpan="2">
                  <a:txBody>
                    <a:bodyPr/>
                    <a:lstStyle/>
                    <a:p>
                      <a:pPr algn="ctr"/>
                      <a:r>
                        <a:rPr lang="en-IN" dirty="0"/>
                        <a:t>Sprint 1</a:t>
                      </a:r>
                    </a:p>
                  </a:txBody>
                  <a:tcPr/>
                </a:tc>
                <a:tc>
                  <a:txBody>
                    <a:bodyPr/>
                    <a:lstStyle/>
                    <a:p>
                      <a:r>
                        <a:rPr lang="en-US" dirty="0"/>
                        <a:t>01/02/2023</a:t>
                      </a:r>
                      <a:endParaRPr lang="en-IN" dirty="0"/>
                    </a:p>
                  </a:txBody>
                  <a:tcPr/>
                </a:tc>
                <a:tc>
                  <a:txBody>
                    <a:bodyPr/>
                    <a:lstStyle/>
                    <a:p>
                      <a:r>
                        <a:rPr lang="en-US" dirty="0"/>
                        <a:t>11/02/2023</a:t>
                      </a:r>
                      <a:endParaRPr lang="en-IN" dirty="0"/>
                    </a:p>
                  </a:txBody>
                  <a:tcPr/>
                </a:tc>
                <a:tc>
                  <a:txBody>
                    <a:bodyPr/>
                    <a:lstStyle/>
                    <a:p>
                      <a:r>
                        <a:rPr lang="en-US" dirty="0"/>
                        <a:t>10</a:t>
                      </a:r>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799282444"/>
                  </a:ext>
                </a:extLst>
              </a:tr>
              <a:tr h="368601">
                <a:tc>
                  <a:txBody>
                    <a:bodyPr/>
                    <a:lstStyle/>
                    <a:p>
                      <a:r>
                        <a:rPr lang="en-US" dirty="0"/>
                        <a:t>2</a:t>
                      </a:r>
                      <a:endParaRPr lang="en-IN" dirty="0"/>
                    </a:p>
                  </a:txBody>
                  <a:tcPr/>
                </a:tc>
                <a:tc vMerge="1">
                  <a:txBody>
                    <a:bodyPr/>
                    <a:lstStyle/>
                    <a:p>
                      <a:endParaRPr lang="en-IN" dirty="0"/>
                    </a:p>
                  </a:txBody>
                  <a:tcPr/>
                </a:tc>
                <a:tc>
                  <a:txBody>
                    <a:bodyPr/>
                    <a:lstStyle/>
                    <a:p>
                      <a:r>
                        <a:rPr lang="en-US" dirty="0"/>
                        <a:t>11/02/2023</a:t>
                      </a:r>
                      <a:endParaRPr lang="en-IN" dirty="0"/>
                    </a:p>
                  </a:txBody>
                  <a:tcPr/>
                </a:tc>
                <a:tc>
                  <a:txBody>
                    <a:bodyPr/>
                    <a:lstStyle/>
                    <a:p>
                      <a:r>
                        <a:rPr lang="en-US" dirty="0"/>
                        <a:t>21/02/2023</a:t>
                      </a:r>
                      <a:endParaRPr lang="en-IN" dirty="0"/>
                    </a:p>
                  </a:txBody>
                  <a:tcPr/>
                </a:tc>
                <a:tc>
                  <a:txBody>
                    <a:bodyPr/>
                    <a:lstStyle/>
                    <a:p>
                      <a:r>
                        <a:rPr lang="en-US" dirty="0"/>
                        <a:t>11</a:t>
                      </a:r>
                      <a:endParaRPr lang="en-IN" dirty="0"/>
                    </a:p>
                  </a:txBody>
                  <a:tcPr/>
                </a:tc>
                <a:tc>
                  <a:txBody>
                    <a:bodyPr/>
                    <a:lstStyle/>
                    <a:p>
                      <a:r>
                        <a:rPr lang="en-US" dirty="0"/>
                        <a:t>PLANNED</a:t>
                      </a:r>
                      <a:endParaRPr lang="en-IN" dirty="0"/>
                    </a:p>
                  </a:txBody>
                  <a:tcPr/>
                </a:tc>
                <a:extLst>
                  <a:ext uri="{0D108BD9-81ED-4DB2-BD59-A6C34878D82A}">
                    <a16:rowId xmlns:a16="http://schemas.microsoft.com/office/drawing/2014/main" val="3449164672"/>
                  </a:ext>
                </a:extLst>
              </a:tr>
              <a:tr h="368601">
                <a:tc>
                  <a:txBody>
                    <a:bodyPr/>
                    <a:lstStyle/>
                    <a:p>
                      <a:r>
                        <a:rPr lang="en-IN" dirty="0"/>
                        <a:t>3</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Sprint 2</a:t>
                      </a:r>
                    </a:p>
                    <a:p>
                      <a:pPr algn="ct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27/02/2023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06/03/2023</a:t>
                      </a:r>
                      <a:endParaRPr lang="en-IN" dirty="0"/>
                    </a:p>
                  </a:txBody>
                  <a:tcPr/>
                </a:tc>
                <a:tc>
                  <a:txBody>
                    <a:bodyPr/>
                    <a:lstStyle/>
                    <a:p>
                      <a:r>
                        <a:rPr lang="en-IN" dirty="0"/>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a:t>
                      </a:r>
                      <a:endParaRPr lang="en-IN" dirty="0"/>
                    </a:p>
                  </a:txBody>
                  <a:tcPr/>
                </a:tc>
                <a:extLst>
                  <a:ext uri="{0D108BD9-81ED-4DB2-BD59-A6C34878D82A}">
                    <a16:rowId xmlns:a16="http://schemas.microsoft.com/office/drawing/2014/main" val="3091524010"/>
                  </a:ext>
                </a:extLst>
              </a:tr>
              <a:tr h="368601">
                <a:tc>
                  <a:txBody>
                    <a:bodyPr/>
                    <a:lstStyle/>
                    <a:p>
                      <a:r>
                        <a:rPr lang="en-IN" dirty="0"/>
                        <a:t>4</a:t>
                      </a:r>
                    </a:p>
                  </a:txBody>
                  <a:tcPr/>
                </a:tc>
                <a:tc vMerge="1">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07/03/2023</a:t>
                      </a:r>
                      <a:endParaRPr lang="en-IN" dirty="0"/>
                    </a:p>
                  </a:txBody>
                  <a:tcPr/>
                </a:tc>
                <a:tc>
                  <a:txBody>
                    <a:bodyPr/>
                    <a:lstStyle/>
                    <a:p>
                      <a:r>
                        <a:rPr lang="en-IN" dirty="0"/>
                        <a:t>20/03/2023</a:t>
                      </a:r>
                    </a:p>
                  </a:txBody>
                  <a:tcPr/>
                </a:tc>
                <a:tc>
                  <a:txBody>
                    <a:bodyPr/>
                    <a:lstStyle/>
                    <a:p>
                      <a:r>
                        <a:rPr lang="en-IN" dirty="0"/>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a:t>
                      </a:r>
                      <a:endParaRPr lang="en-IN" dirty="0"/>
                    </a:p>
                  </a:txBody>
                  <a:tcPr/>
                </a:tc>
                <a:extLst>
                  <a:ext uri="{0D108BD9-81ED-4DB2-BD59-A6C34878D82A}">
                    <a16:rowId xmlns:a16="http://schemas.microsoft.com/office/drawing/2014/main" val="1327197719"/>
                  </a:ext>
                </a:extLst>
              </a:tr>
              <a:tr h="368601">
                <a:tc>
                  <a:txBody>
                    <a:bodyPr/>
                    <a:lstStyle/>
                    <a:p>
                      <a:r>
                        <a:rPr lang="en-IN" dirty="0"/>
                        <a:t>5</a:t>
                      </a:r>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Sprint 3</a:t>
                      </a:r>
                    </a:p>
                    <a:p>
                      <a:endParaRPr lang="en-IN" dirty="0"/>
                    </a:p>
                  </a:txBody>
                  <a:tcPr/>
                </a:tc>
                <a:tc>
                  <a:txBody>
                    <a:bodyPr/>
                    <a:lstStyle/>
                    <a:p>
                      <a:r>
                        <a:rPr lang="en-IN" dirty="0"/>
                        <a:t>22/03/2023</a:t>
                      </a:r>
                    </a:p>
                  </a:txBody>
                  <a:tcPr/>
                </a:tc>
                <a:tc>
                  <a:txBody>
                    <a:bodyPr/>
                    <a:lstStyle/>
                    <a:p>
                      <a:r>
                        <a:rPr lang="en-IN" dirty="0"/>
                        <a:t>01/04/2023</a:t>
                      </a:r>
                    </a:p>
                  </a:txBody>
                  <a:tcPr/>
                </a:tc>
                <a:tc>
                  <a:txBody>
                    <a:bodyPr/>
                    <a:lstStyle/>
                    <a:p>
                      <a:r>
                        <a:rPr lang="en-IN" dirty="0"/>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a:t>
                      </a:r>
                      <a:endParaRPr lang="en-IN" dirty="0"/>
                    </a:p>
                  </a:txBody>
                  <a:tcPr/>
                </a:tc>
                <a:extLst>
                  <a:ext uri="{0D108BD9-81ED-4DB2-BD59-A6C34878D82A}">
                    <a16:rowId xmlns:a16="http://schemas.microsoft.com/office/drawing/2014/main" val="502608248"/>
                  </a:ext>
                </a:extLst>
              </a:tr>
              <a:tr h="0">
                <a:tc>
                  <a:txBody>
                    <a:bodyPr/>
                    <a:lstStyle/>
                    <a:p>
                      <a:r>
                        <a:rPr lang="en-IN" dirty="0"/>
                        <a:t>6</a:t>
                      </a:r>
                    </a:p>
                  </a:txBody>
                  <a:tcPr/>
                </a:tc>
                <a:tc vMerge="1">
                  <a:txBody>
                    <a:bodyPr/>
                    <a:lstStyle/>
                    <a:p>
                      <a:endParaRPr lang="en-IN" dirty="0"/>
                    </a:p>
                  </a:txBody>
                  <a:tcPr/>
                </a:tc>
                <a:tc>
                  <a:txBody>
                    <a:bodyPr/>
                    <a:lstStyle/>
                    <a:p>
                      <a:r>
                        <a:rPr lang="en-IN" dirty="0"/>
                        <a:t>02/04/2023</a:t>
                      </a:r>
                    </a:p>
                  </a:txBody>
                  <a:tcPr/>
                </a:tc>
                <a:tc>
                  <a:txBody>
                    <a:bodyPr/>
                    <a:lstStyle/>
                    <a:p>
                      <a:r>
                        <a:rPr lang="en-IN" dirty="0"/>
                        <a:t>12/04/2023</a:t>
                      </a:r>
                    </a:p>
                  </a:txBody>
                  <a:tcPr/>
                </a:tc>
                <a:tc>
                  <a:txBody>
                    <a:bodyPr/>
                    <a:lstStyle/>
                    <a:p>
                      <a:r>
                        <a:rPr lang="en-IN" dirty="0"/>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PLANNED</a:t>
                      </a:r>
                      <a:endParaRPr lang="en-IN" dirty="0"/>
                    </a:p>
                  </a:txBody>
                  <a:tcPr/>
                </a:tc>
                <a:extLst>
                  <a:ext uri="{0D108BD9-81ED-4DB2-BD59-A6C34878D82A}">
                    <a16:rowId xmlns:a16="http://schemas.microsoft.com/office/drawing/2014/main" val="2402617928"/>
                  </a:ext>
                </a:extLst>
              </a:tr>
              <a:tr h="368601">
                <a:tc>
                  <a:txBody>
                    <a:bodyPr/>
                    <a:lstStyle/>
                    <a:p>
                      <a:r>
                        <a:rPr lang="en-US" dirty="0"/>
                        <a:t>7</a:t>
                      </a:r>
                      <a:endParaRPr lang="en-IN" dirty="0"/>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Sprint 4</a:t>
                      </a:r>
                    </a:p>
                    <a:p>
                      <a:endParaRPr lang="en-IN" dirty="0"/>
                    </a:p>
                  </a:txBody>
                  <a:tcPr/>
                </a:tc>
                <a:tc>
                  <a:txBody>
                    <a:bodyPr/>
                    <a:lstStyle/>
                    <a:p>
                      <a:r>
                        <a:rPr lang="en-US" dirty="0"/>
                        <a:t>15/04/2023</a:t>
                      </a:r>
                      <a:endParaRPr lang="en-IN" dirty="0"/>
                    </a:p>
                  </a:txBody>
                  <a:tcPr/>
                </a:tc>
                <a:tc>
                  <a:txBody>
                    <a:bodyPr/>
                    <a:lstStyle/>
                    <a:p>
                      <a:r>
                        <a:rPr lang="en-US" dirty="0"/>
                        <a:t>24/04/2023</a:t>
                      </a:r>
                      <a:endParaRPr lang="en-IN" dirty="0"/>
                    </a:p>
                  </a:txBody>
                  <a:tcPr/>
                </a:tc>
                <a:tc>
                  <a:txBody>
                    <a:bodyPr/>
                    <a:lstStyle/>
                    <a:p>
                      <a:r>
                        <a:rPr lang="en-IN" dirty="0"/>
                        <a:t>10</a:t>
                      </a:r>
                    </a:p>
                  </a:txBody>
                  <a:tcPr/>
                </a:tc>
                <a:tc>
                  <a:txBody>
                    <a:bodyPr/>
                    <a:lstStyle/>
                    <a:p>
                      <a:r>
                        <a:rPr lang="en-US" dirty="0"/>
                        <a:t>PLANNED</a:t>
                      </a:r>
                      <a:endParaRPr lang="en-IN" dirty="0"/>
                    </a:p>
                  </a:txBody>
                  <a:tcPr/>
                </a:tc>
                <a:extLst>
                  <a:ext uri="{0D108BD9-81ED-4DB2-BD59-A6C34878D82A}">
                    <a16:rowId xmlns:a16="http://schemas.microsoft.com/office/drawing/2014/main" val="1556956100"/>
                  </a:ext>
                </a:extLst>
              </a:tr>
              <a:tr h="368601">
                <a:tc>
                  <a:txBody>
                    <a:bodyPr/>
                    <a:lstStyle/>
                    <a:p>
                      <a:r>
                        <a:rPr lang="en-IN" dirty="0"/>
                        <a:t>8</a:t>
                      </a:r>
                    </a:p>
                  </a:txBody>
                  <a:tcPr/>
                </a:tc>
                <a:tc vMerge="1">
                  <a:txBody>
                    <a:bodyPr/>
                    <a:lstStyle/>
                    <a:p>
                      <a:endParaRPr lang="en-IN" dirty="0"/>
                    </a:p>
                  </a:txBody>
                  <a:tcPr/>
                </a:tc>
                <a:tc>
                  <a:txBody>
                    <a:bodyPr/>
                    <a:lstStyle/>
                    <a:p>
                      <a:r>
                        <a:rPr lang="en-US" dirty="0"/>
                        <a:t>25/04/2023</a:t>
                      </a:r>
                      <a:endParaRPr lang="en-IN" dirty="0"/>
                    </a:p>
                  </a:txBody>
                  <a:tcPr/>
                </a:tc>
                <a:tc>
                  <a:txBody>
                    <a:bodyPr/>
                    <a:lstStyle/>
                    <a:p>
                      <a:r>
                        <a:rPr lang="en-IN" dirty="0"/>
                        <a:t>05/05/2023</a:t>
                      </a:r>
                    </a:p>
                  </a:txBody>
                  <a:tcPr/>
                </a:tc>
                <a:tc>
                  <a:txBody>
                    <a:bodyPr/>
                    <a:lstStyle/>
                    <a:p>
                      <a:r>
                        <a:rPr lang="en-IN" dirty="0"/>
                        <a:t>11</a:t>
                      </a:r>
                    </a:p>
                  </a:txBody>
                  <a:tcPr/>
                </a:tc>
                <a:tc>
                  <a:txBody>
                    <a:bodyPr/>
                    <a:lstStyle/>
                    <a:p>
                      <a:r>
                        <a:rPr lang="en-US" dirty="0"/>
                        <a:t>PLANNED</a:t>
                      </a:r>
                      <a:endParaRPr lang="en-IN" dirty="0"/>
                    </a:p>
                  </a:txBody>
                  <a:tcPr/>
                </a:tc>
                <a:extLst>
                  <a:ext uri="{0D108BD9-81ED-4DB2-BD59-A6C34878D82A}">
                    <a16:rowId xmlns:a16="http://schemas.microsoft.com/office/drawing/2014/main" val="3930650611"/>
                  </a:ext>
                </a:extLst>
              </a:tr>
            </a:tbl>
          </a:graphicData>
        </a:graphic>
      </p:graphicFrame>
      <p:sp>
        <p:nvSpPr>
          <p:cNvPr id="10" name="TextBox 9">
            <a:extLst>
              <a:ext uri="{FF2B5EF4-FFF2-40B4-BE49-F238E27FC236}">
                <a16:creationId xmlns:a16="http://schemas.microsoft.com/office/drawing/2014/main" id="{44C218CB-D48D-A046-BC85-2AE1E3468236}"/>
              </a:ext>
            </a:extLst>
          </p:cNvPr>
          <p:cNvSpPr txBox="1"/>
          <p:nvPr/>
        </p:nvSpPr>
        <p:spPr>
          <a:xfrm>
            <a:off x="857835" y="292230"/>
            <a:ext cx="7269127"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mj-lt"/>
              </a:rPr>
              <a:t>Project Plan</a:t>
            </a:r>
            <a:endParaRPr lang="en-IN" sz="4000" b="1" dirty="0">
              <a:effectLst>
                <a:outerShdw blurRad="38100" dist="38100" dir="2700000" algn="tl">
                  <a:srgbClr val="000000">
                    <a:alpha val="43137"/>
                  </a:srgbClr>
                </a:outerShdw>
              </a:effectLst>
              <a:latin typeface="+mj-lt"/>
            </a:endParaRPr>
          </a:p>
        </p:txBody>
      </p:sp>
      <p:sp>
        <p:nvSpPr>
          <p:cNvPr id="12" name="TextBox 11">
            <a:extLst>
              <a:ext uri="{FF2B5EF4-FFF2-40B4-BE49-F238E27FC236}">
                <a16:creationId xmlns:a16="http://schemas.microsoft.com/office/drawing/2014/main" id="{50318967-0E85-0212-E76E-E361DC5D1DA9}"/>
              </a:ext>
            </a:extLst>
          </p:cNvPr>
          <p:cNvSpPr txBox="1"/>
          <p:nvPr/>
        </p:nvSpPr>
        <p:spPr>
          <a:xfrm>
            <a:off x="11444140" y="6446838"/>
            <a:ext cx="443060" cy="369332"/>
          </a:xfrm>
          <a:prstGeom prst="rect">
            <a:avLst/>
          </a:prstGeom>
          <a:noFill/>
        </p:spPr>
        <p:txBody>
          <a:bodyPr wrap="square" rtlCol="0">
            <a:spAutoFit/>
          </a:bodyPr>
          <a:lstStyle/>
          <a:p>
            <a:r>
              <a:rPr lang="en-IN" dirty="0">
                <a:solidFill>
                  <a:schemeClr val="bg1"/>
                </a:solidFill>
              </a:rPr>
              <a:t>7</a:t>
            </a:r>
          </a:p>
        </p:txBody>
      </p:sp>
    </p:spTree>
    <p:extLst>
      <p:ext uri="{BB962C8B-B14F-4D97-AF65-F5344CB8AC3E}">
        <p14:creationId xmlns:p14="http://schemas.microsoft.com/office/powerpoint/2010/main" val="359278478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{84963C18-9EBD-4F5A-8BFA-8185902FD76D}tf33845126_win32</Template>
  <TotalTime>638</TotalTime>
  <Words>803</Words>
  <Application>Microsoft Office PowerPoint</Application>
  <PresentationFormat>Widescreen</PresentationFormat>
  <Paragraphs>179</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Bookman Old Style</vt:lpstr>
      <vt:lpstr>Calibri</vt:lpstr>
      <vt:lpstr>Forte</vt:lpstr>
      <vt:lpstr>Franklin Gothic Book</vt:lpstr>
      <vt:lpstr>Söhne</vt:lpstr>
      <vt:lpstr>Times New Roman</vt:lpstr>
      <vt:lpstr>1_RetrospectVTI</vt:lpstr>
      <vt:lpstr>MACHINE LEARNING BASED TEACHING ASSISTANT FOR CARNATIC MUSIC LEARNING</vt:lpstr>
      <vt:lpstr>Table of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dc:title>
  <dc:creator>akhilraj akhil</dc:creator>
  <cp:lastModifiedBy>akhilraj akhil</cp:lastModifiedBy>
  <cp:revision>33</cp:revision>
  <dcterms:created xsi:type="dcterms:W3CDTF">2023-02-12T10:42:33Z</dcterms:created>
  <dcterms:modified xsi:type="dcterms:W3CDTF">2023-03-03T03:57:21Z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