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handoutMasterIdLst>
    <p:handoutMasterId r:id="rId33"/>
  </p:handoutMasterIdLst>
  <p:sldIdLst>
    <p:sldId id="256" r:id="rId2"/>
    <p:sldId id="258" r:id="rId3"/>
    <p:sldId id="273" r:id="rId4"/>
    <p:sldId id="267" r:id="rId5"/>
    <p:sldId id="268" r:id="rId6"/>
    <p:sldId id="259" r:id="rId7"/>
    <p:sldId id="269" r:id="rId8"/>
    <p:sldId id="262" r:id="rId9"/>
    <p:sldId id="270" r:id="rId10"/>
    <p:sldId id="271" r:id="rId11"/>
    <p:sldId id="263" r:id="rId12"/>
    <p:sldId id="274" r:id="rId13"/>
    <p:sldId id="264" r:id="rId14"/>
    <p:sldId id="260" r:id="rId15"/>
    <p:sldId id="275" r:id="rId16"/>
    <p:sldId id="290" r:id="rId17"/>
    <p:sldId id="278" r:id="rId18"/>
    <p:sldId id="279" r:id="rId19"/>
    <p:sldId id="276" r:id="rId20"/>
    <p:sldId id="277" r:id="rId21"/>
    <p:sldId id="280" r:id="rId22"/>
    <p:sldId id="281" r:id="rId23"/>
    <p:sldId id="282" r:id="rId24"/>
    <p:sldId id="283" r:id="rId25"/>
    <p:sldId id="284" r:id="rId26"/>
    <p:sldId id="285" r:id="rId27"/>
    <p:sldId id="288" r:id="rId28"/>
    <p:sldId id="289" r:id="rId29"/>
    <p:sldId id="272"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il Rathod" initials="AR" lastIdx="2" clrIdx="0">
    <p:extLst>
      <p:ext uri="{19B8F6BF-5375-455C-9EA6-DF929625EA0E}">
        <p15:presenceInfo xmlns:p15="http://schemas.microsoft.com/office/powerpoint/2012/main" userId="17304ee9758581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70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23rd congress of IAHR-APD, 14-17 December 2022</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CAA959-FD72-40DB-9DBB-877710E5E4BB}" type="datetime1">
              <a:rPr lang="en-US" smtClean="0"/>
              <a:t>11/30/2024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Ocean Engineering, IIT Madras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B2B2FE-1B31-4A3D-AEEA-CA155C7F77F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23rd congress of IAHR-APD, 14-17 December 2022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5CB4F-90E2-4509-89F1-32270B9D51EE}" type="datetime1">
              <a:rPr lang="en-US" smtClean="0"/>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Ocean Engineering, IIT Madras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9008E-8436-470D-AFB9-8E7642EF4DDF}" type="slidenum">
              <a:rPr lang="en-US" smtClean="0"/>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8EC97C-8DFD-492D-90C2-4F65CA2256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58EC97C-8DFD-492D-90C2-4F65CA2256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C58EC97C-8DFD-492D-90C2-4F65CA2256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lang="en-US" sz="1200" b="0" smtClean="0">
                <a:solidFill>
                  <a:schemeClr val="accent2">
                    <a:lumMod val="50000"/>
                  </a:schemeClr>
                </a:solidFill>
              </a:defRPr>
            </a:lvl1pPr>
          </a:lstStyle>
          <a:p>
            <a:fld id="{C58EC97C-8DFD-492D-90C2-4F65CA2256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dspguide.com/ch27/6.htm" TargetMode="External"/><Relationship Id="rId2" Type="http://schemas.openxmlformats.org/officeDocument/2006/relationships/hyperlink" Target="https://pubs.acs.org/doi/10.1021/acssensors.0c01238?ref=pdf"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927025623004949" TargetMode="External"/><Relationship Id="rId5" Type="http://schemas.openxmlformats.org/officeDocument/2006/relationships/hyperlink" Target="https://www.nature.com/articles/s41598-024-78884" TargetMode="External"/><Relationship Id="rId4" Type="http://schemas.openxmlformats.org/officeDocument/2006/relationships/hyperlink" Target="https://doi.org/10.1117/1.JBO.25.11.11600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blog.bugsforgrowers.com/natural-predators/entomopathogenic-nematodes/beneficial-nematodes/how-to-assess-the-viability-of-beneficial-nematodes-before-applic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p:cNvSpPr txBox="1"/>
          <p:nvPr/>
        </p:nvSpPr>
        <p:spPr>
          <a:xfrm>
            <a:off x="1558736" y="255177"/>
            <a:ext cx="9033188" cy="1754326"/>
          </a:xfrm>
          <a:prstGeom prst="rect">
            <a:avLst/>
          </a:prstGeom>
          <a:noFill/>
        </p:spPr>
        <p:txBody>
          <a:bodyPr wrap="square" rtlCol="0">
            <a:spAutoFit/>
          </a:bodyPr>
          <a:lstStyle/>
          <a:p>
            <a:pPr algn="ctr"/>
            <a:r>
              <a:rPr lang="en-US" sz="3600" b="1" dirty="0">
                <a:latin typeface="Bahnschrift SemiBold SemiConden" panose="020B0502040204020203" pitchFamily="34" charset="0"/>
                <a:cs typeface="Arial" panose="020B0604020202020204" pitchFamily="34" charset="0"/>
              </a:rPr>
              <a:t>PREDICTION OF MEAN CONTRAST OF SPECKLE IMAGES OF NEMATODE SUSPENSION USING MACHINE LEARNING TECHNIQUES</a:t>
            </a:r>
          </a:p>
        </p:txBody>
      </p:sp>
      <p:sp>
        <p:nvSpPr>
          <p:cNvPr id="8" name="TextBox 7"/>
          <p:cNvSpPr txBox="1"/>
          <p:nvPr/>
        </p:nvSpPr>
        <p:spPr>
          <a:xfrm>
            <a:off x="-178207" y="5698050"/>
            <a:ext cx="4164459" cy="1138773"/>
          </a:xfrm>
          <a:prstGeom prst="rect">
            <a:avLst/>
          </a:prstGeom>
          <a:noFill/>
        </p:spPr>
        <p:txBody>
          <a:bodyPr wrap="square" rtlCol="0">
            <a:spAutoFit/>
          </a:bodyPr>
          <a:lstStyle/>
          <a:p>
            <a:pPr algn="ctr"/>
            <a:r>
              <a:rPr lang="en-US" sz="2400" b="1" dirty="0">
                <a:latin typeface="Bahnschrift SemiCondensed" panose="020B0502040204020203" pitchFamily="34" charset="0"/>
                <a:cs typeface="Arial" panose="020B0604020202020204" pitchFamily="34" charset="0"/>
              </a:rPr>
              <a:t>SUPERVISOR</a:t>
            </a:r>
            <a:r>
              <a:rPr lang="en-US" sz="2400" dirty="0">
                <a:latin typeface="Arial" panose="020B0604020202020204" pitchFamily="34" charset="0"/>
                <a:cs typeface="Arial" panose="020B0604020202020204" pitchFamily="34" charset="0"/>
              </a:rPr>
              <a:t> : </a:t>
            </a:r>
          </a:p>
          <a:p>
            <a:pPr algn="ctr"/>
            <a:r>
              <a:rPr lang="en-US" sz="2400" dirty="0">
                <a:latin typeface="Bahnschrift SemiCondensed" panose="020B0502040204020203" pitchFamily="34" charset="0"/>
                <a:cs typeface="Arial" panose="020B0604020202020204" pitchFamily="34" charset="0"/>
              </a:rPr>
              <a:t>Dr. Vishwajeet Mehandia</a:t>
            </a:r>
          </a:p>
          <a:p>
            <a:pPr algn="ctr"/>
            <a:endParaRPr lang="en-US" sz="2000" dirty="0">
              <a:latin typeface="Arial" panose="020B0604020202020204" pitchFamily="34" charset="0"/>
              <a:cs typeface="Arial" panose="020B0604020202020204" pitchFamily="34" charset="0"/>
            </a:endParaRPr>
          </a:p>
        </p:txBody>
      </p:sp>
      <p:sp>
        <p:nvSpPr>
          <p:cNvPr id="3" name="Rectangle 3"/>
          <p:cNvSpPr>
            <a:spLocks noChangeArrowheads="1"/>
          </p:cNvSpPr>
          <p:nvPr/>
        </p:nvSpPr>
        <p:spPr bwMode="auto">
          <a:xfrm>
            <a:off x="1"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latin typeface="Arial" panose="020B0604020202020204" pitchFamily="34" charset="0"/>
              <a:cs typeface="Arial" panose="020B0604020202020204" pitchFamily="34" charset="0"/>
            </a:endParaRPr>
          </a:p>
        </p:txBody>
      </p:sp>
      <p:sp>
        <p:nvSpPr>
          <p:cNvPr id="9" name="TextBox 8"/>
          <p:cNvSpPr txBox="1"/>
          <p:nvPr/>
        </p:nvSpPr>
        <p:spPr>
          <a:xfrm>
            <a:off x="2187019" y="4661257"/>
            <a:ext cx="7249212" cy="646331"/>
          </a:xfrm>
          <a:prstGeom prst="rect">
            <a:avLst/>
          </a:prstGeom>
          <a:noFill/>
        </p:spPr>
        <p:txBody>
          <a:bodyPr wrap="square">
            <a:spAutoFit/>
          </a:bodyPr>
          <a:lstStyle/>
          <a:p>
            <a:pPr algn="ctr" eaLnBrk="0" fontAlgn="base" hangingPunct="0">
              <a:spcBef>
                <a:spcPct val="0"/>
              </a:spcBef>
              <a:spcAft>
                <a:spcPct val="0"/>
              </a:spcAft>
            </a:pPr>
            <a:r>
              <a:rPr lang="en-US" altLang="en-US" sz="3600" b="1" dirty="0">
                <a:solidFill>
                  <a:srgbClr val="2F5496"/>
                </a:solidFill>
                <a:latin typeface="Bahnschrift SemiBold SemiConden" panose="020B0502040204020203" pitchFamily="34" charset="0"/>
                <a:ea typeface="Times New Roman" panose="02020603050405020304" pitchFamily="18" charset="0"/>
                <a:cs typeface="Arial" panose="020B0604020202020204" pitchFamily="34" charset="0"/>
              </a:rPr>
              <a:t>CP302 – CAPSTONE PROJECT </a:t>
            </a:r>
          </a:p>
        </p:txBody>
      </p:sp>
      <p:pic>
        <p:nvPicPr>
          <p:cNvPr id="4" name="Picture 3" descr="logo"/>
          <p:cNvPicPr>
            <a:picLocks noChangeAspect="1"/>
          </p:cNvPicPr>
          <p:nvPr/>
        </p:nvPicPr>
        <p:blipFill>
          <a:blip r:embed="rId2"/>
          <a:stretch>
            <a:fillRect/>
          </a:stretch>
        </p:blipFill>
        <p:spPr>
          <a:xfrm>
            <a:off x="4904750" y="2339376"/>
            <a:ext cx="1813749" cy="1992008"/>
          </a:xfrm>
          <a:prstGeom prst="rect">
            <a:avLst/>
          </a:prstGeom>
        </p:spPr>
      </p:pic>
      <p:sp>
        <p:nvSpPr>
          <p:cNvPr id="5" name="TextBox 4">
            <a:extLst>
              <a:ext uri="{FF2B5EF4-FFF2-40B4-BE49-F238E27FC236}">
                <a16:creationId xmlns:a16="http://schemas.microsoft.com/office/drawing/2014/main" id="{E176A225-4B65-B5D0-71CA-5125BEC8308A}"/>
              </a:ext>
            </a:extLst>
          </p:cNvPr>
          <p:cNvSpPr txBox="1"/>
          <p:nvPr/>
        </p:nvSpPr>
        <p:spPr>
          <a:xfrm>
            <a:off x="8205750" y="5698050"/>
            <a:ext cx="3727965" cy="830997"/>
          </a:xfrm>
          <a:prstGeom prst="rect">
            <a:avLst/>
          </a:prstGeom>
          <a:noFill/>
        </p:spPr>
        <p:txBody>
          <a:bodyPr wrap="square">
            <a:spAutoFit/>
          </a:bodyPr>
          <a:lstStyle/>
          <a:p>
            <a:pPr algn="ctr"/>
            <a:r>
              <a:rPr lang="en-US" sz="2000" b="1" dirty="0">
                <a:latin typeface="Bahnschrift SemiCondensed" panose="020B0502040204020203" pitchFamily="34" charset="0"/>
                <a:cs typeface="Arial" panose="020B0604020202020204" pitchFamily="34" charset="0"/>
              </a:rPr>
              <a:t> </a:t>
            </a:r>
            <a:r>
              <a:rPr lang="en-US" sz="2400" b="1" dirty="0">
                <a:latin typeface="Bahnschrift SemiCondensed" panose="020B0502040204020203" pitchFamily="34" charset="0"/>
                <a:cs typeface="Arial" panose="020B0604020202020204" pitchFamily="34" charset="0"/>
              </a:rPr>
              <a:t>PRESENTED BY</a:t>
            </a:r>
            <a:r>
              <a:rPr lang="en-US" sz="24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p>
          <a:p>
            <a:pPr algn="ctr"/>
            <a:r>
              <a:rPr lang="en-US" sz="2400" dirty="0">
                <a:latin typeface="Bahnschrift SemiCondensed" panose="020B0502040204020203" pitchFamily="34" charset="0"/>
                <a:cs typeface="Arial" panose="020B0604020202020204" pitchFamily="34" charset="0"/>
              </a:rPr>
              <a:t>Akhil Rathod(2021CHB1364)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1"/>
          <p:cNvSpPr txBox="1"/>
          <p:nvPr/>
        </p:nvSpPr>
        <p:spPr>
          <a:xfrm>
            <a:off x="-261258" y="247564"/>
            <a:ext cx="12192000" cy="647887"/>
          </a:xfrm>
          <a:prstGeom prst="rect">
            <a:avLst/>
          </a:prstGeom>
        </p:spPr>
        <p:txBody>
          <a:bodyPr vert="horz" lIns="91440" tIns="45720" rIns="91440" bIns="45720" rtlCol="0" anchor="ctr">
            <a:normAutofit/>
          </a:bodyPr>
          <a:lstStyle>
            <a:defPPr>
              <a:defRPr lang="en-US"/>
            </a:defPPr>
            <a:lvl1pPr algn="ctr" defTabSz="914400">
              <a:lnSpc>
                <a:spcPct val="90000"/>
              </a:lnSpc>
              <a:spcBef>
                <a:spcPct val="0"/>
              </a:spcBef>
              <a:buNone/>
              <a:defRPr sz="3200">
                <a:solidFill>
                  <a:srgbClr val="7030A0"/>
                </a:solidFill>
                <a:latin typeface="Arial" panose="020B0604020202020204" pitchFamily="34" charset="0"/>
                <a:ea typeface="+mj-ea"/>
                <a:cs typeface="Arial" panose="020B0604020202020204" pitchFamily="34" charset="0"/>
              </a:defRPr>
            </a:lvl1pPr>
          </a:lstStyle>
          <a:p>
            <a:r>
              <a:rPr lang="en-US" sz="3600" b="1" dirty="0"/>
              <a:t>Results and insights from  FIJI Software</a:t>
            </a:r>
          </a:p>
          <a:p>
            <a:endParaRPr lang="en-US" b="1" dirty="0"/>
          </a:p>
        </p:txBody>
      </p:sp>
      <p:sp>
        <p:nvSpPr>
          <p:cNvPr id="6" name="Slide Number Placeholder 5"/>
          <p:cNvSpPr>
            <a:spLocks noGrp="1"/>
          </p:cNvSpPr>
          <p:nvPr>
            <p:ph type="sldNum" sz="quarter" idx="12"/>
          </p:nvPr>
        </p:nvSpPr>
        <p:spPr/>
        <p:txBody>
          <a:bodyPr/>
          <a:lstStyle/>
          <a:p>
            <a:fld id="{C58EC97C-8DFD-492D-90C2-4F65CA225680}" type="slidenum">
              <a:rPr lang="en-US" smtClean="0"/>
              <a:t>10</a:t>
            </a:fld>
            <a:endParaRPr lang="en-US"/>
          </a:p>
        </p:txBody>
      </p:sp>
      <p:pic>
        <p:nvPicPr>
          <p:cNvPr id="4" name="Picture 3">
            <a:extLst>
              <a:ext uri="{FF2B5EF4-FFF2-40B4-BE49-F238E27FC236}">
                <a16:creationId xmlns:a16="http://schemas.microsoft.com/office/drawing/2014/main" id="{0C352D15-42C2-120C-5856-05D792E47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571507"/>
            <a:ext cx="9731583" cy="4092295"/>
          </a:xfrm>
          <a:prstGeom prst="rect">
            <a:avLst/>
          </a:prstGeom>
        </p:spPr>
      </p:pic>
      <p:sp>
        <p:nvSpPr>
          <p:cNvPr id="11" name="TextBox 10">
            <a:extLst>
              <a:ext uri="{FF2B5EF4-FFF2-40B4-BE49-F238E27FC236}">
                <a16:creationId xmlns:a16="http://schemas.microsoft.com/office/drawing/2014/main" id="{9E6D7C98-A8A6-EE7A-A044-22E770F69937}"/>
              </a:ext>
            </a:extLst>
          </p:cNvPr>
          <p:cNvSpPr txBox="1"/>
          <p:nvPr/>
        </p:nvSpPr>
        <p:spPr>
          <a:xfrm>
            <a:off x="911616" y="4694675"/>
            <a:ext cx="10118150" cy="2308324"/>
          </a:xfrm>
          <a:prstGeom prst="rect">
            <a:avLst/>
          </a:prstGeom>
          <a:noFill/>
        </p:spPr>
        <p:txBody>
          <a:bodyPr wrap="square">
            <a:spAutoFit/>
          </a:bodyPr>
          <a:lstStyle/>
          <a:p>
            <a:pPr marL="342900" indent="-342900">
              <a:buFont typeface="Wingdings" panose="05000000000000000000" pitchFamily="2" charset="2"/>
              <a:buChar char="Ø"/>
            </a:pPr>
            <a:r>
              <a:rPr lang="en-US" sz="2400" b="1" dirty="0">
                <a:latin typeface="Bahnschrift SemiBold SemiConden" panose="020B0502040204020203" pitchFamily="34" charset="0"/>
              </a:rPr>
              <a:t>Analysis of No. of worms at C_3 </a:t>
            </a:r>
            <a:r>
              <a:rPr lang="en-US" sz="2400" dirty="0">
                <a:latin typeface="Bahnschrift SemiBold SemiConden" panose="020B0502040204020203" pitchFamily="34" charset="0"/>
              </a:rPr>
              <a:t>: </a:t>
            </a:r>
          </a:p>
          <a:p>
            <a:pPr marL="342900" indent="-342900">
              <a:buFont typeface="Arial" panose="020B0604020202020204" pitchFamily="34" charset="0"/>
              <a:buChar char="•"/>
            </a:pPr>
            <a:r>
              <a:rPr lang="en-US" sz="2400" dirty="0">
                <a:latin typeface="Bahnschrift SemiBold SemiConden" panose="020B0502040204020203" pitchFamily="34" charset="0"/>
              </a:rPr>
              <a:t>Generally , the concentration of worms are decreasing over time.</a:t>
            </a:r>
          </a:p>
          <a:p>
            <a:pPr marL="342900" indent="-342900">
              <a:buFont typeface="Arial" panose="020B0604020202020204" pitchFamily="34" charset="0"/>
              <a:buChar char="•"/>
            </a:pPr>
            <a:r>
              <a:rPr lang="en-US" sz="2400" dirty="0">
                <a:latin typeface="Bahnschrift SemiBold SemiConden" panose="020B0502040204020203" pitchFamily="34" charset="0"/>
              </a:rPr>
              <a:t>1) Uploading the Images(Batch)        2) Converting them into greyscale        3)Adjusting the image threshold         4)Watershed Algorithm       5)Analyse particles gives concentration of worms in FIJI.</a:t>
            </a:r>
          </a:p>
          <a:p>
            <a:pPr marL="342900" indent="-342900">
              <a:buFont typeface="Arial" panose="020B0604020202020204" pitchFamily="34" charset="0"/>
              <a:buChar char="•"/>
            </a:pPr>
            <a:endParaRPr lang="en-US" sz="2400" dirty="0">
              <a:latin typeface="Bahnschrift SemiBold SemiConden" panose="020B0502040204020203" pitchFamily="34" charset="0"/>
            </a:endParaRPr>
          </a:p>
        </p:txBody>
      </p:sp>
      <p:cxnSp>
        <p:nvCxnSpPr>
          <p:cNvPr id="15" name="Straight Arrow Connector 14">
            <a:extLst>
              <a:ext uri="{FF2B5EF4-FFF2-40B4-BE49-F238E27FC236}">
                <a16:creationId xmlns:a16="http://schemas.microsoft.com/office/drawing/2014/main" id="{410F65B7-457B-64A5-A262-E8C16FBD6871}"/>
              </a:ext>
            </a:extLst>
          </p:cNvPr>
          <p:cNvCxnSpPr>
            <a:cxnSpLocks/>
          </p:cNvCxnSpPr>
          <p:nvPr/>
        </p:nvCxnSpPr>
        <p:spPr>
          <a:xfrm>
            <a:off x="5035428" y="5682343"/>
            <a:ext cx="473528"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8E218EE-13A5-1023-1726-5755E4F26A4C}"/>
              </a:ext>
            </a:extLst>
          </p:cNvPr>
          <p:cNvCxnSpPr/>
          <p:nvPr/>
        </p:nvCxnSpPr>
        <p:spPr>
          <a:xfrm>
            <a:off x="9590426" y="5689750"/>
            <a:ext cx="47352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20C8A09-FAC5-6758-21E8-038464168922}"/>
              </a:ext>
            </a:extLst>
          </p:cNvPr>
          <p:cNvCxnSpPr/>
          <p:nvPr/>
        </p:nvCxnSpPr>
        <p:spPr>
          <a:xfrm>
            <a:off x="5179523" y="6041571"/>
            <a:ext cx="489857"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DA24102-E844-978D-21CF-E6DCADE2A0E2}"/>
              </a:ext>
            </a:extLst>
          </p:cNvPr>
          <p:cNvCxnSpPr/>
          <p:nvPr/>
        </p:nvCxnSpPr>
        <p:spPr>
          <a:xfrm>
            <a:off x="8518801" y="6059414"/>
            <a:ext cx="4245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147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1"/>
          <p:cNvSpPr txBox="1"/>
          <p:nvPr/>
        </p:nvSpPr>
        <p:spPr>
          <a:xfrm>
            <a:off x="-261258" y="247564"/>
            <a:ext cx="12192000" cy="647887"/>
          </a:xfrm>
          <a:prstGeom prst="rect">
            <a:avLst/>
          </a:prstGeom>
        </p:spPr>
        <p:txBody>
          <a:bodyPr vert="horz" lIns="91440" tIns="45720" rIns="91440" bIns="45720" rtlCol="0" anchor="ctr">
            <a:normAutofit/>
          </a:bodyPr>
          <a:lstStyle>
            <a:defPPr>
              <a:defRPr lang="en-US"/>
            </a:defPPr>
            <a:lvl1pPr algn="ctr" defTabSz="914400">
              <a:lnSpc>
                <a:spcPct val="90000"/>
              </a:lnSpc>
              <a:spcBef>
                <a:spcPct val="0"/>
              </a:spcBef>
              <a:buNone/>
              <a:defRPr sz="3200">
                <a:solidFill>
                  <a:srgbClr val="7030A0"/>
                </a:solidFill>
                <a:latin typeface="Arial" panose="020B0604020202020204" pitchFamily="34" charset="0"/>
                <a:ea typeface="+mj-ea"/>
                <a:cs typeface="Arial" panose="020B0604020202020204" pitchFamily="34" charset="0"/>
              </a:defRPr>
            </a:lvl1pPr>
          </a:lstStyle>
          <a:p>
            <a:r>
              <a:rPr lang="en-US" sz="3600" b="1" dirty="0"/>
              <a:t>Results and insights from  FIJI Software</a:t>
            </a:r>
          </a:p>
          <a:p>
            <a:endParaRPr lang="en-US" b="1" dirty="0"/>
          </a:p>
        </p:txBody>
      </p:sp>
      <p:sp>
        <p:nvSpPr>
          <p:cNvPr id="6" name="Slide Number Placeholder 5"/>
          <p:cNvSpPr>
            <a:spLocks noGrp="1"/>
          </p:cNvSpPr>
          <p:nvPr>
            <p:ph type="sldNum" sz="quarter" idx="12"/>
          </p:nvPr>
        </p:nvSpPr>
        <p:spPr/>
        <p:txBody>
          <a:bodyPr/>
          <a:lstStyle/>
          <a:p>
            <a:fld id="{C58EC97C-8DFD-492D-90C2-4F65CA225680}" type="slidenum">
              <a:rPr lang="en-US" smtClean="0"/>
              <a:t>11</a:t>
            </a:fld>
            <a:endParaRPr lang="en-US"/>
          </a:p>
        </p:txBody>
      </p:sp>
      <p:pic>
        <p:nvPicPr>
          <p:cNvPr id="5" name="Picture 4">
            <a:extLst>
              <a:ext uri="{FF2B5EF4-FFF2-40B4-BE49-F238E27FC236}">
                <a16:creationId xmlns:a16="http://schemas.microsoft.com/office/drawing/2014/main" id="{CFB9E360-62B4-065B-4040-227944A0E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086850"/>
            <a:ext cx="6161311" cy="3845044"/>
          </a:xfrm>
          <a:prstGeom prst="rect">
            <a:avLst/>
          </a:prstGeom>
        </p:spPr>
      </p:pic>
      <p:sp>
        <p:nvSpPr>
          <p:cNvPr id="9" name="TextBox 8">
            <a:extLst>
              <a:ext uri="{FF2B5EF4-FFF2-40B4-BE49-F238E27FC236}">
                <a16:creationId xmlns:a16="http://schemas.microsoft.com/office/drawing/2014/main" id="{00E93635-795E-3DE3-DDD6-D8F1437AE73C}"/>
              </a:ext>
            </a:extLst>
          </p:cNvPr>
          <p:cNvSpPr txBox="1"/>
          <p:nvPr/>
        </p:nvSpPr>
        <p:spPr>
          <a:xfrm>
            <a:off x="255815" y="546684"/>
            <a:ext cx="6096000" cy="523220"/>
          </a:xfrm>
          <a:prstGeom prst="rect">
            <a:avLst/>
          </a:prstGeom>
          <a:noFill/>
        </p:spPr>
        <p:txBody>
          <a:bodyPr wrap="square">
            <a:spAutoFit/>
          </a:bodyPr>
          <a:lstStyle/>
          <a:p>
            <a:r>
              <a:rPr lang="en-US" sz="2800" dirty="0">
                <a:latin typeface="Bahnschrift SemiBold SemiConden" panose="020B0502040204020203" pitchFamily="34" charset="0"/>
              </a:rPr>
              <a:t>Center speckle images </a:t>
            </a:r>
            <a:r>
              <a:rPr lang="en-US" dirty="0"/>
              <a:t>:</a:t>
            </a:r>
            <a:endParaRPr lang="en-IN" dirty="0"/>
          </a:p>
        </p:txBody>
      </p:sp>
      <p:cxnSp>
        <p:nvCxnSpPr>
          <p:cNvPr id="11" name="Straight Connector 10">
            <a:extLst>
              <a:ext uri="{FF2B5EF4-FFF2-40B4-BE49-F238E27FC236}">
                <a16:creationId xmlns:a16="http://schemas.microsoft.com/office/drawing/2014/main" id="{676766C2-27EE-667F-6F33-18C56DCE0D86}"/>
              </a:ext>
            </a:extLst>
          </p:cNvPr>
          <p:cNvCxnSpPr>
            <a:cxnSpLocks/>
          </p:cNvCxnSpPr>
          <p:nvPr/>
        </p:nvCxnSpPr>
        <p:spPr>
          <a:xfrm>
            <a:off x="6259286" y="762906"/>
            <a:ext cx="0" cy="4256145"/>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2E91C133-1E0D-1949-CFD4-616F5D03AE53}"/>
              </a:ext>
            </a:extLst>
          </p:cNvPr>
          <p:cNvSpPr txBox="1"/>
          <p:nvPr/>
        </p:nvSpPr>
        <p:spPr>
          <a:xfrm>
            <a:off x="6351815" y="633841"/>
            <a:ext cx="6096000" cy="523220"/>
          </a:xfrm>
          <a:prstGeom prst="rect">
            <a:avLst/>
          </a:prstGeom>
          <a:noFill/>
        </p:spPr>
        <p:txBody>
          <a:bodyPr wrap="square">
            <a:spAutoFit/>
          </a:bodyPr>
          <a:lstStyle/>
          <a:p>
            <a:r>
              <a:rPr lang="en-US" sz="2800" dirty="0">
                <a:latin typeface="Bahnschrift SemiBold SemiConden" panose="020B0502040204020203" pitchFamily="34" charset="0"/>
              </a:rPr>
              <a:t>Corner speckle images </a:t>
            </a:r>
            <a:r>
              <a:rPr lang="en-US" sz="2000" dirty="0"/>
              <a:t>:</a:t>
            </a:r>
            <a:endParaRPr lang="en-IN" sz="2000" dirty="0"/>
          </a:p>
        </p:txBody>
      </p:sp>
      <p:pic>
        <p:nvPicPr>
          <p:cNvPr id="15" name="Picture 14">
            <a:extLst>
              <a:ext uri="{FF2B5EF4-FFF2-40B4-BE49-F238E27FC236}">
                <a16:creationId xmlns:a16="http://schemas.microsoft.com/office/drawing/2014/main" id="{F244AA80-DF41-F535-DEFE-2E3475C01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386" y="1166823"/>
            <a:ext cx="5808614" cy="3737323"/>
          </a:xfrm>
          <a:prstGeom prst="rect">
            <a:avLst/>
          </a:prstGeom>
        </p:spPr>
      </p:pic>
      <p:sp>
        <p:nvSpPr>
          <p:cNvPr id="8" name="TextBox 7">
            <a:extLst>
              <a:ext uri="{FF2B5EF4-FFF2-40B4-BE49-F238E27FC236}">
                <a16:creationId xmlns:a16="http://schemas.microsoft.com/office/drawing/2014/main" id="{244F3C2A-5524-E804-972A-C116D108847D}"/>
              </a:ext>
            </a:extLst>
          </p:cNvPr>
          <p:cNvSpPr txBox="1"/>
          <p:nvPr/>
        </p:nvSpPr>
        <p:spPr>
          <a:xfrm>
            <a:off x="479982" y="5158450"/>
            <a:ext cx="9644405" cy="1446550"/>
          </a:xfrm>
          <a:prstGeom prst="rect">
            <a:avLst/>
          </a:prstGeom>
          <a:noFill/>
        </p:spPr>
        <p:txBody>
          <a:bodyPr wrap="square">
            <a:spAutoFit/>
          </a:bodyPr>
          <a:lstStyle/>
          <a:p>
            <a:pPr marL="342900" indent="-342900">
              <a:buFont typeface="Wingdings" panose="05000000000000000000" pitchFamily="2" charset="2"/>
              <a:buChar char="Ø"/>
            </a:pPr>
            <a:r>
              <a:rPr lang="en-US" sz="1800" b="1" dirty="0">
                <a:latin typeface="Bahnschrift SemiBold SemiConden" panose="020B0502040204020203" pitchFamily="34" charset="0"/>
              </a:rPr>
              <a:t>Analysis of Mean Intensity Values</a:t>
            </a:r>
            <a:r>
              <a:rPr lang="en-US" sz="1800" dirty="0">
                <a:latin typeface="Bahnschrift SemiBold SemiConden" panose="020B0502040204020203" pitchFamily="34" charset="0"/>
              </a:rPr>
              <a:t>: </a:t>
            </a:r>
          </a:p>
          <a:p>
            <a:pPr marL="342900" indent="-342900">
              <a:buFont typeface="Arial" panose="020B0604020202020204" pitchFamily="34" charset="0"/>
              <a:buChar char="•"/>
            </a:pPr>
            <a:r>
              <a:rPr lang="en-US" sz="1800" b="1" dirty="0">
                <a:latin typeface="Bahnschrift SemiBold SemiConden" panose="020B0502040204020203" pitchFamily="34" charset="0"/>
              </a:rPr>
              <a:t>Center Speckle Images</a:t>
            </a:r>
            <a:r>
              <a:rPr lang="en-US" sz="1800" dirty="0">
                <a:latin typeface="Bahnschrift SemiBold SemiConden" panose="020B0502040204020203" pitchFamily="34" charset="0"/>
              </a:rPr>
              <a:t>: Intensity (Y) increases with time, indicating organisms are moving toward the center.</a:t>
            </a:r>
          </a:p>
          <a:p>
            <a:pPr marL="342900" indent="-342900">
              <a:buFont typeface="Arial" panose="020B0604020202020204" pitchFamily="34" charset="0"/>
              <a:buChar char="•"/>
            </a:pPr>
            <a:r>
              <a:rPr lang="en-US" sz="1800" b="1" dirty="0">
                <a:latin typeface="Bahnschrift SemiBold SemiConden" panose="020B0502040204020203" pitchFamily="34" charset="0"/>
              </a:rPr>
              <a:t>Corner Speckle Images</a:t>
            </a:r>
            <a:r>
              <a:rPr lang="en-US" sz="1800" dirty="0">
                <a:latin typeface="Bahnschrift SemiBold SemiConden" panose="020B0502040204020203" pitchFamily="34" charset="0"/>
              </a:rPr>
              <a:t>: Intensity(Y) decreases, suggesting movement away from the edges</a:t>
            </a:r>
            <a:r>
              <a:rPr lang="en-US" sz="1600" dirty="0">
                <a:latin typeface="Bahnschrift SemiBold SemiConden" panose="020B0502040204020203" pitchFamily="34" charset="0"/>
              </a:rPr>
              <a:t>.</a:t>
            </a:r>
          </a:p>
          <a:p>
            <a:endParaRPr lang="en-IN" sz="1600" dirty="0">
              <a:latin typeface="Bahnschrift SemiBold SemiConden"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49D595C-D0A4-EBE5-ABB3-561EF66A9CAF}"/>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3D6A9EF-F8A7-8B54-4BD1-9FD635DF3A3C}"/>
              </a:ext>
            </a:extLst>
          </p:cNvPr>
          <p:cNvSpPr txBox="1"/>
          <p:nvPr/>
        </p:nvSpPr>
        <p:spPr>
          <a:xfrm>
            <a:off x="-261258" y="247564"/>
            <a:ext cx="12192000" cy="647887"/>
          </a:xfrm>
          <a:prstGeom prst="rect">
            <a:avLst/>
          </a:prstGeom>
        </p:spPr>
        <p:txBody>
          <a:bodyPr vert="horz" lIns="91440" tIns="45720" rIns="91440" bIns="45720" rtlCol="0" anchor="ctr">
            <a:normAutofit/>
          </a:bodyPr>
          <a:lstStyle>
            <a:defPPr>
              <a:defRPr lang="en-US"/>
            </a:defPPr>
            <a:lvl1pPr algn="ctr" defTabSz="914400">
              <a:lnSpc>
                <a:spcPct val="90000"/>
              </a:lnSpc>
              <a:spcBef>
                <a:spcPct val="0"/>
              </a:spcBef>
              <a:buNone/>
              <a:defRPr sz="3200">
                <a:solidFill>
                  <a:srgbClr val="7030A0"/>
                </a:solidFill>
                <a:latin typeface="Arial" panose="020B0604020202020204" pitchFamily="34" charset="0"/>
                <a:ea typeface="+mj-ea"/>
                <a:cs typeface="Arial" panose="020B0604020202020204" pitchFamily="34" charset="0"/>
              </a:defRPr>
            </a:lvl1pPr>
          </a:lstStyle>
          <a:p>
            <a:r>
              <a:rPr lang="en-US" sz="3600" b="1" dirty="0"/>
              <a:t>Results and insights from  FIJI Software</a:t>
            </a:r>
          </a:p>
          <a:p>
            <a:endParaRPr lang="en-US" b="1" dirty="0"/>
          </a:p>
        </p:txBody>
      </p:sp>
      <p:sp>
        <p:nvSpPr>
          <p:cNvPr id="6" name="Slide Number Placeholder 5">
            <a:extLst>
              <a:ext uri="{FF2B5EF4-FFF2-40B4-BE49-F238E27FC236}">
                <a16:creationId xmlns:a16="http://schemas.microsoft.com/office/drawing/2014/main" id="{9BF1D5F9-D56F-9B0B-8718-FE85EB25C87B}"/>
              </a:ext>
            </a:extLst>
          </p:cNvPr>
          <p:cNvSpPr>
            <a:spLocks noGrp="1"/>
          </p:cNvSpPr>
          <p:nvPr>
            <p:ph type="sldNum" sz="quarter" idx="12"/>
          </p:nvPr>
        </p:nvSpPr>
        <p:spPr/>
        <p:txBody>
          <a:bodyPr/>
          <a:lstStyle/>
          <a:p>
            <a:fld id="{C58EC97C-8DFD-492D-90C2-4F65CA225680}" type="slidenum">
              <a:rPr lang="en-US" smtClean="0"/>
              <a:t>12</a:t>
            </a:fld>
            <a:endParaRPr lang="en-US"/>
          </a:p>
        </p:txBody>
      </p:sp>
      <p:sp>
        <p:nvSpPr>
          <p:cNvPr id="9" name="TextBox 8">
            <a:extLst>
              <a:ext uri="{FF2B5EF4-FFF2-40B4-BE49-F238E27FC236}">
                <a16:creationId xmlns:a16="http://schemas.microsoft.com/office/drawing/2014/main" id="{54CC48ED-EBA5-4CD4-7816-AF6335995B84}"/>
              </a:ext>
            </a:extLst>
          </p:cNvPr>
          <p:cNvSpPr txBox="1"/>
          <p:nvPr/>
        </p:nvSpPr>
        <p:spPr>
          <a:xfrm>
            <a:off x="255815" y="546684"/>
            <a:ext cx="6096000" cy="523220"/>
          </a:xfrm>
          <a:prstGeom prst="rect">
            <a:avLst/>
          </a:prstGeom>
          <a:noFill/>
        </p:spPr>
        <p:txBody>
          <a:bodyPr wrap="square">
            <a:spAutoFit/>
          </a:bodyPr>
          <a:lstStyle/>
          <a:p>
            <a:r>
              <a:rPr lang="en-US" sz="2800" dirty="0">
                <a:latin typeface="Bahnschrift SemiBold SemiConden" panose="020B0502040204020203" pitchFamily="34" charset="0"/>
              </a:rPr>
              <a:t>Center speckle images </a:t>
            </a:r>
            <a:r>
              <a:rPr lang="en-US" dirty="0"/>
              <a:t>:</a:t>
            </a:r>
            <a:endParaRPr lang="en-IN" dirty="0"/>
          </a:p>
        </p:txBody>
      </p:sp>
      <p:cxnSp>
        <p:nvCxnSpPr>
          <p:cNvPr id="11" name="Straight Connector 10">
            <a:extLst>
              <a:ext uri="{FF2B5EF4-FFF2-40B4-BE49-F238E27FC236}">
                <a16:creationId xmlns:a16="http://schemas.microsoft.com/office/drawing/2014/main" id="{3FE55A62-8296-3D2C-E767-51AB5E08D2B6}"/>
              </a:ext>
            </a:extLst>
          </p:cNvPr>
          <p:cNvCxnSpPr>
            <a:cxnSpLocks/>
          </p:cNvCxnSpPr>
          <p:nvPr/>
        </p:nvCxnSpPr>
        <p:spPr>
          <a:xfrm>
            <a:off x="6259286" y="762906"/>
            <a:ext cx="0" cy="373368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C69514B-241B-3E73-4B37-87527484BAE9}"/>
              </a:ext>
            </a:extLst>
          </p:cNvPr>
          <p:cNvSpPr txBox="1"/>
          <p:nvPr/>
        </p:nvSpPr>
        <p:spPr>
          <a:xfrm>
            <a:off x="6351815" y="633841"/>
            <a:ext cx="6096000" cy="523220"/>
          </a:xfrm>
          <a:prstGeom prst="rect">
            <a:avLst/>
          </a:prstGeom>
          <a:noFill/>
        </p:spPr>
        <p:txBody>
          <a:bodyPr wrap="square">
            <a:spAutoFit/>
          </a:bodyPr>
          <a:lstStyle/>
          <a:p>
            <a:r>
              <a:rPr lang="en-US" sz="2800" dirty="0">
                <a:latin typeface="Bahnschrift SemiBold SemiConden" panose="020B0502040204020203" pitchFamily="34" charset="0"/>
              </a:rPr>
              <a:t>Corner speckle images </a:t>
            </a:r>
            <a:r>
              <a:rPr lang="en-US" sz="2000" dirty="0"/>
              <a:t>:</a:t>
            </a:r>
            <a:endParaRPr lang="en-IN" sz="2000" dirty="0"/>
          </a:p>
        </p:txBody>
      </p:sp>
      <p:pic>
        <p:nvPicPr>
          <p:cNvPr id="3" name="Picture 2">
            <a:extLst>
              <a:ext uri="{FF2B5EF4-FFF2-40B4-BE49-F238E27FC236}">
                <a16:creationId xmlns:a16="http://schemas.microsoft.com/office/drawing/2014/main" id="{B395A0CD-ACD3-F80C-121E-007C93A0D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63" y="1193212"/>
            <a:ext cx="5557152" cy="3218870"/>
          </a:xfrm>
          <a:prstGeom prst="rect">
            <a:avLst/>
          </a:prstGeom>
        </p:spPr>
      </p:pic>
      <p:pic>
        <p:nvPicPr>
          <p:cNvPr id="8" name="Picture 7">
            <a:extLst>
              <a:ext uri="{FF2B5EF4-FFF2-40B4-BE49-F238E27FC236}">
                <a16:creationId xmlns:a16="http://schemas.microsoft.com/office/drawing/2014/main" id="{84BBB8F7-216C-B1FA-360E-866876015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117" y="1236729"/>
            <a:ext cx="5420094" cy="3308369"/>
          </a:xfrm>
          <a:prstGeom prst="rect">
            <a:avLst/>
          </a:prstGeom>
        </p:spPr>
      </p:pic>
      <p:sp>
        <p:nvSpPr>
          <p:cNvPr id="12" name="TextBox 11">
            <a:extLst>
              <a:ext uri="{FF2B5EF4-FFF2-40B4-BE49-F238E27FC236}">
                <a16:creationId xmlns:a16="http://schemas.microsoft.com/office/drawing/2014/main" id="{7DCF9CEF-2E0D-F015-36BB-01E0E1C29364}"/>
              </a:ext>
            </a:extLst>
          </p:cNvPr>
          <p:cNvSpPr txBox="1"/>
          <p:nvPr/>
        </p:nvSpPr>
        <p:spPr>
          <a:xfrm>
            <a:off x="375563" y="4806709"/>
            <a:ext cx="11329727" cy="1446550"/>
          </a:xfrm>
          <a:prstGeom prst="rect">
            <a:avLst/>
          </a:prstGeom>
          <a:noFill/>
        </p:spPr>
        <p:txBody>
          <a:bodyPr wrap="square">
            <a:spAutoFit/>
          </a:bodyPr>
          <a:lstStyle/>
          <a:p>
            <a:pPr marL="342900" indent="-342900">
              <a:buFont typeface="Wingdings" panose="05000000000000000000" pitchFamily="2" charset="2"/>
              <a:buChar char="Ø"/>
            </a:pPr>
            <a:r>
              <a:rPr lang="en-IN" sz="1800" dirty="0">
                <a:effectLst/>
                <a:latin typeface="Bahnschrift SemiBold SemiConden" panose="020B0502040204020203" pitchFamily="34" charset="0"/>
                <a:ea typeface="Times New Roman" panose="02020603050405020304" pitchFamily="18" charset="0"/>
              </a:rPr>
              <a:t>Mean Speckle Contrast : </a:t>
            </a:r>
            <a:r>
              <a:rPr lang="en-US" dirty="0">
                <a:latin typeface="Bahnschrift SemiBold SemiConden" panose="020B0502040204020203" pitchFamily="34" charset="0"/>
              </a:rPr>
              <a:t>Describes the </a:t>
            </a:r>
            <a:r>
              <a:rPr lang="en-US" b="1" dirty="0">
                <a:latin typeface="Bahnschrift SemiBold SemiConden" panose="020B0502040204020203" pitchFamily="34" charset="0"/>
              </a:rPr>
              <a:t>normalized variation</a:t>
            </a:r>
            <a:r>
              <a:rPr lang="en-US" dirty="0">
                <a:latin typeface="Bahnschrift SemiBold SemiConden" panose="020B0502040204020203" pitchFamily="34" charset="0"/>
              </a:rPr>
              <a:t> in speckle intensity.</a:t>
            </a:r>
            <a:endParaRPr lang="en-IN" sz="1800" dirty="0">
              <a:effectLst/>
              <a:latin typeface="Bahnschrift SemiBold SemiConden" panose="020B0502040204020203" pitchFamily="34" charset="0"/>
              <a:ea typeface="Times New Roman" panose="02020603050405020304" pitchFamily="18" charset="0"/>
            </a:endParaRPr>
          </a:p>
          <a:p>
            <a:pPr marL="342900" indent="-342900">
              <a:buFont typeface="Wingdings" panose="05000000000000000000" pitchFamily="2" charset="2"/>
              <a:buChar char="Ø"/>
            </a:pPr>
            <a:r>
              <a:rPr lang="en-IN" sz="1800" dirty="0">
                <a:effectLst/>
                <a:latin typeface="Bahnschrift SemiBold SemiConden" panose="020B0502040204020203" pitchFamily="34" charset="0"/>
                <a:ea typeface="Times New Roman" panose="02020603050405020304" pitchFamily="18" charset="0"/>
              </a:rPr>
              <a:t>Speckle contrast (K=</a:t>
            </a:r>
            <a:r>
              <a:rPr lang="en-IN" sz="1800" dirty="0" err="1">
                <a:effectLst/>
                <a:latin typeface="Bahnschrift SemiBold SemiConden" panose="020B0502040204020203" pitchFamily="34" charset="0"/>
                <a:ea typeface="Times New Roman" panose="02020603050405020304" pitchFamily="18" charset="0"/>
              </a:rPr>
              <a:t>σi</a:t>
            </a:r>
            <a:r>
              <a:rPr lang="en-IN" sz="1800" dirty="0">
                <a:effectLst/>
                <a:latin typeface="Bahnschrift SemiBold SemiConden" panose="020B0502040204020203" pitchFamily="34" charset="0"/>
                <a:ea typeface="Times New Roman" panose="02020603050405020304" pitchFamily="18" charset="0"/>
              </a:rPr>
              <a:t>/</a:t>
            </a:r>
            <a:r>
              <a:rPr lang="en-IN" sz="1800" dirty="0">
                <a:effectLst/>
                <a:latin typeface="Bahnschrift SemiBold SemiConden" panose="020B0502040204020203" pitchFamily="34" charset="0"/>
                <a:ea typeface="Times New Roman" panose="02020603050405020304" pitchFamily="18" charset="0"/>
                <a:cs typeface="Cambria Math" panose="02040503050406030204" pitchFamily="18" charset="0"/>
              </a:rPr>
              <a:t>⟨</a:t>
            </a:r>
            <a:r>
              <a:rPr lang="en-IN" sz="1800" dirty="0">
                <a:effectLst/>
                <a:latin typeface="Bahnschrift SemiBold SemiConden" panose="020B0502040204020203" pitchFamily="34" charset="0"/>
                <a:ea typeface="Times New Roman" panose="02020603050405020304" pitchFamily="18" charset="0"/>
              </a:rPr>
              <a:t>I</a:t>
            </a:r>
            <a:r>
              <a:rPr lang="en-IN" sz="1800" dirty="0">
                <a:effectLst/>
                <a:latin typeface="Bahnschrift SemiBold SemiConden" panose="020B0502040204020203" pitchFamily="34" charset="0"/>
                <a:ea typeface="Times New Roman" panose="02020603050405020304" pitchFamily="18" charset="0"/>
                <a:cs typeface="Cambria Math" panose="02040503050406030204" pitchFamily="18" charset="0"/>
              </a:rPr>
              <a:t>⟩</a:t>
            </a:r>
            <a:r>
              <a:rPr lang="en-IN" sz="1800" dirty="0">
                <a:effectLst/>
                <a:latin typeface="Bahnschrift SemiBold SemiConden" panose="020B0502040204020203" pitchFamily="34" charset="0"/>
                <a:ea typeface="Times New Roman" panose="02020603050405020304" pitchFamily="18" charset="0"/>
              </a:rPr>
              <a:t>) </a:t>
            </a:r>
          </a:p>
          <a:p>
            <a:pPr marL="342900" indent="-342900">
              <a:buFont typeface="Wingdings" panose="05000000000000000000" pitchFamily="2" charset="2"/>
              <a:buChar char="Ø"/>
            </a:pPr>
            <a:r>
              <a:rPr lang="en-US" dirty="0">
                <a:latin typeface="Bahnschrift SemiBold SemiConden" panose="020B0502040204020203" pitchFamily="34" charset="0"/>
              </a:rPr>
              <a:t>Higher contrast indicates more static or less dynamic scatterers, while lower contrast suggests greater motion or dynamic scattering.</a:t>
            </a:r>
          </a:p>
          <a:p>
            <a:endParaRPr lang="en-IN" sz="1600" dirty="0">
              <a:latin typeface="Bahnschrift SemiBold SemiConden" panose="020B0502040204020203" pitchFamily="34" charset="0"/>
            </a:endParaRPr>
          </a:p>
        </p:txBody>
      </p:sp>
    </p:spTree>
    <p:extLst>
      <p:ext uri="{BB962C8B-B14F-4D97-AF65-F5344CB8AC3E}">
        <p14:creationId xmlns:p14="http://schemas.microsoft.com/office/powerpoint/2010/main" val="212769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5816"/>
          </a:xfrm>
        </p:spPr>
        <p:txBody>
          <a:bodyPr vert="horz" lIns="91440" tIns="45720" rIns="91440" bIns="45720" rtlCol="0" anchor="ctr">
            <a:normAutofit/>
          </a:bodyPr>
          <a:lstStyle/>
          <a:p>
            <a:pPr algn="ctr"/>
            <a:r>
              <a:rPr lang="en-US" sz="3600" b="1" dirty="0">
                <a:solidFill>
                  <a:srgbClr val="7030A0"/>
                </a:solidFill>
              </a:rPr>
              <a:t>Fourier Transformation</a:t>
            </a:r>
            <a:r>
              <a:rPr lang="en-US" sz="3600" b="1" dirty="0">
                <a:solidFill>
                  <a:srgbClr val="7030A0"/>
                </a:solidFill>
                <a:latin typeface="Arial" panose="020B0604020202020204" pitchFamily="34" charset="0"/>
                <a:cs typeface="Arial" panose="020B0604020202020204" pitchFamily="34" charset="0"/>
              </a:rPr>
              <a:t> </a:t>
            </a:r>
          </a:p>
        </p:txBody>
      </p:sp>
      <p:sp>
        <p:nvSpPr>
          <p:cNvPr id="7" name="Slide Number Placeholder 6"/>
          <p:cNvSpPr>
            <a:spLocks noGrp="1"/>
          </p:cNvSpPr>
          <p:nvPr>
            <p:ph type="sldNum" sz="quarter" idx="12"/>
          </p:nvPr>
        </p:nvSpPr>
        <p:spPr/>
        <p:txBody>
          <a:bodyPr/>
          <a:lstStyle/>
          <a:p>
            <a:fld id="{C58EC97C-8DFD-492D-90C2-4F65CA225680}" type="slidenum">
              <a:rPr lang="en-US" smtClean="0"/>
              <a:t>13</a:t>
            </a:fld>
            <a:endParaRPr lang="en-US" dirty="0"/>
          </a:p>
        </p:txBody>
      </p:sp>
      <p:sp>
        <p:nvSpPr>
          <p:cNvPr id="6" name="TextBox 5">
            <a:extLst>
              <a:ext uri="{FF2B5EF4-FFF2-40B4-BE49-F238E27FC236}">
                <a16:creationId xmlns:a16="http://schemas.microsoft.com/office/drawing/2014/main" id="{9215407F-4890-5FEF-1BC2-45BF5E452AA6}"/>
              </a:ext>
            </a:extLst>
          </p:cNvPr>
          <p:cNvSpPr txBox="1"/>
          <p:nvPr/>
        </p:nvSpPr>
        <p:spPr>
          <a:xfrm>
            <a:off x="235555" y="823562"/>
            <a:ext cx="6638774" cy="5262979"/>
          </a:xfrm>
          <a:prstGeom prst="rect">
            <a:avLst/>
          </a:prstGeom>
          <a:noFill/>
        </p:spPr>
        <p:txBody>
          <a:bodyPr wrap="square">
            <a:spAutoFit/>
          </a:bodyPr>
          <a:lstStyle/>
          <a:p>
            <a:r>
              <a:rPr lang="en-US" sz="2400" dirty="0">
                <a:latin typeface="Bahnschrift SemiBold SemiConden" panose="020B0502040204020203" pitchFamily="34" charset="0"/>
              </a:rPr>
              <a:t>Purpose:</a:t>
            </a:r>
          </a:p>
          <a:p>
            <a:pPr marL="285750" indent="-285750">
              <a:buFont typeface="Arial" panose="020B0604020202020204" pitchFamily="34" charset="0"/>
              <a:buChar char="•"/>
            </a:pPr>
            <a:r>
              <a:rPr lang="en-US" sz="2400" dirty="0">
                <a:latin typeface="Bahnschrift SemiBold SemiConden" panose="020B0502040204020203" pitchFamily="34" charset="0"/>
              </a:rPr>
              <a:t>Converts images into the frequency domain, highlighting key patterns.</a:t>
            </a:r>
          </a:p>
          <a:p>
            <a:pPr marL="285750" indent="-285750">
              <a:buFont typeface="Arial" panose="020B0604020202020204" pitchFamily="34" charset="0"/>
              <a:buChar char="•"/>
            </a:pPr>
            <a:r>
              <a:rPr lang="en-US" sz="2400" dirty="0">
                <a:latin typeface="Bahnschrift SemiBold SemiConden" panose="020B0502040204020203" pitchFamily="34" charset="0"/>
              </a:rPr>
              <a:t>Reduces noise and enhances ML model accuracy.</a:t>
            </a:r>
          </a:p>
          <a:p>
            <a:pPr marL="285750" indent="-285750">
              <a:buFont typeface="Arial" panose="020B0604020202020204" pitchFamily="34" charset="0"/>
              <a:buChar char="•"/>
            </a:pPr>
            <a:endParaRPr lang="en-US" sz="2400" dirty="0">
              <a:latin typeface="Bahnschrift SemiBold SemiConden" panose="020B0502040204020203" pitchFamily="34" charset="0"/>
            </a:endParaRPr>
          </a:p>
          <a:p>
            <a:r>
              <a:rPr lang="en-US" sz="2400" dirty="0">
                <a:latin typeface="Bahnschrift SemiBold SemiConden" panose="020B0502040204020203" pitchFamily="34" charset="0"/>
              </a:rPr>
              <a:t>Steps:</a:t>
            </a:r>
          </a:p>
          <a:p>
            <a:pPr marL="285750" indent="-285750">
              <a:buFont typeface="Arial" panose="020B0604020202020204" pitchFamily="34" charset="0"/>
              <a:buChar char="•"/>
            </a:pPr>
            <a:r>
              <a:rPr lang="en-US" sz="2400" dirty="0">
                <a:latin typeface="Bahnschrift SemiBold SemiConden" panose="020B0502040204020203" pitchFamily="34" charset="0"/>
              </a:rPr>
              <a:t>Apply FFT to speckle images.</a:t>
            </a:r>
          </a:p>
          <a:p>
            <a:pPr marL="285750" indent="-285750">
              <a:buFont typeface="Arial" panose="020B0604020202020204" pitchFamily="34" charset="0"/>
              <a:buChar char="•"/>
            </a:pPr>
            <a:r>
              <a:rPr lang="en-US" sz="2400" dirty="0">
                <a:latin typeface="Bahnschrift SemiBold SemiConden" panose="020B0502040204020203" pitchFamily="34" charset="0"/>
              </a:rPr>
              <a:t>Flatten frequency data into feature vectors.</a:t>
            </a:r>
          </a:p>
          <a:p>
            <a:pPr marL="285750" indent="-285750">
              <a:buFont typeface="Arial" panose="020B0604020202020204" pitchFamily="34" charset="0"/>
              <a:buChar char="•"/>
            </a:pPr>
            <a:r>
              <a:rPr lang="en-US" sz="2400" dirty="0">
                <a:latin typeface="Bahnschrift SemiBold SemiConden" panose="020B0502040204020203" pitchFamily="34" charset="0"/>
              </a:rPr>
              <a:t>Normalize for use in regression models.</a:t>
            </a:r>
          </a:p>
          <a:p>
            <a:pPr marL="285750" indent="-285750">
              <a:buFont typeface="Arial" panose="020B0604020202020204" pitchFamily="34" charset="0"/>
              <a:buChar char="•"/>
            </a:pPr>
            <a:endParaRPr lang="en-US" sz="2400" dirty="0">
              <a:latin typeface="Bahnschrift SemiBold SemiConden" panose="020B0502040204020203" pitchFamily="34" charset="0"/>
            </a:endParaRPr>
          </a:p>
          <a:p>
            <a:r>
              <a:rPr lang="en-US" sz="2400" dirty="0">
                <a:latin typeface="Bahnschrift SemiBold SemiConden" panose="020B0502040204020203" pitchFamily="34" charset="0"/>
              </a:rPr>
              <a:t>Visuals:</a:t>
            </a:r>
          </a:p>
          <a:p>
            <a:pPr marL="285750" indent="-285750">
              <a:buFont typeface="Arial" panose="020B0604020202020204" pitchFamily="34" charset="0"/>
              <a:buChar char="•"/>
            </a:pPr>
            <a:r>
              <a:rPr lang="en-US" sz="2400" dirty="0">
                <a:latin typeface="Bahnschrift SemiBold SemiConden" panose="020B0502040204020203" pitchFamily="34" charset="0"/>
              </a:rPr>
              <a:t>Fourier-transformed speckle image.</a:t>
            </a:r>
          </a:p>
          <a:p>
            <a:pPr marL="285750" indent="-285750">
              <a:buFont typeface="Arial" panose="020B0604020202020204" pitchFamily="34" charset="0"/>
              <a:buChar char="•"/>
            </a:pPr>
            <a:r>
              <a:rPr lang="en-US" sz="2400" dirty="0">
                <a:latin typeface="Bahnschrift SemiBold SemiConden" panose="020B0502040204020203" pitchFamily="34" charset="0"/>
              </a:rPr>
              <a:t>Include matrix representation of frequency-domain data.</a:t>
            </a:r>
            <a:endParaRPr lang="en-IN" sz="2400" dirty="0">
              <a:latin typeface="Bahnschrift SemiBold SemiConden" panose="020B0502040204020203" pitchFamily="34" charset="0"/>
            </a:endParaRPr>
          </a:p>
        </p:txBody>
      </p:sp>
      <p:pic>
        <p:nvPicPr>
          <p:cNvPr id="9" name="Picture 8">
            <a:extLst>
              <a:ext uri="{FF2B5EF4-FFF2-40B4-BE49-F238E27FC236}">
                <a16:creationId xmlns:a16="http://schemas.microsoft.com/office/drawing/2014/main" id="{39CBC1B3-FEF1-DAD5-64B7-8A48C8EDA834}"/>
              </a:ext>
            </a:extLst>
          </p:cNvPr>
          <p:cNvPicPr>
            <a:picLocks noChangeAspect="1"/>
          </p:cNvPicPr>
          <p:nvPr/>
        </p:nvPicPr>
        <p:blipFill>
          <a:blip r:embed="rId2">
            <a:extLst>
              <a:ext uri="{28A0092B-C50C-407E-A947-70E740481C1C}">
                <a14:useLocalDpi xmlns:a14="http://schemas.microsoft.com/office/drawing/2010/main" val="0"/>
              </a:ext>
            </a:extLst>
          </a:blip>
          <a:srcRect l="4962" t="2439" r="3224" b="15161"/>
          <a:stretch/>
        </p:blipFill>
        <p:spPr>
          <a:xfrm>
            <a:off x="6874329" y="823562"/>
            <a:ext cx="5317671" cy="4672650"/>
          </a:xfrm>
          <a:prstGeom prst="rect">
            <a:avLst/>
          </a:prstGeom>
        </p:spPr>
      </p:pic>
      <p:sp>
        <p:nvSpPr>
          <p:cNvPr id="11" name="TextBox 10">
            <a:extLst>
              <a:ext uri="{FF2B5EF4-FFF2-40B4-BE49-F238E27FC236}">
                <a16:creationId xmlns:a16="http://schemas.microsoft.com/office/drawing/2014/main" id="{03972456-1955-A27F-65F6-9FAE66F40F5D}"/>
              </a:ext>
            </a:extLst>
          </p:cNvPr>
          <p:cNvSpPr txBox="1"/>
          <p:nvPr/>
        </p:nvSpPr>
        <p:spPr>
          <a:xfrm>
            <a:off x="7419412" y="5545409"/>
            <a:ext cx="6094140" cy="253916"/>
          </a:xfrm>
          <a:prstGeom prst="rect">
            <a:avLst/>
          </a:prstGeom>
          <a:noFill/>
        </p:spPr>
        <p:txBody>
          <a:bodyPr wrap="square">
            <a:spAutoFit/>
          </a:bodyPr>
          <a:lstStyle/>
          <a:p>
            <a:r>
              <a:rPr lang="en-IN" sz="1050" dirty="0">
                <a:latin typeface="Bahnschrift SemiBold SemiConden" panose="020B0502040204020203" pitchFamily="34" charset="0"/>
              </a:rPr>
              <a:t>https://www.dspguide.com/ch27/6.htm)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36521"/>
            <a:ext cx="12192000" cy="665816"/>
          </a:xfrm>
        </p:spPr>
        <p:txBody>
          <a:bodyPr vert="horz" lIns="91440" tIns="45720" rIns="91440" bIns="45720" rtlCol="0" anchor="ctr">
            <a:normAutofit/>
          </a:bodyPr>
          <a:lstStyle/>
          <a:p>
            <a:pPr algn="ctr"/>
            <a:r>
              <a:rPr lang="en-US" sz="3600" b="1" dirty="0">
                <a:solidFill>
                  <a:srgbClr val="7030A0"/>
                </a:solidFill>
              </a:rPr>
              <a:t>Machine Learning Approach</a:t>
            </a:r>
            <a:endParaRPr lang="en-US" sz="3600" b="1" dirty="0">
              <a:solidFill>
                <a:srgbClr val="7030A0"/>
              </a:solidFill>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C58EC97C-8DFD-492D-90C2-4F65CA225680}" type="slidenum">
              <a:rPr lang="en-US" smtClean="0"/>
              <a:t>14</a:t>
            </a:fld>
            <a:endParaRPr lang="en-US"/>
          </a:p>
        </p:txBody>
      </p:sp>
      <p:sp>
        <p:nvSpPr>
          <p:cNvPr id="8" name="TextBox 7">
            <a:extLst>
              <a:ext uri="{FF2B5EF4-FFF2-40B4-BE49-F238E27FC236}">
                <a16:creationId xmlns:a16="http://schemas.microsoft.com/office/drawing/2014/main" id="{EDD333D0-9596-D183-307A-04FD9DD984B0}"/>
              </a:ext>
            </a:extLst>
          </p:cNvPr>
          <p:cNvSpPr txBox="1"/>
          <p:nvPr/>
        </p:nvSpPr>
        <p:spPr>
          <a:xfrm>
            <a:off x="459949" y="705177"/>
            <a:ext cx="11272101" cy="5013424"/>
          </a:xfrm>
          <a:prstGeom prst="rect">
            <a:avLst/>
          </a:prstGeom>
          <a:noFill/>
        </p:spPr>
        <p:txBody>
          <a:bodyPr wrap="square">
            <a:spAutoFit/>
          </a:bodyPr>
          <a:lstStyle/>
          <a:p>
            <a:pPr>
              <a:lnSpc>
                <a:spcPct val="150000"/>
              </a:lnSpc>
              <a:buFont typeface="Arial" panose="020B0604020202020204" pitchFamily="34" charset="0"/>
              <a:buChar char="•"/>
            </a:pPr>
            <a:r>
              <a:rPr lang="en-IN" sz="2400" b="1" dirty="0">
                <a:latin typeface="Bahnschrift SemiBold SemiConden" panose="020B0502040204020203" pitchFamily="34" charset="0"/>
              </a:rPr>
              <a:t>Therefore we can say that this is a Regression problem in predicting Mean  Contrast values  (Y) from Speckle images(X).</a:t>
            </a:r>
          </a:p>
          <a:p>
            <a:pPr>
              <a:lnSpc>
                <a:spcPct val="150000"/>
              </a:lnSpc>
              <a:buFont typeface="Arial" panose="020B0604020202020204" pitchFamily="34" charset="0"/>
              <a:buChar char="•"/>
            </a:pPr>
            <a:r>
              <a:rPr lang="en-IN" sz="2400" b="1" dirty="0">
                <a:latin typeface="Bahnschrift SemiBold SemiConden" panose="020B0502040204020203" pitchFamily="34" charset="0"/>
              </a:rPr>
              <a:t>Regression Models</a:t>
            </a:r>
            <a:r>
              <a:rPr lang="en-IN" sz="2400" dirty="0">
                <a:latin typeface="Bahnschrift SemiBold SemiConden" panose="020B0502040204020203" pitchFamily="34" charset="0"/>
              </a:rPr>
              <a:t>:</a:t>
            </a:r>
          </a:p>
          <a:p>
            <a:pPr marL="914400" lvl="1" indent="-457200">
              <a:lnSpc>
                <a:spcPct val="150000"/>
              </a:lnSpc>
              <a:buFont typeface="+mj-lt"/>
              <a:buAutoNum type="arabicPeriod"/>
            </a:pPr>
            <a:r>
              <a:rPr lang="en-IN" sz="2400" dirty="0">
                <a:latin typeface="Bahnschrift SemiBold SemiConden" panose="020B0502040204020203" pitchFamily="34" charset="0"/>
              </a:rPr>
              <a:t>Linear Regression , Support vector , Decision Trees for simple relationships.</a:t>
            </a:r>
          </a:p>
          <a:p>
            <a:pPr marL="914400" lvl="1" indent="-457200">
              <a:lnSpc>
                <a:spcPct val="150000"/>
              </a:lnSpc>
              <a:buFont typeface="+mj-lt"/>
              <a:buAutoNum type="arabicPeriod"/>
            </a:pPr>
            <a:r>
              <a:rPr lang="en-IN" sz="2400" dirty="0">
                <a:latin typeface="Bahnschrift SemiBold SemiConden" panose="020B0502040204020203" pitchFamily="34" charset="0"/>
              </a:rPr>
              <a:t>Deep Learning models like Artificial Neural Networks(ANN) &amp; 3D Convolutional Neural Networks(3-D CNN) for non-linear, complex data.</a:t>
            </a:r>
          </a:p>
          <a:p>
            <a:pPr>
              <a:lnSpc>
                <a:spcPct val="150000"/>
              </a:lnSpc>
              <a:buFont typeface="Arial" panose="020B0604020202020204" pitchFamily="34" charset="0"/>
              <a:buChar char="•"/>
            </a:pPr>
            <a:r>
              <a:rPr lang="en-IN" sz="2400" b="1" dirty="0">
                <a:latin typeface="Bahnschrift SemiBold SemiConden" panose="020B0502040204020203" pitchFamily="34" charset="0"/>
              </a:rPr>
              <a:t>Model Validation</a:t>
            </a:r>
            <a:r>
              <a:rPr lang="en-IN" sz="2400" dirty="0">
                <a:latin typeface="Bahnschrift SemiBold SemiConden" panose="020B0502040204020203" pitchFamily="34" charset="0"/>
              </a:rPr>
              <a:t>:</a:t>
            </a:r>
          </a:p>
          <a:p>
            <a:pPr marL="914400" lvl="1" indent="-457200">
              <a:lnSpc>
                <a:spcPct val="150000"/>
              </a:lnSpc>
              <a:buFont typeface="+mj-lt"/>
              <a:buAutoNum type="arabicPeriod"/>
            </a:pPr>
            <a:r>
              <a:rPr lang="en-IN" sz="2400" dirty="0">
                <a:latin typeface="Bahnschrift SemiBold SemiConden" panose="020B0502040204020203" pitchFamily="34" charset="0"/>
              </a:rPr>
              <a:t>Hyperparameter tuning using </a:t>
            </a:r>
            <a:r>
              <a:rPr lang="en-IN" sz="2400" b="1" dirty="0">
                <a:latin typeface="Bahnschrift SemiBold SemiConden" panose="020B0502040204020203" pitchFamily="34" charset="0"/>
              </a:rPr>
              <a:t>GridSearchCV</a:t>
            </a:r>
            <a:r>
              <a:rPr lang="en-IN" sz="2400" dirty="0">
                <a:latin typeface="Bahnschrift SemiBold SemiConden" panose="020B0502040204020203" pitchFamily="34" charset="0"/>
              </a:rPr>
              <a:t>.</a:t>
            </a:r>
          </a:p>
          <a:p>
            <a:pPr marL="914400" lvl="1" indent="-457200">
              <a:lnSpc>
                <a:spcPct val="150000"/>
              </a:lnSpc>
              <a:buFont typeface="+mj-lt"/>
              <a:buAutoNum type="arabicPeriod"/>
            </a:pPr>
            <a:r>
              <a:rPr lang="en-IN" sz="2400" dirty="0">
                <a:latin typeface="Bahnschrift SemiBold SemiConden" panose="020B0502040204020203" pitchFamily="34" charset="0"/>
              </a:rPr>
              <a:t>Performance metrics: </a:t>
            </a:r>
            <a:r>
              <a:rPr lang="en-IN" sz="2400" b="1" dirty="0">
                <a:latin typeface="Bahnschrift SemiBold SemiConden" panose="020B0502040204020203" pitchFamily="34" charset="0"/>
              </a:rPr>
              <a:t>Mean Squared Error (MSE) ,R2 score.</a:t>
            </a:r>
            <a:endParaRPr lang="en-IN" sz="2400" dirty="0">
              <a:latin typeface="Bahnschrift SemiBold SemiConden"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50087C1-5711-E1EA-075F-62716123CB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4DF55-5349-4BDD-C051-C06E59541AD9}"/>
              </a:ext>
            </a:extLst>
          </p:cNvPr>
          <p:cNvSpPr>
            <a:spLocks noGrp="1"/>
          </p:cNvSpPr>
          <p:nvPr>
            <p:ph type="title"/>
          </p:nvPr>
        </p:nvSpPr>
        <p:spPr>
          <a:xfrm>
            <a:off x="0" y="136521"/>
            <a:ext cx="12192000" cy="665816"/>
          </a:xfrm>
        </p:spPr>
        <p:txBody>
          <a:bodyPr vert="horz" lIns="91440" tIns="45720" rIns="91440" bIns="45720" rtlCol="0" anchor="ctr">
            <a:normAutofit/>
          </a:bodyPr>
          <a:lstStyle/>
          <a:p>
            <a:pPr algn="ctr"/>
            <a:r>
              <a:rPr lang="en-US" sz="3600" b="1" dirty="0">
                <a:solidFill>
                  <a:srgbClr val="7030A0"/>
                </a:solidFill>
              </a:rPr>
              <a:t>Machine Learning Approach</a:t>
            </a:r>
            <a:endParaRPr lang="en-US" sz="3600" b="1" dirty="0">
              <a:solidFill>
                <a:srgbClr val="7030A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C520F2F6-0C66-EB37-3CA1-53CD02656209}"/>
              </a:ext>
            </a:extLst>
          </p:cNvPr>
          <p:cNvSpPr>
            <a:spLocks noGrp="1"/>
          </p:cNvSpPr>
          <p:nvPr>
            <p:ph type="sldNum" sz="quarter" idx="12"/>
          </p:nvPr>
        </p:nvSpPr>
        <p:spPr/>
        <p:txBody>
          <a:bodyPr/>
          <a:lstStyle/>
          <a:p>
            <a:fld id="{C58EC97C-8DFD-492D-90C2-4F65CA225680}" type="slidenum">
              <a:rPr lang="en-US" smtClean="0"/>
              <a:t>15</a:t>
            </a:fld>
            <a:endParaRPr lang="en-US"/>
          </a:p>
        </p:txBody>
      </p:sp>
      <p:pic>
        <p:nvPicPr>
          <p:cNvPr id="4" name="Picture 3">
            <a:extLst>
              <a:ext uri="{FF2B5EF4-FFF2-40B4-BE49-F238E27FC236}">
                <a16:creationId xmlns:a16="http://schemas.microsoft.com/office/drawing/2014/main" id="{399618A4-CCB0-89F0-A319-51AFB34A0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07" y="749372"/>
            <a:ext cx="11777786" cy="3074676"/>
          </a:xfrm>
          <a:prstGeom prst="rect">
            <a:avLst/>
          </a:prstGeom>
        </p:spPr>
      </p:pic>
      <p:sp>
        <p:nvSpPr>
          <p:cNvPr id="7" name="Rectangle 1">
            <a:extLst>
              <a:ext uri="{FF2B5EF4-FFF2-40B4-BE49-F238E27FC236}">
                <a16:creationId xmlns:a16="http://schemas.microsoft.com/office/drawing/2014/main" id="{4FDBC344-74E8-5F66-3A0D-F1D09D1F0272}"/>
              </a:ext>
            </a:extLst>
          </p:cNvPr>
          <p:cNvSpPr>
            <a:spLocks noChangeArrowheads="1"/>
          </p:cNvSpPr>
          <p:nvPr/>
        </p:nvSpPr>
        <p:spPr bwMode="auto">
          <a:xfrm>
            <a:off x="669021" y="3824048"/>
            <a:ext cx="45628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hnschrift SemiBold SemiConden" panose="020B0502040204020203" pitchFamily="34" charset="0"/>
              </a:rPr>
              <a:t>High </a:t>
            </a:r>
            <a:r>
              <a:rPr lang="en-US" altLang="en-US" sz="2400" b="1" dirty="0">
                <a:latin typeface="Bahnschrift SemiBold SemiConden" panose="020B0502040204020203" pitchFamily="34" charset="0"/>
              </a:rPr>
              <a:t>Dimensional </a:t>
            </a:r>
            <a:r>
              <a:rPr kumimoji="0" lang="en-US" altLang="en-US" sz="2400" b="1" i="0" u="none" strike="noStrike" cap="none" normalizeH="0" baseline="0" dirty="0">
                <a:ln>
                  <a:noFill/>
                </a:ln>
                <a:solidFill>
                  <a:schemeClr val="tx1"/>
                </a:solidFill>
                <a:effectLst/>
                <a:latin typeface="Bahnschrift SemiBold SemiConden" panose="020B0502040204020203" pitchFamily="34" charset="0"/>
              </a:rPr>
              <a:t>FFT Features causes problems </a:t>
            </a:r>
            <a:r>
              <a:rPr lang="en-US" altLang="en-US" sz="2400" dirty="0">
                <a:latin typeface="Bahnschrift SemiBold SemiConden" panose="020B0502040204020203" pitchFamily="34" charset="0"/>
              </a:rPr>
              <a:t> </a:t>
            </a:r>
            <a:endParaRPr kumimoji="0" lang="en-US" altLang="en-US" sz="2400" b="0" i="0" u="none" strike="noStrike" cap="none" normalizeH="0" baseline="0" dirty="0">
              <a:ln>
                <a:noFill/>
              </a:ln>
              <a:solidFill>
                <a:schemeClr val="tx1"/>
              </a:solidFill>
              <a:effectLst/>
              <a:latin typeface="Bahnschrift SemiBold SemiConden" panose="020B0502040204020203" pitchFamily="34" charset="0"/>
            </a:endParaRPr>
          </a:p>
        </p:txBody>
      </p:sp>
      <p:sp>
        <p:nvSpPr>
          <p:cNvPr id="12" name="Arrow: Right 11">
            <a:extLst>
              <a:ext uri="{FF2B5EF4-FFF2-40B4-BE49-F238E27FC236}">
                <a16:creationId xmlns:a16="http://schemas.microsoft.com/office/drawing/2014/main" id="{335C0BB6-ECA2-F5A8-2F15-1943A4D33231}"/>
              </a:ext>
            </a:extLst>
          </p:cNvPr>
          <p:cNvSpPr/>
          <p:nvPr/>
        </p:nvSpPr>
        <p:spPr>
          <a:xfrm>
            <a:off x="4769963" y="3998788"/>
            <a:ext cx="1065229" cy="209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84989A5-352E-007E-A31F-67B29D595A12}"/>
              </a:ext>
            </a:extLst>
          </p:cNvPr>
          <p:cNvSpPr txBox="1"/>
          <p:nvPr/>
        </p:nvSpPr>
        <p:spPr>
          <a:xfrm>
            <a:off x="5835192" y="3872622"/>
            <a:ext cx="609442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Bahnschrift SemiBold SemiConden" panose="020B0502040204020203" pitchFamily="34" charset="0"/>
              </a:rPr>
              <a:t>Solution: Motion Feature</a:t>
            </a:r>
            <a:endParaRPr kumimoji="0" lang="en-US" altLang="en-US" sz="2400" b="0" i="0" u="none" strike="noStrike" cap="none" normalizeH="0" baseline="0" dirty="0">
              <a:ln>
                <a:noFill/>
              </a:ln>
              <a:solidFill>
                <a:schemeClr val="tx1"/>
              </a:solidFill>
              <a:effectLst/>
              <a:latin typeface="Bahnschrift SemiBold SemiConden" panose="020B0502040204020203" pitchFamily="34" charset="0"/>
            </a:endParaRPr>
          </a:p>
        </p:txBody>
      </p:sp>
      <p:sp>
        <p:nvSpPr>
          <p:cNvPr id="15" name="Arrow: Right 14">
            <a:extLst>
              <a:ext uri="{FF2B5EF4-FFF2-40B4-BE49-F238E27FC236}">
                <a16:creationId xmlns:a16="http://schemas.microsoft.com/office/drawing/2014/main" id="{89B4C260-0D78-CFB9-5CFC-02176889A72B}"/>
              </a:ext>
            </a:extLst>
          </p:cNvPr>
          <p:cNvSpPr/>
          <p:nvPr/>
        </p:nvSpPr>
        <p:spPr>
          <a:xfrm>
            <a:off x="8882406" y="3971298"/>
            <a:ext cx="450413" cy="2794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63AB42E-5F7B-87A4-B498-BED500B92E80}"/>
              </a:ext>
            </a:extLst>
          </p:cNvPr>
          <p:cNvSpPr txBox="1"/>
          <p:nvPr/>
        </p:nvSpPr>
        <p:spPr>
          <a:xfrm>
            <a:off x="9332819" y="3836904"/>
            <a:ext cx="609442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X=[ X1, X2, X3, X4]</a:t>
            </a:r>
          </a:p>
        </p:txBody>
      </p:sp>
      <p:sp>
        <p:nvSpPr>
          <p:cNvPr id="19" name="TextBox 18">
            <a:extLst>
              <a:ext uri="{FF2B5EF4-FFF2-40B4-BE49-F238E27FC236}">
                <a16:creationId xmlns:a16="http://schemas.microsoft.com/office/drawing/2014/main" id="{1AB21B80-9F95-3020-CF83-22EE847F0C5B}"/>
              </a:ext>
            </a:extLst>
          </p:cNvPr>
          <p:cNvSpPr txBox="1"/>
          <p:nvPr/>
        </p:nvSpPr>
        <p:spPr>
          <a:xfrm>
            <a:off x="669021" y="4563795"/>
            <a:ext cx="7715250"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X1 = Mean Change : </a:t>
            </a:r>
            <a:r>
              <a:rPr lang="en-US" sz="2400" dirty="0">
                <a:latin typeface="Bahnschrift SemiBold SemiConden" panose="020B0502040204020203" pitchFamily="34" charset="0"/>
              </a:rPr>
              <a:t>Average magnitude of pixel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X2 = Standard Change : </a:t>
            </a:r>
            <a:r>
              <a:rPr lang="en-IN" sz="2400" dirty="0">
                <a:latin typeface="Bahnschrift SemiBold SemiConden" panose="020B0502040204020203" pitchFamily="34" charset="0"/>
              </a:rPr>
              <a:t>Variability in pixel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400" b="0" i="0" u="none" strike="noStrike" cap="none" normalizeH="0" baseline="0" dirty="0">
                <a:ln>
                  <a:noFill/>
                </a:ln>
                <a:solidFill>
                  <a:schemeClr val="tx1"/>
                </a:solidFill>
                <a:effectLst/>
                <a:latin typeface="Bahnschrift SemiBold SemiConden" panose="020B0502040204020203" pitchFamily="34" charset="0"/>
              </a:rPr>
              <a:t>X3 = Max Change : Largest pixel change ( extreme motion).</a:t>
            </a:r>
          </a:p>
          <a:p>
            <a:pPr marL="0" marR="0" lvl="0" indent="0" algn="l" defTabSz="914400" rtl="0" eaLnBrk="0" fontAlgn="base" latinLnBrk="0" hangingPunct="0">
              <a:lnSpc>
                <a:spcPct val="100000"/>
              </a:lnSpc>
              <a:spcBef>
                <a:spcPct val="0"/>
              </a:spcBef>
              <a:spcAft>
                <a:spcPct val="0"/>
              </a:spcAft>
              <a:buClrTx/>
              <a:buSzTx/>
              <a:buFontTx/>
              <a:buChar char="•"/>
              <a:tabLst/>
            </a:pPr>
            <a:r>
              <a:rPr lang="en-IN" altLang="en-US" sz="2400" dirty="0">
                <a:latin typeface="Bahnschrift SemiBold SemiConden" panose="020B0502040204020203" pitchFamily="34" charset="0"/>
              </a:rPr>
              <a:t>X4 = Energy change ; Sum of Squared changes ( motion magnitude)</a:t>
            </a:r>
            <a:endParaRPr kumimoji="0" lang="en-US" altLang="en-US" sz="2400" b="0"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307171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442A605-F735-E863-DD12-6BC139E65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222" y="1395167"/>
            <a:ext cx="4725447" cy="3714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a:extLst>
              <a:ext uri="{FF2B5EF4-FFF2-40B4-BE49-F238E27FC236}">
                <a16:creationId xmlns:a16="http://schemas.microsoft.com/office/drawing/2014/main" id="{F0DE67EE-4D74-AD0C-ABEB-A76AA59F06DA}"/>
              </a:ext>
            </a:extLst>
          </p:cNvPr>
          <p:cNvSpPr>
            <a:spLocks noGrp="1"/>
          </p:cNvSpPr>
          <p:nvPr>
            <p:ph type="sldNum" sz="quarter" idx="12"/>
          </p:nvPr>
        </p:nvSpPr>
        <p:spPr/>
        <p:txBody>
          <a:bodyPr/>
          <a:lstStyle/>
          <a:p>
            <a:fld id="{C58EC97C-8DFD-492D-90C2-4F65CA225680}" type="slidenum">
              <a:rPr lang="en-US" smtClean="0"/>
              <a:t>16</a:t>
            </a:fld>
            <a:endParaRPr lang="en-US"/>
          </a:p>
        </p:txBody>
      </p:sp>
      <p:pic>
        <p:nvPicPr>
          <p:cNvPr id="8" name="Picture 7">
            <a:extLst>
              <a:ext uri="{FF2B5EF4-FFF2-40B4-BE49-F238E27FC236}">
                <a16:creationId xmlns:a16="http://schemas.microsoft.com/office/drawing/2014/main" id="{84112775-C2FF-F0E3-2AA2-17ECFC567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704" y="1395166"/>
            <a:ext cx="5497121" cy="3770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a16="http://schemas.microsoft.com/office/drawing/2014/main" id="{491D24AD-8A38-06EA-ADED-B9C15DD60AD4}"/>
              </a:ext>
            </a:extLst>
          </p:cNvPr>
          <p:cNvSpPr/>
          <p:nvPr/>
        </p:nvSpPr>
        <p:spPr>
          <a:xfrm>
            <a:off x="5372987" y="2820970"/>
            <a:ext cx="816398" cy="1216059"/>
          </a:xfrm>
          <a:prstGeom prst="rect">
            <a:avLst/>
          </a:prstGeom>
          <a:scene3d>
            <a:camera prst="obliqueTopLeft"/>
            <a:lightRig rig="threePt" dir="t"/>
          </a:scene3d>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600" b="1" dirty="0">
                <a:solidFill>
                  <a:schemeClr val="bg1"/>
                </a:solidFill>
              </a:rPr>
              <a:t>VS</a:t>
            </a:r>
            <a:endParaRPr lang="en-IN" sz="3600" b="1" dirty="0">
              <a:solidFill>
                <a:schemeClr val="bg1"/>
              </a:solidFill>
            </a:endParaRPr>
          </a:p>
        </p:txBody>
      </p:sp>
    </p:spTree>
    <p:extLst>
      <p:ext uri="{BB962C8B-B14F-4D97-AF65-F5344CB8AC3E}">
        <p14:creationId xmlns:p14="http://schemas.microsoft.com/office/powerpoint/2010/main" val="2343742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2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1549C8F7-0AE4-4D4E-ABDF-0F2E67D30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B0AA4-38C3-7127-18CB-541F16DC32DB}"/>
              </a:ext>
            </a:extLst>
          </p:cNvPr>
          <p:cNvSpPr>
            <a:spLocks noGrp="1"/>
          </p:cNvSpPr>
          <p:nvPr>
            <p:ph type="title"/>
          </p:nvPr>
        </p:nvSpPr>
        <p:spPr>
          <a:xfrm>
            <a:off x="-118621" y="0"/>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ANN Results</a:t>
            </a:r>
          </a:p>
        </p:txBody>
      </p:sp>
      <p:sp>
        <p:nvSpPr>
          <p:cNvPr id="9" name="Slide Number Placeholder 8">
            <a:extLst>
              <a:ext uri="{FF2B5EF4-FFF2-40B4-BE49-F238E27FC236}">
                <a16:creationId xmlns:a16="http://schemas.microsoft.com/office/drawing/2014/main" id="{D64E0E24-6670-E32C-EFDE-509375317A5F}"/>
              </a:ext>
            </a:extLst>
          </p:cNvPr>
          <p:cNvSpPr>
            <a:spLocks noGrp="1"/>
          </p:cNvSpPr>
          <p:nvPr>
            <p:ph type="sldNum" sz="quarter" idx="12"/>
          </p:nvPr>
        </p:nvSpPr>
        <p:spPr/>
        <p:txBody>
          <a:bodyPr/>
          <a:lstStyle/>
          <a:p>
            <a:fld id="{C58EC97C-8DFD-492D-90C2-4F65CA225680}" type="slidenum">
              <a:rPr lang="en-US" smtClean="0"/>
              <a:t>17</a:t>
            </a:fld>
            <a:endParaRPr lang="en-US"/>
          </a:p>
        </p:txBody>
      </p:sp>
      <p:sp>
        <p:nvSpPr>
          <p:cNvPr id="6" name="TextBox 5">
            <a:extLst>
              <a:ext uri="{FF2B5EF4-FFF2-40B4-BE49-F238E27FC236}">
                <a16:creationId xmlns:a16="http://schemas.microsoft.com/office/drawing/2014/main" id="{8D61F1B3-0557-D980-D50F-BC4AC278E8B6}"/>
              </a:ext>
            </a:extLst>
          </p:cNvPr>
          <p:cNvSpPr txBox="1"/>
          <p:nvPr/>
        </p:nvSpPr>
        <p:spPr>
          <a:xfrm>
            <a:off x="455119" y="879273"/>
            <a:ext cx="6098720" cy="461665"/>
          </a:xfrm>
          <a:prstGeom prst="rect">
            <a:avLst/>
          </a:prstGeom>
          <a:noFill/>
        </p:spPr>
        <p:txBody>
          <a:bodyPr wrap="square">
            <a:spAutoFit/>
          </a:bodyPr>
          <a:lstStyle/>
          <a:p>
            <a:r>
              <a:rPr lang="en-US" sz="2400" dirty="0">
                <a:latin typeface="Bahnschrift SemiBold SemiConden" panose="020B0502040204020203" pitchFamily="34" charset="0"/>
              </a:rPr>
              <a:t>Scatter plots for Center speckle images:</a:t>
            </a:r>
            <a:endParaRPr lang="en-IN" sz="2400" dirty="0">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69C23D6A-9DD4-2A6A-2A08-80E94E7F4067}"/>
              </a:ext>
            </a:extLst>
          </p:cNvPr>
          <p:cNvPicPr>
            <a:picLocks noChangeAspect="1"/>
          </p:cNvPicPr>
          <p:nvPr/>
        </p:nvPicPr>
        <p:blipFill rotWithShape="1">
          <a:blip r:embed="rId2">
            <a:extLst>
              <a:ext uri="{28A0092B-C50C-407E-A947-70E740481C1C}">
                <a14:useLocalDpi xmlns:a14="http://schemas.microsoft.com/office/drawing/2010/main" val="0"/>
              </a:ext>
            </a:extLst>
          </a:blip>
          <a:srcRect l="3940" t="11371" r="6919" b="4196"/>
          <a:stretch/>
        </p:blipFill>
        <p:spPr bwMode="auto">
          <a:xfrm>
            <a:off x="351495" y="1485189"/>
            <a:ext cx="5430745" cy="3887621"/>
          </a:xfrm>
          <a:prstGeom prst="rect">
            <a:avLst/>
          </a:prstGeom>
          <a:ln>
            <a:noFill/>
          </a:ln>
          <a:extLst>
            <a:ext uri="{53640926-AAD7-44D8-BBD7-CCE9431645EC}">
              <a14:shadowObscured xmlns:a14="http://schemas.microsoft.com/office/drawing/2010/main"/>
            </a:ext>
          </a:extLst>
        </p:spPr>
      </p:pic>
      <p:cxnSp>
        <p:nvCxnSpPr>
          <p:cNvPr id="7" name="Straight Connector 6">
            <a:extLst>
              <a:ext uri="{FF2B5EF4-FFF2-40B4-BE49-F238E27FC236}">
                <a16:creationId xmlns:a16="http://schemas.microsoft.com/office/drawing/2014/main" id="{85D225FF-49F3-B3D2-B7F7-5FABE3420516}"/>
              </a:ext>
            </a:extLst>
          </p:cNvPr>
          <p:cNvCxnSpPr>
            <a:cxnSpLocks/>
          </p:cNvCxnSpPr>
          <p:nvPr/>
        </p:nvCxnSpPr>
        <p:spPr>
          <a:xfrm flipH="1">
            <a:off x="6095999" y="707010"/>
            <a:ext cx="1" cy="4835951"/>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913112F-25D4-F2B4-EFA3-0997D8C99C97}"/>
              </a:ext>
            </a:extLst>
          </p:cNvPr>
          <p:cNvSpPr txBox="1"/>
          <p:nvPr/>
        </p:nvSpPr>
        <p:spPr>
          <a:xfrm>
            <a:off x="6250752" y="874230"/>
            <a:ext cx="6094428" cy="461665"/>
          </a:xfrm>
          <a:prstGeom prst="rect">
            <a:avLst/>
          </a:prstGeom>
          <a:noFill/>
        </p:spPr>
        <p:txBody>
          <a:bodyPr wrap="square">
            <a:spAutoFit/>
          </a:bodyPr>
          <a:lstStyle/>
          <a:p>
            <a:r>
              <a:rPr lang="en-US" sz="2400" dirty="0">
                <a:latin typeface="Bahnschrift SemiBold SemiConden" panose="020B0502040204020203" pitchFamily="34" charset="0"/>
              </a:rPr>
              <a:t>Scatter plots for Corner speckle images:</a:t>
            </a:r>
            <a:endParaRPr lang="en-IN" sz="2400" dirty="0">
              <a:latin typeface="Bahnschrift SemiBold SemiConden" panose="020B0502040204020203" pitchFamily="34" charset="0"/>
            </a:endParaRPr>
          </a:p>
        </p:txBody>
      </p:sp>
      <p:pic>
        <p:nvPicPr>
          <p:cNvPr id="11" name="Picture 10">
            <a:extLst>
              <a:ext uri="{FF2B5EF4-FFF2-40B4-BE49-F238E27FC236}">
                <a16:creationId xmlns:a16="http://schemas.microsoft.com/office/drawing/2014/main" id="{2EE3F342-17DB-A228-CF55-E93760A13716}"/>
              </a:ext>
            </a:extLst>
          </p:cNvPr>
          <p:cNvPicPr>
            <a:picLocks noChangeAspect="1"/>
          </p:cNvPicPr>
          <p:nvPr/>
        </p:nvPicPr>
        <p:blipFill rotWithShape="1">
          <a:blip r:embed="rId3">
            <a:extLst>
              <a:ext uri="{28A0092B-C50C-407E-A947-70E740481C1C}">
                <a14:useLocalDpi xmlns:a14="http://schemas.microsoft.com/office/drawing/2010/main" val="0"/>
              </a:ext>
            </a:extLst>
          </a:blip>
          <a:srcRect l="3702" t="10525" r="8596" b="3319"/>
          <a:stretch/>
        </p:blipFill>
        <p:spPr bwMode="auto">
          <a:xfrm>
            <a:off x="6553838" y="1519604"/>
            <a:ext cx="5183041" cy="3818792"/>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837A4392-B3B9-9DF8-680B-4C0C4AF81E45}"/>
              </a:ext>
            </a:extLst>
          </p:cNvPr>
          <p:cNvSpPr txBox="1"/>
          <p:nvPr/>
        </p:nvSpPr>
        <p:spPr>
          <a:xfrm>
            <a:off x="4467190" y="5671673"/>
            <a:ext cx="3566466" cy="461665"/>
          </a:xfrm>
          <a:prstGeom prst="rect">
            <a:avLst/>
          </a:prstGeom>
          <a:noFill/>
        </p:spPr>
        <p:txBody>
          <a:bodyPr wrap="square">
            <a:spAutoFit/>
          </a:bodyPr>
          <a:lstStyle/>
          <a:p>
            <a:r>
              <a:rPr lang="en-US" sz="2400" dirty="0">
                <a:latin typeface="Bahnschrift SemiBold SemiConden" panose="020B0502040204020203" pitchFamily="34" charset="0"/>
              </a:rPr>
              <a:t>Both plots are for set 1 of  C1</a:t>
            </a:r>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val="3334142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68C82F9-2908-3443-A5F9-FD2DE022F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2D1F7-5781-37AC-0604-8CBB2879A713}"/>
              </a:ext>
            </a:extLst>
          </p:cNvPr>
          <p:cNvSpPr>
            <a:spLocks noGrp="1"/>
          </p:cNvSpPr>
          <p:nvPr>
            <p:ph type="title"/>
          </p:nvPr>
        </p:nvSpPr>
        <p:spPr>
          <a:xfrm>
            <a:off x="-118621" y="0"/>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ANN Results</a:t>
            </a:r>
          </a:p>
        </p:txBody>
      </p:sp>
      <p:sp>
        <p:nvSpPr>
          <p:cNvPr id="9" name="Slide Number Placeholder 8">
            <a:extLst>
              <a:ext uri="{FF2B5EF4-FFF2-40B4-BE49-F238E27FC236}">
                <a16:creationId xmlns:a16="http://schemas.microsoft.com/office/drawing/2014/main" id="{358F5CF3-9B79-F48F-2521-EDE427A3E77F}"/>
              </a:ext>
            </a:extLst>
          </p:cNvPr>
          <p:cNvSpPr>
            <a:spLocks noGrp="1"/>
          </p:cNvSpPr>
          <p:nvPr>
            <p:ph type="sldNum" sz="quarter" idx="12"/>
          </p:nvPr>
        </p:nvSpPr>
        <p:spPr/>
        <p:txBody>
          <a:bodyPr/>
          <a:lstStyle/>
          <a:p>
            <a:fld id="{C58EC97C-8DFD-492D-90C2-4F65CA225680}" type="slidenum">
              <a:rPr lang="en-US" smtClean="0"/>
              <a:t>18</a:t>
            </a:fld>
            <a:endParaRPr lang="en-US"/>
          </a:p>
        </p:txBody>
      </p:sp>
      <p:sp>
        <p:nvSpPr>
          <p:cNvPr id="6" name="TextBox 5">
            <a:extLst>
              <a:ext uri="{FF2B5EF4-FFF2-40B4-BE49-F238E27FC236}">
                <a16:creationId xmlns:a16="http://schemas.microsoft.com/office/drawing/2014/main" id="{18CA4656-7906-B123-BB28-863AFBFA66ED}"/>
              </a:ext>
            </a:extLst>
          </p:cNvPr>
          <p:cNvSpPr txBox="1"/>
          <p:nvPr/>
        </p:nvSpPr>
        <p:spPr>
          <a:xfrm>
            <a:off x="455119" y="879273"/>
            <a:ext cx="6098720" cy="461665"/>
          </a:xfrm>
          <a:prstGeom prst="rect">
            <a:avLst/>
          </a:prstGeom>
          <a:noFill/>
        </p:spPr>
        <p:txBody>
          <a:bodyPr wrap="square">
            <a:spAutoFit/>
          </a:bodyPr>
          <a:lstStyle/>
          <a:p>
            <a:r>
              <a:rPr lang="en-US" sz="2400" dirty="0">
                <a:latin typeface="Bahnschrift SemiBold SemiConden" panose="020B0502040204020203" pitchFamily="34" charset="0"/>
              </a:rPr>
              <a:t>Act vs Pred plots for Center:</a:t>
            </a:r>
            <a:endParaRPr lang="en-IN" sz="2400" dirty="0">
              <a:latin typeface="Bahnschrift SemiBold SemiConden" panose="020B0502040204020203" pitchFamily="34" charset="0"/>
            </a:endParaRPr>
          </a:p>
        </p:txBody>
      </p:sp>
      <p:cxnSp>
        <p:nvCxnSpPr>
          <p:cNvPr id="7" name="Straight Connector 6">
            <a:extLst>
              <a:ext uri="{FF2B5EF4-FFF2-40B4-BE49-F238E27FC236}">
                <a16:creationId xmlns:a16="http://schemas.microsoft.com/office/drawing/2014/main" id="{38CB8207-1B07-23CD-C85A-AD5616D854BA}"/>
              </a:ext>
            </a:extLst>
          </p:cNvPr>
          <p:cNvCxnSpPr>
            <a:cxnSpLocks/>
          </p:cNvCxnSpPr>
          <p:nvPr/>
        </p:nvCxnSpPr>
        <p:spPr>
          <a:xfrm flipH="1">
            <a:off x="6095999" y="707010"/>
            <a:ext cx="1" cy="4835951"/>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C63D336-6FA4-C068-22FC-B13458A724B4}"/>
              </a:ext>
            </a:extLst>
          </p:cNvPr>
          <p:cNvSpPr txBox="1"/>
          <p:nvPr/>
        </p:nvSpPr>
        <p:spPr>
          <a:xfrm>
            <a:off x="6250752" y="874230"/>
            <a:ext cx="6094428" cy="461665"/>
          </a:xfrm>
          <a:prstGeom prst="rect">
            <a:avLst/>
          </a:prstGeom>
          <a:noFill/>
        </p:spPr>
        <p:txBody>
          <a:bodyPr wrap="square">
            <a:spAutoFit/>
          </a:bodyPr>
          <a:lstStyle/>
          <a:p>
            <a:r>
              <a:rPr lang="en-US" sz="2400" dirty="0">
                <a:latin typeface="Bahnschrift SemiBold SemiConden" panose="020B0502040204020203" pitchFamily="34" charset="0"/>
              </a:rPr>
              <a:t>Act vs Pred plots for Corner :</a:t>
            </a:r>
            <a:endParaRPr lang="en-IN" sz="2400" dirty="0">
              <a:latin typeface="Bahnschrift SemiBold SemiConden" panose="020B0502040204020203" pitchFamily="34" charset="0"/>
            </a:endParaRPr>
          </a:p>
        </p:txBody>
      </p:sp>
      <p:sp>
        <p:nvSpPr>
          <p:cNvPr id="13" name="TextBox 12">
            <a:extLst>
              <a:ext uri="{FF2B5EF4-FFF2-40B4-BE49-F238E27FC236}">
                <a16:creationId xmlns:a16="http://schemas.microsoft.com/office/drawing/2014/main" id="{4F21DAAB-FFB9-9819-1152-350CA20207EF}"/>
              </a:ext>
            </a:extLst>
          </p:cNvPr>
          <p:cNvSpPr txBox="1"/>
          <p:nvPr/>
        </p:nvSpPr>
        <p:spPr>
          <a:xfrm>
            <a:off x="4467191" y="5484391"/>
            <a:ext cx="3648109" cy="461665"/>
          </a:xfrm>
          <a:prstGeom prst="rect">
            <a:avLst/>
          </a:prstGeom>
          <a:noFill/>
        </p:spPr>
        <p:txBody>
          <a:bodyPr wrap="square">
            <a:spAutoFit/>
          </a:bodyPr>
          <a:lstStyle/>
          <a:p>
            <a:r>
              <a:rPr lang="en-US" sz="2400" dirty="0">
                <a:latin typeface="Bahnschrift SemiBold SemiConden" panose="020B0502040204020203" pitchFamily="34" charset="0"/>
              </a:rPr>
              <a:t>Both plots are for set 1 of  C1</a:t>
            </a:r>
            <a:endParaRPr lang="en-IN" sz="2400" dirty="0">
              <a:latin typeface="Bahnschrift SemiBold SemiConden" panose="020B0502040204020203" pitchFamily="34" charset="0"/>
            </a:endParaRPr>
          </a:p>
        </p:txBody>
      </p:sp>
      <p:pic>
        <p:nvPicPr>
          <p:cNvPr id="3" name="Picture 2">
            <a:extLst>
              <a:ext uri="{FF2B5EF4-FFF2-40B4-BE49-F238E27FC236}">
                <a16:creationId xmlns:a16="http://schemas.microsoft.com/office/drawing/2014/main" id="{C452A589-4161-5918-E4A2-8B2D641F66A4}"/>
              </a:ext>
            </a:extLst>
          </p:cNvPr>
          <p:cNvPicPr>
            <a:picLocks noChangeAspect="1"/>
          </p:cNvPicPr>
          <p:nvPr/>
        </p:nvPicPr>
        <p:blipFill rotWithShape="1">
          <a:blip r:embed="rId2">
            <a:extLst>
              <a:ext uri="{28A0092B-C50C-407E-A947-70E740481C1C}">
                <a14:useLocalDpi xmlns:a14="http://schemas.microsoft.com/office/drawing/2010/main" val="0"/>
              </a:ext>
            </a:extLst>
          </a:blip>
          <a:srcRect l="4090" t="7646" r="8551" b="3431"/>
          <a:stretch/>
        </p:blipFill>
        <p:spPr bwMode="auto">
          <a:xfrm>
            <a:off x="340818" y="1469649"/>
            <a:ext cx="5486128" cy="395363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633A5DE-BD72-0ACA-A849-D854C43F136B}"/>
              </a:ext>
            </a:extLst>
          </p:cNvPr>
          <p:cNvPicPr>
            <a:picLocks noChangeAspect="1"/>
          </p:cNvPicPr>
          <p:nvPr/>
        </p:nvPicPr>
        <p:blipFill rotWithShape="1">
          <a:blip r:embed="rId3">
            <a:extLst>
              <a:ext uri="{28A0092B-C50C-407E-A947-70E740481C1C}">
                <a14:useLocalDpi xmlns:a14="http://schemas.microsoft.com/office/drawing/2010/main" val="0"/>
              </a:ext>
            </a:extLst>
          </a:blip>
          <a:srcRect l="4341" t="7829" r="8595" b="2979"/>
          <a:stretch/>
        </p:blipFill>
        <p:spPr bwMode="auto">
          <a:xfrm>
            <a:off x="6503267" y="1529533"/>
            <a:ext cx="4964559" cy="3814747"/>
          </a:xfrm>
          <a:prstGeom prst="rect">
            <a:avLst/>
          </a:prstGeom>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id="{7D0590DC-CAA4-64BD-BB36-A7DDE02D53B8}"/>
              </a:ext>
            </a:extLst>
          </p:cNvPr>
          <p:cNvSpPr/>
          <p:nvPr/>
        </p:nvSpPr>
        <p:spPr>
          <a:xfrm>
            <a:off x="3223967" y="2158738"/>
            <a:ext cx="763571" cy="14140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E51F1D6-FF95-FCD3-60BC-7266B25DF8E1}"/>
              </a:ext>
            </a:extLst>
          </p:cNvPr>
          <p:cNvSpPr/>
          <p:nvPr/>
        </p:nvSpPr>
        <p:spPr>
          <a:xfrm>
            <a:off x="9144000" y="2196445"/>
            <a:ext cx="652251" cy="1036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013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14DAC6AB-F3F8-117F-C152-AB422D2E0C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DB29B-E94A-C347-6329-3178CCDB79CB}"/>
              </a:ext>
            </a:extLst>
          </p:cNvPr>
          <p:cNvSpPr>
            <a:spLocks noGrp="1"/>
          </p:cNvSpPr>
          <p:nvPr>
            <p:ph type="title"/>
          </p:nvPr>
        </p:nvSpPr>
        <p:spPr>
          <a:xfrm>
            <a:off x="0" y="136521"/>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Results</a:t>
            </a:r>
          </a:p>
        </p:txBody>
      </p:sp>
      <p:sp>
        <p:nvSpPr>
          <p:cNvPr id="9" name="Slide Number Placeholder 8">
            <a:extLst>
              <a:ext uri="{FF2B5EF4-FFF2-40B4-BE49-F238E27FC236}">
                <a16:creationId xmlns:a16="http://schemas.microsoft.com/office/drawing/2014/main" id="{E71291A2-ED53-AE30-DBFC-6D22E0DFCD6F}"/>
              </a:ext>
            </a:extLst>
          </p:cNvPr>
          <p:cNvSpPr>
            <a:spLocks noGrp="1"/>
          </p:cNvSpPr>
          <p:nvPr>
            <p:ph type="sldNum" sz="quarter" idx="12"/>
          </p:nvPr>
        </p:nvSpPr>
        <p:spPr/>
        <p:txBody>
          <a:bodyPr/>
          <a:lstStyle/>
          <a:p>
            <a:fld id="{C58EC97C-8DFD-492D-90C2-4F65CA225680}" type="slidenum">
              <a:rPr lang="en-US" smtClean="0"/>
              <a:t>19</a:t>
            </a:fld>
            <a:endParaRPr lang="en-US"/>
          </a:p>
        </p:txBody>
      </p:sp>
      <p:graphicFrame>
        <p:nvGraphicFramePr>
          <p:cNvPr id="3" name="Table 2">
            <a:extLst>
              <a:ext uri="{FF2B5EF4-FFF2-40B4-BE49-F238E27FC236}">
                <a16:creationId xmlns:a16="http://schemas.microsoft.com/office/drawing/2014/main" id="{2E6FFA00-168D-0404-01E5-935461CEC1A5}"/>
              </a:ext>
            </a:extLst>
          </p:cNvPr>
          <p:cNvGraphicFramePr>
            <a:graphicFrameLocks noGrp="1"/>
          </p:cNvGraphicFramePr>
          <p:nvPr>
            <p:extLst>
              <p:ext uri="{D42A27DB-BD31-4B8C-83A1-F6EECF244321}">
                <p14:modId xmlns:p14="http://schemas.microsoft.com/office/powerpoint/2010/main" val="3377051518"/>
              </p:ext>
            </p:extLst>
          </p:nvPr>
        </p:nvGraphicFramePr>
        <p:xfrm>
          <a:off x="823686" y="1408731"/>
          <a:ext cx="9065032" cy="4480560"/>
        </p:xfrm>
        <a:graphic>
          <a:graphicData uri="http://schemas.openxmlformats.org/drawingml/2006/table">
            <a:tbl>
              <a:tblPr firstRow="1" bandRow="1">
                <a:tableStyleId>{5C22544A-7EE6-4342-B048-85BDC9FD1C3A}</a:tableStyleId>
              </a:tblPr>
              <a:tblGrid>
                <a:gridCol w="4532516">
                  <a:extLst>
                    <a:ext uri="{9D8B030D-6E8A-4147-A177-3AD203B41FA5}">
                      <a16:colId xmlns:a16="http://schemas.microsoft.com/office/drawing/2014/main" val="202124646"/>
                    </a:ext>
                  </a:extLst>
                </a:gridCol>
                <a:gridCol w="4532516">
                  <a:extLst>
                    <a:ext uri="{9D8B030D-6E8A-4147-A177-3AD203B41FA5}">
                      <a16:colId xmlns:a16="http://schemas.microsoft.com/office/drawing/2014/main" val="2522307943"/>
                    </a:ext>
                  </a:extLst>
                </a:gridCol>
              </a:tblGrid>
              <a:tr h="370840">
                <a:tc>
                  <a:txBody>
                    <a:bodyPr/>
                    <a:lstStyle/>
                    <a:p>
                      <a:r>
                        <a:rPr lang="en-US" sz="2400" b="1" kern="1200" dirty="0">
                          <a:solidFill>
                            <a:schemeClr val="lt1"/>
                          </a:solidFill>
                          <a:effectLst/>
                          <a:latin typeface="+mn-lt"/>
                          <a:ea typeface="+mn-ea"/>
                          <a:cs typeface="+mn-cs"/>
                        </a:rPr>
                        <a:t>Experimental Set at particular Concentration.</a:t>
                      </a:r>
                      <a:endParaRPr lang="en-IN" sz="2400" dirty="0"/>
                    </a:p>
                  </a:txBody>
                  <a:tcPr/>
                </a:tc>
                <a:tc>
                  <a:txBody>
                    <a:bodyPr/>
                    <a:lstStyle/>
                    <a:p>
                      <a:pPr algn="ctr"/>
                      <a:r>
                        <a:rPr lang="en-US" dirty="0"/>
                        <a:t>      </a:t>
                      </a:r>
                      <a:r>
                        <a:rPr lang="en-US" sz="2400" dirty="0"/>
                        <a:t>MSE</a:t>
                      </a:r>
                      <a:endParaRPr lang="en-IN" sz="2400" dirty="0"/>
                    </a:p>
                  </a:txBody>
                  <a:tcPr/>
                </a:tc>
                <a:extLst>
                  <a:ext uri="{0D108BD9-81ED-4DB2-BD59-A6C34878D82A}">
                    <a16:rowId xmlns:a16="http://schemas.microsoft.com/office/drawing/2014/main" val="1403798843"/>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C1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0.1606</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952001342"/>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C1set 2</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0.0064</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173045867"/>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C2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0.0085</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90675747"/>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C2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0.0978</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495279489"/>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C3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0.0003</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355919422"/>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C3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0.1224</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06501723"/>
                  </a:ext>
                </a:extLst>
              </a:tr>
              <a:tr h="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C4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0.4097</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842407683"/>
                  </a:ext>
                </a:extLst>
              </a:tr>
              <a:tr h="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C4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0.1809</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846136735"/>
                  </a:ext>
                </a:extLst>
              </a:tr>
            </a:tbl>
          </a:graphicData>
        </a:graphic>
      </p:graphicFrame>
      <p:sp>
        <p:nvSpPr>
          <p:cNvPr id="6" name="TextBox 5">
            <a:extLst>
              <a:ext uri="{FF2B5EF4-FFF2-40B4-BE49-F238E27FC236}">
                <a16:creationId xmlns:a16="http://schemas.microsoft.com/office/drawing/2014/main" id="{576499FB-B0C9-7267-50E7-8A2D28DAB8A0}"/>
              </a:ext>
            </a:extLst>
          </p:cNvPr>
          <p:cNvSpPr txBox="1"/>
          <p:nvPr/>
        </p:nvSpPr>
        <p:spPr>
          <a:xfrm>
            <a:off x="823686" y="802337"/>
            <a:ext cx="6098720" cy="461665"/>
          </a:xfrm>
          <a:prstGeom prst="rect">
            <a:avLst/>
          </a:prstGeom>
          <a:noFill/>
        </p:spPr>
        <p:txBody>
          <a:bodyPr wrap="square">
            <a:spAutoFit/>
          </a:bodyPr>
          <a:lstStyle/>
          <a:p>
            <a:r>
              <a:rPr lang="en-US" sz="2400" dirty="0">
                <a:latin typeface="Bahnschrift SemiBold SemiConden" panose="020B0502040204020203" pitchFamily="34" charset="0"/>
              </a:rPr>
              <a:t>ANN for Center speckle images:</a:t>
            </a:r>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val="140089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792" y="307011"/>
            <a:ext cx="12192000" cy="656851"/>
          </a:xfrm>
        </p:spPr>
        <p:txBody>
          <a:bodyPr>
            <a:normAutofit/>
          </a:bodyPr>
          <a:lstStyle/>
          <a:p>
            <a:pPr algn="ctr"/>
            <a:r>
              <a:rPr lang="en-US" sz="3600" b="1" dirty="0">
                <a:solidFill>
                  <a:srgbClr val="7030A0"/>
                </a:solidFill>
                <a:latin typeface="Bahnschrift SemiBold" panose="020B0502040204020203" pitchFamily="34" charset="0"/>
              </a:rPr>
              <a:t>Objective</a:t>
            </a:r>
          </a:p>
        </p:txBody>
      </p:sp>
      <p:sp>
        <p:nvSpPr>
          <p:cNvPr id="3" name="Content Placeholder 2"/>
          <p:cNvSpPr>
            <a:spLocks noGrp="1"/>
          </p:cNvSpPr>
          <p:nvPr>
            <p:ph idx="1"/>
          </p:nvPr>
        </p:nvSpPr>
        <p:spPr>
          <a:xfrm>
            <a:off x="434992" y="1258948"/>
            <a:ext cx="11408216" cy="4505037"/>
          </a:xfrm>
        </p:spPr>
        <p:txBody>
          <a:bodyPr>
            <a:normAutofit/>
          </a:bodyPr>
          <a:lstStyle/>
          <a:p>
            <a:pPr algn="just">
              <a:lnSpc>
                <a:spcPct val="110000"/>
              </a:lnSpc>
            </a:pPr>
            <a:r>
              <a:rPr lang="en-US" sz="2400" dirty="0">
                <a:latin typeface="Bahnschrift SemiBold SemiConden" panose="020B0502040204020203" pitchFamily="34" charset="0"/>
              </a:rPr>
              <a:t>This capstone project explores the application of machine learning models to predict the Speckle contrast values of Nematode suspension (Vinegar eels) subjected to varying their concentrations. </a:t>
            </a:r>
          </a:p>
          <a:p>
            <a:pPr algn="just">
              <a:lnSpc>
                <a:spcPct val="110000"/>
              </a:lnSpc>
            </a:pPr>
            <a:r>
              <a:rPr lang="en-US" sz="2400" dirty="0">
                <a:latin typeface="Bahnschrift SemiBold SemiConden" panose="020B0502040204020203" pitchFamily="34" charset="0"/>
              </a:rPr>
              <a:t>The study provides insights to evaluate microbial motility, health, and response to treatment using these predictive models.</a:t>
            </a:r>
          </a:p>
          <a:p>
            <a:pPr algn="just">
              <a:lnSpc>
                <a:spcPct val="110000"/>
              </a:lnSpc>
            </a:pPr>
            <a:r>
              <a:rPr lang="en-US" sz="2400" dirty="0">
                <a:latin typeface="Bahnschrift SemiBold SemiConden" panose="020B0502040204020203" pitchFamily="34" charset="0"/>
              </a:rPr>
              <a:t> The Regression models and Deep Learning models demonstrates the superior predictive capabilities and the potential of integrating </a:t>
            </a:r>
            <a:r>
              <a:rPr lang="en-US" sz="2400" b="1" dirty="0">
                <a:latin typeface="Bahnschrift SemiBold SemiConden" panose="020B0502040204020203" pitchFamily="34" charset="0"/>
              </a:rPr>
              <a:t>Dynamic Laser Speckle Imaging (DLSI)</a:t>
            </a:r>
            <a:r>
              <a:rPr lang="en-US" sz="2400" dirty="0">
                <a:latin typeface="Bahnschrift SemiBold SemiConden" panose="020B0502040204020203" pitchFamily="34" charset="0"/>
              </a:rPr>
              <a:t> with ML for advanced biological research.</a:t>
            </a:r>
          </a:p>
          <a:p>
            <a:pPr algn="just">
              <a:lnSpc>
                <a:spcPct val="200000"/>
              </a:lnSpc>
            </a:pPr>
            <a:endParaRPr lang="en-US" sz="2400" dirty="0">
              <a:latin typeface="Bahnschrift SemiBold Condensed" panose="020B0502040204020203" pitchFamily="34" charset="0"/>
            </a:endParaRPr>
          </a:p>
          <a:p>
            <a:pPr algn="just">
              <a:lnSpc>
                <a:spcPct val="200000"/>
              </a:lnSpc>
            </a:pPr>
            <a:endParaRPr lang="en-US" sz="2400" dirty="0">
              <a:latin typeface="Bahnschrift SemiBold Condensed" panose="020B0502040204020203" pitchFamily="34" charset="0"/>
            </a:endParaRPr>
          </a:p>
          <a:p>
            <a:pPr marL="0" indent="0" algn="just">
              <a:lnSpc>
                <a:spcPct val="150000"/>
              </a:lnSpc>
              <a:buNone/>
            </a:pPr>
            <a:endParaRPr lang="en-US" sz="1200" dirty="0"/>
          </a:p>
          <a:p>
            <a:pPr marL="0" indent="0" algn="just">
              <a:lnSpc>
                <a:spcPct val="150000"/>
              </a:lnSpc>
              <a:buNone/>
            </a:pPr>
            <a:endParaRPr lang="en-US" sz="18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C58EC97C-8DFD-492D-90C2-4F65CA225680}"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95C0F52-717A-9A27-9A19-D05B4FA8C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7913D-38F0-CFBB-55FA-0AB93C4FEC6D}"/>
              </a:ext>
            </a:extLst>
          </p:cNvPr>
          <p:cNvSpPr>
            <a:spLocks noGrp="1"/>
          </p:cNvSpPr>
          <p:nvPr>
            <p:ph type="title"/>
          </p:nvPr>
        </p:nvSpPr>
        <p:spPr>
          <a:xfrm>
            <a:off x="0" y="136521"/>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Results</a:t>
            </a:r>
          </a:p>
        </p:txBody>
      </p:sp>
      <p:sp>
        <p:nvSpPr>
          <p:cNvPr id="9" name="Slide Number Placeholder 8">
            <a:extLst>
              <a:ext uri="{FF2B5EF4-FFF2-40B4-BE49-F238E27FC236}">
                <a16:creationId xmlns:a16="http://schemas.microsoft.com/office/drawing/2014/main" id="{1609278A-D08A-D2E8-14AD-857162EB7148}"/>
              </a:ext>
            </a:extLst>
          </p:cNvPr>
          <p:cNvSpPr>
            <a:spLocks noGrp="1"/>
          </p:cNvSpPr>
          <p:nvPr>
            <p:ph type="sldNum" sz="quarter" idx="12"/>
          </p:nvPr>
        </p:nvSpPr>
        <p:spPr/>
        <p:txBody>
          <a:bodyPr/>
          <a:lstStyle/>
          <a:p>
            <a:fld id="{C58EC97C-8DFD-492D-90C2-4F65CA225680}" type="slidenum">
              <a:rPr lang="en-US" smtClean="0"/>
              <a:t>20</a:t>
            </a:fld>
            <a:endParaRPr lang="en-US"/>
          </a:p>
        </p:txBody>
      </p:sp>
      <p:graphicFrame>
        <p:nvGraphicFramePr>
          <p:cNvPr id="3" name="Table 2">
            <a:extLst>
              <a:ext uri="{FF2B5EF4-FFF2-40B4-BE49-F238E27FC236}">
                <a16:creationId xmlns:a16="http://schemas.microsoft.com/office/drawing/2014/main" id="{ACCEDF00-FE7B-2191-31ED-959E79E72B62}"/>
              </a:ext>
            </a:extLst>
          </p:cNvPr>
          <p:cNvGraphicFramePr>
            <a:graphicFrameLocks noGrp="1"/>
          </p:cNvGraphicFramePr>
          <p:nvPr>
            <p:extLst>
              <p:ext uri="{D42A27DB-BD31-4B8C-83A1-F6EECF244321}">
                <p14:modId xmlns:p14="http://schemas.microsoft.com/office/powerpoint/2010/main" val="2757006535"/>
              </p:ext>
            </p:extLst>
          </p:nvPr>
        </p:nvGraphicFramePr>
        <p:xfrm>
          <a:off x="823686" y="1408731"/>
          <a:ext cx="9753188" cy="4480560"/>
        </p:xfrm>
        <a:graphic>
          <a:graphicData uri="http://schemas.openxmlformats.org/drawingml/2006/table">
            <a:tbl>
              <a:tblPr firstRow="1" bandRow="1">
                <a:tableStyleId>{5C22544A-7EE6-4342-B048-85BDC9FD1C3A}</a:tableStyleId>
              </a:tblPr>
              <a:tblGrid>
                <a:gridCol w="4876594">
                  <a:extLst>
                    <a:ext uri="{9D8B030D-6E8A-4147-A177-3AD203B41FA5}">
                      <a16:colId xmlns:a16="http://schemas.microsoft.com/office/drawing/2014/main" val="202124646"/>
                    </a:ext>
                  </a:extLst>
                </a:gridCol>
                <a:gridCol w="4876594">
                  <a:extLst>
                    <a:ext uri="{9D8B030D-6E8A-4147-A177-3AD203B41FA5}">
                      <a16:colId xmlns:a16="http://schemas.microsoft.com/office/drawing/2014/main" val="2522307943"/>
                    </a:ext>
                  </a:extLst>
                </a:gridCol>
              </a:tblGrid>
              <a:tr h="370840">
                <a:tc>
                  <a:txBody>
                    <a:bodyPr/>
                    <a:lstStyle/>
                    <a:p>
                      <a:r>
                        <a:rPr lang="en-US" sz="2400" b="1" kern="1200" dirty="0">
                          <a:solidFill>
                            <a:schemeClr val="lt1"/>
                          </a:solidFill>
                          <a:effectLst/>
                          <a:latin typeface="+mn-lt"/>
                          <a:ea typeface="+mn-ea"/>
                          <a:cs typeface="+mn-cs"/>
                        </a:rPr>
                        <a:t>Experimental Set at particular Concentration.</a:t>
                      </a:r>
                      <a:endParaRPr lang="en-IN" sz="2400" dirty="0"/>
                    </a:p>
                  </a:txBody>
                  <a:tcPr/>
                </a:tc>
                <a:tc>
                  <a:txBody>
                    <a:bodyPr/>
                    <a:lstStyle/>
                    <a:p>
                      <a:pPr algn="ctr"/>
                      <a:r>
                        <a:rPr lang="en-US" dirty="0"/>
                        <a:t>      </a:t>
                      </a:r>
                      <a:r>
                        <a:rPr lang="en-US" sz="2400" dirty="0"/>
                        <a:t>MSE</a:t>
                      </a:r>
                      <a:endParaRPr lang="en-IN" sz="2400" dirty="0"/>
                    </a:p>
                  </a:txBody>
                  <a:tcPr/>
                </a:tc>
                <a:extLst>
                  <a:ext uri="{0D108BD9-81ED-4DB2-BD59-A6C34878D82A}">
                    <a16:rowId xmlns:a16="http://schemas.microsoft.com/office/drawing/2014/main" val="1403798843"/>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C1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0.1766</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952001342"/>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C1set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0.0452</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173045867"/>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C2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0.0420</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90675747"/>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C2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0.0285</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495279489"/>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C3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0.0005</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355919422"/>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C3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0.0886</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06501723"/>
                  </a:ext>
                </a:extLst>
              </a:tr>
              <a:tr h="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C4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0.0096</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842407683"/>
                  </a:ext>
                </a:extLst>
              </a:tr>
              <a:tr h="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C4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0.0048</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846136735"/>
                  </a:ext>
                </a:extLst>
              </a:tr>
            </a:tbl>
          </a:graphicData>
        </a:graphic>
      </p:graphicFrame>
      <p:sp>
        <p:nvSpPr>
          <p:cNvPr id="6" name="TextBox 5">
            <a:extLst>
              <a:ext uri="{FF2B5EF4-FFF2-40B4-BE49-F238E27FC236}">
                <a16:creationId xmlns:a16="http://schemas.microsoft.com/office/drawing/2014/main" id="{AE5429DE-D477-F563-E642-1C3B56C4B039}"/>
              </a:ext>
            </a:extLst>
          </p:cNvPr>
          <p:cNvSpPr txBox="1"/>
          <p:nvPr/>
        </p:nvSpPr>
        <p:spPr>
          <a:xfrm>
            <a:off x="823686" y="802337"/>
            <a:ext cx="6098720" cy="461665"/>
          </a:xfrm>
          <a:prstGeom prst="rect">
            <a:avLst/>
          </a:prstGeom>
          <a:noFill/>
        </p:spPr>
        <p:txBody>
          <a:bodyPr wrap="square">
            <a:spAutoFit/>
          </a:bodyPr>
          <a:lstStyle/>
          <a:p>
            <a:r>
              <a:rPr lang="en-US" sz="2400" dirty="0">
                <a:latin typeface="Bahnschrift SemiBold SemiConden" panose="020B0502040204020203" pitchFamily="34" charset="0"/>
              </a:rPr>
              <a:t>ANN for Corner speckle images:</a:t>
            </a:r>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val="961332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815FC9C-2AD0-C38B-54C1-62256CB02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04229-C036-9243-0D0D-81E82A68C4EA}"/>
              </a:ext>
            </a:extLst>
          </p:cNvPr>
          <p:cNvSpPr>
            <a:spLocks noGrp="1"/>
          </p:cNvSpPr>
          <p:nvPr>
            <p:ph type="title"/>
          </p:nvPr>
        </p:nvSpPr>
        <p:spPr>
          <a:xfrm>
            <a:off x="-118621" y="0"/>
            <a:ext cx="12192000" cy="665816"/>
          </a:xfrm>
        </p:spPr>
        <p:txBody>
          <a:bodyPr vert="horz" lIns="91440" tIns="45720" rIns="91440" bIns="45720" rtlCol="0" anchor="ctr">
            <a:normAutofit/>
          </a:bodyPr>
          <a:lstStyle/>
          <a:p>
            <a:pPr algn="ctr"/>
            <a:r>
              <a:rPr lang="en-US" sz="3600" b="1" dirty="0">
                <a:solidFill>
                  <a:srgbClr val="7030A0"/>
                </a:solidFill>
              </a:rPr>
              <a:t>3-D CNN</a:t>
            </a:r>
            <a:r>
              <a:rPr lang="en-US" sz="3600" b="1" dirty="0">
                <a:solidFill>
                  <a:srgbClr val="7030A0"/>
                </a:solidFill>
                <a:latin typeface="Arial" panose="020B0604020202020204" pitchFamily="34" charset="0"/>
                <a:cs typeface="Arial" panose="020B0604020202020204" pitchFamily="34" charset="0"/>
              </a:rPr>
              <a:t> Results</a:t>
            </a:r>
          </a:p>
        </p:txBody>
      </p:sp>
      <p:sp>
        <p:nvSpPr>
          <p:cNvPr id="9" name="Slide Number Placeholder 8">
            <a:extLst>
              <a:ext uri="{FF2B5EF4-FFF2-40B4-BE49-F238E27FC236}">
                <a16:creationId xmlns:a16="http://schemas.microsoft.com/office/drawing/2014/main" id="{0E34FB27-6947-D324-6A13-9911A99D4F99}"/>
              </a:ext>
            </a:extLst>
          </p:cNvPr>
          <p:cNvSpPr>
            <a:spLocks noGrp="1"/>
          </p:cNvSpPr>
          <p:nvPr>
            <p:ph type="sldNum" sz="quarter" idx="12"/>
          </p:nvPr>
        </p:nvSpPr>
        <p:spPr/>
        <p:txBody>
          <a:bodyPr/>
          <a:lstStyle/>
          <a:p>
            <a:fld id="{C58EC97C-8DFD-492D-90C2-4F65CA225680}" type="slidenum">
              <a:rPr lang="en-US" smtClean="0"/>
              <a:t>21</a:t>
            </a:fld>
            <a:endParaRPr lang="en-US"/>
          </a:p>
        </p:txBody>
      </p:sp>
      <p:sp>
        <p:nvSpPr>
          <p:cNvPr id="6" name="TextBox 5">
            <a:extLst>
              <a:ext uri="{FF2B5EF4-FFF2-40B4-BE49-F238E27FC236}">
                <a16:creationId xmlns:a16="http://schemas.microsoft.com/office/drawing/2014/main" id="{E017C481-4289-25F7-3925-F7426186E94E}"/>
              </a:ext>
            </a:extLst>
          </p:cNvPr>
          <p:cNvSpPr txBox="1"/>
          <p:nvPr/>
        </p:nvSpPr>
        <p:spPr>
          <a:xfrm>
            <a:off x="455119" y="879273"/>
            <a:ext cx="6098720" cy="461665"/>
          </a:xfrm>
          <a:prstGeom prst="rect">
            <a:avLst/>
          </a:prstGeom>
          <a:noFill/>
        </p:spPr>
        <p:txBody>
          <a:bodyPr wrap="square">
            <a:spAutoFit/>
          </a:bodyPr>
          <a:lstStyle/>
          <a:p>
            <a:r>
              <a:rPr lang="en-US" sz="2400" dirty="0">
                <a:latin typeface="Bahnschrift SemiBold SemiConden" panose="020B0502040204020203" pitchFamily="34" charset="0"/>
              </a:rPr>
              <a:t>Scatter plots for Center speckle images:</a:t>
            </a:r>
            <a:endParaRPr lang="en-IN" sz="2400" dirty="0">
              <a:latin typeface="Bahnschrift SemiBold SemiConden" panose="020B0502040204020203" pitchFamily="34" charset="0"/>
            </a:endParaRPr>
          </a:p>
        </p:txBody>
      </p:sp>
      <p:cxnSp>
        <p:nvCxnSpPr>
          <p:cNvPr id="7" name="Straight Connector 6">
            <a:extLst>
              <a:ext uri="{FF2B5EF4-FFF2-40B4-BE49-F238E27FC236}">
                <a16:creationId xmlns:a16="http://schemas.microsoft.com/office/drawing/2014/main" id="{CC304950-6687-2037-A3E3-65DB54CC9B19}"/>
              </a:ext>
            </a:extLst>
          </p:cNvPr>
          <p:cNvCxnSpPr>
            <a:cxnSpLocks/>
          </p:cNvCxnSpPr>
          <p:nvPr/>
        </p:nvCxnSpPr>
        <p:spPr>
          <a:xfrm flipH="1">
            <a:off x="6095999" y="707010"/>
            <a:ext cx="1" cy="4835951"/>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E038FB9-9AD1-9DD4-43AC-5229A8430BFB}"/>
              </a:ext>
            </a:extLst>
          </p:cNvPr>
          <p:cNvSpPr txBox="1"/>
          <p:nvPr/>
        </p:nvSpPr>
        <p:spPr>
          <a:xfrm>
            <a:off x="6250752" y="874230"/>
            <a:ext cx="6094428" cy="461665"/>
          </a:xfrm>
          <a:prstGeom prst="rect">
            <a:avLst/>
          </a:prstGeom>
          <a:noFill/>
        </p:spPr>
        <p:txBody>
          <a:bodyPr wrap="square">
            <a:spAutoFit/>
          </a:bodyPr>
          <a:lstStyle/>
          <a:p>
            <a:r>
              <a:rPr lang="en-US" sz="2400" dirty="0">
                <a:latin typeface="Bahnschrift SemiBold SemiConden" panose="020B0502040204020203" pitchFamily="34" charset="0"/>
              </a:rPr>
              <a:t>Scatter plots for Corner speckle images:</a:t>
            </a:r>
            <a:endParaRPr lang="en-IN" sz="2400" dirty="0">
              <a:latin typeface="Bahnschrift SemiBold SemiConden" panose="020B0502040204020203" pitchFamily="34" charset="0"/>
            </a:endParaRPr>
          </a:p>
        </p:txBody>
      </p:sp>
      <p:sp>
        <p:nvSpPr>
          <p:cNvPr id="13" name="TextBox 12">
            <a:extLst>
              <a:ext uri="{FF2B5EF4-FFF2-40B4-BE49-F238E27FC236}">
                <a16:creationId xmlns:a16="http://schemas.microsoft.com/office/drawing/2014/main" id="{134F486F-62CF-4BAC-3E93-9A5A0D817B60}"/>
              </a:ext>
            </a:extLst>
          </p:cNvPr>
          <p:cNvSpPr txBox="1"/>
          <p:nvPr/>
        </p:nvSpPr>
        <p:spPr>
          <a:xfrm>
            <a:off x="4467190" y="5671673"/>
            <a:ext cx="3697096" cy="461665"/>
          </a:xfrm>
          <a:prstGeom prst="rect">
            <a:avLst/>
          </a:prstGeom>
          <a:noFill/>
        </p:spPr>
        <p:txBody>
          <a:bodyPr wrap="square">
            <a:spAutoFit/>
          </a:bodyPr>
          <a:lstStyle/>
          <a:p>
            <a:r>
              <a:rPr lang="en-US" sz="2400" dirty="0">
                <a:latin typeface="Bahnschrift SemiBold SemiConden" panose="020B0502040204020203" pitchFamily="34" charset="0"/>
              </a:rPr>
              <a:t>Both plots are for set 1 of  C1</a:t>
            </a:r>
            <a:endParaRPr lang="en-IN" sz="2400" dirty="0">
              <a:latin typeface="Bahnschrift SemiBold SemiConden" panose="020B0502040204020203" pitchFamily="34" charset="0"/>
            </a:endParaRPr>
          </a:p>
        </p:txBody>
      </p:sp>
      <p:pic>
        <p:nvPicPr>
          <p:cNvPr id="3" name="Picture 2">
            <a:extLst>
              <a:ext uri="{FF2B5EF4-FFF2-40B4-BE49-F238E27FC236}">
                <a16:creationId xmlns:a16="http://schemas.microsoft.com/office/drawing/2014/main" id="{03C91BC0-1216-3600-C7D1-EC909B13D6D2}"/>
              </a:ext>
            </a:extLst>
          </p:cNvPr>
          <p:cNvPicPr>
            <a:picLocks noChangeAspect="1"/>
          </p:cNvPicPr>
          <p:nvPr/>
        </p:nvPicPr>
        <p:blipFill rotWithShape="1">
          <a:blip r:embed="rId2">
            <a:extLst>
              <a:ext uri="{28A0092B-C50C-407E-A947-70E740481C1C}">
                <a14:useLocalDpi xmlns:a14="http://schemas.microsoft.com/office/drawing/2010/main" val="0"/>
              </a:ext>
            </a:extLst>
          </a:blip>
          <a:srcRect l="4213" t="6638" r="8724" b="3660"/>
          <a:stretch/>
        </p:blipFill>
        <p:spPr bwMode="auto">
          <a:xfrm>
            <a:off x="455119" y="1612765"/>
            <a:ext cx="5114793" cy="363246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F8E7E55-291B-3A29-8A6A-831A4B1A180F}"/>
              </a:ext>
            </a:extLst>
          </p:cNvPr>
          <p:cNvPicPr>
            <a:picLocks noChangeAspect="1"/>
          </p:cNvPicPr>
          <p:nvPr/>
        </p:nvPicPr>
        <p:blipFill rotWithShape="1">
          <a:blip r:embed="rId3">
            <a:extLst>
              <a:ext uri="{28A0092B-C50C-407E-A947-70E740481C1C}">
                <a14:useLocalDpi xmlns:a14="http://schemas.microsoft.com/office/drawing/2010/main" val="0"/>
              </a:ext>
            </a:extLst>
          </a:blip>
          <a:srcRect l="3957" t="6978" r="8086" b="3829"/>
          <a:stretch/>
        </p:blipFill>
        <p:spPr bwMode="auto">
          <a:xfrm>
            <a:off x="6417654" y="1652345"/>
            <a:ext cx="5191958" cy="35533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207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41C6FE5-F8C1-6D8C-4E22-2B29B9EC0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4F9EFF-6A84-40F5-9C6D-14E50AE1D9A9}"/>
              </a:ext>
            </a:extLst>
          </p:cNvPr>
          <p:cNvSpPr>
            <a:spLocks noGrp="1"/>
          </p:cNvSpPr>
          <p:nvPr>
            <p:ph type="title"/>
          </p:nvPr>
        </p:nvSpPr>
        <p:spPr>
          <a:xfrm>
            <a:off x="-118621" y="0"/>
            <a:ext cx="12192000" cy="665816"/>
          </a:xfrm>
        </p:spPr>
        <p:txBody>
          <a:bodyPr vert="horz" lIns="91440" tIns="45720" rIns="91440" bIns="45720" rtlCol="0" anchor="ctr">
            <a:normAutofit/>
          </a:bodyPr>
          <a:lstStyle/>
          <a:p>
            <a:pPr algn="ctr"/>
            <a:r>
              <a:rPr lang="en-US" sz="3600" b="1" dirty="0">
                <a:solidFill>
                  <a:srgbClr val="7030A0"/>
                </a:solidFill>
              </a:rPr>
              <a:t>3-D CNN</a:t>
            </a:r>
            <a:r>
              <a:rPr lang="en-US" sz="3600" b="1" dirty="0">
                <a:solidFill>
                  <a:srgbClr val="7030A0"/>
                </a:solidFill>
                <a:latin typeface="Arial" panose="020B0604020202020204" pitchFamily="34" charset="0"/>
                <a:cs typeface="Arial" panose="020B0604020202020204" pitchFamily="34" charset="0"/>
              </a:rPr>
              <a:t> Results</a:t>
            </a:r>
          </a:p>
        </p:txBody>
      </p:sp>
      <p:sp>
        <p:nvSpPr>
          <p:cNvPr id="9" name="Slide Number Placeholder 8">
            <a:extLst>
              <a:ext uri="{FF2B5EF4-FFF2-40B4-BE49-F238E27FC236}">
                <a16:creationId xmlns:a16="http://schemas.microsoft.com/office/drawing/2014/main" id="{7C05AED7-C79D-57E9-C0F0-BCA789A1F775}"/>
              </a:ext>
            </a:extLst>
          </p:cNvPr>
          <p:cNvSpPr>
            <a:spLocks noGrp="1"/>
          </p:cNvSpPr>
          <p:nvPr>
            <p:ph type="sldNum" sz="quarter" idx="12"/>
          </p:nvPr>
        </p:nvSpPr>
        <p:spPr/>
        <p:txBody>
          <a:bodyPr/>
          <a:lstStyle/>
          <a:p>
            <a:fld id="{C58EC97C-8DFD-492D-90C2-4F65CA225680}" type="slidenum">
              <a:rPr lang="en-US" smtClean="0"/>
              <a:t>22</a:t>
            </a:fld>
            <a:endParaRPr lang="en-US"/>
          </a:p>
        </p:txBody>
      </p:sp>
      <p:sp>
        <p:nvSpPr>
          <p:cNvPr id="6" name="TextBox 5">
            <a:extLst>
              <a:ext uri="{FF2B5EF4-FFF2-40B4-BE49-F238E27FC236}">
                <a16:creationId xmlns:a16="http://schemas.microsoft.com/office/drawing/2014/main" id="{CA1A1F37-1027-1927-9F2A-DDE76B14095F}"/>
              </a:ext>
            </a:extLst>
          </p:cNvPr>
          <p:cNvSpPr txBox="1"/>
          <p:nvPr/>
        </p:nvSpPr>
        <p:spPr>
          <a:xfrm>
            <a:off x="455119" y="879273"/>
            <a:ext cx="6098720" cy="461665"/>
          </a:xfrm>
          <a:prstGeom prst="rect">
            <a:avLst/>
          </a:prstGeom>
          <a:noFill/>
        </p:spPr>
        <p:txBody>
          <a:bodyPr wrap="square">
            <a:spAutoFit/>
          </a:bodyPr>
          <a:lstStyle/>
          <a:p>
            <a:r>
              <a:rPr lang="en-US" sz="2400" dirty="0">
                <a:latin typeface="Bahnschrift SemiBold SemiConden" panose="020B0502040204020203" pitchFamily="34" charset="0"/>
              </a:rPr>
              <a:t>Act vs Pred plots for Center:</a:t>
            </a:r>
            <a:endParaRPr lang="en-IN" sz="2400" dirty="0">
              <a:latin typeface="Bahnschrift SemiBold SemiConden" panose="020B0502040204020203" pitchFamily="34" charset="0"/>
            </a:endParaRPr>
          </a:p>
        </p:txBody>
      </p:sp>
      <p:cxnSp>
        <p:nvCxnSpPr>
          <p:cNvPr id="7" name="Straight Connector 6">
            <a:extLst>
              <a:ext uri="{FF2B5EF4-FFF2-40B4-BE49-F238E27FC236}">
                <a16:creationId xmlns:a16="http://schemas.microsoft.com/office/drawing/2014/main" id="{BA13E232-9194-424B-695D-845703F1DFCF}"/>
              </a:ext>
            </a:extLst>
          </p:cNvPr>
          <p:cNvCxnSpPr>
            <a:cxnSpLocks/>
          </p:cNvCxnSpPr>
          <p:nvPr/>
        </p:nvCxnSpPr>
        <p:spPr>
          <a:xfrm flipH="1">
            <a:off x="6095999" y="707010"/>
            <a:ext cx="1" cy="4835951"/>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9F52164-EB0B-92D7-53C8-E100E9363AE5}"/>
              </a:ext>
            </a:extLst>
          </p:cNvPr>
          <p:cNvSpPr txBox="1"/>
          <p:nvPr/>
        </p:nvSpPr>
        <p:spPr>
          <a:xfrm>
            <a:off x="6250752" y="874230"/>
            <a:ext cx="6094428" cy="461665"/>
          </a:xfrm>
          <a:prstGeom prst="rect">
            <a:avLst/>
          </a:prstGeom>
          <a:noFill/>
        </p:spPr>
        <p:txBody>
          <a:bodyPr wrap="square">
            <a:spAutoFit/>
          </a:bodyPr>
          <a:lstStyle/>
          <a:p>
            <a:r>
              <a:rPr lang="en-US" sz="2400" dirty="0">
                <a:latin typeface="Bahnschrift SemiBold SemiConden" panose="020B0502040204020203" pitchFamily="34" charset="0"/>
              </a:rPr>
              <a:t>Act vs Pred plots for Corner :</a:t>
            </a:r>
            <a:endParaRPr lang="en-IN" sz="2400" dirty="0">
              <a:latin typeface="Bahnschrift SemiBold SemiConden" panose="020B0502040204020203" pitchFamily="34" charset="0"/>
            </a:endParaRPr>
          </a:p>
        </p:txBody>
      </p:sp>
      <p:sp>
        <p:nvSpPr>
          <p:cNvPr id="13" name="TextBox 12">
            <a:extLst>
              <a:ext uri="{FF2B5EF4-FFF2-40B4-BE49-F238E27FC236}">
                <a16:creationId xmlns:a16="http://schemas.microsoft.com/office/drawing/2014/main" id="{3E16579F-3B39-6BF3-E817-207CC7909F10}"/>
              </a:ext>
            </a:extLst>
          </p:cNvPr>
          <p:cNvSpPr txBox="1"/>
          <p:nvPr/>
        </p:nvSpPr>
        <p:spPr>
          <a:xfrm>
            <a:off x="4467191" y="5484391"/>
            <a:ext cx="3664438" cy="461665"/>
          </a:xfrm>
          <a:prstGeom prst="rect">
            <a:avLst/>
          </a:prstGeom>
          <a:noFill/>
        </p:spPr>
        <p:txBody>
          <a:bodyPr wrap="square">
            <a:spAutoFit/>
          </a:bodyPr>
          <a:lstStyle/>
          <a:p>
            <a:r>
              <a:rPr lang="en-US" sz="2400" dirty="0">
                <a:latin typeface="Bahnschrift SemiBold SemiConden" panose="020B0502040204020203" pitchFamily="34" charset="0"/>
              </a:rPr>
              <a:t>Both plots are for set 1 of  C1</a:t>
            </a:r>
            <a:endParaRPr lang="en-IN" sz="2400" dirty="0">
              <a:latin typeface="Bahnschrift SemiBold SemiConden" panose="020B0502040204020203" pitchFamily="34" charset="0"/>
            </a:endParaRPr>
          </a:p>
        </p:txBody>
      </p:sp>
      <p:sp>
        <p:nvSpPr>
          <p:cNvPr id="8" name="Rectangle 7">
            <a:extLst>
              <a:ext uri="{FF2B5EF4-FFF2-40B4-BE49-F238E27FC236}">
                <a16:creationId xmlns:a16="http://schemas.microsoft.com/office/drawing/2014/main" id="{68D6171A-89FE-8790-03F0-4DE7E400D88A}"/>
              </a:ext>
            </a:extLst>
          </p:cNvPr>
          <p:cNvSpPr/>
          <p:nvPr/>
        </p:nvSpPr>
        <p:spPr>
          <a:xfrm>
            <a:off x="3223967" y="2158738"/>
            <a:ext cx="763571" cy="14140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09BCC3A-59D0-55A8-BACE-875359986821}"/>
              </a:ext>
            </a:extLst>
          </p:cNvPr>
          <p:cNvSpPr/>
          <p:nvPr/>
        </p:nvSpPr>
        <p:spPr>
          <a:xfrm>
            <a:off x="9144000" y="2196445"/>
            <a:ext cx="652251" cy="1036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9F5923FA-8116-948F-F2B7-29A4D4D916BE}"/>
              </a:ext>
            </a:extLst>
          </p:cNvPr>
          <p:cNvPicPr>
            <a:picLocks noChangeAspect="1"/>
          </p:cNvPicPr>
          <p:nvPr/>
        </p:nvPicPr>
        <p:blipFill>
          <a:blip r:embed="rId2">
            <a:extLst>
              <a:ext uri="{28A0092B-C50C-407E-A947-70E740481C1C}">
                <a14:useLocalDpi xmlns:a14="http://schemas.microsoft.com/office/drawing/2010/main" val="0"/>
              </a:ext>
            </a:extLst>
          </a:blip>
          <a:srcRect l="3353" t="6713" r="7079" b="3303"/>
          <a:stretch/>
        </p:blipFill>
        <p:spPr>
          <a:xfrm>
            <a:off x="367000" y="1495477"/>
            <a:ext cx="5031094" cy="3790845"/>
          </a:xfrm>
          <a:prstGeom prst="rect">
            <a:avLst/>
          </a:prstGeom>
        </p:spPr>
      </p:pic>
      <p:pic>
        <p:nvPicPr>
          <p:cNvPr id="15" name="Picture 14">
            <a:extLst>
              <a:ext uri="{FF2B5EF4-FFF2-40B4-BE49-F238E27FC236}">
                <a16:creationId xmlns:a16="http://schemas.microsoft.com/office/drawing/2014/main" id="{F11F92A1-35A5-24DD-8457-AABADAB5C7FC}"/>
              </a:ext>
            </a:extLst>
          </p:cNvPr>
          <p:cNvPicPr>
            <a:picLocks noChangeAspect="1"/>
          </p:cNvPicPr>
          <p:nvPr/>
        </p:nvPicPr>
        <p:blipFill>
          <a:blip r:embed="rId3">
            <a:extLst>
              <a:ext uri="{28A0092B-C50C-407E-A947-70E740481C1C}">
                <a14:useLocalDpi xmlns:a14="http://schemas.microsoft.com/office/drawing/2010/main" val="0"/>
              </a:ext>
            </a:extLst>
          </a:blip>
          <a:srcRect l="4010" t="8000" r="8308" b="3696"/>
          <a:stretch/>
        </p:blipFill>
        <p:spPr>
          <a:xfrm>
            <a:off x="6553839" y="1554395"/>
            <a:ext cx="4762732" cy="3597357"/>
          </a:xfrm>
          <a:prstGeom prst="rect">
            <a:avLst/>
          </a:prstGeom>
        </p:spPr>
      </p:pic>
      <p:sp>
        <p:nvSpPr>
          <p:cNvPr id="16" name="Rectangle 15">
            <a:extLst>
              <a:ext uri="{FF2B5EF4-FFF2-40B4-BE49-F238E27FC236}">
                <a16:creationId xmlns:a16="http://schemas.microsoft.com/office/drawing/2014/main" id="{BD764024-668A-4587-5980-30E6290E557E}"/>
              </a:ext>
            </a:extLst>
          </p:cNvPr>
          <p:cNvSpPr/>
          <p:nvPr/>
        </p:nvSpPr>
        <p:spPr>
          <a:xfrm>
            <a:off x="1190423" y="2229439"/>
            <a:ext cx="562963" cy="707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FE0DD25D-34C4-F6EA-B42E-56966DCB7A89}"/>
              </a:ext>
            </a:extLst>
          </p:cNvPr>
          <p:cNvSpPr/>
          <p:nvPr/>
        </p:nvSpPr>
        <p:spPr>
          <a:xfrm>
            <a:off x="7343480" y="4675695"/>
            <a:ext cx="509048" cy="1335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462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C894D93-62EC-BDD5-7586-3E1266C66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5ABDB2-47AC-7FA0-C940-309181B123F0}"/>
              </a:ext>
            </a:extLst>
          </p:cNvPr>
          <p:cNvSpPr>
            <a:spLocks noGrp="1"/>
          </p:cNvSpPr>
          <p:nvPr>
            <p:ph type="title"/>
          </p:nvPr>
        </p:nvSpPr>
        <p:spPr>
          <a:xfrm>
            <a:off x="0" y="136521"/>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Results</a:t>
            </a:r>
          </a:p>
        </p:txBody>
      </p:sp>
      <p:sp>
        <p:nvSpPr>
          <p:cNvPr id="9" name="Slide Number Placeholder 8">
            <a:extLst>
              <a:ext uri="{FF2B5EF4-FFF2-40B4-BE49-F238E27FC236}">
                <a16:creationId xmlns:a16="http://schemas.microsoft.com/office/drawing/2014/main" id="{326F6022-688C-2C2C-4DDC-5AFF1932CF41}"/>
              </a:ext>
            </a:extLst>
          </p:cNvPr>
          <p:cNvSpPr>
            <a:spLocks noGrp="1"/>
          </p:cNvSpPr>
          <p:nvPr>
            <p:ph type="sldNum" sz="quarter" idx="12"/>
          </p:nvPr>
        </p:nvSpPr>
        <p:spPr/>
        <p:txBody>
          <a:bodyPr/>
          <a:lstStyle/>
          <a:p>
            <a:fld id="{C58EC97C-8DFD-492D-90C2-4F65CA225680}" type="slidenum">
              <a:rPr lang="en-US" smtClean="0"/>
              <a:t>23</a:t>
            </a:fld>
            <a:endParaRPr lang="en-US"/>
          </a:p>
        </p:txBody>
      </p:sp>
      <p:graphicFrame>
        <p:nvGraphicFramePr>
          <p:cNvPr id="3" name="Table 2">
            <a:extLst>
              <a:ext uri="{FF2B5EF4-FFF2-40B4-BE49-F238E27FC236}">
                <a16:creationId xmlns:a16="http://schemas.microsoft.com/office/drawing/2014/main" id="{6A48BC5F-2A3B-D56B-61AB-913DA49C5DD7}"/>
              </a:ext>
            </a:extLst>
          </p:cNvPr>
          <p:cNvGraphicFramePr>
            <a:graphicFrameLocks noGrp="1"/>
          </p:cNvGraphicFramePr>
          <p:nvPr>
            <p:extLst>
              <p:ext uri="{D42A27DB-BD31-4B8C-83A1-F6EECF244321}">
                <p14:modId xmlns:p14="http://schemas.microsoft.com/office/powerpoint/2010/main" val="3183058684"/>
              </p:ext>
            </p:extLst>
          </p:nvPr>
        </p:nvGraphicFramePr>
        <p:xfrm>
          <a:off x="955660" y="1468153"/>
          <a:ext cx="9715482" cy="4480560"/>
        </p:xfrm>
        <a:graphic>
          <a:graphicData uri="http://schemas.openxmlformats.org/drawingml/2006/table">
            <a:tbl>
              <a:tblPr firstRow="1" bandRow="1">
                <a:tableStyleId>{5C22544A-7EE6-4342-B048-85BDC9FD1C3A}</a:tableStyleId>
              </a:tblPr>
              <a:tblGrid>
                <a:gridCol w="4857741">
                  <a:extLst>
                    <a:ext uri="{9D8B030D-6E8A-4147-A177-3AD203B41FA5}">
                      <a16:colId xmlns:a16="http://schemas.microsoft.com/office/drawing/2014/main" val="202124646"/>
                    </a:ext>
                  </a:extLst>
                </a:gridCol>
                <a:gridCol w="4857741">
                  <a:extLst>
                    <a:ext uri="{9D8B030D-6E8A-4147-A177-3AD203B41FA5}">
                      <a16:colId xmlns:a16="http://schemas.microsoft.com/office/drawing/2014/main" val="2522307943"/>
                    </a:ext>
                  </a:extLst>
                </a:gridCol>
              </a:tblGrid>
              <a:tr h="356124">
                <a:tc>
                  <a:txBody>
                    <a:bodyPr/>
                    <a:lstStyle/>
                    <a:p>
                      <a:r>
                        <a:rPr lang="en-US" sz="2400" b="1" kern="1200" dirty="0">
                          <a:solidFill>
                            <a:schemeClr val="lt1"/>
                          </a:solidFill>
                          <a:effectLst/>
                          <a:latin typeface="+mn-lt"/>
                          <a:ea typeface="+mn-ea"/>
                          <a:cs typeface="+mn-cs"/>
                        </a:rPr>
                        <a:t>Experimental Set at particular Concentration.</a:t>
                      </a:r>
                      <a:endParaRPr lang="en-IN" sz="2400" dirty="0"/>
                    </a:p>
                  </a:txBody>
                  <a:tcPr/>
                </a:tc>
                <a:tc>
                  <a:txBody>
                    <a:bodyPr/>
                    <a:lstStyle/>
                    <a:p>
                      <a:pPr algn="ctr"/>
                      <a:r>
                        <a:rPr lang="en-US" sz="2400" dirty="0"/>
                        <a:t>      MSE</a:t>
                      </a:r>
                      <a:endParaRPr lang="en-IN" sz="2400" dirty="0"/>
                    </a:p>
                  </a:txBody>
                  <a:tcPr/>
                </a:tc>
                <a:extLst>
                  <a:ext uri="{0D108BD9-81ED-4DB2-BD59-A6C34878D82A}">
                    <a16:rowId xmlns:a16="http://schemas.microsoft.com/office/drawing/2014/main" val="1403798843"/>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C1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0.0016</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952001342"/>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C1set 2</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0.0027</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173045867"/>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C2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0.0006</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90675747"/>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C2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0.0008</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495279489"/>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C3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0.0002</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355919422"/>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C3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0.0003</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06501723"/>
                  </a:ext>
                </a:extLst>
              </a:tr>
              <a:tr h="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C4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0.0004</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842407683"/>
                  </a:ext>
                </a:extLst>
              </a:tr>
              <a:tr h="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C4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0.0011</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846136735"/>
                  </a:ext>
                </a:extLst>
              </a:tr>
            </a:tbl>
          </a:graphicData>
        </a:graphic>
      </p:graphicFrame>
      <p:sp>
        <p:nvSpPr>
          <p:cNvPr id="6" name="TextBox 5">
            <a:extLst>
              <a:ext uri="{FF2B5EF4-FFF2-40B4-BE49-F238E27FC236}">
                <a16:creationId xmlns:a16="http://schemas.microsoft.com/office/drawing/2014/main" id="{93DD273F-0D4C-D192-0A29-653768386593}"/>
              </a:ext>
            </a:extLst>
          </p:cNvPr>
          <p:cNvSpPr txBox="1"/>
          <p:nvPr/>
        </p:nvSpPr>
        <p:spPr>
          <a:xfrm>
            <a:off x="823686" y="802337"/>
            <a:ext cx="6098720" cy="461665"/>
          </a:xfrm>
          <a:prstGeom prst="rect">
            <a:avLst/>
          </a:prstGeom>
          <a:noFill/>
        </p:spPr>
        <p:txBody>
          <a:bodyPr wrap="square">
            <a:spAutoFit/>
          </a:bodyPr>
          <a:lstStyle/>
          <a:p>
            <a:r>
              <a:rPr lang="en-US" sz="2400" dirty="0">
                <a:latin typeface="Bahnschrift SemiBold SemiConden" panose="020B0502040204020203" pitchFamily="34" charset="0"/>
              </a:rPr>
              <a:t>CNN for Center speckle images:</a:t>
            </a:r>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val="3649361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A4F8FF8-394B-D2ED-E73F-F0B9574AF5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AAB48F-89C8-B530-3A42-E5EFFE423471}"/>
              </a:ext>
            </a:extLst>
          </p:cNvPr>
          <p:cNvSpPr>
            <a:spLocks noGrp="1"/>
          </p:cNvSpPr>
          <p:nvPr>
            <p:ph type="title"/>
          </p:nvPr>
        </p:nvSpPr>
        <p:spPr>
          <a:xfrm>
            <a:off x="0" y="136521"/>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Results</a:t>
            </a:r>
          </a:p>
        </p:txBody>
      </p:sp>
      <p:sp>
        <p:nvSpPr>
          <p:cNvPr id="9" name="Slide Number Placeholder 8">
            <a:extLst>
              <a:ext uri="{FF2B5EF4-FFF2-40B4-BE49-F238E27FC236}">
                <a16:creationId xmlns:a16="http://schemas.microsoft.com/office/drawing/2014/main" id="{574E8EE5-56E7-030C-F1CA-37ADB7D72E52}"/>
              </a:ext>
            </a:extLst>
          </p:cNvPr>
          <p:cNvSpPr>
            <a:spLocks noGrp="1"/>
          </p:cNvSpPr>
          <p:nvPr>
            <p:ph type="sldNum" sz="quarter" idx="12"/>
          </p:nvPr>
        </p:nvSpPr>
        <p:spPr/>
        <p:txBody>
          <a:bodyPr/>
          <a:lstStyle/>
          <a:p>
            <a:fld id="{C58EC97C-8DFD-492D-90C2-4F65CA225680}" type="slidenum">
              <a:rPr lang="en-US" smtClean="0"/>
              <a:t>24</a:t>
            </a:fld>
            <a:endParaRPr lang="en-US"/>
          </a:p>
        </p:txBody>
      </p:sp>
      <p:graphicFrame>
        <p:nvGraphicFramePr>
          <p:cNvPr id="3" name="Table 2">
            <a:extLst>
              <a:ext uri="{FF2B5EF4-FFF2-40B4-BE49-F238E27FC236}">
                <a16:creationId xmlns:a16="http://schemas.microsoft.com/office/drawing/2014/main" id="{98B96798-C2BE-BE1F-A69F-83CC0A3A3547}"/>
              </a:ext>
            </a:extLst>
          </p:cNvPr>
          <p:cNvGraphicFramePr>
            <a:graphicFrameLocks noGrp="1"/>
          </p:cNvGraphicFramePr>
          <p:nvPr>
            <p:extLst>
              <p:ext uri="{D42A27DB-BD31-4B8C-83A1-F6EECF244321}">
                <p14:modId xmlns:p14="http://schemas.microsoft.com/office/powerpoint/2010/main" val="2459280846"/>
              </p:ext>
            </p:extLst>
          </p:nvPr>
        </p:nvGraphicFramePr>
        <p:xfrm>
          <a:off x="823686" y="1408731"/>
          <a:ext cx="10083126" cy="4480560"/>
        </p:xfrm>
        <a:graphic>
          <a:graphicData uri="http://schemas.openxmlformats.org/drawingml/2006/table">
            <a:tbl>
              <a:tblPr firstRow="1" bandRow="1">
                <a:tableStyleId>{5C22544A-7EE6-4342-B048-85BDC9FD1C3A}</a:tableStyleId>
              </a:tblPr>
              <a:tblGrid>
                <a:gridCol w="5041563">
                  <a:extLst>
                    <a:ext uri="{9D8B030D-6E8A-4147-A177-3AD203B41FA5}">
                      <a16:colId xmlns:a16="http://schemas.microsoft.com/office/drawing/2014/main" val="202124646"/>
                    </a:ext>
                  </a:extLst>
                </a:gridCol>
                <a:gridCol w="5041563">
                  <a:extLst>
                    <a:ext uri="{9D8B030D-6E8A-4147-A177-3AD203B41FA5}">
                      <a16:colId xmlns:a16="http://schemas.microsoft.com/office/drawing/2014/main" val="2522307943"/>
                    </a:ext>
                  </a:extLst>
                </a:gridCol>
              </a:tblGrid>
              <a:tr h="370840">
                <a:tc>
                  <a:txBody>
                    <a:bodyPr/>
                    <a:lstStyle/>
                    <a:p>
                      <a:r>
                        <a:rPr lang="en-US" sz="2400" b="1" kern="1200" dirty="0">
                          <a:solidFill>
                            <a:schemeClr val="lt1"/>
                          </a:solidFill>
                          <a:effectLst/>
                          <a:latin typeface="Bahnschrift SemiBold SemiConden" panose="020B0502040204020203" pitchFamily="34" charset="0"/>
                          <a:ea typeface="+mn-ea"/>
                          <a:cs typeface="+mn-cs"/>
                        </a:rPr>
                        <a:t>Experimental Set at particular Concentration.</a:t>
                      </a:r>
                      <a:endParaRPr lang="en-IN" sz="2400" dirty="0">
                        <a:latin typeface="Bahnschrift SemiBold SemiConden" panose="020B0502040204020203" pitchFamily="34" charset="0"/>
                      </a:endParaRPr>
                    </a:p>
                  </a:txBody>
                  <a:tcPr/>
                </a:tc>
                <a:tc>
                  <a:txBody>
                    <a:bodyPr/>
                    <a:lstStyle/>
                    <a:p>
                      <a:pPr algn="ctr"/>
                      <a:r>
                        <a:rPr lang="en-US" dirty="0"/>
                        <a:t>      </a:t>
                      </a:r>
                      <a:r>
                        <a:rPr lang="en-US" sz="2400" dirty="0">
                          <a:latin typeface="Bahnschrift SemiBold SemiConden" panose="020B0502040204020203" pitchFamily="34" charset="0"/>
                        </a:rPr>
                        <a:t>MSE</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403798843"/>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C1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0.0017</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952001342"/>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C1set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0.0012</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173045867"/>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C2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0.0013</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90675747"/>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C2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0.0010</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495279489"/>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C3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0.0004</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355919422"/>
                  </a:ext>
                </a:extLst>
              </a:tr>
              <a:tr h="37084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C3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0.0006</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06501723"/>
                  </a:ext>
                </a:extLst>
              </a:tr>
              <a:tr h="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C4 set 1</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0.0008</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1842407683"/>
                  </a:ext>
                </a:extLst>
              </a:tr>
              <a:tr h="0">
                <a:tc>
                  <a:txBody>
                    <a:bodyPr/>
                    <a:lstStyle/>
                    <a:p>
                      <a:pPr algn="ctr">
                        <a:lnSpc>
                          <a:spcPct val="115000"/>
                        </a:lnSpc>
                      </a:pPr>
                      <a:r>
                        <a:rPr lang="en-US"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C4 set 3</a:t>
                      </a:r>
                      <a:endPar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dirty="0">
                          <a:latin typeface="Bahnschrift SemiBold SemiConden" panose="020B0502040204020203" pitchFamily="34" charset="0"/>
                        </a:rPr>
                        <a:t>0.0201</a:t>
                      </a:r>
                      <a:endParaRPr lang="en-IN" sz="2400" dirty="0">
                        <a:latin typeface="Bahnschrift SemiBold SemiConden" panose="020B0502040204020203" pitchFamily="34" charset="0"/>
                      </a:endParaRPr>
                    </a:p>
                  </a:txBody>
                  <a:tcPr/>
                </a:tc>
                <a:extLst>
                  <a:ext uri="{0D108BD9-81ED-4DB2-BD59-A6C34878D82A}">
                    <a16:rowId xmlns:a16="http://schemas.microsoft.com/office/drawing/2014/main" val="3846136735"/>
                  </a:ext>
                </a:extLst>
              </a:tr>
            </a:tbl>
          </a:graphicData>
        </a:graphic>
      </p:graphicFrame>
      <p:sp>
        <p:nvSpPr>
          <p:cNvPr id="6" name="TextBox 5">
            <a:extLst>
              <a:ext uri="{FF2B5EF4-FFF2-40B4-BE49-F238E27FC236}">
                <a16:creationId xmlns:a16="http://schemas.microsoft.com/office/drawing/2014/main" id="{DD720C4B-1076-9BC4-7687-56A73CA20E83}"/>
              </a:ext>
            </a:extLst>
          </p:cNvPr>
          <p:cNvSpPr txBox="1"/>
          <p:nvPr/>
        </p:nvSpPr>
        <p:spPr>
          <a:xfrm>
            <a:off x="823686" y="802337"/>
            <a:ext cx="6098720" cy="461665"/>
          </a:xfrm>
          <a:prstGeom prst="rect">
            <a:avLst/>
          </a:prstGeom>
          <a:noFill/>
        </p:spPr>
        <p:txBody>
          <a:bodyPr wrap="square">
            <a:spAutoFit/>
          </a:bodyPr>
          <a:lstStyle/>
          <a:p>
            <a:r>
              <a:rPr lang="en-US" sz="2400" dirty="0">
                <a:latin typeface="Bahnschrift SemiBold SemiConden" panose="020B0502040204020203" pitchFamily="34" charset="0"/>
              </a:rPr>
              <a:t>CNN for Corner speckle images:</a:t>
            </a:r>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val="30549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12F6539-AD69-43BC-C7B5-F8526AD76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7E52EE-29E0-E2D4-40D0-E33160C0AA98}"/>
              </a:ext>
            </a:extLst>
          </p:cNvPr>
          <p:cNvSpPr>
            <a:spLocks noGrp="1"/>
          </p:cNvSpPr>
          <p:nvPr>
            <p:ph type="title"/>
          </p:nvPr>
        </p:nvSpPr>
        <p:spPr>
          <a:xfrm>
            <a:off x="-65988" y="-95089"/>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Lazy predict Results</a:t>
            </a:r>
          </a:p>
        </p:txBody>
      </p:sp>
      <p:sp>
        <p:nvSpPr>
          <p:cNvPr id="9" name="Slide Number Placeholder 8">
            <a:extLst>
              <a:ext uri="{FF2B5EF4-FFF2-40B4-BE49-F238E27FC236}">
                <a16:creationId xmlns:a16="http://schemas.microsoft.com/office/drawing/2014/main" id="{171A6CFA-95FD-C942-7D9B-AD6C055B39F2}"/>
              </a:ext>
            </a:extLst>
          </p:cNvPr>
          <p:cNvSpPr>
            <a:spLocks noGrp="1"/>
          </p:cNvSpPr>
          <p:nvPr>
            <p:ph type="sldNum" sz="quarter" idx="12"/>
          </p:nvPr>
        </p:nvSpPr>
        <p:spPr/>
        <p:txBody>
          <a:bodyPr/>
          <a:lstStyle/>
          <a:p>
            <a:fld id="{C58EC97C-8DFD-492D-90C2-4F65CA225680}" type="slidenum">
              <a:rPr lang="en-US" smtClean="0"/>
              <a:t>25</a:t>
            </a:fld>
            <a:endParaRPr lang="en-US"/>
          </a:p>
        </p:txBody>
      </p:sp>
      <p:sp>
        <p:nvSpPr>
          <p:cNvPr id="6" name="TextBox 5">
            <a:extLst>
              <a:ext uri="{FF2B5EF4-FFF2-40B4-BE49-F238E27FC236}">
                <a16:creationId xmlns:a16="http://schemas.microsoft.com/office/drawing/2014/main" id="{524F425C-0727-ED7C-6D94-EAB8746FD4E2}"/>
              </a:ext>
            </a:extLst>
          </p:cNvPr>
          <p:cNvSpPr txBox="1"/>
          <p:nvPr/>
        </p:nvSpPr>
        <p:spPr>
          <a:xfrm>
            <a:off x="214095" y="339894"/>
            <a:ext cx="6098720" cy="369332"/>
          </a:xfrm>
          <a:prstGeom prst="rect">
            <a:avLst/>
          </a:prstGeom>
          <a:noFill/>
        </p:spPr>
        <p:txBody>
          <a:bodyPr wrap="square">
            <a:spAutoFit/>
          </a:bodyPr>
          <a:lstStyle/>
          <a:p>
            <a:r>
              <a:rPr lang="en-US" u="sng" dirty="0">
                <a:latin typeface="Bahnschrift SemiBold SemiConden" panose="020B0502040204020203" pitchFamily="34" charset="0"/>
              </a:rPr>
              <a:t>Center C1 set1 speckle images:</a:t>
            </a:r>
            <a:endParaRPr lang="en-IN" u="sng" dirty="0">
              <a:latin typeface="Bahnschrift SemiBold SemiConden" panose="020B0502040204020203" pitchFamily="34" charset="0"/>
            </a:endParaRPr>
          </a:p>
        </p:txBody>
      </p:sp>
      <p:pic>
        <p:nvPicPr>
          <p:cNvPr id="5" name="Picture 4">
            <a:extLst>
              <a:ext uri="{FF2B5EF4-FFF2-40B4-BE49-F238E27FC236}">
                <a16:creationId xmlns:a16="http://schemas.microsoft.com/office/drawing/2014/main" id="{1FFFE509-4F60-237D-23B8-67A760E2DE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474" y="639807"/>
            <a:ext cx="10169497" cy="5855045"/>
          </a:xfrm>
          <a:prstGeom prst="rect">
            <a:avLst/>
          </a:prstGeom>
        </p:spPr>
      </p:pic>
    </p:spTree>
    <p:extLst>
      <p:ext uri="{BB962C8B-B14F-4D97-AF65-F5344CB8AC3E}">
        <p14:creationId xmlns:p14="http://schemas.microsoft.com/office/powerpoint/2010/main" val="1614201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49F5D899-9655-8796-A22E-4BD04AF910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FAB2F-8EAB-839A-E119-B292D44B8D25}"/>
              </a:ext>
            </a:extLst>
          </p:cNvPr>
          <p:cNvSpPr>
            <a:spLocks noGrp="1"/>
          </p:cNvSpPr>
          <p:nvPr>
            <p:ph type="title"/>
          </p:nvPr>
        </p:nvSpPr>
        <p:spPr>
          <a:xfrm>
            <a:off x="-65988" y="-95089"/>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Lazy predict Results</a:t>
            </a:r>
          </a:p>
        </p:txBody>
      </p:sp>
      <p:sp>
        <p:nvSpPr>
          <p:cNvPr id="9" name="Slide Number Placeholder 8">
            <a:extLst>
              <a:ext uri="{FF2B5EF4-FFF2-40B4-BE49-F238E27FC236}">
                <a16:creationId xmlns:a16="http://schemas.microsoft.com/office/drawing/2014/main" id="{203B9EA2-A599-CB6C-D4EF-CA5D135FCC13}"/>
              </a:ext>
            </a:extLst>
          </p:cNvPr>
          <p:cNvSpPr>
            <a:spLocks noGrp="1"/>
          </p:cNvSpPr>
          <p:nvPr>
            <p:ph type="sldNum" sz="quarter" idx="12"/>
          </p:nvPr>
        </p:nvSpPr>
        <p:spPr/>
        <p:txBody>
          <a:bodyPr/>
          <a:lstStyle/>
          <a:p>
            <a:fld id="{C58EC97C-8DFD-492D-90C2-4F65CA225680}" type="slidenum">
              <a:rPr lang="en-US" smtClean="0"/>
              <a:t>26</a:t>
            </a:fld>
            <a:endParaRPr lang="en-US"/>
          </a:p>
        </p:txBody>
      </p:sp>
      <p:sp>
        <p:nvSpPr>
          <p:cNvPr id="6" name="TextBox 5">
            <a:extLst>
              <a:ext uri="{FF2B5EF4-FFF2-40B4-BE49-F238E27FC236}">
                <a16:creationId xmlns:a16="http://schemas.microsoft.com/office/drawing/2014/main" id="{0099DF8B-4E1E-C472-B853-2013EF26AAFB}"/>
              </a:ext>
            </a:extLst>
          </p:cNvPr>
          <p:cNvSpPr txBox="1"/>
          <p:nvPr/>
        </p:nvSpPr>
        <p:spPr>
          <a:xfrm>
            <a:off x="157534" y="237819"/>
            <a:ext cx="6098720" cy="369332"/>
          </a:xfrm>
          <a:prstGeom prst="rect">
            <a:avLst/>
          </a:prstGeom>
          <a:noFill/>
        </p:spPr>
        <p:txBody>
          <a:bodyPr wrap="square">
            <a:spAutoFit/>
          </a:bodyPr>
          <a:lstStyle/>
          <a:p>
            <a:r>
              <a:rPr lang="en-US" u="sng" dirty="0">
                <a:latin typeface="Bahnschrift SemiBold SemiConden" panose="020B0502040204020203" pitchFamily="34" charset="0"/>
              </a:rPr>
              <a:t>Corner C1 set1 speckle images:</a:t>
            </a:r>
            <a:endParaRPr lang="en-IN" u="sng" dirty="0">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00198367-28DA-3C55-D7C0-FE867476A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0494" y="607151"/>
            <a:ext cx="9851011" cy="6118895"/>
          </a:xfrm>
          <a:prstGeom prst="rect">
            <a:avLst/>
          </a:prstGeom>
        </p:spPr>
      </p:pic>
    </p:spTree>
    <p:extLst>
      <p:ext uri="{BB962C8B-B14F-4D97-AF65-F5344CB8AC3E}">
        <p14:creationId xmlns:p14="http://schemas.microsoft.com/office/powerpoint/2010/main" val="922578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2BC3616E-BF9D-409C-2F04-E4B1F05C10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72A1DC-28F9-4C81-1C02-E4E09C6D2BB9}"/>
              </a:ext>
            </a:extLst>
          </p:cNvPr>
          <p:cNvSpPr>
            <a:spLocks noGrp="1"/>
          </p:cNvSpPr>
          <p:nvPr>
            <p:ph type="title"/>
          </p:nvPr>
        </p:nvSpPr>
        <p:spPr>
          <a:xfrm>
            <a:off x="-146957" y="280468"/>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Future work</a:t>
            </a:r>
          </a:p>
        </p:txBody>
      </p:sp>
      <p:sp>
        <p:nvSpPr>
          <p:cNvPr id="9" name="Slide Number Placeholder 8">
            <a:extLst>
              <a:ext uri="{FF2B5EF4-FFF2-40B4-BE49-F238E27FC236}">
                <a16:creationId xmlns:a16="http://schemas.microsoft.com/office/drawing/2014/main" id="{21F810DD-4D5A-86F4-BEB7-50EF126FF219}"/>
              </a:ext>
            </a:extLst>
          </p:cNvPr>
          <p:cNvSpPr>
            <a:spLocks noGrp="1"/>
          </p:cNvSpPr>
          <p:nvPr>
            <p:ph type="sldNum" sz="quarter" idx="12"/>
          </p:nvPr>
        </p:nvSpPr>
        <p:spPr/>
        <p:txBody>
          <a:bodyPr/>
          <a:lstStyle/>
          <a:p>
            <a:fld id="{C58EC97C-8DFD-492D-90C2-4F65CA225680}" type="slidenum">
              <a:rPr lang="en-US" smtClean="0"/>
              <a:t>27</a:t>
            </a:fld>
            <a:endParaRPr lang="en-US"/>
          </a:p>
        </p:txBody>
      </p:sp>
      <p:sp>
        <p:nvSpPr>
          <p:cNvPr id="3" name="Rectangle 1">
            <a:extLst>
              <a:ext uri="{FF2B5EF4-FFF2-40B4-BE49-F238E27FC236}">
                <a16:creationId xmlns:a16="http://schemas.microsoft.com/office/drawing/2014/main" id="{AAFD08AF-EC48-0FBE-1999-11ECA7518F12}"/>
              </a:ext>
            </a:extLst>
          </p:cNvPr>
          <p:cNvSpPr>
            <a:spLocks noChangeArrowheads="1"/>
          </p:cNvSpPr>
          <p:nvPr/>
        </p:nvSpPr>
        <p:spPr bwMode="auto">
          <a:xfrm>
            <a:off x="581194" y="946284"/>
            <a:ext cx="11029612" cy="390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2400" b="1" dirty="0">
                <a:latin typeface="Bahnschrift SemiBold SemiConden" panose="020B0502040204020203" pitchFamily="34" charset="0"/>
              </a:rPr>
              <a:t>Extending the datasets to include more complex biological systems.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2400" b="1" dirty="0">
                <a:latin typeface="Bahnschrift SemiBold SemiConden" panose="020B0502040204020203" pitchFamily="34" charset="0"/>
              </a:rPr>
              <a:t>Integrating real-time monitoring with DLSI and ML by using Video frames directly for training instead of speckle images.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2400" b="1" dirty="0">
                <a:latin typeface="Bahnschrift SemiBold SemiConden" panose="020B0502040204020203" pitchFamily="34" charset="0"/>
              </a:rPr>
              <a:t>For complex non linear relationships and information loss in feature engineering, the hybrid quantum–classical 3D CNN framework can be used so that it leverages variational quantum algorithms (VQAs) to enhance the performance of classical models.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2400" b="1" dirty="0">
                <a:latin typeface="Bahnschrift SemiBold SemiConden" panose="020B0502040204020203" pitchFamily="34" charset="0"/>
              </a:rPr>
              <a:t>Exploring advanced techniques like transfer learning , </a:t>
            </a:r>
            <a:r>
              <a:rPr lang="en-US" altLang="en-US" sz="2400" b="1" dirty="0" err="1">
                <a:latin typeface="Bahnschrift SemiBold SemiConden" panose="020B0502040204020203" pitchFamily="34" charset="0"/>
              </a:rPr>
              <a:t>ResNets</a:t>
            </a:r>
            <a:r>
              <a:rPr lang="en-US" altLang="en-US" sz="2400" b="1" dirty="0">
                <a:latin typeface="Bahnschrift SemiBold SemiConden" panose="020B0502040204020203" pitchFamily="34" charset="0"/>
              </a:rPr>
              <a:t> etc..</a:t>
            </a:r>
          </a:p>
        </p:txBody>
      </p:sp>
    </p:spTree>
    <p:extLst>
      <p:ext uri="{BB962C8B-B14F-4D97-AF65-F5344CB8AC3E}">
        <p14:creationId xmlns:p14="http://schemas.microsoft.com/office/powerpoint/2010/main" val="1515234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C8884C2-D339-F34C-8A11-68258E5D8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59631-4578-21A8-75C0-30577ABD037D}"/>
              </a:ext>
            </a:extLst>
          </p:cNvPr>
          <p:cNvSpPr>
            <a:spLocks noGrp="1"/>
          </p:cNvSpPr>
          <p:nvPr>
            <p:ph type="title"/>
          </p:nvPr>
        </p:nvSpPr>
        <p:spPr>
          <a:xfrm>
            <a:off x="0" y="2882"/>
            <a:ext cx="12192000" cy="665816"/>
          </a:xfrm>
        </p:spPr>
        <p:txBody>
          <a:bodyPr vert="horz" lIns="91440" tIns="45720" rIns="91440" bIns="45720" rtlCol="0" anchor="ctr">
            <a:normAutofit/>
          </a:bodyPr>
          <a:lstStyle/>
          <a:p>
            <a:pPr algn="ctr"/>
            <a:r>
              <a:rPr lang="en-US" sz="3600" b="1" dirty="0">
                <a:solidFill>
                  <a:srgbClr val="7030A0"/>
                </a:solidFill>
              </a:rPr>
              <a:t>Conclusion</a:t>
            </a:r>
            <a:endParaRPr lang="en-US" sz="3600" b="1" dirty="0">
              <a:solidFill>
                <a:srgbClr val="7030A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55A25712-EBC7-1A95-153D-9B668E150B40}"/>
              </a:ext>
            </a:extLst>
          </p:cNvPr>
          <p:cNvSpPr>
            <a:spLocks noGrp="1"/>
          </p:cNvSpPr>
          <p:nvPr>
            <p:ph type="sldNum" sz="quarter" idx="12"/>
          </p:nvPr>
        </p:nvSpPr>
        <p:spPr/>
        <p:txBody>
          <a:bodyPr/>
          <a:lstStyle/>
          <a:p>
            <a:fld id="{C58EC97C-8DFD-492D-90C2-4F65CA225680}" type="slidenum">
              <a:rPr lang="en-US" smtClean="0"/>
              <a:t>28</a:t>
            </a:fld>
            <a:endParaRPr lang="en-US"/>
          </a:p>
        </p:txBody>
      </p:sp>
      <p:sp>
        <p:nvSpPr>
          <p:cNvPr id="4" name="Rectangle 1">
            <a:extLst>
              <a:ext uri="{FF2B5EF4-FFF2-40B4-BE49-F238E27FC236}">
                <a16:creationId xmlns:a16="http://schemas.microsoft.com/office/drawing/2014/main" id="{6DF2C794-6518-2C6C-4536-8D8780433834}"/>
              </a:ext>
            </a:extLst>
          </p:cNvPr>
          <p:cNvSpPr>
            <a:spLocks noChangeArrowheads="1"/>
          </p:cNvSpPr>
          <p:nvPr/>
        </p:nvSpPr>
        <p:spPr bwMode="auto">
          <a:xfrm rot="10800000" flipV="1">
            <a:off x="319936" y="557871"/>
            <a:ext cx="1155212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n-US" sz="2400" dirty="0">
                <a:latin typeface="Bahnschrift SemiBold SemiConden" panose="020B0502040204020203" pitchFamily="34" charset="0"/>
              </a:rPr>
              <a:t>This project demonstrates that deep learning models are effective in predicting continuous values of mean speckle contrast.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Bahnschrift SemiBold SemiConden" panose="020B0502040204020203" pitchFamily="34" charset="0"/>
              </a:rPr>
              <a:t>Role of Feature Engineering</a:t>
            </a: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  Feature engineering was crucial in preparing structured data suitable for model training and evaluation.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Bahnschrift SemiBold SemiConden" panose="020B0502040204020203" pitchFamily="34" charset="0"/>
              </a:rPr>
              <a:t>Optimization through Hyperparameter Tuning</a:t>
            </a: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hnschrift SemiBold SemiConden" panose="020B0502040204020203" pitchFamily="34" charset="0"/>
              </a:rPr>
              <a:t>ANN Model</a:t>
            </a: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 GridSearchCV was instrumental in optimizing the ANN model by identifying its best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hnschrift SemiBold SemiConden" panose="020B0502040204020203" pitchFamily="34" charset="0"/>
              </a:rPr>
              <a:t>3D-CNN Model</a:t>
            </a: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 The performance of 3D-CNN relied more on its architectural design (e.g., Conv3D and MaxPooling3D layers) than on hyperparameter tuning.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Bahnschrift SemiBold SemiConden" panose="020B0502040204020203" pitchFamily="34" charset="0"/>
              </a:rPr>
              <a:t>Performance Comparison</a:t>
            </a:r>
            <a:r>
              <a:rPr kumimoji="0" lang="en-US" altLang="en-US" sz="2400" b="0" i="0" u="sng" strike="noStrike" cap="none" normalizeH="0" baseline="0" dirty="0">
                <a:ln>
                  <a:noFill/>
                </a:ln>
                <a:solidFill>
                  <a:schemeClr val="tx1"/>
                </a:solidFill>
                <a:effectLst/>
                <a:latin typeface="Bahnschrift SemiBold SemiConden"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ANN exhibited a slight advantage over 3D-CNN for structured and limited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The combination of ANN with FFT further enhanced its effectiveness.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324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36521"/>
            <a:ext cx="12192000" cy="665816"/>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References</a:t>
            </a:r>
          </a:p>
        </p:txBody>
      </p:sp>
      <p:sp>
        <p:nvSpPr>
          <p:cNvPr id="9" name="Slide Number Placeholder 8"/>
          <p:cNvSpPr>
            <a:spLocks noGrp="1"/>
          </p:cNvSpPr>
          <p:nvPr>
            <p:ph type="sldNum" sz="quarter" idx="12"/>
          </p:nvPr>
        </p:nvSpPr>
        <p:spPr/>
        <p:txBody>
          <a:bodyPr/>
          <a:lstStyle/>
          <a:p>
            <a:fld id="{C58EC97C-8DFD-492D-90C2-4F65CA225680}" type="slidenum">
              <a:rPr lang="en-US" smtClean="0"/>
              <a:t>29</a:t>
            </a:fld>
            <a:endParaRPr lang="en-US"/>
          </a:p>
        </p:txBody>
      </p:sp>
      <p:sp>
        <p:nvSpPr>
          <p:cNvPr id="8" name="TextBox 7">
            <a:extLst>
              <a:ext uri="{FF2B5EF4-FFF2-40B4-BE49-F238E27FC236}">
                <a16:creationId xmlns:a16="http://schemas.microsoft.com/office/drawing/2014/main" id="{EDD333D0-9596-D183-307A-04FD9DD984B0}"/>
              </a:ext>
            </a:extLst>
          </p:cNvPr>
          <p:cNvSpPr txBox="1"/>
          <p:nvPr/>
        </p:nvSpPr>
        <p:spPr>
          <a:xfrm>
            <a:off x="507083" y="595677"/>
            <a:ext cx="11596933" cy="5724644"/>
          </a:xfrm>
          <a:prstGeom prst="rect">
            <a:avLst/>
          </a:prstGeom>
          <a:noFill/>
        </p:spPr>
        <p:txBody>
          <a:bodyPr wrap="square">
            <a:spAutoFit/>
          </a:bodyPr>
          <a:lstStyle/>
          <a:p>
            <a:r>
              <a:rPr lang="en-IN" sz="2400" dirty="0">
                <a:latin typeface="Bahnschrift SemiBold SemiConden" panose="020B0502040204020203" pitchFamily="34" charset="0"/>
              </a:rPr>
              <a:t>•</a:t>
            </a:r>
            <a:r>
              <a:rPr lang="en-IN" dirty="0">
                <a:latin typeface="Bahnschrift SemiBold SemiConden" panose="020B0502040204020203" pitchFamily="34" charset="0"/>
              </a:rPr>
              <a:t>Dynamic Laser Speckle Imaging Meets Machine Learning to Enable Rapid Antibacterial Susceptibility Testing (DyRAST). (</a:t>
            </a:r>
            <a:r>
              <a:rPr lang="en-US" dirty="0">
                <a:hlinkClick r:id="rId2"/>
              </a:rPr>
              <a:t>Dynamic Laser Speckle Imaging Meets Machine Learning to Enable Rapid Antibacterial Susceptibility Testing (</a:t>
            </a:r>
            <a:r>
              <a:rPr lang="en-US" dirty="0" err="1">
                <a:hlinkClick r:id="rId2"/>
              </a:rPr>
              <a:t>DyRAST</a:t>
            </a:r>
            <a:r>
              <a:rPr lang="en-US" dirty="0">
                <a:hlinkClick r:id="rId2"/>
              </a:rPr>
              <a:t>) | ACS Sensors</a:t>
            </a:r>
            <a:r>
              <a:rPr lang="en-US" dirty="0"/>
              <a:t>)</a:t>
            </a:r>
          </a:p>
          <a:p>
            <a:endParaRPr lang="en-IN" dirty="0">
              <a:latin typeface="Bahnschrift SemiBold SemiConden" panose="020B0502040204020203" pitchFamily="34" charset="0"/>
            </a:endParaRPr>
          </a:p>
          <a:p>
            <a:r>
              <a:rPr lang="en-IN" dirty="0">
                <a:latin typeface="Bahnschrift SemiBold SemiConden" panose="020B0502040204020203" pitchFamily="34" charset="0"/>
              </a:rPr>
              <a:t>•The Scientist and Engineer’s Guide to Digital Signal Processing – Steven W.smith,   Ph.D. </a:t>
            </a:r>
            <a:r>
              <a:rPr lang="en-IN" u="sng" dirty="0">
                <a:latin typeface="Bahnschrift SemiBold SemiConden" panose="020B0502040204020203" pitchFamily="34" charset="0"/>
              </a:rPr>
              <a:t>(</a:t>
            </a:r>
            <a:r>
              <a:rPr lang="en-IN" u="sng" dirty="0">
                <a:solidFill>
                  <a:schemeClr val="accent1"/>
                </a:solidFill>
                <a:hlinkClick r:id="rId3"/>
              </a:rPr>
              <a:t>https://www.dspguide.com/ch27/6.htm</a:t>
            </a:r>
            <a:r>
              <a:rPr lang="en-IN" u="sng" dirty="0">
                <a:latin typeface="Bahnschrift SemiBold SemiConden" panose="020B0502040204020203" pitchFamily="34" charset="0"/>
              </a:rPr>
              <a:t>)</a:t>
            </a:r>
          </a:p>
          <a:p>
            <a:endParaRPr lang="en-IN" dirty="0">
              <a:latin typeface="Bahnschrift SemiBold SemiConden" panose="020B0502040204020203" pitchFamily="34" charset="0"/>
            </a:endParaRPr>
          </a:p>
          <a:p>
            <a:r>
              <a:rPr lang="en-IN" dirty="0">
                <a:latin typeface="Bahnschrift SemiBold SemiConden" panose="020B0502040204020203" pitchFamily="34" charset="0"/>
              </a:rPr>
              <a:t>•Real time video rate perfusion imaging using multi-exposure laser speckle contrast imaging and machine learning. (</a:t>
            </a:r>
            <a:r>
              <a:rPr lang="en-IN" u="sng" dirty="0">
                <a:solidFill>
                  <a:schemeClr val="accent1"/>
                </a:solidFill>
                <a:hlinkClick r:id="rId4"/>
              </a:rPr>
              <a:t>https://doi.org/10.1117/1.JBO.25.11.116007</a:t>
            </a:r>
            <a:r>
              <a:rPr lang="en-IN" u="sng" dirty="0">
                <a:latin typeface="Bahnschrift SemiBold SemiConden" panose="020B0502040204020203" pitchFamily="34" charset="0"/>
              </a:rPr>
              <a:t>)</a:t>
            </a:r>
          </a:p>
          <a:p>
            <a:endParaRPr lang="en-IN" dirty="0">
              <a:latin typeface="Bahnschrift SemiBold SemiConden" panose="020B0502040204020203" pitchFamily="34" charset="0"/>
            </a:endParaRPr>
          </a:p>
          <a:p>
            <a:r>
              <a:rPr lang="en-IN" dirty="0">
                <a:latin typeface="Bahnschrift SemiBold SemiConden" panose="020B0502040204020203" pitchFamily="34" charset="0"/>
              </a:rPr>
              <a:t>•Can Laser Speckle Contrast Imaging be a quantitative measurement using Machine learning? (</a:t>
            </a:r>
            <a:r>
              <a:rPr lang="en-IN" u="sng" dirty="0">
                <a:solidFill>
                  <a:schemeClr val="accent1"/>
                </a:solidFill>
              </a:rPr>
              <a:t>https://ieeexplore.ieee.org/document/10066755 </a:t>
            </a:r>
            <a:r>
              <a:rPr lang="en-IN" dirty="0">
                <a:latin typeface="Bahnschrift SemiBold SemiConden" panose="020B0502040204020203" pitchFamily="34" charset="0"/>
              </a:rPr>
              <a:t>)</a:t>
            </a:r>
          </a:p>
          <a:p>
            <a:endParaRPr lang="en-IN" dirty="0">
              <a:latin typeface="Bahnschrift SemiBold SemiConden" panose="020B0502040204020203" pitchFamily="34" charset="0"/>
            </a:endParaRPr>
          </a:p>
          <a:p>
            <a:r>
              <a:rPr lang="en-IN" dirty="0">
                <a:latin typeface="Bahnschrift SemiBold SemiConden" panose="020B0502040204020203" pitchFamily="34" charset="0"/>
              </a:rPr>
              <a:t>•Quantum machine learning enhanced laser speckle analysis for precise speed prediction.  (</a:t>
            </a:r>
            <a:r>
              <a:rPr lang="en-IN" u="sng" dirty="0">
                <a:solidFill>
                  <a:schemeClr val="accent1"/>
                </a:solidFill>
                <a:hlinkClick r:id="rId5"/>
              </a:rPr>
              <a:t>https://www.nature.com/articles/s41598-024-78884</a:t>
            </a:r>
            <a:r>
              <a:rPr lang="en-IN" dirty="0">
                <a:latin typeface="Bahnschrift SemiBold SemiConden" panose="020B0502040204020203" pitchFamily="34" charset="0"/>
              </a:rPr>
              <a:t>)</a:t>
            </a:r>
          </a:p>
          <a:p>
            <a:endParaRPr lang="en-IN" dirty="0">
              <a:latin typeface="Bahnschrift SemiBold SemiConden" panose="020B0502040204020203" pitchFamily="34" charset="0"/>
            </a:endParaRPr>
          </a:p>
          <a:p>
            <a:r>
              <a:rPr lang="en-IN" dirty="0">
                <a:latin typeface="Bahnschrift SemiBold SemiConden" panose="020B0502040204020203" pitchFamily="34" charset="0"/>
              </a:rPr>
              <a:t>•Machine learning for interpreting coherent X-ray speckle pattern. (</a:t>
            </a:r>
            <a:r>
              <a:rPr lang="en-IN" u="sng" dirty="0">
                <a:solidFill>
                  <a:schemeClr val="accent1"/>
                </a:solidFill>
                <a:hlinkClick r:id="rId6"/>
              </a:rPr>
              <a:t>https://www.sciencedirect.com/science/article/pii/S0927025623004949</a:t>
            </a:r>
            <a:r>
              <a:rPr lang="en-IN" dirty="0">
                <a:latin typeface="Bahnschrift SemiBold SemiConden" panose="020B0502040204020203" pitchFamily="34" charset="0"/>
              </a:rPr>
              <a:t>)</a:t>
            </a:r>
          </a:p>
          <a:p>
            <a:endParaRPr lang="en-IN" dirty="0">
              <a:latin typeface="Bahnschrift SemiBold SemiConden" panose="020B0502040204020203" pitchFamily="34" charset="0"/>
            </a:endParaRPr>
          </a:p>
          <a:p>
            <a:r>
              <a:rPr lang="en-IN" dirty="0">
                <a:latin typeface="Bahnschrift SemiBold SemiConden" panose="020B0502040204020203" pitchFamily="34" charset="0"/>
              </a:rPr>
              <a:t>•Machine Learning Forecasting of Active Nematics.</a:t>
            </a:r>
          </a:p>
        </p:txBody>
      </p:sp>
    </p:spTree>
    <p:extLst>
      <p:ext uri="{BB962C8B-B14F-4D97-AF65-F5344CB8AC3E}">
        <p14:creationId xmlns:p14="http://schemas.microsoft.com/office/powerpoint/2010/main" val="359499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EB1E1025-D62F-43AB-0932-300E8638E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D21A9-EB9C-6B33-A802-8105885D6FF6}"/>
              </a:ext>
            </a:extLst>
          </p:cNvPr>
          <p:cNvSpPr>
            <a:spLocks noGrp="1"/>
          </p:cNvSpPr>
          <p:nvPr>
            <p:ph type="title"/>
          </p:nvPr>
        </p:nvSpPr>
        <p:spPr>
          <a:xfrm>
            <a:off x="0" y="136521"/>
            <a:ext cx="12192000" cy="656851"/>
          </a:xfrm>
        </p:spPr>
        <p:txBody>
          <a:bodyPr>
            <a:normAutofit/>
          </a:bodyPr>
          <a:lstStyle/>
          <a:p>
            <a:pPr algn="ctr"/>
            <a:r>
              <a:rPr lang="en-US" sz="3600" b="1" dirty="0">
                <a:solidFill>
                  <a:srgbClr val="7030A0"/>
                </a:solidFill>
                <a:latin typeface="Bahnschrift SemiBold" panose="020B0502040204020203" pitchFamily="34" charset="0"/>
              </a:rPr>
              <a:t>Introduction</a:t>
            </a:r>
          </a:p>
        </p:txBody>
      </p:sp>
      <p:sp>
        <p:nvSpPr>
          <p:cNvPr id="3" name="Content Placeholder 2">
            <a:extLst>
              <a:ext uri="{FF2B5EF4-FFF2-40B4-BE49-F238E27FC236}">
                <a16:creationId xmlns:a16="http://schemas.microsoft.com/office/drawing/2014/main" id="{CFC35F6D-D056-7A05-E38D-9F12558B78CF}"/>
              </a:ext>
            </a:extLst>
          </p:cNvPr>
          <p:cNvSpPr>
            <a:spLocks noGrp="1"/>
          </p:cNvSpPr>
          <p:nvPr>
            <p:ph idx="1"/>
          </p:nvPr>
        </p:nvSpPr>
        <p:spPr>
          <a:xfrm>
            <a:off x="838200" y="1021980"/>
            <a:ext cx="10515600" cy="4007220"/>
          </a:xfrm>
        </p:spPr>
        <p:txBody>
          <a:bodyPr>
            <a:normAutofit/>
          </a:bodyPr>
          <a:lstStyle/>
          <a:p>
            <a:pPr algn="just">
              <a:lnSpc>
                <a:spcPct val="150000"/>
              </a:lnSpc>
            </a:pPr>
            <a:endParaRPr lang="en-US" sz="1200" dirty="0"/>
          </a:p>
          <a:p>
            <a:pPr marL="0" indent="0" algn="just">
              <a:lnSpc>
                <a:spcPct val="150000"/>
              </a:lnSpc>
              <a:buNone/>
            </a:pPr>
            <a:endParaRPr lang="en-US" sz="1800"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70B5FC47-6B3E-55CB-0D45-4F1F5B228556}"/>
              </a:ext>
            </a:extLst>
          </p:cNvPr>
          <p:cNvSpPr>
            <a:spLocks noGrp="1"/>
          </p:cNvSpPr>
          <p:nvPr>
            <p:ph type="sldNum" sz="quarter" idx="12"/>
          </p:nvPr>
        </p:nvSpPr>
        <p:spPr/>
        <p:txBody>
          <a:bodyPr/>
          <a:lstStyle/>
          <a:p>
            <a:fld id="{C58EC97C-8DFD-492D-90C2-4F65CA225680}" type="slidenum">
              <a:rPr lang="en-US" smtClean="0"/>
              <a:t>3</a:t>
            </a:fld>
            <a:endParaRPr lang="en-US" dirty="0"/>
          </a:p>
        </p:txBody>
      </p:sp>
      <p:sp>
        <p:nvSpPr>
          <p:cNvPr id="6" name="Rectangle 2">
            <a:extLst>
              <a:ext uri="{FF2B5EF4-FFF2-40B4-BE49-F238E27FC236}">
                <a16:creationId xmlns:a16="http://schemas.microsoft.com/office/drawing/2014/main" id="{EB1EFA4B-E111-1AB3-0CA2-9E6A44B47199}"/>
              </a:ext>
            </a:extLst>
          </p:cNvPr>
          <p:cNvSpPr>
            <a:spLocks noChangeArrowheads="1"/>
          </p:cNvSpPr>
          <p:nvPr/>
        </p:nvSpPr>
        <p:spPr bwMode="auto">
          <a:xfrm>
            <a:off x="522515" y="1051099"/>
            <a:ext cx="1141182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sng" strike="noStrike" cap="none" normalizeH="0" baseline="0" dirty="0">
                <a:ln>
                  <a:noFill/>
                </a:ln>
                <a:solidFill>
                  <a:schemeClr val="tx1"/>
                </a:solidFill>
                <a:effectLst/>
                <a:latin typeface="Bahnschrift SemiBold SemiConden" panose="020B0502040204020203" pitchFamily="34" charset="0"/>
              </a:rPr>
              <a:t>Dynamic Laser Speckle Imaging (DLSI)</a:t>
            </a:r>
            <a:r>
              <a:rPr kumimoji="0" lang="en-US" altLang="en-US" sz="2400" b="0" i="0" u="sng" strike="noStrike" cap="none" normalizeH="0" baseline="0" dirty="0">
                <a:ln>
                  <a:noFill/>
                </a:ln>
                <a:solidFill>
                  <a:schemeClr val="tx1"/>
                </a:solidFill>
                <a:effectLst/>
                <a:latin typeface="Bahnschrift SemiBold SemiConden" panose="020B0502040204020203"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Captures microbial activity and motility through light scattering.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Provides speckle patterns reflecting biological activities.</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Bahnschrift SemiBold SemiConden" panose="020B0502040204020203" pitchFamily="34" charset="0"/>
            </a:endParaRPr>
          </a:p>
          <a:p>
            <a:pPr marL="457200" marR="0" lvl="0" indent="-457200" algn="l" defTabSz="914400" rtl="0" eaLnBrk="0" fontAlgn="base" latinLnBrk="0" hangingPunct="0">
              <a:lnSpc>
                <a:spcPct val="100000"/>
              </a:lnSpc>
              <a:spcBef>
                <a:spcPct val="0"/>
              </a:spcBef>
              <a:spcAft>
                <a:spcPct val="0"/>
              </a:spcAft>
              <a:buClrTx/>
              <a:buSzTx/>
              <a:buAutoNum type="arabicPeriod" startAt="2"/>
              <a:tabLst/>
            </a:pPr>
            <a:r>
              <a:rPr lang="en-US" altLang="en-US" sz="2400" u="sng" dirty="0">
                <a:latin typeface="Bahnschrift SemiBold SemiConden" panose="020B0502040204020203" pitchFamily="34" charset="0"/>
              </a:rPr>
              <a:t>Importance of Study: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Predicts mean contrast to evaluate dynamic responses in suspension under different concentrations with respect to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Aids non-invasive, real-time analysis for healthcare and environmental applications.</a:t>
            </a:r>
          </a:p>
          <a:p>
            <a:pPr marR="0" lvl="0" algn="l" defTabSz="914400" rtl="0" eaLnBrk="0" fontAlgn="base" latinLnBrk="0" hangingPunct="0">
              <a:lnSpc>
                <a:spcPct val="100000"/>
              </a:lnSpc>
              <a:spcBef>
                <a:spcPct val="0"/>
              </a:spcBef>
              <a:spcAft>
                <a:spcPct val="0"/>
              </a:spcAft>
              <a:buClrTx/>
              <a:buSzTx/>
              <a:tabLst/>
            </a:pPr>
            <a:endParaRPr lang="en-US" altLang="en-US" sz="2400" dirty="0">
              <a:latin typeface="Bahnschrift SemiBold SemiConden" panose="020B0502040204020203"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3.   </a:t>
            </a:r>
            <a:r>
              <a:rPr kumimoji="0" lang="en-US" altLang="en-US" sz="2400" b="0" i="0" u="sng" strike="noStrike" cap="none" normalizeH="0" baseline="0" dirty="0">
                <a:ln>
                  <a:noFill/>
                </a:ln>
                <a:solidFill>
                  <a:schemeClr val="tx1"/>
                </a:solidFill>
                <a:effectLst/>
                <a:latin typeface="Bahnschrift SemiBold SemiConden" panose="020B0502040204020203"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Traditional methods (e.g., RAST) are time-intensive and costly.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rPr>
              <a:t>ML with DLSI provides a faster, efficient alternative.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0081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7954583" y="3176748"/>
            <a:ext cx="2746265" cy="707886"/>
          </a:xfrm>
          <a:prstGeom prst="rect">
            <a:avLst/>
          </a:prstGeom>
          <a:noFill/>
        </p:spPr>
        <p:txBody>
          <a:bodyPr wrap="none" rtlCol="0">
            <a:sp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Thank you</a:t>
            </a:r>
          </a:p>
        </p:txBody>
      </p:sp>
      <p:sp>
        <p:nvSpPr>
          <p:cNvPr id="11" name="Slide Number Placeholder 10"/>
          <p:cNvSpPr>
            <a:spLocks noGrp="1"/>
          </p:cNvSpPr>
          <p:nvPr>
            <p:ph type="sldNum" sz="quarter" idx="12"/>
          </p:nvPr>
        </p:nvSpPr>
        <p:spPr/>
        <p:txBody>
          <a:bodyPr/>
          <a:lstStyle/>
          <a:p>
            <a:fld id="{C58EC97C-8DFD-492D-90C2-4F65CA225680}" type="slidenum">
              <a:rPr lang="en-US" smtClean="0"/>
              <a:t>30</a:t>
            </a:fld>
            <a:endParaRPr lang="en-US" dirty="0"/>
          </a:p>
        </p:txBody>
      </p:sp>
      <p:pic>
        <p:nvPicPr>
          <p:cNvPr id="12" name="Picture 11">
            <a:extLst>
              <a:ext uri="{FF2B5EF4-FFF2-40B4-BE49-F238E27FC236}">
                <a16:creationId xmlns:a16="http://schemas.microsoft.com/office/drawing/2014/main" id="{DE47EC3C-7D61-13E1-99C5-499446220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915" y="2009366"/>
            <a:ext cx="4654163" cy="34906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5159"/>
            <a:ext cx="12192000" cy="656851"/>
          </a:xfrm>
        </p:spPr>
        <p:txBody>
          <a:bodyPr>
            <a:normAutofit/>
          </a:bodyPr>
          <a:lstStyle/>
          <a:p>
            <a:pPr algn="ctr"/>
            <a:r>
              <a:rPr lang="en-US" sz="3600" b="1" dirty="0">
                <a:solidFill>
                  <a:srgbClr val="7030A0"/>
                </a:solidFill>
                <a:latin typeface="Bahnschrift SemiBold" panose="020B0502040204020203" pitchFamily="34" charset="0"/>
              </a:rPr>
              <a:t>Specification of speckle images</a:t>
            </a:r>
          </a:p>
        </p:txBody>
      </p:sp>
      <p:sp>
        <p:nvSpPr>
          <p:cNvPr id="3" name="Content Placeholder 2"/>
          <p:cNvSpPr>
            <a:spLocks noGrp="1"/>
          </p:cNvSpPr>
          <p:nvPr>
            <p:ph idx="1"/>
          </p:nvPr>
        </p:nvSpPr>
        <p:spPr>
          <a:xfrm>
            <a:off x="838200" y="1021980"/>
            <a:ext cx="10515600" cy="4007220"/>
          </a:xfrm>
        </p:spPr>
        <p:txBody>
          <a:bodyPr>
            <a:normAutofit/>
          </a:bodyPr>
          <a:lstStyle/>
          <a:p>
            <a:pPr algn="just">
              <a:lnSpc>
                <a:spcPct val="150000"/>
              </a:lnSpc>
            </a:pPr>
            <a:endParaRPr lang="en-US" sz="1200" dirty="0"/>
          </a:p>
          <a:p>
            <a:pPr marL="0" indent="0" algn="just">
              <a:lnSpc>
                <a:spcPct val="150000"/>
              </a:lnSpc>
              <a:buNone/>
            </a:pPr>
            <a:endParaRPr lang="en-US" sz="18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C58EC97C-8DFD-492D-90C2-4F65CA225680}" type="slidenum">
              <a:rPr lang="en-US" smtClean="0"/>
              <a:t>4</a:t>
            </a:fld>
            <a:endParaRPr lang="en-US" dirty="0"/>
          </a:p>
        </p:txBody>
      </p:sp>
      <p:sp>
        <p:nvSpPr>
          <p:cNvPr id="5" name="TextBox 4">
            <a:extLst>
              <a:ext uri="{FF2B5EF4-FFF2-40B4-BE49-F238E27FC236}">
                <a16:creationId xmlns:a16="http://schemas.microsoft.com/office/drawing/2014/main" id="{7120152A-1D9A-0CFC-AEFC-85EAF435DE09}"/>
              </a:ext>
            </a:extLst>
          </p:cNvPr>
          <p:cNvSpPr txBox="1"/>
          <p:nvPr/>
        </p:nvSpPr>
        <p:spPr>
          <a:xfrm>
            <a:off x="0" y="484094"/>
            <a:ext cx="11887200" cy="1943674"/>
          </a:xfrm>
          <a:prstGeom prst="rect">
            <a:avLst/>
          </a:prstGeom>
          <a:noFill/>
        </p:spPr>
        <p:txBody>
          <a:bodyPr wrap="square">
            <a:spAutoFit/>
          </a:bodyPr>
          <a:lstStyle/>
          <a:p>
            <a:pPr marL="514350" indent="-514350">
              <a:lnSpc>
                <a:spcPct val="150000"/>
              </a:lnSpc>
              <a:buFont typeface="+mj-lt"/>
              <a:buAutoNum type="arabicPeriod"/>
            </a:pPr>
            <a:r>
              <a:rPr lang="en-US" sz="2800" dirty="0">
                <a:latin typeface="Bahnschrift SemiBold SemiConden" panose="020B0502040204020203" pitchFamily="34" charset="0"/>
              </a:rPr>
              <a:t>Active Zones Identification   2. Growth Rate Estimation 3. Position of Cluster formation</a:t>
            </a:r>
          </a:p>
          <a:p>
            <a:pPr>
              <a:lnSpc>
                <a:spcPct val="150000"/>
              </a:lnSpc>
            </a:pPr>
            <a:endParaRPr lang="en-US" sz="2800" dirty="0">
              <a:latin typeface="Bahnschrift SemiBold SemiConden" panose="020B0502040204020203" pitchFamily="34" charset="0"/>
            </a:endParaRPr>
          </a:p>
        </p:txBody>
      </p:sp>
      <p:pic>
        <p:nvPicPr>
          <p:cNvPr id="9" name="Picture 8">
            <a:extLst>
              <a:ext uri="{FF2B5EF4-FFF2-40B4-BE49-F238E27FC236}">
                <a16:creationId xmlns:a16="http://schemas.microsoft.com/office/drawing/2014/main" id="{088EB773-4D9C-31F9-23EF-9DB82F977031}"/>
              </a:ext>
            </a:extLst>
          </p:cNvPr>
          <p:cNvPicPr>
            <a:picLocks noChangeAspect="1"/>
          </p:cNvPicPr>
          <p:nvPr/>
        </p:nvPicPr>
        <p:blipFill>
          <a:blip r:embed="rId2" cstate="print">
            <a:extLst>
              <a:ext uri="{28A0092B-C50C-407E-A947-70E740481C1C}">
                <a14:useLocalDpi xmlns:a14="http://schemas.microsoft.com/office/drawing/2010/main" val="0"/>
              </a:ext>
            </a:extLst>
          </a:blip>
          <a:srcRect l="17947" r="18706"/>
          <a:stretch/>
        </p:blipFill>
        <p:spPr>
          <a:xfrm>
            <a:off x="518082" y="1873199"/>
            <a:ext cx="3607293" cy="2743659"/>
          </a:xfrm>
          <a:prstGeom prst="rect">
            <a:avLst/>
          </a:prstGeom>
        </p:spPr>
      </p:pic>
      <p:pic>
        <p:nvPicPr>
          <p:cNvPr id="11" name="Picture 10">
            <a:extLst>
              <a:ext uri="{FF2B5EF4-FFF2-40B4-BE49-F238E27FC236}">
                <a16:creationId xmlns:a16="http://schemas.microsoft.com/office/drawing/2014/main" id="{CC325F75-A378-FF47-AC35-777D66EFB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7528" y="1827544"/>
            <a:ext cx="3607291" cy="2760323"/>
          </a:xfrm>
          <a:prstGeom prst="rect">
            <a:avLst/>
          </a:prstGeom>
        </p:spPr>
      </p:pic>
      <p:sp>
        <p:nvSpPr>
          <p:cNvPr id="13" name="TextBox 12">
            <a:extLst>
              <a:ext uri="{FF2B5EF4-FFF2-40B4-BE49-F238E27FC236}">
                <a16:creationId xmlns:a16="http://schemas.microsoft.com/office/drawing/2014/main" id="{2B35396A-EE38-31AD-37A5-79C2FE152E1F}"/>
              </a:ext>
            </a:extLst>
          </p:cNvPr>
          <p:cNvSpPr txBox="1"/>
          <p:nvPr/>
        </p:nvSpPr>
        <p:spPr>
          <a:xfrm>
            <a:off x="518082" y="4982310"/>
            <a:ext cx="3996826" cy="1200329"/>
          </a:xfrm>
          <a:prstGeom prst="rect">
            <a:avLst/>
          </a:prstGeom>
          <a:noFill/>
        </p:spPr>
        <p:txBody>
          <a:bodyPr wrap="square">
            <a:spAutoFit/>
          </a:bodyPr>
          <a:lstStyle/>
          <a:p>
            <a:r>
              <a:rPr lang="en-US" sz="2400" dirty="0">
                <a:latin typeface="Bahnschrift SemiBold SemiConden" panose="020B0502040204020203" pitchFamily="34" charset="0"/>
              </a:rPr>
              <a:t>Center Speckle Image at nematode suspension concentration(C1) = 9.04%w/w </a:t>
            </a:r>
            <a:endParaRPr lang="en-IN" sz="2400" dirty="0"/>
          </a:p>
        </p:txBody>
      </p:sp>
      <p:sp>
        <p:nvSpPr>
          <p:cNvPr id="15" name="TextBox 14">
            <a:extLst>
              <a:ext uri="{FF2B5EF4-FFF2-40B4-BE49-F238E27FC236}">
                <a16:creationId xmlns:a16="http://schemas.microsoft.com/office/drawing/2014/main" id="{E593474E-A062-211F-E112-0BAB11DE5812}"/>
              </a:ext>
            </a:extLst>
          </p:cNvPr>
          <p:cNvSpPr txBox="1"/>
          <p:nvPr/>
        </p:nvSpPr>
        <p:spPr>
          <a:xfrm>
            <a:off x="8257469" y="4985335"/>
            <a:ext cx="3968582" cy="1477328"/>
          </a:xfrm>
          <a:prstGeom prst="rect">
            <a:avLst/>
          </a:prstGeom>
          <a:noFill/>
        </p:spPr>
        <p:txBody>
          <a:bodyPr wrap="square">
            <a:spAutoFit/>
          </a:bodyPr>
          <a:lstStyle/>
          <a:p>
            <a:r>
              <a:rPr lang="en-US" sz="2400" dirty="0">
                <a:latin typeface="Bahnschrift SemiBold SemiConden" panose="020B0502040204020203" pitchFamily="34" charset="0"/>
              </a:rPr>
              <a:t>Corner Speckle Image at nematode suspension  concentration(C1) = 9.04%w/w </a:t>
            </a:r>
            <a:endParaRPr lang="en-IN" sz="2400" dirty="0"/>
          </a:p>
          <a:p>
            <a:endParaRPr lang="en-IN" dirty="0"/>
          </a:p>
        </p:txBody>
      </p:sp>
      <p:sp>
        <p:nvSpPr>
          <p:cNvPr id="16" name="Arrow: Left-Right 15">
            <a:extLst>
              <a:ext uri="{FF2B5EF4-FFF2-40B4-BE49-F238E27FC236}">
                <a16:creationId xmlns:a16="http://schemas.microsoft.com/office/drawing/2014/main" id="{11CD974D-0BE1-34DF-7318-B50A9CBB08DD}"/>
              </a:ext>
            </a:extLst>
          </p:cNvPr>
          <p:cNvSpPr/>
          <p:nvPr/>
        </p:nvSpPr>
        <p:spPr>
          <a:xfrm>
            <a:off x="4200417" y="2757738"/>
            <a:ext cx="4057052" cy="6568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8A704FE9-A07B-6F9C-3C62-69879D1C510C}"/>
              </a:ext>
            </a:extLst>
          </p:cNvPr>
          <p:cNvSpPr txBox="1"/>
          <p:nvPr/>
        </p:nvSpPr>
        <p:spPr>
          <a:xfrm>
            <a:off x="4556364" y="2415038"/>
            <a:ext cx="3327764" cy="461665"/>
          </a:xfrm>
          <a:prstGeom prst="rect">
            <a:avLst/>
          </a:prstGeom>
          <a:noFill/>
        </p:spPr>
        <p:txBody>
          <a:bodyPr wrap="square">
            <a:spAutoFit/>
          </a:bodyPr>
          <a:lstStyle/>
          <a:p>
            <a:r>
              <a:rPr lang="en-US" sz="2400" dirty="0">
                <a:latin typeface="Bahnschrift SemiBold SemiConden" panose="020B0502040204020203" pitchFamily="34" charset="0"/>
              </a:rPr>
              <a:t>Both are at time t = 45 min</a:t>
            </a:r>
            <a:endParaRPr lang="en-IN" sz="2400" dirty="0"/>
          </a:p>
        </p:txBody>
      </p:sp>
      <p:sp>
        <p:nvSpPr>
          <p:cNvPr id="6" name="TextBox 5">
            <a:extLst>
              <a:ext uri="{FF2B5EF4-FFF2-40B4-BE49-F238E27FC236}">
                <a16:creationId xmlns:a16="http://schemas.microsoft.com/office/drawing/2014/main" id="{58ED6840-D830-0A23-1A93-541F49B9912A}"/>
              </a:ext>
            </a:extLst>
          </p:cNvPr>
          <p:cNvSpPr txBox="1"/>
          <p:nvPr/>
        </p:nvSpPr>
        <p:spPr>
          <a:xfrm>
            <a:off x="4514908" y="3220602"/>
            <a:ext cx="3607291" cy="1107996"/>
          </a:xfrm>
          <a:prstGeom prst="rect">
            <a:avLst/>
          </a:prstGeom>
          <a:noFill/>
        </p:spPr>
        <p:txBody>
          <a:bodyPr wrap="square">
            <a:spAutoFit/>
          </a:bodyPr>
          <a:lstStyle/>
          <a:p>
            <a:r>
              <a:rPr lang="en-US" sz="2400" dirty="0">
                <a:latin typeface="Bahnschrift SemiBold SemiConden" panose="020B0502040204020203" pitchFamily="34" charset="0"/>
              </a:rPr>
              <a:t>Both are DLSI of Nematode suspensions</a:t>
            </a:r>
          </a:p>
          <a:p>
            <a:endParaRPr lang="en-IN" sz="1800" dirty="0"/>
          </a:p>
        </p:txBody>
      </p:sp>
    </p:spTree>
    <p:extLst>
      <p:ext uri="{BB962C8B-B14F-4D97-AF65-F5344CB8AC3E}">
        <p14:creationId xmlns:p14="http://schemas.microsoft.com/office/powerpoint/2010/main" val="219201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39874"/>
            <a:ext cx="12192000" cy="647887"/>
          </a:xfrm>
        </p:spPr>
        <p:txBody>
          <a:bodyPr vert="horz" lIns="91440" tIns="45720" rIns="91440" bIns="45720" rtlCol="0" anchor="ctr">
            <a:normAutofit/>
          </a:bodyPr>
          <a:lstStyle/>
          <a:p>
            <a:pPr algn="ctr"/>
            <a:r>
              <a:rPr lang="en-US" sz="3200" b="1" dirty="0">
                <a:solidFill>
                  <a:srgbClr val="7030A0"/>
                </a:solidFill>
                <a:latin typeface="Arial" panose="020B0604020202020204" pitchFamily="34" charset="0"/>
                <a:cs typeface="Arial" panose="020B0604020202020204" pitchFamily="34" charset="0"/>
              </a:rPr>
              <a:t> </a:t>
            </a:r>
            <a:r>
              <a:rPr lang="en-US" sz="3600" b="1" dirty="0">
                <a:solidFill>
                  <a:srgbClr val="7030A0"/>
                </a:solidFill>
                <a:latin typeface="Arial" panose="020B0604020202020204" pitchFamily="34" charset="0"/>
                <a:cs typeface="Arial" panose="020B0604020202020204" pitchFamily="34" charset="0"/>
              </a:rPr>
              <a:t>Workflow</a:t>
            </a:r>
          </a:p>
        </p:txBody>
      </p:sp>
      <p:sp>
        <p:nvSpPr>
          <p:cNvPr id="38" name="Slide Number Placeholder 37"/>
          <p:cNvSpPr>
            <a:spLocks noGrp="1"/>
          </p:cNvSpPr>
          <p:nvPr>
            <p:ph type="sldNum" sz="quarter" idx="12"/>
          </p:nvPr>
        </p:nvSpPr>
        <p:spPr/>
        <p:txBody>
          <a:bodyPr/>
          <a:lstStyle/>
          <a:p>
            <a:fld id="{C58EC97C-8DFD-492D-90C2-4F65CA225680}" type="slidenum">
              <a:rPr lang="en-US" smtClean="0"/>
              <a:t>5</a:t>
            </a:fld>
            <a:endParaRPr lang="en-US"/>
          </a:p>
        </p:txBody>
      </p:sp>
      <p:pic>
        <p:nvPicPr>
          <p:cNvPr id="6" name="Picture 5">
            <a:extLst>
              <a:ext uri="{FF2B5EF4-FFF2-40B4-BE49-F238E27FC236}">
                <a16:creationId xmlns:a16="http://schemas.microsoft.com/office/drawing/2014/main" id="{D545FB81-7B53-9106-CEA7-CFE4ED028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76" y="1063451"/>
            <a:ext cx="11285696" cy="4927778"/>
          </a:xfrm>
          <a:prstGeom prst="rect">
            <a:avLst/>
          </a:prstGeom>
        </p:spPr>
      </p:pic>
      <p:pic>
        <p:nvPicPr>
          <p:cNvPr id="41" name="Picture 40">
            <a:extLst>
              <a:ext uri="{FF2B5EF4-FFF2-40B4-BE49-F238E27FC236}">
                <a16:creationId xmlns:a16="http://schemas.microsoft.com/office/drawing/2014/main" id="{1032C822-0AF7-0F43-C05A-7E27D0BF4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76" y="2564091"/>
            <a:ext cx="1539390" cy="711437"/>
          </a:xfrm>
          <a:prstGeom prst="rect">
            <a:avLst/>
          </a:prstGeom>
        </p:spPr>
      </p:pic>
      <p:sp>
        <p:nvSpPr>
          <p:cNvPr id="48" name="TextBox 47">
            <a:extLst>
              <a:ext uri="{FF2B5EF4-FFF2-40B4-BE49-F238E27FC236}">
                <a16:creationId xmlns:a16="http://schemas.microsoft.com/office/drawing/2014/main" id="{AA5F7326-6D69-070F-3CEE-358D9BC23ACE}"/>
              </a:ext>
            </a:extLst>
          </p:cNvPr>
          <p:cNvSpPr txBox="1"/>
          <p:nvPr/>
        </p:nvSpPr>
        <p:spPr>
          <a:xfrm>
            <a:off x="354563" y="5654741"/>
            <a:ext cx="10629123" cy="415498"/>
          </a:xfrm>
          <a:prstGeom prst="rect">
            <a:avLst/>
          </a:prstGeom>
          <a:noFill/>
        </p:spPr>
        <p:txBody>
          <a:bodyPr wrap="square">
            <a:spAutoFit/>
          </a:bodyPr>
          <a:lstStyle/>
          <a:p>
            <a:r>
              <a:rPr lang="en-IN" sz="1050" dirty="0">
                <a:latin typeface="Bahnschrift SemiBold SemiConden" panose="020B0502040204020203" pitchFamily="34" charset="0"/>
                <a:hlinkClick r:id="rId4"/>
              </a:rPr>
              <a:t>https://blog.bugsforgrowers.com/natural-predators/entomopathogenic-nematodes/beneficial-nematodes/how-to-assess-the-viability-of-beneficial-nematodes-before-application/</a:t>
            </a:r>
            <a:r>
              <a:rPr lang="en-IN" sz="1050" dirty="0">
                <a:latin typeface="Bahnschrift SemiBold SemiConden" panose="020B0502040204020203" pitchFamily="34" charset="0"/>
              </a:rPr>
              <a:t> https://pubs.acs.org/doi/epdf/10.1021/acssensors.0c01238?ref=article_openPDF</a:t>
            </a:r>
          </a:p>
        </p:txBody>
      </p:sp>
    </p:spTree>
    <p:extLst>
      <p:ext uri="{BB962C8B-B14F-4D97-AF65-F5344CB8AC3E}">
        <p14:creationId xmlns:p14="http://schemas.microsoft.com/office/powerpoint/2010/main" val="114889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553" y="-50077"/>
            <a:ext cx="12192000" cy="647887"/>
          </a:xfrm>
        </p:spPr>
        <p:txBody>
          <a:bodyPr vert="horz" lIns="91440" tIns="45720" rIns="91440" bIns="45720" rtlCol="0" anchor="ctr">
            <a:normAutofit/>
          </a:bodyPr>
          <a:lstStyle/>
          <a:p>
            <a:pPr algn="ctr"/>
            <a:r>
              <a:rPr lang="en-US" sz="3200" b="1" dirty="0">
                <a:solidFill>
                  <a:srgbClr val="7030A0"/>
                </a:solidFill>
                <a:latin typeface="Arial" panose="020B0604020202020204" pitchFamily="34" charset="0"/>
                <a:cs typeface="Arial" panose="020B0604020202020204" pitchFamily="34" charset="0"/>
              </a:rPr>
              <a:t> </a:t>
            </a:r>
            <a:r>
              <a:rPr lang="en-US" sz="3600" b="1" dirty="0">
                <a:solidFill>
                  <a:srgbClr val="7030A0"/>
                </a:solidFill>
                <a:latin typeface="Arial" panose="020B0604020202020204" pitchFamily="34" charset="0"/>
                <a:cs typeface="Arial" panose="020B0604020202020204" pitchFamily="34" charset="0"/>
              </a:rPr>
              <a:t>ML Pipeline</a:t>
            </a:r>
          </a:p>
        </p:txBody>
      </p:sp>
      <p:sp>
        <p:nvSpPr>
          <p:cNvPr id="38" name="Slide Number Placeholder 37"/>
          <p:cNvSpPr>
            <a:spLocks noGrp="1"/>
          </p:cNvSpPr>
          <p:nvPr>
            <p:ph type="sldNum" sz="quarter" idx="12"/>
          </p:nvPr>
        </p:nvSpPr>
        <p:spPr/>
        <p:txBody>
          <a:bodyPr/>
          <a:lstStyle/>
          <a:p>
            <a:fld id="{C58EC97C-8DFD-492D-90C2-4F65CA225680}" type="slidenum">
              <a:rPr lang="en-US" smtClean="0"/>
              <a:t>6</a:t>
            </a:fld>
            <a:endParaRPr lang="en-US"/>
          </a:p>
        </p:txBody>
      </p:sp>
      <p:sp>
        <p:nvSpPr>
          <p:cNvPr id="3" name="Rectangle 2">
            <a:extLst>
              <a:ext uri="{FF2B5EF4-FFF2-40B4-BE49-F238E27FC236}">
                <a16:creationId xmlns:a16="http://schemas.microsoft.com/office/drawing/2014/main" id="{DE9477DC-B8D5-C355-5D14-2739971BD65A}"/>
              </a:ext>
            </a:extLst>
          </p:cNvPr>
          <p:cNvSpPr/>
          <p:nvPr/>
        </p:nvSpPr>
        <p:spPr>
          <a:xfrm>
            <a:off x="261257" y="1191985"/>
            <a:ext cx="3282043" cy="1647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Bahnschrift SemiBold SemiConden" panose="020B0502040204020203" pitchFamily="34" charset="0"/>
              </a:rPr>
              <a:t>1)  Speckle images of nematode suspension (Vinegar Eels) from DLSI at particular concentration</a:t>
            </a:r>
            <a:r>
              <a:rPr lang="en-US" dirty="0">
                <a:latin typeface="Bahnschrift SemiBold SemiConden" panose="020B0502040204020203" pitchFamily="34" charset="0"/>
              </a:rPr>
              <a:t>.</a:t>
            </a:r>
            <a:endParaRPr lang="en-IN" dirty="0">
              <a:latin typeface="Bahnschrift SemiBold SemiConden" panose="020B0502040204020203" pitchFamily="34" charset="0"/>
            </a:endParaRPr>
          </a:p>
        </p:txBody>
      </p:sp>
      <p:sp>
        <p:nvSpPr>
          <p:cNvPr id="4" name="Arrow: Right 3">
            <a:extLst>
              <a:ext uri="{FF2B5EF4-FFF2-40B4-BE49-F238E27FC236}">
                <a16:creationId xmlns:a16="http://schemas.microsoft.com/office/drawing/2014/main" id="{84157745-1AEF-48A9-B888-B83EE75050A3}"/>
              </a:ext>
            </a:extLst>
          </p:cNvPr>
          <p:cNvSpPr/>
          <p:nvPr/>
        </p:nvSpPr>
        <p:spPr>
          <a:xfrm>
            <a:off x="3573746" y="1695776"/>
            <a:ext cx="734786" cy="3755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8263A5A-1836-65E0-7524-9586E0F4E04F}"/>
              </a:ext>
            </a:extLst>
          </p:cNvPr>
          <p:cNvSpPr/>
          <p:nvPr/>
        </p:nvSpPr>
        <p:spPr>
          <a:xfrm>
            <a:off x="4364659" y="1166356"/>
            <a:ext cx="3282043" cy="1590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Bahnschrift SemiBold SemiConden" panose="020B0502040204020203" pitchFamily="34" charset="0"/>
              </a:rPr>
              <a:t>2)  Finding the mean  contrast values (Y) of the X for the initial labelling using FIJI software.</a:t>
            </a:r>
            <a:endParaRPr lang="en-IN" sz="2000" dirty="0">
              <a:latin typeface="Bahnschrift SemiBold SemiConden" panose="020B0502040204020203" pitchFamily="34" charset="0"/>
            </a:endParaRPr>
          </a:p>
        </p:txBody>
      </p:sp>
      <p:sp>
        <p:nvSpPr>
          <p:cNvPr id="7" name="TextBox 6">
            <a:extLst>
              <a:ext uri="{FF2B5EF4-FFF2-40B4-BE49-F238E27FC236}">
                <a16:creationId xmlns:a16="http://schemas.microsoft.com/office/drawing/2014/main" id="{6FD7073B-88AD-2716-13EC-D2482CED32BC}"/>
              </a:ext>
            </a:extLst>
          </p:cNvPr>
          <p:cNvSpPr txBox="1"/>
          <p:nvPr/>
        </p:nvSpPr>
        <p:spPr>
          <a:xfrm>
            <a:off x="1103880" y="2839401"/>
            <a:ext cx="1504269" cy="400110"/>
          </a:xfrm>
          <a:prstGeom prst="rect">
            <a:avLst/>
          </a:prstGeom>
          <a:noFill/>
        </p:spPr>
        <p:txBody>
          <a:bodyPr wrap="square">
            <a:spAutoFit/>
          </a:bodyPr>
          <a:lstStyle/>
          <a:p>
            <a:r>
              <a:rPr lang="en-US" sz="2000" dirty="0">
                <a:latin typeface="Bahnschrift SemiBold SemiConden" panose="020B0502040204020203" pitchFamily="34" charset="0"/>
              </a:rPr>
              <a:t>Input Data (X</a:t>
            </a:r>
            <a:r>
              <a:rPr lang="en-US" sz="2000" dirty="0">
                <a:latin typeface="Bahnschrift SemiBold Condensed" panose="020B0502040204020203" pitchFamily="34" charset="0"/>
              </a:rPr>
              <a:t>)</a:t>
            </a:r>
            <a:endParaRPr lang="en-IN" sz="2000" dirty="0">
              <a:latin typeface="Bahnschrift SemiBold Condensed" panose="020B0502040204020203" pitchFamily="34" charset="0"/>
            </a:endParaRPr>
          </a:p>
        </p:txBody>
      </p:sp>
      <p:sp>
        <p:nvSpPr>
          <p:cNvPr id="9" name="TextBox 8">
            <a:extLst>
              <a:ext uri="{FF2B5EF4-FFF2-40B4-BE49-F238E27FC236}">
                <a16:creationId xmlns:a16="http://schemas.microsoft.com/office/drawing/2014/main" id="{A12C969B-1ECB-A6A2-D2E5-A7F318473424}"/>
              </a:ext>
            </a:extLst>
          </p:cNvPr>
          <p:cNvSpPr txBox="1"/>
          <p:nvPr/>
        </p:nvSpPr>
        <p:spPr>
          <a:xfrm>
            <a:off x="4258354" y="2782669"/>
            <a:ext cx="3282043" cy="1015663"/>
          </a:xfrm>
          <a:prstGeom prst="rect">
            <a:avLst/>
          </a:prstGeom>
          <a:noFill/>
        </p:spPr>
        <p:txBody>
          <a:bodyPr wrap="square">
            <a:spAutoFit/>
          </a:bodyPr>
          <a:lstStyle/>
          <a:p>
            <a:r>
              <a:rPr lang="en-US" sz="2000" dirty="0">
                <a:latin typeface="Bahnschrift SemiBold SemiConden" panose="020B0502040204020203" pitchFamily="34" charset="0"/>
              </a:rPr>
              <a:t>Data Preprocessing includes Image Processing in FIJI software and FT.</a:t>
            </a:r>
            <a:endParaRPr lang="en-IN" sz="2000" dirty="0">
              <a:latin typeface="Bahnschrift SemiBold SemiConden" panose="020B0502040204020203" pitchFamily="34" charset="0"/>
            </a:endParaRPr>
          </a:p>
        </p:txBody>
      </p:sp>
      <p:sp>
        <p:nvSpPr>
          <p:cNvPr id="16" name="Arrow: Right 15">
            <a:extLst>
              <a:ext uri="{FF2B5EF4-FFF2-40B4-BE49-F238E27FC236}">
                <a16:creationId xmlns:a16="http://schemas.microsoft.com/office/drawing/2014/main" id="{45F3331E-801E-1F01-F11C-A1E44A0F522A}"/>
              </a:ext>
            </a:extLst>
          </p:cNvPr>
          <p:cNvSpPr/>
          <p:nvPr/>
        </p:nvSpPr>
        <p:spPr>
          <a:xfrm>
            <a:off x="7807097" y="1619473"/>
            <a:ext cx="1665514" cy="3881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F3820096-4684-C1B5-EF84-2AF41A02777B}"/>
              </a:ext>
            </a:extLst>
          </p:cNvPr>
          <p:cNvSpPr txBox="1"/>
          <p:nvPr/>
        </p:nvSpPr>
        <p:spPr>
          <a:xfrm>
            <a:off x="7984036" y="1941253"/>
            <a:ext cx="1408339" cy="1323439"/>
          </a:xfrm>
          <a:prstGeom prst="rect">
            <a:avLst/>
          </a:prstGeom>
          <a:noFill/>
        </p:spPr>
        <p:txBody>
          <a:bodyPr wrap="square">
            <a:spAutoFit/>
          </a:bodyPr>
          <a:lstStyle/>
          <a:p>
            <a:r>
              <a:rPr lang="en-US" sz="2000" dirty="0">
                <a:latin typeface="Bahnschrift SemiBold SemiConden" panose="020B0502040204020203" pitchFamily="34" charset="0"/>
              </a:rPr>
              <a:t>These Y’s are used to train our ML model</a:t>
            </a:r>
            <a:endParaRPr lang="en-IN" sz="2000" dirty="0">
              <a:latin typeface="Bahnschrift SemiBold SemiConden" panose="020B0502040204020203" pitchFamily="34" charset="0"/>
            </a:endParaRPr>
          </a:p>
        </p:txBody>
      </p:sp>
      <p:sp>
        <p:nvSpPr>
          <p:cNvPr id="20" name="Flowchart: Alternate Process 19">
            <a:extLst>
              <a:ext uri="{FF2B5EF4-FFF2-40B4-BE49-F238E27FC236}">
                <a16:creationId xmlns:a16="http://schemas.microsoft.com/office/drawing/2014/main" id="{572CFC21-3AF8-8AFB-EA39-3BFFE7EB5F9F}"/>
              </a:ext>
            </a:extLst>
          </p:cNvPr>
          <p:cNvSpPr/>
          <p:nvPr/>
        </p:nvSpPr>
        <p:spPr>
          <a:xfrm>
            <a:off x="8218535" y="5047868"/>
            <a:ext cx="3871912" cy="9446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Bahnschrift SemiBold SemiConden" panose="020B0502040204020203" pitchFamily="34" charset="0"/>
              </a:rPr>
              <a:t>4) Applying Machine Learning Model</a:t>
            </a:r>
            <a:r>
              <a:rPr lang="en-US" sz="2000" dirty="0">
                <a:latin typeface="Bahnschrift SemiBold Condensed" panose="020B0502040204020203" pitchFamily="34" charset="0"/>
              </a:rPr>
              <a:t>.</a:t>
            </a:r>
            <a:endParaRPr lang="en-IN" sz="2000" dirty="0"/>
          </a:p>
        </p:txBody>
      </p:sp>
      <p:sp>
        <p:nvSpPr>
          <p:cNvPr id="21" name="Flowchart: Alternate Process 20">
            <a:extLst>
              <a:ext uri="{FF2B5EF4-FFF2-40B4-BE49-F238E27FC236}">
                <a16:creationId xmlns:a16="http://schemas.microsoft.com/office/drawing/2014/main" id="{CAFBA8D5-C181-C94C-FC5A-E9EB216C81F8}"/>
              </a:ext>
            </a:extLst>
          </p:cNvPr>
          <p:cNvSpPr/>
          <p:nvPr/>
        </p:nvSpPr>
        <p:spPr>
          <a:xfrm>
            <a:off x="9532481" y="1090950"/>
            <a:ext cx="2448651" cy="201674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Bahnschrift SemiBold SemiConden" panose="020B0502040204020203" pitchFamily="34" charset="0"/>
              </a:rPr>
              <a:t>3) Applying Fourier transformation(FT) to the X. </a:t>
            </a:r>
            <a:endParaRPr lang="en-IN" sz="2000" dirty="0">
              <a:latin typeface="Bahnschrift SemiBold SemiConden" panose="020B0502040204020203" pitchFamily="34" charset="0"/>
            </a:endParaRPr>
          </a:p>
        </p:txBody>
      </p:sp>
      <p:sp>
        <p:nvSpPr>
          <p:cNvPr id="23" name="Arrow: Down 22">
            <a:extLst>
              <a:ext uri="{FF2B5EF4-FFF2-40B4-BE49-F238E27FC236}">
                <a16:creationId xmlns:a16="http://schemas.microsoft.com/office/drawing/2014/main" id="{1679680E-567C-6F1E-9C51-7B419B0B20D1}"/>
              </a:ext>
            </a:extLst>
          </p:cNvPr>
          <p:cNvSpPr/>
          <p:nvPr/>
        </p:nvSpPr>
        <p:spPr>
          <a:xfrm>
            <a:off x="10691629" y="3239512"/>
            <a:ext cx="450994" cy="16920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95D15E51-154C-DDD7-2D81-B04CE2D44348}"/>
              </a:ext>
            </a:extLst>
          </p:cNvPr>
          <p:cNvSpPr txBox="1"/>
          <p:nvPr/>
        </p:nvSpPr>
        <p:spPr>
          <a:xfrm>
            <a:off x="8130874" y="3830547"/>
            <a:ext cx="2683474" cy="1015663"/>
          </a:xfrm>
          <a:prstGeom prst="rect">
            <a:avLst/>
          </a:prstGeom>
          <a:noFill/>
          <a:ln>
            <a:noFill/>
          </a:ln>
        </p:spPr>
        <p:txBody>
          <a:bodyPr wrap="square">
            <a:spAutoFit/>
          </a:bodyPr>
          <a:lstStyle/>
          <a:p>
            <a:r>
              <a:rPr lang="en-US" sz="2000" dirty="0">
                <a:latin typeface="Bahnschrift SemiBold SemiConden" panose="020B0502040204020203" pitchFamily="34" charset="0"/>
              </a:rPr>
              <a:t>After Data preprocessing , X_i’s and Y_i’s are used for training model</a:t>
            </a:r>
            <a:endParaRPr lang="en-IN" sz="2000" dirty="0">
              <a:latin typeface="Bahnschrift SemiBold SemiConden" panose="020B0502040204020203" pitchFamily="34" charset="0"/>
            </a:endParaRPr>
          </a:p>
        </p:txBody>
      </p:sp>
      <p:sp>
        <p:nvSpPr>
          <p:cNvPr id="26" name="Arrow: Left 25">
            <a:extLst>
              <a:ext uri="{FF2B5EF4-FFF2-40B4-BE49-F238E27FC236}">
                <a16:creationId xmlns:a16="http://schemas.microsoft.com/office/drawing/2014/main" id="{D1541704-B28D-7DA9-D2A6-649820770908}"/>
              </a:ext>
            </a:extLst>
          </p:cNvPr>
          <p:cNvSpPr/>
          <p:nvPr/>
        </p:nvSpPr>
        <p:spPr>
          <a:xfrm>
            <a:off x="4588329" y="5384993"/>
            <a:ext cx="3496082" cy="43634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Alternate Process 26">
            <a:extLst>
              <a:ext uri="{FF2B5EF4-FFF2-40B4-BE49-F238E27FC236}">
                <a16:creationId xmlns:a16="http://schemas.microsoft.com/office/drawing/2014/main" id="{C5BCF8E6-6F27-1AC1-A2AB-8174AEA8760F}"/>
              </a:ext>
            </a:extLst>
          </p:cNvPr>
          <p:cNvSpPr/>
          <p:nvPr/>
        </p:nvSpPr>
        <p:spPr>
          <a:xfrm>
            <a:off x="1543110" y="5112082"/>
            <a:ext cx="2966357" cy="102926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Bahnschrift SemiBold SemiConden" panose="020B0502040204020203" pitchFamily="34" charset="0"/>
              </a:rPr>
              <a:t>5)  Evaluating our ML Model in terms of metrics.</a:t>
            </a:r>
            <a:endParaRPr lang="en-IN" sz="2000" dirty="0">
              <a:latin typeface="Bahnschrift SemiBold SemiConden" panose="020B0502040204020203" pitchFamily="34" charset="0"/>
            </a:endParaRPr>
          </a:p>
        </p:txBody>
      </p:sp>
      <p:sp>
        <p:nvSpPr>
          <p:cNvPr id="29" name="TextBox 28">
            <a:extLst>
              <a:ext uri="{FF2B5EF4-FFF2-40B4-BE49-F238E27FC236}">
                <a16:creationId xmlns:a16="http://schemas.microsoft.com/office/drawing/2014/main" id="{688E7630-D337-52CA-E867-A854B2FB01C4}"/>
              </a:ext>
            </a:extLst>
          </p:cNvPr>
          <p:cNvSpPr txBox="1"/>
          <p:nvPr/>
        </p:nvSpPr>
        <p:spPr>
          <a:xfrm>
            <a:off x="4746053" y="4555268"/>
            <a:ext cx="3282043" cy="1015663"/>
          </a:xfrm>
          <a:prstGeom prst="rect">
            <a:avLst/>
          </a:prstGeom>
          <a:noFill/>
        </p:spPr>
        <p:txBody>
          <a:bodyPr wrap="square">
            <a:spAutoFit/>
          </a:bodyPr>
          <a:lstStyle/>
          <a:p>
            <a:pPr algn="ctr"/>
            <a:r>
              <a:rPr lang="en-US" sz="2000" dirty="0">
                <a:latin typeface="Bahnschrift SemiBold SemiConden" panose="020B0502040204020203" pitchFamily="34" charset="0"/>
              </a:rPr>
              <a:t>Model optimization with Hyperparameter tuning methods</a:t>
            </a:r>
            <a:endParaRPr lang="en-IN" sz="2000" dirty="0">
              <a:latin typeface="Bahnschrift SemiBold SemiConden" panose="020B0502040204020203" pitchFamily="34" charset="0"/>
            </a:endParaRPr>
          </a:p>
        </p:txBody>
      </p:sp>
      <p:cxnSp>
        <p:nvCxnSpPr>
          <p:cNvPr id="10" name="Straight Connector 9">
            <a:extLst>
              <a:ext uri="{FF2B5EF4-FFF2-40B4-BE49-F238E27FC236}">
                <a16:creationId xmlns:a16="http://schemas.microsoft.com/office/drawing/2014/main" id="{8691AF3C-FFB0-8954-5384-8D6B1BB7E501}"/>
              </a:ext>
            </a:extLst>
          </p:cNvPr>
          <p:cNvCxnSpPr>
            <a:cxnSpLocks/>
          </p:cNvCxnSpPr>
          <p:nvPr/>
        </p:nvCxnSpPr>
        <p:spPr>
          <a:xfrm>
            <a:off x="181405" y="3817186"/>
            <a:ext cx="11890230" cy="0"/>
          </a:xfrm>
          <a:prstGeom prst="line">
            <a:avLst/>
          </a:prstGeom>
          <a:ln w="4762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8DF2032-BD8D-5B51-C0C1-1D03AA012148}"/>
              </a:ext>
            </a:extLst>
          </p:cNvPr>
          <p:cNvCxnSpPr>
            <a:cxnSpLocks/>
          </p:cNvCxnSpPr>
          <p:nvPr/>
        </p:nvCxnSpPr>
        <p:spPr>
          <a:xfrm flipV="1">
            <a:off x="181405" y="559312"/>
            <a:ext cx="0" cy="3239020"/>
          </a:xfrm>
          <a:prstGeom prst="line">
            <a:avLst/>
          </a:prstGeom>
          <a:ln w="4762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E904B08-6879-D11D-76B2-510C2E0C4121}"/>
              </a:ext>
            </a:extLst>
          </p:cNvPr>
          <p:cNvCxnSpPr>
            <a:cxnSpLocks/>
          </p:cNvCxnSpPr>
          <p:nvPr/>
        </p:nvCxnSpPr>
        <p:spPr>
          <a:xfrm flipV="1">
            <a:off x="181405" y="550910"/>
            <a:ext cx="11829190" cy="8402"/>
          </a:xfrm>
          <a:prstGeom prst="line">
            <a:avLst/>
          </a:prstGeom>
          <a:ln w="4762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0390384-4D80-292E-4FBD-02B6DEC45C8A}"/>
              </a:ext>
            </a:extLst>
          </p:cNvPr>
          <p:cNvCxnSpPr>
            <a:cxnSpLocks/>
          </p:cNvCxnSpPr>
          <p:nvPr/>
        </p:nvCxnSpPr>
        <p:spPr>
          <a:xfrm>
            <a:off x="12042172" y="559312"/>
            <a:ext cx="29463" cy="3257874"/>
          </a:xfrm>
          <a:prstGeom prst="line">
            <a:avLst/>
          </a:prstGeom>
          <a:ln w="47625"/>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874D3F1-EAA6-46C0-288E-0BD82FCD3025}"/>
              </a:ext>
            </a:extLst>
          </p:cNvPr>
          <p:cNvSpPr txBox="1"/>
          <p:nvPr/>
        </p:nvSpPr>
        <p:spPr>
          <a:xfrm>
            <a:off x="3026288" y="607209"/>
            <a:ext cx="6146276" cy="369332"/>
          </a:xfrm>
          <a:prstGeom prst="rect">
            <a:avLst/>
          </a:prstGeom>
          <a:noFill/>
        </p:spPr>
        <p:txBody>
          <a:bodyPr wrap="square">
            <a:spAutoFit/>
          </a:bodyPr>
          <a:lstStyle/>
          <a:p>
            <a:r>
              <a:rPr lang="en-US" b="1" u="sng" dirty="0">
                <a:latin typeface="Bahnschrift SemiBold SemiConden" panose="020B0502040204020203" pitchFamily="34" charset="0"/>
              </a:rPr>
              <a:t>Exploratory Data Analysis and Feature Engineering</a:t>
            </a:r>
            <a:endParaRPr lang="en-IN" sz="1800" b="1" u="sng" dirty="0">
              <a:latin typeface="Bahnschrift SemiBold Condense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36554"/>
            <a:ext cx="12192000" cy="647887"/>
          </a:xfrm>
        </p:spPr>
        <p:txBody>
          <a:bodyPr vert="horz" lIns="91440" tIns="45720" rIns="91440" bIns="45720" rtlCol="0" anchor="ctr">
            <a:normAutofit/>
          </a:bodyPr>
          <a:lstStyle/>
          <a:p>
            <a:pPr algn="ctr"/>
            <a:r>
              <a:rPr lang="en-US" sz="3600" b="1" dirty="0">
                <a:solidFill>
                  <a:srgbClr val="7030A0"/>
                </a:solidFill>
                <a:latin typeface="Arial" panose="020B0604020202020204" pitchFamily="34" charset="0"/>
                <a:cs typeface="Arial" panose="020B0604020202020204" pitchFamily="34" charset="0"/>
              </a:rPr>
              <a:t>Methodology</a:t>
            </a:r>
          </a:p>
        </p:txBody>
      </p:sp>
      <p:sp>
        <p:nvSpPr>
          <p:cNvPr id="38" name="Slide Number Placeholder 37"/>
          <p:cNvSpPr>
            <a:spLocks noGrp="1"/>
          </p:cNvSpPr>
          <p:nvPr>
            <p:ph type="sldNum" sz="quarter" idx="12"/>
          </p:nvPr>
        </p:nvSpPr>
        <p:spPr/>
        <p:txBody>
          <a:bodyPr/>
          <a:lstStyle/>
          <a:p>
            <a:fld id="{C58EC97C-8DFD-492D-90C2-4F65CA225680}" type="slidenum">
              <a:rPr lang="en-US" smtClean="0"/>
              <a:t>7</a:t>
            </a:fld>
            <a:endParaRPr lang="en-US"/>
          </a:p>
        </p:txBody>
      </p:sp>
      <p:sp>
        <p:nvSpPr>
          <p:cNvPr id="6" name="TextBox 5">
            <a:extLst>
              <a:ext uri="{FF2B5EF4-FFF2-40B4-BE49-F238E27FC236}">
                <a16:creationId xmlns:a16="http://schemas.microsoft.com/office/drawing/2014/main" id="{87804C02-E619-03E8-FB51-31D932BCB22D}"/>
              </a:ext>
            </a:extLst>
          </p:cNvPr>
          <p:cNvSpPr txBox="1"/>
          <p:nvPr/>
        </p:nvSpPr>
        <p:spPr>
          <a:xfrm>
            <a:off x="352926" y="1141455"/>
            <a:ext cx="11357811" cy="5003229"/>
          </a:xfrm>
          <a:prstGeom prst="rect">
            <a:avLst/>
          </a:prstGeom>
          <a:noFill/>
        </p:spPr>
        <p:txBody>
          <a:bodyPr wrap="square">
            <a:spAutoFit/>
          </a:bodyPr>
          <a:lstStyle/>
          <a:p>
            <a:pPr marL="457200" indent="-457200">
              <a:lnSpc>
                <a:spcPct val="150000"/>
              </a:lnSpc>
              <a:buFont typeface="+mj-lt"/>
              <a:buAutoNum type="arabicPeriod"/>
            </a:pPr>
            <a:r>
              <a:rPr lang="en-US" sz="2400" b="1" dirty="0">
                <a:latin typeface="Bahnschrift SemiBold SemiConden" panose="020B0502040204020203" pitchFamily="34" charset="0"/>
              </a:rPr>
              <a:t>Step 1: Image processing</a:t>
            </a:r>
            <a:r>
              <a:rPr lang="en-US" sz="2400" dirty="0">
                <a:latin typeface="Bahnschrift SemiBold SemiConden" panose="020B0502040204020203" pitchFamily="34" charset="0"/>
              </a:rPr>
              <a:t>: (Data Preprocessing)</a:t>
            </a:r>
          </a:p>
          <a:p>
            <a:pPr marL="742950" lvl="1" indent="-285750">
              <a:lnSpc>
                <a:spcPct val="150000"/>
              </a:lnSpc>
              <a:buFont typeface="Arial" panose="020B0604020202020204" pitchFamily="34" charset="0"/>
              <a:buChar char="•"/>
            </a:pPr>
            <a:r>
              <a:rPr lang="en-US" sz="2400" dirty="0">
                <a:latin typeface="Bahnschrift SemiBold SemiConden" panose="020B0502040204020203" pitchFamily="34" charset="0"/>
              </a:rPr>
              <a:t>Using </a:t>
            </a:r>
            <a:r>
              <a:rPr lang="en-US" sz="2400" b="1" dirty="0">
                <a:latin typeface="Bahnschrift SemiBold SemiConden" panose="020B0502040204020203" pitchFamily="34" charset="0"/>
              </a:rPr>
              <a:t>FIJI software</a:t>
            </a:r>
            <a:r>
              <a:rPr lang="en-US" sz="2400" dirty="0">
                <a:latin typeface="Bahnschrift SemiBold SemiConden" panose="020B0502040204020203" pitchFamily="34" charset="0"/>
              </a:rPr>
              <a:t> to label and preprocess the speckle images (input data).</a:t>
            </a:r>
          </a:p>
          <a:p>
            <a:pPr marL="742950" lvl="1" indent="-285750">
              <a:lnSpc>
                <a:spcPct val="150000"/>
              </a:lnSpc>
              <a:buFont typeface="Arial" panose="020B0604020202020204" pitchFamily="34" charset="0"/>
              <a:buChar char="•"/>
            </a:pPr>
            <a:r>
              <a:rPr lang="en-US" sz="2400" dirty="0">
                <a:latin typeface="Bahnschrift SemiBold SemiConden" panose="020B0502040204020203" pitchFamily="34" charset="0"/>
              </a:rPr>
              <a:t>Apply </a:t>
            </a:r>
            <a:r>
              <a:rPr lang="en-US" sz="2400" b="1" dirty="0">
                <a:latin typeface="Bahnschrift SemiBold SemiConden" panose="020B0502040204020203" pitchFamily="34" charset="0"/>
              </a:rPr>
              <a:t>Fourier Transform</a:t>
            </a:r>
            <a:r>
              <a:rPr lang="en-US" sz="2400" dirty="0">
                <a:latin typeface="Bahnschrift SemiBold SemiConden" panose="020B0502040204020203" pitchFamily="34" charset="0"/>
              </a:rPr>
              <a:t> (FT) to extract frequency domain features.</a:t>
            </a:r>
          </a:p>
          <a:p>
            <a:pPr marL="742950" lvl="1" indent="-285750">
              <a:lnSpc>
                <a:spcPct val="150000"/>
              </a:lnSpc>
              <a:buFont typeface="Arial" panose="020B0604020202020204" pitchFamily="34" charset="0"/>
              <a:buChar char="•"/>
            </a:pPr>
            <a:r>
              <a:rPr lang="en-US" sz="2400" dirty="0">
                <a:latin typeface="Bahnschrift SemiBold SemiConden" panose="020B0502040204020203" pitchFamily="34" charset="0"/>
              </a:rPr>
              <a:t>ROI (Regions of Interest) method of 10px * 10px (10px = 0.265cm) to calculate mean contrast (Output) for center and corner speckle images (Input).</a:t>
            </a:r>
          </a:p>
          <a:p>
            <a:pPr marL="457200" indent="-457200">
              <a:lnSpc>
                <a:spcPct val="150000"/>
              </a:lnSpc>
              <a:buFont typeface="+mj-lt"/>
              <a:buAutoNum type="arabicPeriod"/>
            </a:pPr>
            <a:r>
              <a:rPr lang="en-US" sz="2400" b="1" dirty="0">
                <a:latin typeface="Bahnschrift SemiBold SemiConden" panose="020B0502040204020203" pitchFamily="34" charset="0"/>
              </a:rPr>
              <a:t>Step 2: Model Training</a:t>
            </a:r>
            <a:r>
              <a:rPr lang="en-US" sz="2400" dirty="0">
                <a:latin typeface="Bahnschrift SemiBold SemiConden" panose="020B0502040204020203" pitchFamily="34" charset="0"/>
              </a:rPr>
              <a:t>:</a:t>
            </a:r>
          </a:p>
          <a:p>
            <a:pPr marL="742950" lvl="1" indent="-285750">
              <a:lnSpc>
                <a:spcPct val="150000"/>
              </a:lnSpc>
              <a:buFont typeface="Arial" panose="020B0604020202020204" pitchFamily="34" charset="0"/>
              <a:buChar char="•"/>
            </a:pPr>
            <a:r>
              <a:rPr lang="en-US" sz="2400" dirty="0">
                <a:latin typeface="Bahnschrift SemiBold SemiConden" panose="020B0502040204020203" pitchFamily="34" charset="0"/>
              </a:rPr>
              <a:t>Linear Regression, Random Forest, Decision tree , Support vector  and Deep learning models are  applicable for training with labeled images.</a:t>
            </a:r>
          </a:p>
          <a:p>
            <a:pPr marL="742950" lvl="1" indent="-285750">
              <a:lnSpc>
                <a:spcPct val="150000"/>
              </a:lnSpc>
              <a:buFont typeface="Arial" panose="020B0604020202020204" pitchFamily="34" charset="0"/>
              <a:buChar char="•"/>
            </a:pPr>
            <a:r>
              <a:rPr lang="en-US" sz="2400" dirty="0">
                <a:latin typeface="Bahnschrift SemiBold SemiConden" panose="020B0502040204020203" pitchFamily="34" charset="0"/>
              </a:rPr>
              <a:t>Dataset is </a:t>
            </a:r>
            <a:r>
              <a:rPr lang="en-US" sz="2400" dirty="0" err="1">
                <a:latin typeface="Bahnschrift SemiBold SemiConden" panose="020B0502040204020203" pitchFamily="34" charset="0"/>
              </a:rPr>
              <a:t>splitted</a:t>
            </a:r>
            <a:r>
              <a:rPr lang="en-US" sz="2400" dirty="0">
                <a:latin typeface="Bahnschrift SemiBold SemiConden" panose="020B0502040204020203" pitchFamily="34" charset="0"/>
              </a:rPr>
              <a:t> into 80% training, 20% testing set in Data preprocessing step.</a:t>
            </a:r>
          </a:p>
        </p:txBody>
      </p:sp>
    </p:spTree>
    <p:extLst>
      <p:ext uri="{BB962C8B-B14F-4D97-AF65-F5344CB8AC3E}">
        <p14:creationId xmlns:p14="http://schemas.microsoft.com/office/powerpoint/2010/main" val="127073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p:cNvSpPr txBox="1"/>
          <p:nvPr/>
        </p:nvSpPr>
        <p:spPr>
          <a:xfrm>
            <a:off x="327632" y="247909"/>
            <a:ext cx="9570512" cy="647887"/>
          </a:xfrm>
          <a:prstGeom prst="rect">
            <a:avLst/>
          </a:prstGeom>
        </p:spPr>
        <p:txBody>
          <a:bodyPr vert="horz" lIns="91440" tIns="45720" rIns="91440" bIns="45720" rtlCol="0" anchor="ctr">
            <a:noAutofit/>
          </a:bodyPr>
          <a:lstStyle>
            <a:lvl1pPr algn="ctr" defTabSz="914400">
              <a:lnSpc>
                <a:spcPct val="90000"/>
              </a:lnSpc>
              <a:spcBef>
                <a:spcPct val="0"/>
              </a:spcBef>
              <a:buNone/>
              <a:defRPr sz="3200">
                <a:solidFill>
                  <a:srgbClr val="7030A0"/>
                </a:solidFill>
                <a:latin typeface="Arial" panose="020B0604020202020204" pitchFamily="34" charset="0"/>
                <a:ea typeface="+mj-ea"/>
                <a:cs typeface="Arial" panose="020B0604020202020204" pitchFamily="34" charset="0"/>
              </a:defRPr>
            </a:lvl1pPr>
          </a:lstStyle>
          <a:p>
            <a:r>
              <a:rPr lang="en-US" sz="3600" b="1" dirty="0"/>
              <a:t>Image Processing in FIJI Software</a:t>
            </a:r>
          </a:p>
        </p:txBody>
      </p:sp>
      <p:sp>
        <p:nvSpPr>
          <p:cNvPr id="7" name="Slide Number Placeholder 6"/>
          <p:cNvSpPr>
            <a:spLocks noGrp="1"/>
          </p:cNvSpPr>
          <p:nvPr>
            <p:ph type="sldNum" sz="quarter" idx="12"/>
          </p:nvPr>
        </p:nvSpPr>
        <p:spPr/>
        <p:txBody>
          <a:bodyPr/>
          <a:lstStyle/>
          <a:p>
            <a:fld id="{C58EC97C-8DFD-492D-90C2-4F65CA225680}" type="slidenum">
              <a:rPr lang="en-US" smtClean="0"/>
              <a:t>8</a:t>
            </a:fld>
            <a:endParaRPr lang="en-US"/>
          </a:p>
        </p:txBody>
      </p:sp>
      <p:sp>
        <p:nvSpPr>
          <p:cNvPr id="9" name="TextBox 8">
            <a:extLst>
              <a:ext uri="{FF2B5EF4-FFF2-40B4-BE49-F238E27FC236}">
                <a16:creationId xmlns:a16="http://schemas.microsoft.com/office/drawing/2014/main" id="{3203D984-1FA0-94F4-BEF7-38750D9CFF79}"/>
              </a:ext>
            </a:extLst>
          </p:cNvPr>
          <p:cNvSpPr txBox="1"/>
          <p:nvPr/>
        </p:nvSpPr>
        <p:spPr>
          <a:xfrm>
            <a:off x="581525" y="2302329"/>
            <a:ext cx="11370988" cy="415498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Bahnschrift SemiBold SemiConden" panose="020B0502040204020203" pitchFamily="34" charset="0"/>
              </a:rPr>
              <a:t>90 speckle images (X_i’s) for four concentrations of Nematode suspension collected from time t = 0 to t = 90 min.</a:t>
            </a:r>
          </a:p>
          <a:p>
            <a:pPr marL="342900" indent="-342900">
              <a:buFont typeface="Arial" panose="020B0604020202020204" pitchFamily="34" charset="0"/>
              <a:buChar char="•"/>
            </a:pPr>
            <a:r>
              <a:rPr lang="en-US" sz="2400" dirty="0">
                <a:latin typeface="Bahnschrift SemiBold SemiConden" panose="020B0502040204020203" pitchFamily="34" charset="0"/>
              </a:rPr>
              <a:t>C1 = 9.04 %  , C2 = 4.52 % , C3 = 2.26 % &amp; C4 = 1.13 % are the four concentrations of suspensions respectively.</a:t>
            </a:r>
          </a:p>
          <a:p>
            <a:pPr marL="342900" indent="-342900">
              <a:buFont typeface="Arial" panose="020B0604020202020204" pitchFamily="34" charset="0"/>
              <a:buChar char="•"/>
            </a:pPr>
            <a:r>
              <a:rPr lang="en-US" sz="2400" dirty="0">
                <a:latin typeface="Bahnschrift SemiBold SemiConden" panose="020B0502040204020203" pitchFamily="34" charset="0"/>
              </a:rPr>
              <a:t>Three sets of experiment.(i.e. set 1,set 2 , set3) </a:t>
            </a:r>
          </a:p>
          <a:p>
            <a:pPr marL="342900" indent="-342900">
              <a:buFont typeface="Arial" panose="020B0604020202020204" pitchFamily="34" charset="0"/>
              <a:buChar char="•"/>
            </a:pPr>
            <a:r>
              <a:rPr lang="en-US" sz="2400" dirty="0">
                <a:effectLst/>
                <a:latin typeface="Bahnschrift SemiBold SemiConden" panose="020B0502040204020203" pitchFamily="34" charset="0"/>
                <a:ea typeface="Times New Roman" panose="02020603050405020304" pitchFamily="18" charset="0"/>
              </a:rPr>
              <a:t>Tar</a:t>
            </a:r>
            <a:r>
              <a:rPr lang="en-US" sz="2400" dirty="0">
                <a:latin typeface="Bahnschrift SemiBold SemiConden" panose="020B0502040204020203" pitchFamily="34" charset="0"/>
                <a:ea typeface="Times New Roman" panose="02020603050405020304" pitchFamily="18" charset="0"/>
              </a:rPr>
              <a:t>get </a:t>
            </a:r>
            <a:r>
              <a:rPr lang="en-US" sz="2400" dirty="0">
                <a:effectLst/>
                <a:latin typeface="Bahnschrift SemiBold SemiConden" panose="020B0502040204020203" pitchFamily="34" charset="0"/>
                <a:ea typeface="Times New Roman" panose="02020603050405020304" pitchFamily="18" charset="0"/>
              </a:rPr>
              <a:t>variables (Yi mean’s = sum (Yi’s from set 1, set 2 &amp; set3)/3) for C1,C2,C3&amp; C4.</a:t>
            </a:r>
            <a:endParaRPr lang="en-US" sz="2400" dirty="0">
              <a:latin typeface="Bahnschrift SemiBold SemiConden" panose="020B0502040204020203" pitchFamily="34" charset="0"/>
            </a:endParaRPr>
          </a:p>
          <a:p>
            <a:pPr marL="342900" indent="-342900">
              <a:buFont typeface="Arial" panose="020B0604020202020204" pitchFamily="34" charset="0"/>
              <a:buChar char="•"/>
            </a:pPr>
            <a:r>
              <a:rPr lang="en-US" sz="2400" dirty="0">
                <a:latin typeface="Bahnschrift SemiBold SemiConden" panose="020B0502040204020203" pitchFamily="34" charset="0"/>
              </a:rPr>
              <a:t>The Xi’s obtained by preprocessing of speckle images in FIJI.</a:t>
            </a:r>
          </a:p>
          <a:p>
            <a:pPr marL="342900" indent="-342900">
              <a:buFont typeface="Arial" panose="020B0604020202020204" pitchFamily="34" charset="0"/>
              <a:buChar char="•"/>
            </a:pPr>
            <a:r>
              <a:rPr lang="en-US" sz="2400" dirty="0">
                <a:latin typeface="Bahnschrift SemiBold SemiConden" panose="020B0502040204020203" pitchFamily="34" charset="0"/>
              </a:rPr>
              <a:t>We can also obtain the concentration of worms (No. of organisms) in FIJI by processing the Raw camera images instead of speckle images to analyze the organism concentration over time.</a:t>
            </a:r>
          </a:p>
          <a:p>
            <a:pPr marL="342900" indent="-342900">
              <a:buFont typeface="Wingdings" panose="05000000000000000000" pitchFamily="2" charset="2"/>
              <a:buChar char="Ø"/>
            </a:pPr>
            <a:endParaRPr lang="en-US" sz="2400" dirty="0">
              <a:latin typeface="Bahnschrift SemiBold SemiConden" panose="020B0502040204020203" pitchFamily="34" charset="0"/>
            </a:endParaRPr>
          </a:p>
        </p:txBody>
      </p:sp>
      <p:pic>
        <p:nvPicPr>
          <p:cNvPr id="11" name="Picture 10">
            <a:extLst>
              <a:ext uri="{FF2B5EF4-FFF2-40B4-BE49-F238E27FC236}">
                <a16:creationId xmlns:a16="http://schemas.microsoft.com/office/drawing/2014/main" id="{53213804-4331-CBB8-C795-B1D98A4C3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77" y="895796"/>
            <a:ext cx="9304257" cy="14065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1"/>
          <p:cNvSpPr txBox="1"/>
          <p:nvPr/>
        </p:nvSpPr>
        <p:spPr>
          <a:xfrm>
            <a:off x="-261258" y="247564"/>
            <a:ext cx="12192000" cy="647887"/>
          </a:xfrm>
          <a:prstGeom prst="rect">
            <a:avLst/>
          </a:prstGeom>
        </p:spPr>
        <p:txBody>
          <a:bodyPr vert="horz" lIns="91440" tIns="45720" rIns="91440" bIns="45720" rtlCol="0" anchor="ctr">
            <a:normAutofit/>
          </a:bodyPr>
          <a:lstStyle>
            <a:defPPr>
              <a:defRPr lang="en-US"/>
            </a:defPPr>
            <a:lvl1pPr algn="ctr" defTabSz="914400">
              <a:lnSpc>
                <a:spcPct val="90000"/>
              </a:lnSpc>
              <a:spcBef>
                <a:spcPct val="0"/>
              </a:spcBef>
              <a:buNone/>
              <a:defRPr sz="3200">
                <a:solidFill>
                  <a:srgbClr val="7030A0"/>
                </a:solidFill>
                <a:latin typeface="Arial" panose="020B0604020202020204" pitchFamily="34" charset="0"/>
                <a:ea typeface="+mj-ea"/>
                <a:cs typeface="Arial" panose="020B0604020202020204" pitchFamily="34" charset="0"/>
              </a:defRPr>
            </a:lvl1pPr>
          </a:lstStyle>
          <a:p>
            <a:r>
              <a:rPr lang="en-US" sz="3600" b="1" dirty="0"/>
              <a:t>Results and insights from  FIJI Software</a:t>
            </a:r>
          </a:p>
          <a:p>
            <a:endParaRPr lang="en-US" b="1" dirty="0"/>
          </a:p>
        </p:txBody>
      </p:sp>
      <p:sp>
        <p:nvSpPr>
          <p:cNvPr id="6" name="Slide Number Placeholder 5"/>
          <p:cNvSpPr>
            <a:spLocks noGrp="1"/>
          </p:cNvSpPr>
          <p:nvPr>
            <p:ph type="sldNum" sz="quarter" idx="12"/>
          </p:nvPr>
        </p:nvSpPr>
        <p:spPr/>
        <p:txBody>
          <a:bodyPr/>
          <a:lstStyle/>
          <a:p>
            <a:fld id="{C58EC97C-8DFD-492D-90C2-4F65CA225680}" type="slidenum">
              <a:rPr lang="en-US" smtClean="0"/>
              <a:t>9</a:t>
            </a:fld>
            <a:endParaRPr lang="en-US"/>
          </a:p>
        </p:txBody>
      </p:sp>
      <p:sp>
        <p:nvSpPr>
          <p:cNvPr id="9" name="TextBox 8">
            <a:extLst>
              <a:ext uri="{FF2B5EF4-FFF2-40B4-BE49-F238E27FC236}">
                <a16:creationId xmlns:a16="http://schemas.microsoft.com/office/drawing/2014/main" id="{00E93635-795E-3DE3-DDD6-D8F1437AE73C}"/>
              </a:ext>
            </a:extLst>
          </p:cNvPr>
          <p:cNvSpPr txBox="1"/>
          <p:nvPr/>
        </p:nvSpPr>
        <p:spPr>
          <a:xfrm>
            <a:off x="255815" y="633841"/>
            <a:ext cx="6096000" cy="523220"/>
          </a:xfrm>
          <a:prstGeom prst="rect">
            <a:avLst/>
          </a:prstGeom>
          <a:noFill/>
        </p:spPr>
        <p:txBody>
          <a:bodyPr wrap="square">
            <a:spAutoFit/>
          </a:bodyPr>
          <a:lstStyle/>
          <a:p>
            <a:r>
              <a:rPr lang="en-US" sz="2800" dirty="0">
                <a:latin typeface="Bahnschrift SemiBold SemiConden" panose="020B0502040204020203" pitchFamily="34" charset="0"/>
              </a:rPr>
              <a:t>Raw Camera Image </a:t>
            </a:r>
            <a:r>
              <a:rPr lang="en-US" dirty="0"/>
              <a:t>:</a:t>
            </a:r>
            <a:endParaRPr lang="en-IN" dirty="0"/>
          </a:p>
        </p:txBody>
      </p:sp>
      <p:sp>
        <p:nvSpPr>
          <p:cNvPr id="13" name="TextBox 12">
            <a:extLst>
              <a:ext uri="{FF2B5EF4-FFF2-40B4-BE49-F238E27FC236}">
                <a16:creationId xmlns:a16="http://schemas.microsoft.com/office/drawing/2014/main" id="{2E91C133-1E0D-1949-CFD4-616F5D03AE53}"/>
              </a:ext>
            </a:extLst>
          </p:cNvPr>
          <p:cNvSpPr txBox="1"/>
          <p:nvPr/>
        </p:nvSpPr>
        <p:spPr>
          <a:xfrm>
            <a:off x="7498686" y="710409"/>
            <a:ext cx="6096000" cy="523220"/>
          </a:xfrm>
          <a:prstGeom prst="rect">
            <a:avLst/>
          </a:prstGeom>
          <a:noFill/>
        </p:spPr>
        <p:txBody>
          <a:bodyPr wrap="square">
            <a:spAutoFit/>
          </a:bodyPr>
          <a:lstStyle/>
          <a:p>
            <a:r>
              <a:rPr lang="en-US" sz="2800" dirty="0">
                <a:latin typeface="Bahnschrift SemiBold SemiConden" panose="020B0502040204020203" pitchFamily="34" charset="0"/>
              </a:rPr>
              <a:t>Processed Image in FIJI </a:t>
            </a:r>
            <a:r>
              <a:rPr lang="en-US" sz="2000" dirty="0">
                <a:latin typeface="Bahnschrift SemiBold SemiConden" panose="020B0502040204020203" pitchFamily="34" charset="0"/>
              </a:rPr>
              <a:t>:</a:t>
            </a:r>
            <a:endParaRPr lang="en-IN" sz="2000" dirty="0"/>
          </a:p>
        </p:txBody>
      </p:sp>
      <p:sp>
        <p:nvSpPr>
          <p:cNvPr id="19" name="TextBox 18">
            <a:extLst>
              <a:ext uri="{FF2B5EF4-FFF2-40B4-BE49-F238E27FC236}">
                <a16:creationId xmlns:a16="http://schemas.microsoft.com/office/drawing/2014/main" id="{1F90B056-E50D-E462-0287-9544573BAD60}"/>
              </a:ext>
            </a:extLst>
          </p:cNvPr>
          <p:cNvSpPr txBox="1"/>
          <p:nvPr/>
        </p:nvSpPr>
        <p:spPr>
          <a:xfrm>
            <a:off x="255815" y="4645887"/>
            <a:ext cx="11490475" cy="1938992"/>
          </a:xfrm>
          <a:prstGeom prst="rect">
            <a:avLst/>
          </a:prstGeom>
          <a:noFill/>
        </p:spPr>
        <p:txBody>
          <a:bodyPr wrap="square">
            <a:spAutoFit/>
          </a:bodyPr>
          <a:lstStyle/>
          <a:p>
            <a:pPr marL="342900" indent="-342900">
              <a:buFont typeface="Wingdings" panose="05000000000000000000" pitchFamily="2" charset="2"/>
              <a:buChar char="Ø"/>
            </a:pPr>
            <a:r>
              <a:rPr lang="en-US" sz="2400" b="1" dirty="0">
                <a:latin typeface="Bahnschrift SemiBold SemiConden" panose="020B0502040204020203" pitchFamily="34" charset="0"/>
              </a:rPr>
              <a:t>Analysis of processed camera images</a:t>
            </a:r>
            <a:r>
              <a:rPr lang="en-US" sz="2400" dirty="0">
                <a:latin typeface="Bahnschrift SemiBold SemiConden" panose="020B0502040204020203" pitchFamily="34" charset="0"/>
              </a:rPr>
              <a:t>: </a:t>
            </a:r>
          </a:p>
          <a:p>
            <a:pPr marL="342900" indent="-342900">
              <a:buFont typeface="Arial" panose="020B0604020202020204" pitchFamily="34" charset="0"/>
              <a:buChar char="•"/>
            </a:pPr>
            <a:r>
              <a:rPr lang="en-US" sz="2400" dirty="0">
                <a:latin typeface="Bahnschrift SemiBold SemiConden" panose="020B0502040204020203" pitchFamily="34" charset="0"/>
              </a:rPr>
              <a:t> The worms are visible as white granular structures and the remaining black surface is the emptiest space in the petri dish environment.</a:t>
            </a:r>
          </a:p>
          <a:p>
            <a:pPr marL="342900" indent="-342900">
              <a:buFont typeface="Arial" panose="020B0604020202020204" pitchFamily="34" charset="0"/>
              <a:buChar char="•"/>
            </a:pPr>
            <a:r>
              <a:rPr lang="en-US" sz="2400" dirty="0">
                <a:latin typeface="Bahnschrift SemiBold SemiConden" panose="020B0502040204020203" pitchFamily="34" charset="0"/>
              </a:rPr>
              <a:t> We can draw insights such as concentration of worms ( number of worms ) in the petri dish at each time instant by using FIJI software. </a:t>
            </a:r>
            <a:endParaRPr lang="en-IN" sz="2000" dirty="0">
              <a:latin typeface="Bahnschrift SemiBold SemiConden" panose="020B0502040204020203" pitchFamily="34" charset="0"/>
            </a:endParaRPr>
          </a:p>
        </p:txBody>
      </p:sp>
      <p:pic>
        <p:nvPicPr>
          <p:cNvPr id="3" name="Picture 2">
            <a:extLst>
              <a:ext uri="{FF2B5EF4-FFF2-40B4-BE49-F238E27FC236}">
                <a16:creationId xmlns:a16="http://schemas.microsoft.com/office/drawing/2014/main" id="{39E6C03E-D153-E065-E491-31DB4FB9B4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8159" y="1250965"/>
            <a:ext cx="3902697" cy="3279331"/>
          </a:xfrm>
          <a:prstGeom prst="rect">
            <a:avLst/>
          </a:prstGeom>
        </p:spPr>
      </p:pic>
      <p:pic>
        <p:nvPicPr>
          <p:cNvPr id="8" name="Picture 7">
            <a:extLst>
              <a:ext uri="{FF2B5EF4-FFF2-40B4-BE49-F238E27FC236}">
                <a16:creationId xmlns:a16="http://schemas.microsoft.com/office/drawing/2014/main" id="{B262F723-EEB6-C93A-5454-9F8FDBC4E4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645" y="1233629"/>
            <a:ext cx="3902697" cy="3296667"/>
          </a:xfrm>
          <a:prstGeom prst="rect">
            <a:avLst/>
          </a:prstGeom>
        </p:spPr>
      </p:pic>
      <p:sp>
        <p:nvSpPr>
          <p:cNvPr id="10" name="Arrow: Left-Right 9">
            <a:extLst>
              <a:ext uri="{FF2B5EF4-FFF2-40B4-BE49-F238E27FC236}">
                <a16:creationId xmlns:a16="http://schemas.microsoft.com/office/drawing/2014/main" id="{3B44DC33-8767-ADF9-5D7A-F85E4F0D306D}"/>
              </a:ext>
            </a:extLst>
          </p:cNvPr>
          <p:cNvSpPr/>
          <p:nvPr/>
        </p:nvSpPr>
        <p:spPr>
          <a:xfrm>
            <a:off x="4270343" y="2562204"/>
            <a:ext cx="3377816" cy="6568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6FCA42A-74ED-A61F-5974-E09FF11D4A28}"/>
              </a:ext>
            </a:extLst>
          </p:cNvPr>
          <p:cNvSpPr txBox="1"/>
          <p:nvPr/>
        </p:nvSpPr>
        <p:spPr>
          <a:xfrm>
            <a:off x="4882404" y="1885095"/>
            <a:ext cx="2237295" cy="830997"/>
          </a:xfrm>
          <a:prstGeom prst="rect">
            <a:avLst/>
          </a:prstGeom>
          <a:noFill/>
        </p:spPr>
        <p:txBody>
          <a:bodyPr wrap="square">
            <a:spAutoFit/>
          </a:bodyPr>
          <a:lstStyle/>
          <a:p>
            <a:r>
              <a:rPr lang="en-US" sz="2400" dirty="0">
                <a:latin typeface="Bahnschrift SemiBold SemiConden" panose="020B0502040204020203" pitchFamily="34" charset="0"/>
              </a:rPr>
              <a:t>Both are at time t = 45 min</a:t>
            </a:r>
            <a:endParaRPr lang="en-IN" sz="2400" dirty="0"/>
          </a:p>
        </p:txBody>
      </p:sp>
    </p:spTree>
    <p:extLst>
      <p:ext uri="{BB962C8B-B14F-4D97-AF65-F5344CB8AC3E}">
        <p14:creationId xmlns:p14="http://schemas.microsoft.com/office/powerpoint/2010/main" val="40260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5640</TotalTime>
  <Words>1899</Words>
  <Application>Microsoft Office PowerPoint</Application>
  <PresentationFormat>Widescreen</PresentationFormat>
  <Paragraphs>274</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Bahnschrift SemiBold</vt:lpstr>
      <vt:lpstr>Bahnschrift SemiBold Condensed</vt:lpstr>
      <vt:lpstr>Bahnschrift SemiBold SemiConden</vt:lpstr>
      <vt:lpstr>Bahnschrift SemiCondensed</vt:lpstr>
      <vt:lpstr>Calibri</vt:lpstr>
      <vt:lpstr>Calibri Light</vt:lpstr>
      <vt:lpstr>Wingdings</vt:lpstr>
      <vt:lpstr>Office Theme</vt:lpstr>
      <vt:lpstr>PowerPoint Presentation</vt:lpstr>
      <vt:lpstr>Objective</vt:lpstr>
      <vt:lpstr>Introduction</vt:lpstr>
      <vt:lpstr>Specification of speckle images</vt:lpstr>
      <vt:lpstr> Workflow</vt:lpstr>
      <vt:lpstr> ML Pipeline</vt:lpstr>
      <vt:lpstr>Methodology</vt:lpstr>
      <vt:lpstr>PowerPoint Presentation</vt:lpstr>
      <vt:lpstr>PowerPoint Presentation</vt:lpstr>
      <vt:lpstr>PowerPoint Presentation</vt:lpstr>
      <vt:lpstr>PowerPoint Presentation</vt:lpstr>
      <vt:lpstr>PowerPoint Presentation</vt:lpstr>
      <vt:lpstr>Fourier Transformation </vt:lpstr>
      <vt:lpstr>Machine Learning Approach</vt:lpstr>
      <vt:lpstr>Machine Learning Approach</vt:lpstr>
      <vt:lpstr>PowerPoint Presentation</vt:lpstr>
      <vt:lpstr>ANN Results</vt:lpstr>
      <vt:lpstr>ANN Results</vt:lpstr>
      <vt:lpstr>Results</vt:lpstr>
      <vt:lpstr>Results</vt:lpstr>
      <vt:lpstr>3-D CNN Results</vt:lpstr>
      <vt:lpstr>3-D CNN Results</vt:lpstr>
      <vt:lpstr>Results</vt:lpstr>
      <vt:lpstr>Results</vt:lpstr>
      <vt:lpstr>Lazy predict Results</vt:lpstr>
      <vt:lpstr>Lazy predict Results</vt:lpstr>
      <vt:lpstr>Future work</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vengadesan palanimanickam</dc:creator>
  <cp:lastModifiedBy>Akhil Rathod</cp:lastModifiedBy>
  <cp:revision>158</cp:revision>
  <dcterms:created xsi:type="dcterms:W3CDTF">2022-11-23T12:27:00Z</dcterms:created>
  <dcterms:modified xsi:type="dcterms:W3CDTF">2024-11-30T06:37:16Z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E0EE2E2269A14CDAA9A85526D694217B</vt:lpwstr>
  </property>
  <property fmtid="{D5CDD505-2E9C-101B-9397-08002B2CF9AE}" pid="3" name="KSOProductBuildVer">
    <vt:lpwstr>1033-11.2.0.11225</vt:lpwstr>
  </property>
</Properties>
</file>