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3.jpg" ContentType="image/jpeg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6" r:id="rId3"/>
    <p:sldId id="277" r:id="rId4"/>
    <p:sldId id="278" r:id="rId5"/>
    <p:sldId id="279" r:id="rId6"/>
    <p:sldId id="280" r:id="rId7"/>
    <p:sldId id="260" r:id="rId8"/>
    <p:sldId id="261" r:id="rId9"/>
    <p:sldId id="262" r:id="rId10"/>
    <p:sldId id="263" r:id="rId11"/>
    <p:sldId id="264" r:id="rId12"/>
    <p:sldId id="281" r:id="rId13"/>
    <p:sldId id="273" r:id="rId14"/>
    <p:sldId id="267" r:id="rId15"/>
    <p:sldId id="266" r:id="rId16"/>
    <p:sldId id="268" r:id="rId17"/>
    <p:sldId id="269" r:id="rId18"/>
    <p:sldId id="257" r:id="rId19"/>
    <p:sldId id="270" r:id="rId20"/>
    <p:sldId id="282" r:id="rId21"/>
    <p:sldId id="271" r:id="rId22"/>
    <p:sldId id="2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1" autoAdjust="0"/>
    <p:restoredTop sz="94660"/>
  </p:normalViewPr>
  <p:slideViewPr>
    <p:cSldViewPr snapToGrid="0">
      <p:cViewPr varScale="1">
        <p:scale>
          <a:sx n="77" d="100"/>
          <a:sy n="77" d="100"/>
        </p:scale>
        <p:origin x="878" y="-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73CAD6-246B-40E1-8D50-193CD0DC388B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C0821-B830-4037-8AD6-C61080BE7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597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CC0821-B830-4037-8AD6-C61080BE74B8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534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84480A-EF02-0E0E-DC55-84C7B2F6D9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F4B34C-86D5-7BD2-B8C6-6A2BAC5A24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C9EFFE-41A4-CCCF-0D36-F90C9BCA09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BDF4A-DEB6-F89B-485E-15112C264F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CC0821-B830-4037-8AD6-C61080BE74B8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894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227DDD-62DA-A8E1-2248-3284D6290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F72D48-8DB4-5FA6-C0E6-1E1C0BBA27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14D9E6-2D53-129B-E5B0-1ED0CC153A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4B1C8C-D535-2FB4-A161-2EA29935A2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CC0821-B830-4037-8AD6-C61080BE74B8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8781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531795-1E61-94D1-EB69-8AE76115C2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37154F-2AD0-3F9D-0BAB-74FB9D0247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BD2E52-6A5F-2B92-520B-F44D9DF5B3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4839BC-88F5-643C-1A25-2967B51549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CC0821-B830-4037-8AD6-C61080BE74B8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249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1E09E9-146C-96AC-4E01-B8E09E730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A1260A-E2AC-D0B0-143A-EB286E9EB5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F9E8C8-EEC7-C18F-96A4-DB464FF508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D28F39-B1B3-A3FC-F449-BE147AAA7E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CC0821-B830-4037-8AD6-C61080BE74B8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705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04607E-F744-D70D-DDAC-AE8F28AE3D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1EC39F-72A8-699F-93F4-EC7AFDF940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25EF5E-FEED-947D-804B-99AD63FFBD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6A4B99-D5C1-FDF6-D140-E022C937A8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CC0821-B830-4037-8AD6-C61080BE74B8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738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51923-A693-8FDE-A486-BDC618CD2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C7EE9-670A-E5DF-B8DB-979E4CF05A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34B4E-D325-768F-2811-C4031D66A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06DBA-64AF-43B0-8E77-9ABE78E35073}" type="datetime1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2FABF-267F-94A7-7474-7543F71CA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0C0AA-A523-51CD-60DC-B27B025EC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BB95-6631-40E2-93DE-A7D05F978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585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478BF-06AF-4849-D6B2-594858C5D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EECCD7-F182-C18B-1449-E45CF19FF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193FA-A5DF-BAFF-DB38-C09AF6E3E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65F2-8373-4044-ADE1-091B8359A3FE}" type="datetime1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640BE-C26C-FB4B-EA2E-CA94FEBE4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90799-B9D4-EBD9-F420-15D1CFD12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BB95-6631-40E2-93DE-A7D05F978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041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0D5AF5-76DC-5695-96E0-1F00094842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59694C-AF4B-F4BB-2D92-15DA694FB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0AAAD-E50E-3615-769B-A2C707372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65437-4646-43C7-981D-6B36A527F521}" type="datetime1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F1D23-83E2-D331-4B3A-CA68DB3D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811E4-6C52-BAA6-1804-50221E659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BB95-6631-40E2-93DE-A7D05F978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831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911A9-E382-2F2F-1BBB-F12523E47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2E36A-69D3-919B-79A8-8280BD66F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A2640-148D-5FE5-7026-19EF2A002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5234A-390C-4B6E-8B6F-8C43F92A55DF}" type="datetime1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58308-DE21-5283-FE40-48CFA6E59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A0960-562E-C217-B187-5E6C73B2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BB95-6631-40E2-93DE-A7D05F978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618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F348E-181F-D9BA-D448-47C980690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44759-6E4D-5C41-B4D7-2FD993E57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2D8F1-5ED3-77BD-F9A6-A192926A3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87D6-EAB1-4EB4-A479-26E80F5543FE}" type="datetime1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9A855-40E0-6DD1-3740-5515BD6E3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D0336-556D-37E1-CD0C-178FE1865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BB95-6631-40E2-93DE-A7D05F978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53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D0E28-ECFC-CFF1-3AB2-383EBF2BB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3DD4A-0F3C-4B15-C19F-0CB69B7F9B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494AEE-A3C1-2E9B-C15A-324E4EB9F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FB343B-D55C-E5C7-353B-A042A1922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6FE6-74A7-47F0-AED9-647F47451061}" type="datetime1">
              <a:rPr lang="en-IN" smtClean="0"/>
              <a:t>29-11-2024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AD008D-F238-129E-5C2A-59C3B43F2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A4F4D9-55CF-9F6E-02F1-AE96D29F8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BB95-6631-40E2-93DE-A7D05F978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999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6AA72-F1BD-BB49-FD18-06DDE301C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69174-5A42-6040-BE8E-D0CAA1112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7A1D71-34A1-F4B3-58D3-76E8E8180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A4B940-1362-39AC-4F4F-419CAF834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0285ED-1C45-441B-0249-543ECCBE1B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03E2E8-38A6-0DA5-5B81-1A49BFF05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4EE72-46E3-489B-9D02-B0384D88B5AE}" type="datetime1">
              <a:rPr lang="en-IN" smtClean="0"/>
              <a:t>29-11-2024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A64A31-D47C-98F1-78EB-F82DDA5EB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66909B-7749-77C7-6D80-53B69B60A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BB95-6631-40E2-93DE-A7D05F978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233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1CD41-969C-EB9A-A828-33B4F9B7E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BED67B-E007-985B-2FEC-75258B0AA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BEAF-9877-4A82-AA4F-26721C09B7C5}" type="datetime1">
              <a:rPr lang="en-IN" smtClean="0"/>
              <a:t>29-11-2024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C6B55B-717D-1FD9-C4C1-22796AC81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C1DC96-619A-2954-8297-4BE6D07CD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BB95-6631-40E2-93DE-A7D05F978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604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85906E-26BD-263C-5615-453BE9E5C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47BDC-9F90-43A2-A868-FFB6987BE0C3}" type="datetime1">
              <a:rPr lang="en-IN" smtClean="0"/>
              <a:t>29-11-2024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C7FAA7-BD3B-6DC9-C4A9-89B8A8C84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9DE8D-68B1-E59E-D0C7-5C57118E7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BB95-6631-40E2-93DE-A7D05F978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215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46B12-1171-F9DB-80D3-2DC9EF05B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2579B-1844-8ED0-F0B1-073AC595A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7E6CF1-371D-3725-C997-AF7F2A8D9D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95026-756D-61E4-8E83-B1ED0560A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54C6-04DD-4DC6-B636-93683F33C1EF}" type="datetime1">
              <a:rPr lang="en-IN" smtClean="0"/>
              <a:t>29-11-2024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28531-2475-99EA-870E-FFE3BEBF8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BCD38-23CA-87CB-F2A4-A9DABDB96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BB95-6631-40E2-93DE-A7D05F978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684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A5E37-C7C3-0638-6C80-A0AB9850F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24AB0A-6B43-ADA0-6C17-D2A9509461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A0C860-1347-67EF-00D0-DE53FE90DD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61506-6EA9-37C9-500A-1FAA99E3F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6EFBF-F7BE-42AE-AB0C-82057BD85A94}" type="datetime1">
              <a:rPr lang="en-IN" smtClean="0"/>
              <a:t>29-11-2024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D554F1-A4FF-E3CC-AC61-5613AEA84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3391C-9687-855E-B399-DD16E27C7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BB95-6631-40E2-93DE-A7D05F978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809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840E5-8348-3CD6-FABB-F67AF7F48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1EAC1-B570-0540-999E-5450A92F4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F6409-A5C9-4CF8-399E-71A730A8EF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0E558-2D37-47FA-90A7-AEE9F025B915}" type="datetime1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E9F45-DCA6-A8FE-B2AD-E418ED81F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269C0-FCF9-BAB8-EE1D-4592738D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2BB95-6631-40E2-93DE-A7D05F978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846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mentor.io/@mgalarny/understanding-boxplots-10cbs1cyap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how-to-create-a-seaborn-correlation-heatmap-in-python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azypredict.readthedocs.io/en/latest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doi.org/10.1007/s11356-021-14880-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244155878_Drag_Coefficient_and_Terminal_Velocity_of_Spherical_and_Non-Spherical_Particles" TargetMode="External"/><Relationship Id="rId2" Type="http://schemas.openxmlformats.org/officeDocument/2006/relationships/hyperlink" Target="https://agupubs.onlinelibrary.wiley.com/doi/10.1002/2017JB014926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ink.springer.com/article/10.1007/s11356-021-14880-9" TargetMode="External"/><Relationship Id="rId4" Type="http://schemas.openxmlformats.org/officeDocument/2006/relationships/hyperlink" Target="https://www.sciencedirect.com/journal/powder-technology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Akhil/Intern/Research%20papers/HaiderandLevenspiel_1989drag%20coef&amp;terminalvel%20of%20sph&amp;non%20sph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-you-note-thank-thank-you-note-1428147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Akhil/Intern/Research%20papers/HaiderandLevenspiel_1989drag%20coef&amp;terminalvel%20of%20sph&amp;non%20sph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Akhil/Intern/Research%20papers/yang2021dragcoef%20theory.pdf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Akhil/Intern/Research%20papers/Dioguardi2018%20Dragcoef%20for%20Non%20sph%20part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Akhil/Intern/Research%20papers/Dioguardi2018%20Dragcoef%20for%20Non%20sph%20part.pdf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answers.opencv.org/question/111923/detecting-the-shape-of-irregular-object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D65A033-DF8F-5CB1-BC94-5D373183B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2667" y="350970"/>
            <a:ext cx="10269237" cy="1655762"/>
          </a:xfrm>
        </p:spPr>
        <p:txBody>
          <a:bodyPr>
            <a:normAutofit fontScale="92500"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Comparative Study of Machine Learning Algorithms in</a:t>
            </a:r>
          </a:p>
          <a:p>
            <a:r>
              <a:rPr lang="en-US" sz="3600" b="1" dirty="0">
                <a:solidFill>
                  <a:schemeClr val="accent1"/>
                </a:solidFill>
              </a:rPr>
              <a:t>Predicting the Drag Coefficient of Non-Spherical</a:t>
            </a:r>
          </a:p>
          <a:p>
            <a:r>
              <a:rPr lang="en-US" sz="3600" b="1" dirty="0">
                <a:solidFill>
                  <a:schemeClr val="accent1"/>
                </a:solidFill>
              </a:rPr>
              <a:t>Particles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5DB2E2-70BC-FE08-8A15-FE34EA5E6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667" y="402734"/>
            <a:ext cx="1531813" cy="16824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1187F50-92CC-F46B-9C73-BBB8C9606413}"/>
              </a:ext>
            </a:extLst>
          </p:cNvPr>
          <p:cNvSpPr txBox="1"/>
          <p:nvPr/>
        </p:nvSpPr>
        <p:spPr>
          <a:xfrm>
            <a:off x="-1197813" y="5675228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>
                <a:latin typeface="Bahnschrift SemiCondensed" panose="020B0502040204020203" pitchFamily="34" charset="0"/>
                <a:cs typeface="Arial" panose="020B0604020202020204" pitchFamily="34" charset="0"/>
              </a:rPr>
              <a:t>INTERN SUPERVISOR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algn="ctr"/>
            <a:r>
              <a:rPr lang="en-US" sz="2000" dirty="0">
                <a:latin typeface="Bahnschrift SemiCondensed" panose="020B0502040204020203" pitchFamily="34" charset="0"/>
                <a:cs typeface="Arial" panose="020B0604020202020204" pitchFamily="34" charset="0"/>
              </a:rPr>
              <a:t>Dr. Narshimha Mangadoddy</a:t>
            </a:r>
          </a:p>
          <a:p>
            <a:pPr algn="ctr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8128BD-F729-7DC7-9761-06747FD71368}"/>
              </a:ext>
            </a:extLst>
          </p:cNvPr>
          <p:cNvSpPr txBox="1"/>
          <p:nvPr/>
        </p:nvSpPr>
        <p:spPr>
          <a:xfrm>
            <a:off x="7139815" y="5636356"/>
            <a:ext cx="67457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Bahnschrift SemiCondensed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2000" b="1" u="sng" dirty="0">
                <a:latin typeface="Bahnschrift SemiCondensed" panose="020B0502040204020203" pitchFamily="34" charset="0"/>
                <a:cs typeface="Arial" panose="020B0604020202020204" pitchFamily="34" charset="0"/>
              </a:rPr>
              <a:t>PRESENTED BY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algn="ctr"/>
            <a:r>
              <a:rPr lang="en-US" sz="2000" dirty="0">
                <a:latin typeface="Bahnschrift SemiCondensed" panose="020B0502040204020203" pitchFamily="34" charset="0"/>
                <a:cs typeface="Arial" panose="020B0604020202020204" pitchFamily="34" charset="0"/>
              </a:rPr>
              <a:t>Akhil Rathod(2021CHB1364</a:t>
            </a:r>
            <a:r>
              <a:rPr lang="en-US" sz="1800" dirty="0">
                <a:latin typeface="Bahnschrift SemiCondensed" panose="020B0502040204020203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C3F6AF5-87CF-77C3-926A-820BEFB30A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099" y="1924049"/>
            <a:ext cx="3298371" cy="273332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9536036-18A8-8D8E-1475-D65FBEADD05E}"/>
              </a:ext>
            </a:extLst>
          </p:cNvPr>
          <p:cNvSpPr txBox="1"/>
          <p:nvPr/>
        </p:nvSpPr>
        <p:spPr>
          <a:xfrm>
            <a:off x="3766723" y="5670917"/>
            <a:ext cx="44250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>
                <a:latin typeface="Bahnschrift SemiCondensed" panose="020B0502040204020203" pitchFamily="34" charset="0"/>
                <a:cs typeface="Arial" panose="020B0604020202020204" pitchFamily="34" charset="0"/>
              </a:rPr>
              <a:t>II301 SUPERVISOR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algn="ctr"/>
            <a:r>
              <a:rPr lang="en-US" sz="2000" dirty="0">
                <a:latin typeface="Bahnschrift SemiCondensed" panose="020B0502040204020203" pitchFamily="34" charset="0"/>
                <a:cs typeface="Arial" panose="020B0604020202020204" pitchFamily="34" charset="0"/>
              </a:rPr>
              <a:t>Dr. Vishwajeet Mehandia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950C3E-8502-4C42-A9FA-E24D25E51C8A}"/>
              </a:ext>
            </a:extLst>
          </p:cNvPr>
          <p:cNvSpPr txBox="1"/>
          <p:nvPr/>
        </p:nvSpPr>
        <p:spPr>
          <a:xfrm>
            <a:off x="2069684" y="4738736"/>
            <a:ext cx="7315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2F5496"/>
                </a:solidFill>
                <a:latin typeface="Bahnschrift SemiBold SemiConden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Mineral Processing and Multiphase flows Lab, IIT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2F5496"/>
                </a:solidFill>
                <a:latin typeface="Bahnschrift SemiBold SemiConden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Hyderabad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77673E8-5C86-2150-3ACB-2E91B0D65AC5}"/>
              </a:ext>
            </a:extLst>
          </p:cNvPr>
          <p:cNvCxnSpPr>
            <a:cxnSpLocks/>
          </p:cNvCxnSpPr>
          <p:nvPr/>
        </p:nvCxnSpPr>
        <p:spPr>
          <a:xfrm>
            <a:off x="406400" y="5554992"/>
            <a:ext cx="113566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AAF92D-0781-9B27-E3B6-E4BE6149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1554" y="6400848"/>
            <a:ext cx="2743200" cy="365125"/>
          </a:xfrm>
        </p:spPr>
        <p:txBody>
          <a:bodyPr/>
          <a:lstStyle/>
          <a:p>
            <a:fld id="{E442BB95-6631-40E2-93DE-A7D05F978ECF}" type="slidenum">
              <a:rPr lang="en-IN" sz="2000" b="1" smtClean="0">
                <a:solidFill>
                  <a:schemeClr val="tx1"/>
                </a:solidFill>
              </a:rPr>
              <a:t>1</a:t>
            </a:fld>
            <a:endParaRPr lang="en-IN" sz="2000" b="1" dirty="0">
              <a:solidFill>
                <a:schemeClr val="tx1"/>
              </a:solidFill>
            </a:endParaRPr>
          </a:p>
        </p:txBody>
      </p:sp>
      <p:grpSp>
        <p:nvGrpSpPr>
          <p:cNvPr id="6" name="object 22">
            <a:extLst>
              <a:ext uri="{FF2B5EF4-FFF2-40B4-BE49-F238E27FC236}">
                <a16:creationId xmlns:a16="http://schemas.microsoft.com/office/drawing/2014/main" id="{5B36760D-706B-B7BF-9786-43ADE116BD85}"/>
              </a:ext>
            </a:extLst>
          </p:cNvPr>
          <p:cNvGrpSpPr/>
          <p:nvPr/>
        </p:nvGrpSpPr>
        <p:grpSpPr>
          <a:xfrm>
            <a:off x="1" y="-1"/>
            <a:ext cx="12219624" cy="294365"/>
            <a:chOff x="0" y="0"/>
            <a:chExt cx="4608195" cy="140335"/>
          </a:xfrm>
        </p:grpSpPr>
        <p:sp>
          <p:nvSpPr>
            <p:cNvPr id="7" name="object 23">
              <a:extLst>
                <a:ext uri="{FF2B5EF4-FFF2-40B4-BE49-F238E27FC236}">
                  <a16:creationId xmlns:a16="http://schemas.microsoft.com/office/drawing/2014/main" id="{C56A338E-3AF6-507A-D0FA-46CEAF3179FC}"/>
                </a:ext>
              </a:extLst>
            </p:cNvPr>
            <p:cNvSpPr/>
            <p:nvPr/>
          </p:nvSpPr>
          <p:spPr>
            <a:xfrm>
              <a:off x="0" y="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40017"/>
                  </a:lnTo>
                  <a:lnTo>
                    <a:pt x="2303995" y="1400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194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24">
              <a:extLst>
                <a:ext uri="{FF2B5EF4-FFF2-40B4-BE49-F238E27FC236}">
                  <a16:creationId xmlns:a16="http://schemas.microsoft.com/office/drawing/2014/main" id="{97CF3233-8094-70BF-04E0-64959263F916}"/>
                </a:ext>
              </a:extLst>
            </p:cNvPr>
            <p:cNvSpPr/>
            <p:nvPr/>
          </p:nvSpPr>
          <p:spPr>
            <a:xfrm>
              <a:off x="2303995" y="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40017"/>
                  </a:lnTo>
                  <a:lnTo>
                    <a:pt x="2303995" y="1400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99B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29">
            <a:extLst>
              <a:ext uri="{FF2B5EF4-FFF2-40B4-BE49-F238E27FC236}">
                <a16:creationId xmlns:a16="http://schemas.microsoft.com/office/drawing/2014/main" id="{F39DDA60-7214-207F-9A87-333FA63E1096}"/>
              </a:ext>
            </a:extLst>
          </p:cNvPr>
          <p:cNvGrpSpPr/>
          <p:nvPr/>
        </p:nvGrpSpPr>
        <p:grpSpPr>
          <a:xfrm>
            <a:off x="1" y="6464477"/>
            <a:ext cx="12191999" cy="393523"/>
            <a:chOff x="0" y="3346348"/>
            <a:chExt cx="4608017" cy="109855"/>
          </a:xfrm>
        </p:grpSpPr>
        <p:sp>
          <p:nvSpPr>
            <p:cNvPr id="12" name="object 30">
              <a:extLst>
                <a:ext uri="{FF2B5EF4-FFF2-40B4-BE49-F238E27FC236}">
                  <a16:creationId xmlns:a16="http://schemas.microsoft.com/office/drawing/2014/main" id="{34984F5A-BBFD-BC56-7E6C-ACBBA89A10F4}"/>
                </a:ext>
              </a:extLst>
            </p:cNvPr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77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31">
              <a:extLst>
                <a:ext uri="{FF2B5EF4-FFF2-40B4-BE49-F238E27FC236}">
                  <a16:creationId xmlns:a16="http://schemas.microsoft.com/office/drawing/2014/main" id="{2152DE1A-5D02-E9A2-4F1E-FB8A0667A1BD}"/>
                </a:ext>
              </a:extLst>
            </p:cNvPr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65D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32">
              <a:extLst>
                <a:ext uri="{FF2B5EF4-FFF2-40B4-BE49-F238E27FC236}">
                  <a16:creationId xmlns:a16="http://schemas.microsoft.com/office/drawing/2014/main" id="{48152F21-129E-0D01-685F-49B17190DA90}"/>
                </a:ext>
              </a:extLst>
            </p:cNvPr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99B1C6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sz="2400" b="1" dirty="0">
                  <a:latin typeface="+mj-lt"/>
                </a:rPr>
                <a:t>                                               1</a:t>
              </a:r>
              <a:endParaRPr sz="2400" b="1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0303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AC777C-BC5E-DDFF-46B1-6D12AA5A0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57A3A-CBE9-B84C-1577-FE89560F5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626" y="332385"/>
            <a:ext cx="10280748" cy="811275"/>
          </a:xfrm>
        </p:spPr>
        <p:txBody>
          <a:bodyPr>
            <a:normAutofit fontScale="90000"/>
          </a:bodyPr>
          <a:lstStyle/>
          <a:p>
            <a:r>
              <a:rPr lang="en-US" sz="4000" b="1" u="sng" dirty="0">
                <a:solidFill>
                  <a:schemeClr val="accent1"/>
                </a:solidFill>
                <a:latin typeface="+mn-lt"/>
              </a:rPr>
              <a:t>Exploratory Data Analysis and Feature Engineering </a:t>
            </a:r>
            <a:r>
              <a:rPr lang="en-US" sz="3600" b="1" u="sng" dirty="0">
                <a:solidFill>
                  <a:schemeClr val="accent1"/>
                </a:solidFill>
                <a:latin typeface="+mn-lt"/>
              </a:rPr>
              <a:t>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8FEF223-257B-F88A-FB3B-2E4D7BC910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42900" y="1253306"/>
            <a:ext cx="6298765" cy="4216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Feature Selection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Forward Selection Method, features that improve prediction of y are iteratively added. This is repeated until additional features do not improve the prediction of y.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/>
              <a:t>Selected features for ML: </a:t>
            </a:r>
            <a:r>
              <a:rPr lang="en-US" altLang="en-US" sz="2000" b="1" dirty="0"/>
              <a:t>Re , </a:t>
            </a:r>
            <a:r>
              <a:rPr lang="el-GR" altLang="en-US" sz="2000" b="1" dirty="0"/>
              <a:t>Ψ</a:t>
            </a:r>
            <a:r>
              <a:rPr lang="en-US" altLang="en-US" sz="2000" b="1" dirty="0"/>
              <a:t> </a:t>
            </a:r>
            <a:r>
              <a:rPr lang="en-US" altLang="en-US" sz="2000" dirty="0"/>
              <a:t>.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/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2)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Outlier detection </a:t>
            </a:r>
            <a:r>
              <a:rPr lang="en-US" altLang="en-US" sz="2000" dirty="0"/>
              <a:t>: Inter-quartile range Method[296 outliers were found].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F7AFE69-1FB7-1751-CB6C-886B8D739DD8}"/>
              </a:ext>
            </a:extLst>
          </p:cNvPr>
          <p:cNvCxnSpPr>
            <a:cxnSpLocks/>
          </p:cNvCxnSpPr>
          <p:nvPr/>
        </p:nvCxnSpPr>
        <p:spPr>
          <a:xfrm>
            <a:off x="6641665" y="1143660"/>
            <a:ext cx="0" cy="46294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731ECF8-D7FC-7C95-AA96-01A19100A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051" y="1253306"/>
            <a:ext cx="5129075" cy="35477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65CE4CD-7602-1811-E11A-7A78E83AD63B}"/>
              </a:ext>
            </a:extLst>
          </p:cNvPr>
          <p:cNvSpPr txBox="1"/>
          <p:nvPr/>
        </p:nvSpPr>
        <p:spPr>
          <a:xfrm>
            <a:off x="8290133" y="5059624"/>
            <a:ext cx="27741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Figure 2 : IQR method [ </a:t>
            </a:r>
            <a:r>
              <a:rPr lang="en-US" b="1" dirty="0">
                <a:solidFill>
                  <a:schemeClr val="accent1"/>
                </a:solidFill>
                <a:hlinkClick r:id="rId3"/>
              </a:rPr>
              <a:t>3</a:t>
            </a:r>
            <a:r>
              <a:rPr lang="en-US" b="1" dirty="0"/>
              <a:t> ]</a:t>
            </a:r>
            <a:endParaRPr lang="en-IN" b="1" dirty="0"/>
          </a:p>
        </p:txBody>
      </p:sp>
      <p:grpSp>
        <p:nvGrpSpPr>
          <p:cNvPr id="6" name="object 22">
            <a:extLst>
              <a:ext uri="{FF2B5EF4-FFF2-40B4-BE49-F238E27FC236}">
                <a16:creationId xmlns:a16="http://schemas.microsoft.com/office/drawing/2014/main" id="{8F1348EC-1B55-AF8D-F10C-3BA42CA95EE3}"/>
              </a:ext>
            </a:extLst>
          </p:cNvPr>
          <p:cNvGrpSpPr/>
          <p:nvPr/>
        </p:nvGrpSpPr>
        <p:grpSpPr>
          <a:xfrm>
            <a:off x="-27624" y="2040"/>
            <a:ext cx="12219624" cy="294365"/>
            <a:chOff x="0" y="0"/>
            <a:chExt cx="4608195" cy="140335"/>
          </a:xfrm>
        </p:grpSpPr>
        <p:sp>
          <p:nvSpPr>
            <p:cNvPr id="8" name="object 23">
              <a:extLst>
                <a:ext uri="{FF2B5EF4-FFF2-40B4-BE49-F238E27FC236}">
                  <a16:creationId xmlns:a16="http://schemas.microsoft.com/office/drawing/2014/main" id="{62079F9E-F76F-D4EC-011F-3AE3C311F8E2}"/>
                </a:ext>
              </a:extLst>
            </p:cNvPr>
            <p:cNvSpPr/>
            <p:nvPr/>
          </p:nvSpPr>
          <p:spPr>
            <a:xfrm>
              <a:off x="0" y="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40017"/>
                  </a:lnTo>
                  <a:lnTo>
                    <a:pt x="2303995" y="1400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194F7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24">
              <a:extLst>
                <a:ext uri="{FF2B5EF4-FFF2-40B4-BE49-F238E27FC236}">
                  <a16:creationId xmlns:a16="http://schemas.microsoft.com/office/drawing/2014/main" id="{130C23E4-11DE-B3AA-C074-BB0D85B44A06}"/>
                </a:ext>
              </a:extLst>
            </p:cNvPr>
            <p:cNvSpPr/>
            <p:nvPr/>
          </p:nvSpPr>
          <p:spPr>
            <a:xfrm>
              <a:off x="2303995" y="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40017"/>
                  </a:lnTo>
                  <a:lnTo>
                    <a:pt x="2303995" y="1400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99B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29">
            <a:extLst>
              <a:ext uri="{FF2B5EF4-FFF2-40B4-BE49-F238E27FC236}">
                <a16:creationId xmlns:a16="http://schemas.microsoft.com/office/drawing/2014/main" id="{2684CE9B-4537-5CBF-1C4B-DD60E58807AD}"/>
              </a:ext>
            </a:extLst>
          </p:cNvPr>
          <p:cNvGrpSpPr/>
          <p:nvPr/>
        </p:nvGrpSpPr>
        <p:grpSpPr>
          <a:xfrm>
            <a:off x="13540" y="6467092"/>
            <a:ext cx="12191999" cy="393522"/>
            <a:chOff x="0" y="3346348"/>
            <a:chExt cx="4608017" cy="109855"/>
          </a:xfrm>
        </p:grpSpPr>
        <p:sp>
          <p:nvSpPr>
            <p:cNvPr id="14" name="object 30">
              <a:extLst>
                <a:ext uri="{FF2B5EF4-FFF2-40B4-BE49-F238E27FC236}">
                  <a16:creationId xmlns:a16="http://schemas.microsoft.com/office/drawing/2014/main" id="{B4DB134E-950D-297A-6433-11EF242970A4}"/>
                </a:ext>
              </a:extLst>
            </p:cNvPr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77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31">
              <a:extLst>
                <a:ext uri="{FF2B5EF4-FFF2-40B4-BE49-F238E27FC236}">
                  <a16:creationId xmlns:a16="http://schemas.microsoft.com/office/drawing/2014/main" id="{76919494-3901-27C5-13BA-9F072D0A5015}"/>
                </a:ext>
              </a:extLst>
            </p:cNvPr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65D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32">
              <a:extLst>
                <a:ext uri="{FF2B5EF4-FFF2-40B4-BE49-F238E27FC236}">
                  <a16:creationId xmlns:a16="http://schemas.microsoft.com/office/drawing/2014/main" id="{84903107-DB31-8370-318E-6FEF20325E72}"/>
                </a:ext>
              </a:extLst>
            </p:cNvPr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99B1C6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sz="2400" b="1" dirty="0">
                  <a:latin typeface="+mj-lt"/>
                </a:rPr>
                <a:t>                                               11</a:t>
              </a:r>
              <a:endParaRPr sz="2400" b="1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6562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40F540-39CC-CE86-CA3A-802CC6597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5135C-95F9-0CBA-1707-9E1EA5184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166" y="457239"/>
            <a:ext cx="10515600" cy="652544"/>
          </a:xfrm>
        </p:spPr>
        <p:txBody>
          <a:bodyPr>
            <a:normAutofit/>
          </a:bodyPr>
          <a:lstStyle/>
          <a:p>
            <a:r>
              <a:rPr lang="en-US" sz="3600" b="1" u="sng" dirty="0">
                <a:solidFill>
                  <a:schemeClr val="accent1"/>
                </a:solidFill>
                <a:latin typeface="+mn-lt"/>
              </a:rPr>
              <a:t>Exploratory Data Analysis: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5C579F1-A1DF-3216-91D3-7E68CE9B9D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57880" y="1247635"/>
            <a:ext cx="5339645" cy="4199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3) Correlation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en-US" sz="2000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en-US" sz="2000" dirty="0">
                <a:solidFill>
                  <a:srgbClr val="040C28"/>
                </a:solidFill>
                <a:latin typeface="Google Sans"/>
              </a:rPr>
              <a:t>S</a:t>
            </a:r>
            <a:r>
              <a:rPr lang="en-US" sz="2000" b="0" i="0" dirty="0">
                <a:solidFill>
                  <a:srgbClr val="040C28"/>
                </a:solidFill>
                <a:effectLst/>
              </a:rPr>
              <a:t>trength of an association between two variables.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2000" dirty="0">
              <a:solidFill>
                <a:srgbClr val="040C28"/>
              </a:solidFill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i="0" dirty="0">
                <a:solidFill>
                  <a:srgbClr val="040C28"/>
                </a:solidFill>
                <a:effectLst/>
              </a:rPr>
              <a:t>4)Data Splitting</a:t>
            </a:r>
            <a:r>
              <a:rPr lang="en-US" sz="2000" b="0" i="0" dirty="0">
                <a:solidFill>
                  <a:srgbClr val="040C28"/>
                </a:solidFill>
                <a:effectLst/>
              </a:rPr>
              <a:t>: 80:20 </a:t>
            </a:r>
            <a:endParaRPr lang="en-US" sz="2000" dirty="0">
              <a:solidFill>
                <a:srgbClr val="040C28"/>
              </a:solidFill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0" i="0" dirty="0">
                <a:solidFill>
                  <a:srgbClr val="040C28"/>
                </a:solidFill>
                <a:effectLst/>
              </a:rPr>
              <a:t>ML model is trained with 80% of the data and remaining 20% as test set.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40C28"/>
              </a:solidFill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i="0" dirty="0">
                <a:solidFill>
                  <a:srgbClr val="040C28"/>
                </a:solidFill>
                <a:effectLst/>
              </a:rPr>
              <a:t>5) </a:t>
            </a:r>
            <a:r>
              <a:rPr lang="en-US" sz="2000" b="1" i="0" dirty="0" err="1">
                <a:solidFill>
                  <a:srgbClr val="040C28"/>
                </a:solidFill>
                <a:effectLst/>
              </a:rPr>
              <a:t>Hypertuning</a:t>
            </a:r>
            <a:r>
              <a:rPr lang="en-US" sz="2000" b="1" i="0" dirty="0">
                <a:solidFill>
                  <a:srgbClr val="040C28"/>
                </a:solidFill>
                <a:effectLst/>
              </a:rPr>
              <a:t> </a:t>
            </a:r>
            <a:r>
              <a:rPr lang="en-US" sz="2000" b="0" i="0" dirty="0">
                <a:solidFill>
                  <a:srgbClr val="040C28"/>
                </a:solidFill>
                <a:effectLst/>
              </a:rPr>
              <a:t>: </a:t>
            </a:r>
            <a:r>
              <a:rPr lang="en-US" sz="2000" b="0" i="0" dirty="0" err="1">
                <a:solidFill>
                  <a:srgbClr val="040C28"/>
                </a:solidFill>
                <a:effectLst/>
              </a:rPr>
              <a:t>GridsearchCV</a:t>
            </a:r>
            <a:r>
              <a:rPr lang="en-US" sz="2000" b="0" i="0" dirty="0">
                <a:solidFill>
                  <a:srgbClr val="040C28"/>
                </a:solidFill>
                <a:effectLst/>
              </a:rPr>
              <a:t> Optimization Process is used.(Model optimization)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9A45A-0D2A-6AFE-0119-AD3728A97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92877"/>
            <a:ext cx="5940561" cy="39877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BC18EF9-5CC6-E447-FDD0-2F7F573917CB}"/>
              </a:ext>
            </a:extLst>
          </p:cNvPr>
          <p:cNvSpPr txBox="1"/>
          <p:nvPr/>
        </p:nvSpPr>
        <p:spPr>
          <a:xfrm>
            <a:off x="7200266" y="5434434"/>
            <a:ext cx="68852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40C28"/>
                </a:solidFill>
                <a:effectLst/>
              </a:rPr>
              <a:t>Figure 3 : Correlation Heatmap [ </a:t>
            </a:r>
            <a:r>
              <a:rPr lang="en-US" b="1" i="0" dirty="0">
                <a:solidFill>
                  <a:schemeClr val="accent1"/>
                </a:solidFill>
                <a:effectLst/>
                <a:hlinkClick r:id="rId3"/>
              </a:rPr>
              <a:t>5</a:t>
            </a:r>
            <a:r>
              <a:rPr lang="en-US" b="1" i="0" dirty="0">
                <a:solidFill>
                  <a:srgbClr val="040C28"/>
                </a:solidFill>
                <a:effectLst/>
              </a:rPr>
              <a:t> ] </a:t>
            </a:r>
            <a:endParaRPr lang="en-IN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859F0D9-C6F1-2FC8-967F-C03BCAED2000}"/>
              </a:ext>
            </a:extLst>
          </p:cNvPr>
          <p:cNvCxnSpPr>
            <a:cxnSpLocks/>
          </p:cNvCxnSpPr>
          <p:nvPr/>
        </p:nvCxnSpPr>
        <p:spPr>
          <a:xfrm>
            <a:off x="5805311" y="1257300"/>
            <a:ext cx="0" cy="4235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" name="object 29">
            <a:extLst>
              <a:ext uri="{FF2B5EF4-FFF2-40B4-BE49-F238E27FC236}">
                <a16:creationId xmlns:a16="http://schemas.microsoft.com/office/drawing/2014/main" id="{BAFEEE02-F859-507D-02F4-67E4053F5B8E}"/>
              </a:ext>
            </a:extLst>
          </p:cNvPr>
          <p:cNvGrpSpPr/>
          <p:nvPr/>
        </p:nvGrpSpPr>
        <p:grpSpPr>
          <a:xfrm>
            <a:off x="13540" y="6467092"/>
            <a:ext cx="12191999" cy="393522"/>
            <a:chOff x="0" y="3346348"/>
            <a:chExt cx="4608017" cy="109855"/>
          </a:xfrm>
        </p:grpSpPr>
        <p:sp>
          <p:nvSpPr>
            <p:cNvPr id="9" name="object 30">
              <a:extLst>
                <a:ext uri="{FF2B5EF4-FFF2-40B4-BE49-F238E27FC236}">
                  <a16:creationId xmlns:a16="http://schemas.microsoft.com/office/drawing/2014/main" id="{73324BC1-3C1B-9297-6AB8-B6D09256FFD9}"/>
                </a:ext>
              </a:extLst>
            </p:cNvPr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77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31">
              <a:extLst>
                <a:ext uri="{FF2B5EF4-FFF2-40B4-BE49-F238E27FC236}">
                  <a16:creationId xmlns:a16="http://schemas.microsoft.com/office/drawing/2014/main" id="{3B429180-2DDE-1988-F245-D3256D6559AD}"/>
                </a:ext>
              </a:extLst>
            </p:cNvPr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65D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32">
              <a:extLst>
                <a:ext uri="{FF2B5EF4-FFF2-40B4-BE49-F238E27FC236}">
                  <a16:creationId xmlns:a16="http://schemas.microsoft.com/office/drawing/2014/main" id="{C18B406D-7DD3-7B56-4D27-5654428FFB12}"/>
                </a:ext>
              </a:extLst>
            </p:cNvPr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99B1C6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sz="2400" b="1" dirty="0">
                  <a:latin typeface="+mj-lt"/>
                </a:rPr>
                <a:t>                                               12</a:t>
              </a:r>
              <a:endParaRPr sz="2400" b="1" dirty="0">
                <a:latin typeface="+mj-lt"/>
              </a:endParaRPr>
            </a:p>
          </p:txBody>
        </p:sp>
      </p:grpSp>
      <p:grpSp>
        <p:nvGrpSpPr>
          <p:cNvPr id="15" name="object 22">
            <a:extLst>
              <a:ext uri="{FF2B5EF4-FFF2-40B4-BE49-F238E27FC236}">
                <a16:creationId xmlns:a16="http://schemas.microsoft.com/office/drawing/2014/main" id="{36F40E05-C03A-C3F3-F13B-3CE4C8777CA2}"/>
              </a:ext>
            </a:extLst>
          </p:cNvPr>
          <p:cNvGrpSpPr/>
          <p:nvPr/>
        </p:nvGrpSpPr>
        <p:grpSpPr>
          <a:xfrm>
            <a:off x="-27624" y="2040"/>
            <a:ext cx="12219624" cy="294365"/>
            <a:chOff x="0" y="0"/>
            <a:chExt cx="4608195" cy="140335"/>
          </a:xfrm>
        </p:grpSpPr>
        <p:sp>
          <p:nvSpPr>
            <p:cNvPr id="16" name="object 23">
              <a:extLst>
                <a:ext uri="{FF2B5EF4-FFF2-40B4-BE49-F238E27FC236}">
                  <a16:creationId xmlns:a16="http://schemas.microsoft.com/office/drawing/2014/main" id="{990D6118-C6AD-552B-D937-98D61E90F7F6}"/>
                </a:ext>
              </a:extLst>
            </p:cNvPr>
            <p:cNvSpPr/>
            <p:nvPr/>
          </p:nvSpPr>
          <p:spPr>
            <a:xfrm>
              <a:off x="0" y="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40017"/>
                  </a:lnTo>
                  <a:lnTo>
                    <a:pt x="2303995" y="1400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194F7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" name="object 24">
              <a:extLst>
                <a:ext uri="{FF2B5EF4-FFF2-40B4-BE49-F238E27FC236}">
                  <a16:creationId xmlns:a16="http://schemas.microsoft.com/office/drawing/2014/main" id="{A8DDFCEA-1FEA-81ED-2CC1-F67CCEBBCCE7}"/>
                </a:ext>
              </a:extLst>
            </p:cNvPr>
            <p:cNvSpPr/>
            <p:nvPr/>
          </p:nvSpPr>
          <p:spPr>
            <a:xfrm>
              <a:off x="2303995" y="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40017"/>
                  </a:lnTo>
                  <a:lnTo>
                    <a:pt x="2303995" y="1400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99B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96376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55C64E-84E8-BA33-2EE9-44890F71C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7998E-3688-20A1-7DCF-C95695F4B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019" y="62847"/>
            <a:ext cx="10053527" cy="1114603"/>
          </a:xfrm>
        </p:spPr>
        <p:txBody>
          <a:bodyPr>
            <a:normAutofit/>
          </a:bodyPr>
          <a:lstStyle/>
          <a:p>
            <a:r>
              <a:rPr lang="en-US" sz="3600" b="1" u="sng" dirty="0">
                <a:solidFill>
                  <a:schemeClr val="accent1"/>
                </a:solidFill>
                <a:latin typeface="+mn-lt"/>
              </a:rPr>
              <a:t>ML Results: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24D933D-5349-A2B6-7716-F652FB9615E9}"/>
              </a:ext>
            </a:extLst>
          </p:cNvPr>
          <p:cNvCxnSpPr/>
          <p:nvPr/>
        </p:nvCxnSpPr>
        <p:spPr>
          <a:xfrm>
            <a:off x="529805" y="6538912"/>
            <a:ext cx="111594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E8079E-7336-1A51-2A9F-44E22BAA7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BB95-6631-40E2-93DE-A7D05F978ECF}" type="slidenum">
              <a:rPr lang="en-IN" smtClean="0"/>
              <a:t>12</a:t>
            </a:fld>
            <a:endParaRPr lang="en-IN"/>
          </a:p>
        </p:txBody>
      </p:sp>
      <p:grpSp>
        <p:nvGrpSpPr>
          <p:cNvPr id="6" name="object 22">
            <a:extLst>
              <a:ext uri="{FF2B5EF4-FFF2-40B4-BE49-F238E27FC236}">
                <a16:creationId xmlns:a16="http://schemas.microsoft.com/office/drawing/2014/main" id="{EFB0DCF0-0231-23E2-CD6C-CEF29D7A12D8}"/>
              </a:ext>
            </a:extLst>
          </p:cNvPr>
          <p:cNvGrpSpPr/>
          <p:nvPr/>
        </p:nvGrpSpPr>
        <p:grpSpPr>
          <a:xfrm>
            <a:off x="-27624" y="2040"/>
            <a:ext cx="12219624" cy="294365"/>
            <a:chOff x="0" y="0"/>
            <a:chExt cx="4608195" cy="140335"/>
          </a:xfrm>
        </p:grpSpPr>
        <p:sp>
          <p:nvSpPr>
            <p:cNvPr id="8" name="object 23">
              <a:extLst>
                <a:ext uri="{FF2B5EF4-FFF2-40B4-BE49-F238E27FC236}">
                  <a16:creationId xmlns:a16="http://schemas.microsoft.com/office/drawing/2014/main" id="{FBE6188D-C36A-CBE8-ADFA-48EDBC6AD1E7}"/>
                </a:ext>
              </a:extLst>
            </p:cNvPr>
            <p:cNvSpPr/>
            <p:nvPr/>
          </p:nvSpPr>
          <p:spPr>
            <a:xfrm>
              <a:off x="0" y="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40017"/>
                  </a:lnTo>
                  <a:lnTo>
                    <a:pt x="2303995" y="1400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194F7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24">
              <a:extLst>
                <a:ext uri="{FF2B5EF4-FFF2-40B4-BE49-F238E27FC236}">
                  <a16:creationId xmlns:a16="http://schemas.microsoft.com/office/drawing/2014/main" id="{90B6E0A1-9389-EDA4-6580-70DFA8A18E36}"/>
                </a:ext>
              </a:extLst>
            </p:cNvPr>
            <p:cNvSpPr/>
            <p:nvPr/>
          </p:nvSpPr>
          <p:spPr>
            <a:xfrm>
              <a:off x="2303995" y="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40017"/>
                  </a:lnTo>
                  <a:lnTo>
                    <a:pt x="2303995" y="1400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99B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29">
            <a:extLst>
              <a:ext uri="{FF2B5EF4-FFF2-40B4-BE49-F238E27FC236}">
                <a16:creationId xmlns:a16="http://schemas.microsoft.com/office/drawing/2014/main" id="{3EE741BA-F188-2E99-4690-56E538179398}"/>
              </a:ext>
            </a:extLst>
          </p:cNvPr>
          <p:cNvGrpSpPr/>
          <p:nvPr/>
        </p:nvGrpSpPr>
        <p:grpSpPr>
          <a:xfrm>
            <a:off x="13540" y="6467122"/>
            <a:ext cx="12191999" cy="393523"/>
            <a:chOff x="0" y="3346348"/>
            <a:chExt cx="4608017" cy="109855"/>
          </a:xfrm>
        </p:grpSpPr>
        <p:sp>
          <p:nvSpPr>
            <p:cNvPr id="11" name="object 30">
              <a:extLst>
                <a:ext uri="{FF2B5EF4-FFF2-40B4-BE49-F238E27FC236}">
                  <a16:creationId xmlns:a16="http://schemas.microsoft.com/office/drawing/2014/main" id="{41A3C7C1-1460-0934-3949-2564E89E18B9}"/>
                </a:ext>
              </a:extLst>
            </p:cNvPr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77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31">
              <a:extLst>
                <a:ext uri="{FF2B5EF4-FFF2-40B4-BE49-F238E27FC236}">
                  <a16:creationId xmlns:a16="http://schemas.microsoft.com/office/drawing/2014/main" id="{8BBE961E-FCB4-411D-AC71-0E28A1F761BC}"/>
                </a:ext>
              </a:extLst>
            </p:cNvPr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65D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32">
              <a:extLst>
                <a:ext uri="{FF2B5EF4-FFF2-40B4-BE49-F238E27FC236}">
                  <a16:creationId xmlns:a16="http://schemas.microsoft.com/office/drawing/2014/main" id="{21F744D4-D5E8-3CF0-F653-E67A330C84BF}"/>
                </a:ext>
              </a:extLst>
            </p:cNvPr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99B1C6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sz="2400" b="1" dirty="0">
                  <a:latin typeface="+mj-lt"/>
                </a:rPr>
                <a:t>                                               13</a:t>
              </a:r>
              <a:endParaRPr sz="2400" b="1" dirty="0">
                <a:latin typeface="+mj-lt"/>
              </a:endParaRPr>
            </a:p>
          </p:txBody>
        </p:sp>
      </p:grp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391040D-E114-361D-D1F4-1040F5E765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6557515"/>
              </p:ext>
            </p:extLst>
          </p:nvPr>
        </p:nvGraphicFramePr>
        <p:xfrm>
          <a:off x="433138" y="975641"/>
          <a:ext cx="10348278" cy="53807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7212">
                  <a:extLst>
                    <a:ext uri="{9D8B030D-6E8A-4147-A177-3AD203B41FA5}">
                      <a16:colId xmlns:a16="http://schemas.microsoft.com/office/drawing/2014/main" val="2842049921"/>
                    </a:ext>
                  </a:extLst>
                </a:gridCol>
                <a:gridCol w="4171066">
                  <a:extLst>
                    <a:ext uri="{9D8B030D-6E8A-4147-A177-3AD203B41FA5}">
                      <a16:colId xmlns:a16="http://schemas.microsoft.com/office/drawing/2014/main" val="2602440584"/>
                    </a:ext>
                  </a:extLst>
                </a:gridCol>
              </a:tblGrid>
              <a:tr h="4435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Algorithm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R2 Score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290066"/>
                  </a:ext>
                </a:extLst>
              </a:tr>
              <a:tr h="574019">
                <a:tc>
                  <a:txBody>
                    <a:bodyPr/>
                    <a:lstStyle/>
                    <a:p>
                      <a:r>
                        <a:rPr lang="en-IN" sz="2000" dirty="0"/>
                        <a:t>Linear Regression + Lasso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/>
                        <a:t>-0.0088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326829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r>
                        <a:rPr lang="en-IN" sz="2000" dirty="0"/>
                        <a:t>MLR + </a:t>
                      </a:r>
                      <a:r>
                        <a:rPr lang="en-IN" sz="2000" dirty="0" err="1"/>
                        <a:t>Kfold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-0.000973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80597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l"/>
                      <a:r>
                        <a:rPr lang="en-IN" sz="2000" dirty="0"/>
                        <a:t>Polynomial Regression (</a:t>
                      </a:r>
                      <a:r>
                        <a:rPr lang="en-IN" sz="2000" dirty="0" err="1"/>
                        <a:t>deg</a:t>
                      </a:r>
                      <a:r>
                        <a:rPr lang="en-IN" sz="2000" dirty="0"/>
                        <a:t> =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0.0249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786024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r>
                        <a:rPr lang="en-IN" sz="2000" dirty="0"/>
                        <a:t>Polynomial + </a:t>
                      </a:r>
                      <a:r>
                        <a:rPr lang="en-IN" sz="2000" dirty="0" err="1"/>
                        <a:t>Kfold</a:t>
                      </a:r>
                      <a:r>
                        <a:rPr lang="en-IN" sz="2000" dirty="0"/>
                        <a:t> (</a:t>
                      </a:r>
                      <a:r>
                        <a:rPr lang="en-IN" sz="2000" dirty="0" err="1"/>
                        <a:t>deg</a:t>
                      </a:r>
                      <a:r>
                        <a:rPr lang="en-IN" sz="2000" dirty="0"/>
                        <a:t> =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0.026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115770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r>
                        <a:rPr lang="en-US" sz="2000" dirty="0"/>
                        <a:t>Support Vector Regression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-0.0091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711374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r>
                        <a:rPr lang="en-IN" sz="2000" dirty="0"/>
                        <a:t>Artificial Neural </a:t>
                      </a:r>
                      <a:r>
                        <a:rPr lang="en-IN" sz="2000" dirty="0" err="1"/>
                        <a:t>Networkn</a:t>
                      </a:r>
                      <a:r>
                        <a:rPr lang="en-IN" sz="2000" dirty="0"/>
                        <a:t> + </a:t>
                      </a:r>
                      <a:r>
                        <a:rPr lang="en-IN" sz="2000" dirty="0" err="1"/>
                        <a:t>GridsearchCV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0.8812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113615"/>
                  </a:ext>
                </a:extLst>
              </a:tr>
              <a:tr h="574019">
                <a:tc>
                  <a:txBody>
                    <a:bodyPr/>
                    <a:lstStyle/>
                    <a:p>
                      <a:r>
                        <a:rPr lang="en-IN" sz="2000" dirty="0"/>
                        <a:t>Decision Tree Regression + </a:t>
                      </a:r>
                      <a:r>
                        <a:rPr lang="en-IN" sz="2000" dirty="0" err="1"/>
                        <a:t>GridsearchCV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0.9161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626167"/>
                  </a:ext>
                </a:extLst>
              </a:tr>
              <a:tr h="8391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/>
                        <a:t>Random Forest Regression + </a:t>
                      </a:r>
                      <a:r>
                        <a:rPr lang="en-IN" sz="2000" b="1" dirty="0" err="1"/>
                        <a:t>GridsearchCV</a:t>
                      </a:r>
                      <a:endParaRPr lang="en-IN" sz="2000" b="1" dirty="0"/>
                    </a:p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/>
                        <a:t>0.9163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300542"/>
                  </a:ext>
                </a:extLst>
              </a:tr>
              <a:tr h="425946">
                <a:tc>
                  <a:txBody>
                    <a:bodyPr/>
                    <a:lstStyle/>
                    <a:p>
                      <a:r>
                        <a:rPr lang="en-US" sz="2000" dirty="0"/>
                        <a:t>Radial Basis Functional Neural Network + </a:t>
                      </a:r>
                      <a:r>
                        <a:rPr lang="en-IN" sz="2000" dirty="0"/>
                        <a:t> </a:t>
                      </a:r>
                      <a:r>
                        <a:rPr lang="en-IN" sz="2000" dirty="0" err="1"/>
                        <a:t>GridsearchCV</a:t>
                      </a:r>
                      <a:endParaRPr lang="en-US" sz="2000" dirty="0"/>
                    </a:p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0.90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55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3098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5561B1-5484-0144-0B9F-42A383100B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12EE6-F672-3C19-2E8B-F837EA26A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26" y="366019"/>
            <a:ext cx="10515600" cy="876073"/>
          </a:xfrm>
        </p:spPr>
        <p:txBody>
          <a:bodyPr>
            <a:normAutofit/>
          </a:bodyPr>
          <a:lstStyle/>
          <a:p>
            <a:r>
              <a:rPr lang="en-US" sz="3600" b="1" u="sng" dirty="0">
                <a:solidFill>
                  <a:schemeClr val="accent1"/>
                </a:solidFill>
                <a:latin typeface="+mn-lt"/>
              </a:rPr>
              <a:t>ML Models and results: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D64340-AFC1-995B-9358-27F72BF756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134" y="566889"/>
            <a:ext cx="6255135" cy="57242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4945430-FE46-3C8E-53F9-721EB5209B56}"/>
              </a:ext>
            </a:extLst>
          </p:cNvPr>
          <p:cNvCxnSpPr>
            <a:cxnSpLocks/>
          </p:cNvCxnSpPr>
          <p:nvPr/>
        </p:nvCxnSpPr>
        <p:spPr>
          <a:xfrm>
            <a:off x="5179027" y="1021080"/>
            <a:ext cx="0" cy="52450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473CEDD-FE14-1F22-D359-CB6B942EC5C4}"/>
              </a:ext>
            </a:extLst>
          </p:cNvPr>
          <p:cNvSpPr txBox="1"/>
          <p:nvPr/>
        </p:nvSpPr>
        <p:spPr>
          <a:xfrm>
            <a:off x="130015" y="1499571"/>
            <a:ext cx="4563905" cy="3737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Results obtained from </a:t>
            </a:r>
            <a:r>
              <a:rPr lang="en-US" sz="2000" dirty="0">
                <a:solidFill>
                  <a:schemeClr val="accent1"/>
                </a:solidFill>
                <a:hlinkClick r:id="rId3"/>
              </a:rPr>
              <a:t>Lazy predict </a:t>
            </a:r>
            <a:r>
              <a:rPr lang="en-US" sz="2000" dirty="0"/>
              <a:t>are shown in the figure: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000" dirty="0"/>
              <a:t>Efficient Model Benchmarking</a:t>
            </a:r>
            <a:r>
              <a:rPr lang="en-US" sz="2000" dirty="0"/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Preliminary Assessment of Model Suitability.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000" dirty="0"/>
              <a:t>Guidance for Hyperparameter Tuning</a:t>
            </a:r>
            <a:r>
              <a:rPr lang="en-US" sz="2000" dirty="0"/>
              <a:t>.</a:t>
            </a:r>
            <a:endParaRPr lang="en-IN" sz="2000" dirty="0"/>
          </a:p>
        </p:txBody>
      </p:sp>
      <p:grpSp>
        <p:nvGrpSpPr>
          <p:cNvPr id="3" name="object 29">
            <a:extLst>
              <a:ext uri="{FF2B5EF4-FFF2-40B4-BE49-F238E27FC236}">
                <a16:creationId xmlns:a16="http://schemas.microsoft.com/office/drawing/2014/main" id="{B08964D4-77E4-6165-045E-F4274B84064D}"/>
              </a:ext>
            </a:extLst>
          </p:cNvPr>
          <p:cNvGrpSpPr/>
          <p:nvPr/>
        </p:nvGrpSpPr>
        <p:grpSpPr>
          <a:xfrm>
            <a:off x="13540" y="6467122"/>
            <a:ext cx="12191999" cy="393523"/>
            <a:chOff x="0" y="3346348"/>
            <a:chExt cx="4608017" cy="109855"/>
          </a:xfrm>
        </p:grpSpPr>
        <p:sp>
          <p:nvSpPr>
            <p:cNvPr id="4" name="object 30">
              <a:extLst>
                <a:ext uri="{FF2B5EF4-FFF2-40B4-BE49-F238E27FC236}">
                  <a16:creationId xmlns:a16="http://schemas.microsoft.com/office/drawing/2014/main" id="{E1079A0C-D194-8933-0227-11CDEC1AB5B7}"/>
                </a:ext>
              </a:extLst>
            </p:cNvPr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77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31">
              <a:extLst>
                <a:ext uri="{FF2B5EF4-FFF2-40B4-BE49-F238E27FC236}">
                  <a16:creationId xmlns:a16="http://schemas.microsoft.com/office/drawing/2014/main" id="{7B6CDF28-5B6C-A4D3-2D5B-1B68EC465DB6}"/>
                </a:ext>
              </a:extLst>
            </p:cNvPr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65D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32">
              <a:extLst>
                <a:ext uri="{FF2B5EF4-FFF2-40B4-BE49-F238E27FC236}">
                  <a16:creationId xmlns:a16="http://schemas.microsoft.com/office/drawing/2014/main" id="{BA9C22DD-1C1C-E48D-C104-F0C99DBD1DA7}"/>
                </a:ext>
              </a:extLst>
            </p:cNvPr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99B1C6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sz="2400" b="1" dirty="0">
                  <a:latin typeface="+mj-lt"/>
                </a:rPr>
                <a:t>                                               14</a:t>
              </a:r>
              <a:endParaRPr sz="2400" b="1" dirty="0">
                <a:latin typeface="+mj-lt"/>
              </a:endParaRPr>
            </a:p>
          </p:txBody>
        </p:sp>
      </p:grpSp>
      <p:grpSp>
        <p:nvGrpSpPr>
          <p:cNvPr id="7" name="object 22">
            <a:extLst>
              <a:ext uri="{FF2B5EF4-FFF2-40B4-BE49-F238E27FC236}">
                <a16:creationId xmlns:a16="http://schemas.microsoft.com/office/drawing/2014/main" id="{0953F3ED-5A66-528C-518C-E1CF8269B01E}"/>
              </a:ext>
            </a:extLst>
          </p:cNvPr>
          <p:cNvGrpSpPr/>
          <p:nvPr/>
        </p:nvGrpSpPr>
        <p:grpSpPr>
          <a:xfrm>
            <a:off x="13540" y="0"/>
            <a:ext cx="12219624" cy="294365"/>
            <a:chOff x="0" y="0"/>
            <a:chExt cx="4608195" cy="140335"/>
          </a:xfrm>
        </p:grpSpPr>
        <p:sp>
          <p:nvSpPr>
            <p:cNvPr id="9" name="object 23">
              <a:extLst>
                <a:ext uri="{FF2B5EF4-FFF2-40B4-BE49-F238E27FC236}">
                  <a16:creationId xmlns:a16="http://schemas.microsoft.com/office/drawing/2014/main" id="{62EDC678-DD69-7725-8C69-5655ABADFA41}"/>
                </a:ext>
              </a:extLst>
            </p:cNvPr>
            <p:cNvSpPr/>
            <p:nvPr/>
          </p:nvSpPr>
          <p:spPr>
            <a:xfrm>
              <a:off x="0" y="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40017"/>
                  </a:lnTo>
                  <a:lnTo>
                    <a:pt x="2303995" y="1400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194F7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24">
              <a:extLst>
                <a:ext uri="{FF2B5EF4-FFF2-40B4-BE49-F238E27FC236}">
                  <a16:creationId xmlns:a16="http://schemas.microsoft.com/office/drawing/2014/main" id="{6A395A9F-6261-0606-DFC2-71BAD9AE1405}"/>
                </a:ext>
              </a:extLst>
            </p:cNvPr>
            <p:cNvSpPr/>
            <p:nvPr/>
          </p:nvSpPr>
          <p:spPr>
            <a:xfrm>
              <a:off x="2303995" y="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40017"/>
                  </a:lnTo>
                  <a:lnTo>
                    <a:pt x="2303995" y="1400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99B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18244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23641C-44CE-E366-ECC7-3BA72E515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7BA9-9A0A-03A2-CF06-B98D10EE5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10" y="19050"/>
            <a:ext cx="7024199" cy="1149618"/>
          </a:xfrm>
        </p:spPr>
        <p:txBody>
          <a:bodyPr>
            <a:normAutofit/>
          </a:bodyPr>
          <a:lstStyle/>
          <a:p>
            <a:r>
              <a:rPr lang="en-US" sz="3600" b="1" u="sng" dirty="0">
                <a:solidFill>
                  <a:schemeClr val="accent1"/>
                </a:solidFill>
                <a:latin typeface="+mn-lt"/>
              </a:rPr>
              <a:t>Plot Results and Data Visualization</a:t>
            </a:r>
            <a:r>
              <a:rPr lang="en-US" sz="3600" b="1" dirty="0">
                <a:solidFill>
                  <a:schemeClr val="accent1"/>
                </a:solidFill>
                <a:latin typeface="+mn-lt"/>
              </a:rPr>
              <a:t>:</a:t>
            </a:r>
            <a:endParaRPr lang="en-IN" sz="36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85932-B579-ACF9-59F4-6C9C97F2E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200" y="890764"/>
            <a:ext cx="11457600" cy="5249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Scatter plots of </a:t>
            </a:r>
            <a:r>
              <a:rPr lang="en-US" sz="2000" dirty="0" err="1"/>
              <a:t>C_d</a:t>
            </a:r>
            <a:r>
              <a:rPr lang="en-US" sz="2000" dirty="0"/>
              <a:t> vs Re and Actual vs Predicted both on Log scales in order for better visualization of ideal fit.</a:t>
            </a:r>
          </a:p>
          <a:p>
            <a:endParaRPr lang="el-GR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8B060ED-D6C9-C6DD-0606-0B9DC82068F5}"/>
              </a:ext>
            </a:extLst>
          </p:cNvPr>
          <p:cNvCxnSpPr>
            <a:cxnSpLocks/>
          </p:cNvCxnSpPr>
          <p:nvPr/>
        </p:nvCxnSpPr>
        <p:spPr>
          <a:xfrm>
            <a:off x="6088891" y="1693509"/>
            <a:ext cx="7109" cy="4020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1DCFB31-B5D2-FF42-CF64-817C4513A44E}"/>
              </a:ext>
            </a:extLst>
          </p:cNvPr>
          <p:cNvSpPr txBox="1"/>
          <p:nvPr/>
        </p:nvSpPr>
        <p:spPr>
          <a:xfrm>
            <a:off x="362129" y="534426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Figure 4 : Random Forest Tree (Predicted vs Actual)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A954C4-78BE-AFA2-8C09-34BC399D57C8}"/>
              </a:ext>
            </a:extLst>
          </p:cNvPr>
          <p:cNvSpPr txBox="1"/>
          <p:nvPr/>
        </p:nvSpPr>
        <p:spPr>
          <a:xfrm>
            <a:off x="6285590" y="534675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Figure 5 :Scatter Plot of </a:t>
            </a:r>
            <a:r>
              <a:rPr lang="en-US" b="1" dirty="0" err="1"/>
              <a:t>C_d</a:t>
            </a:r>
            <a:r>
              <a:rPr lang="en-US" b="1" dirty="0"/>
              <a:t> vs Re</a:t>
            </a:r>
          </a:p>
        </p:txBody>
      </p:sp>
      <p:grpSp>
        <p:nvGrpSpPr>
          <p:cNvPr id="6" name="object 29">
            <a:extLst>
              <a:ext uri="{FF2B5EF4-FFF2-40B4-BE49-F238E27FC236}">
                <a16:creationId xmlns:a16="http://schemas.microsoft.com/office/drawing/2014/main" id="{30D4AFDD-541A-849A-D5FC-FAEADC808C2F}"/>
              </a:ext>
            </a:extLst>
          </p:cNvPr>
          <p:cNvGrpSpPr/>
          <p:nvPr/>
        </p:nvGrpSpPr>
        <p:grpSpPr>
          <a:xfrm>
            <a:off x="13540" y="6467122"/>
            <a:ext cx="12191999" cy="393523"/>
            <a:chOff x="0" y="3346348"/>
            <a:chExt cx="4608017" cy="109855"/>
          </a:xfrm>
        </p:grpSpPr>
        <p:sp>
          <p:nvSpPr>
            <p:cNvPr id="8" name="object 30">
              <a:extLst>
                <a:ext uri="{FF2B5EF4-FFF2-40B4-BE49-F238E27FC236}">
                  <a16:creationId xmlns:a16="http://schemas.microsoft.com/office/drawing/2014/main" id="{895B28AA-AABD-6D16-2692-B9BE083DEAF2}"/>
                </a:ext>
              </a:extLst>
            </p:cNvPr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77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31">
              <a:extLst>
                <a:ext uri="{FF2B5EF4-FFF2-40B4-BE49-F238E27FC236}">
                  <a16:creationId xmlns:a16="http://schemas.microsoft.com/office/drawing/2014/main" id="{B623AAC0-7DE7-0348-FC41-D5AD02CE280D}"/>
                </a:ext>
              </a:extLst>
            </p:cNvPr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65D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32">
              <a:extLst>
                <a:ext uri="{FF2B5EF4-FFF2-40B4-BE49-F238E27FC236}">
                  <a16:creationId xmlns:a16="http://schemas.microsoft.com/office/drawing/2014/main" id="{89797254-173C-AA90-8B53-4CCFFD24AB8D}"/>
                </a:ext>
              </a:extLst>
            </p:cNvPr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99B1C6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sz="2400" b="1" dirty="0">
                  <a:latin typeface="+mj-lt"/>
                </a:rPr>
                <a:t>                                               15</a:t>
              </a:r>
              <a:endParaRPr sz="2400" b="1" dirty="0">
                <a:latin typeface="+mj-lt"/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814DFABD-615F-5869-DABF-222E13136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0" y="1961950"/>
            <a:ext cx="6014281" cy="3238910"/>
          </a:xfrm>
          <a:prstGeom prst="rect">
            <a:avLst/>
          </a:prstGeom>
        </p:spPr>
      </p:pic>
      <p:grpSp>
        <p:nvGrpSpPr>
          <p:cNvPr id="14" name="object 22">
            <a:extLst>
              <a:ext uri="{FF2B5EF4-FFF2-40B4-BE49-F238E27FC236}">
                <a16:creationId xmlns:a16="http://schemas.microsoft.com/office/drawing/2014/main" id="{B12D2BE1-43D2-6D49-5B6A-01F0B20E722E}"/>
              </a:ext>
            </a:extLst>
          </p:cNvPr>
          <p:cNvGrpSpPr/>
          <p:nvPr/>
        </p:nvGrpSpPr>
        <p:grpSpPr>
          <a:xfrm>
            <a:off x="13540" y="0"/>
            <a:ext cx="12219624" cy="294365"/>
            <a:chOff x="0" y="0"/>
            <a:chExt cx="4608195" cy="140335"/>
          </a:xfrm>
        </p:grpSpPr>
        <p:sp>
          <p:nvSpPr>
            <p:cNvPr id="15" name="object 23">
              <a:extLst>
                <a:ext uri="{FF2B5EF4-FFF2-40B4-BE49-F238E27FC236}">
                  <a16:creationId xmlns:a16="http://schemas.microsoft.com/office/drawing/2014/main" id="{87AD8B19-BE16-0194-ECE3-BFF896D774F0}"/>
                </a:ext>
              </a:extLst>
            </p:cNvPr>
            <p:cNvSpPr/>
            <p:nvPr/>
          </p:nvSpPr>
          <p:spPr>
            <a:xfrm>
              <a:off x="0" y="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40017"/>
                  </a:lnTo>
                  <a:lnTo>
                    <a:pt x="2303995" y="1400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194F7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" name="object 24">
              <a:extLst>
                <a:ext uri="{FF2B5EF4-FFF2-40B4-BE49-F238E27FC236}">
                  <a16:creationId xmlns:a16="http://schemas.microsoft.com/office/drawing/2014/main" id="{DDA66337-7A06-6316-1475-20ED77019D9C}"/>
                </a:ext>
              </a:extLst>
            </p:cNvPr>
            <p:cNvSpPr/>
            <p:nvPr/>
          </p:nvSpPr>
          <p:spPr>
            <a:xfrm>
              <a:off x="2303995" y="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40017"/>
                  </a:lnTo>
                  <a:lnTo>
                    <a:pt x="2303995" y="1400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99B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0035FFE8-931D-6730-5CB3-F0545FABC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590" y="1747783"/>
            <a:ext cx="5201920" cy="354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612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9639B3-B71A-2A81-0404-C8709CB96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984FD-D93D-5E49-4737-6927B1AB7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5" y="257075"/>
            <a:ext cx="7024199" cy="1149618"/>
          </a:xfrm>
        </p:spPr>
        <p:txBody>
          <a:bodyPr>
            <a:normAutofit/>
          </a:bodyPr>
          <a:lstStyle/>
          <a:p>
            <a:r>
              <a:rPr lang="en-US" sz="3600" b="1" u="sng" dirty="0">
                <a:solidFill>
                  <a:schemeClr val="accent1"/>
                </a:solidFill>
                <a:latin typeface="+mn-lt"/>
              </a:rPr>
              <a:t>Plot Results and Data Visualization</a:t>
            </a:r>
            <a:r>
              <a:rPr lang="en-US" sz="3600" b="1" dirty="0">
                <a:solidFill>
                  <a:schemeClr val="accent1"/>
                </a:solidFill>
                <a:latin typeface="+mn-lt"/>
              </a:rPr>
              <a:t>:</a:t>
            </a:r>
            <a:endParaRPr lang="en-IN" sz="3600" b="1" dirty="0">
              <a:solidFill>
                <a:schemeClr val="accent1"/>
              </a:solidFill>
              <a:latin typeface="+mn-lt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4A16DF-4564-9F74-15B9-F3E507F24066}"/>
              </a:ext>
            </a:extLst>
          </p:cNvPr>
          <p:cNvCxnSpPr>
            <a:cxnSpLocks/>
          </p:cNvCxnSpPr>
          <p:nvPr/>
        </p:nvCxnSpPr>
        <p:spPr>
          <a:xfrm>
            <a:off x="6416040" y="1406693"/>
            <a:ext cx="0" cy="43481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5E679ED-7AE0-4F5E-3707-873D92C0685C}"/>
              </a:ext>
            </a:extLst>
          </p:cNvPr>
          <p:cNvSpPr txBox="1"/>
          <p:nvPr/>
        </p:nvSpPr>
        <p:spPr>
          <a:xfrm>
            <a:off x="444072" y="549411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Figure 6 : Decision Tree Regression (Predicted vs Actual)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5C7BA8-5C5A-E5D1-5C08-FEB3A7D3640A}"/>
              </a:ext>
            </a:extLst>
          </p:cNvPr>
          <p:cNvSpPr txBox="1"/>
          <p:nvPr/>
        </p:nvSpPr>
        <p:spPr>
          <a:xfrm>
            <a:off x="6664103" y="547436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Figure 7 :Scatter Plot of </a:t>
            </a:r>
            <a:r>
              <a:rPr lang="en-US" b="1" dirty="0" err="1"/>
              <a:t>C_d</a:t>
            </a:r>
            <a:r>
              <a:rPr lang="en-US" b="1" dirty="0"/>
              <a:t> vs Re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D6DD8A2-F912-027B-B4AD-CC842C0751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85" y="1435560"/>
            <a:ext cx="6134524" cy="3803190"/>
          </a:xfrm>
        </p:spPr>
      </p:pic>
      <p:grpSp>
        <p:nvGrpSpPr>
          <p:cNvPr id="9" name="object 22">
            <a:extLst>
              <a:ext uri="{FF2B5EF4-FFF2-40B4-BE49-F238E27FC236}">
                <a16:creationId xmlns:a16="http://schemas.microsoft.com/office/drawing/2014/main" id="{169A7AA9-24C8-E552-53E3-EB7A74B5A987}"/>
              </a:ext>
            </a:extLst>
          </p:cNvPr>
          <p:cNvGrpSpPr/>
          <p:nvPr/>
        </p:nvGrpSpPr>
        <p:grpSpPr>
          <a:xfrm>
            <a:off x="-558" y="-7276"/>
            <a:ext cx="12220194" cy="294365"/>
            <a:chOff x="0" y="0"/>
            <a:chExt cx="4608410" cy="140335"/>
          </a:xfrm>
        </p:grpSpPr>
        <p:sp>
          <p:nvSpPr>
            <p:cNvPr id="10" name="object 23">
              <a:extLst>
                <a:ext uri="{FF2B5EF4-FFF2-40B4-BE49-F238E27FC236}">
                  <a16:creationId xmlns:a16="http://schemas.microsoft.com/office/drawing/2014/main" id="{C6CF3113-9B62-0868-6509-D5EC847939E0}"/>
                </a:ext>
              </a:extLst>
            </p:cNvPr>
            <p:cNvSpPr/>
            <p:nvPr/>
          </p:nvSpPr>
          <p:spPr>
            <a:xfrm>
              <a:off x="0" y="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40017"/>
                  </a:lnTo>
                  <a:lnTo>
                    <a:pt x="2303995" y="1400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194F7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24">
              <a:extLst>
                <a:ext uri="{FF2B5EF4-FFF2-40B4-BE49-F238E27FC236}">
                  <a16:creationId xmlns:a16="http://schemas.microsoft.com/office/drawing/2014/main" id="{DA9EC9AB-ECFC-D7B3-E726-518CD397991E}"/>
                </a:ext>
              </a:extLst>
            </p:cNvPr>
            <p:cNvSpPr/>
            <p:nvPr/>
          </p:nvSpPr>
          <p:spPr>
            <a:xfrm>
              <a:off x="2303995" y="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40017"/>
                  </a:lnTo>
                  <a:lnTo>
                    <a:pt x="2303995" y="1400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99B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29">
            <a:extLst>
              <a:ext uri="{FF2B5EF4-FFF2-40B4-BE49-F238E27FC236}">
                <a16:creationId xmlns:a16="http://schemas.microsoft.com/office/drawing/2014/main" id="{CFEF8731-90BE-B981-04F0-A64003F993C6}"/>
              </a:ext>
            </a:extLst>
          </p:cNvPr>
          <p:cNvGrpSpPr/>
          <p:nvPr/>
        </p:nvGrpSpPr>
        <p:grpSpPr>
          <a:xfrm>
            <a:off x="13540" y="6467122"/>
            <a:ext cx="12191999" cy="393523"/>
            <a:chOff x="0" y="3346348"/>
            <a:chExt cx="4608017" cy="109855"/>
          </a:xfrm>
        </p:grpSpPr>
        <p:sp>
          <p:nvSpPr>
            <p:cNvPr id="14" name="object 30">
              <a:extLst>
                <a:ext uri="{FF2B5EF4-FFF2-40B4-BE49-F238E27FC236}">
                  <a16:creationId xmlns:a16="http://schemas.microsoft.com/office/drawing/2014/main" id="{AAA11092-333E-7C8D-E814-8AF980BF6C79}"/>
                </a:ext>
              </a:extLst>
            </p:cNvPr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77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31">
              <a:extLst>
                <a:ext uri="{FF2B5EF4-FFF2-40B4-BE49-F238E27FC236}">
                  <a16:creationId xmlns:a16="http://schemas.microsoft.com/office/drawing/2014/main" id="{746FEBFA-2DE3-B31F-41CA-DFD1D98AD781}"/>
                </a:ext>
              </a:extLst>
            </p:cNvPr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65D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32">
              <a:extLst>
                <a:ext uri="{FF2B5EF4-FFF2-40B4-BE49-F238E27FC236}">
                  <a16:creationId xmlns:a16="http://schemas.microsoft.com/office/drawing/2014/main" id="{AE12226E-5289-09CB-4D36-710D4605647C}"/>
                </a:ext>
              </a:extLst>
            </p:cNvPr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99B1C6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sz="2400" b="1" dirty="0">
                  <a:latin typeface="+mj-lt"/>
                </a:rPr>
                <a:t>                                               16</a:t>
              </a:r>
              <a:endParaRPr sz="2400" b="1" dirty="0">
                <a:latin typeface="+mj-lt"/>
              </a:endParaRP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F2A951D8-2A92-0F00-D776-4A3825E2E0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144" y="1336878"/>
            <a:ext cx="5498371" cy="399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322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2336C4-3D88-5AAE-8B20-73A19AFE2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F3D17-4F42-169F-DDE4-F66B21224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31" y="129683"/>
            <a:ext cx="7024199" cy="1149618"/>
          </a:xfrm>
        </p:spPr>
        <p:txBody>
          <a:bodyPr>
            <a:normAutofit/>
          </a:bodyPr>
          <a:lstStyle/>
          <a:p>
            <a:r>
              <a:rPr lang="en-US" sz="3600" b="1" u="sng" dirty="0">
                <a:solidFill>
                  <a:schemeClr val="accent1"/>
                </a:solidFill>
                <a:latin typeface="+mn-lt"/>
              </a:rPr>
              <a:t>Plot Results and Data Visualization</a:t>
            </a:r>
            <a:r>
              <a:rPr lang="en-US" sz="3600" b="1" dirty="0">
                <a:solidFill>
                  <a:schemeClr val="accent1"/>
                </a:solidFill>
                <a:latin typeface="+mn-lt"/>
              </a:rPr>
              <a:t>:</a:t>
            </a:r>
            <a:endParaRPr lang="en-IN" sz="3600" b="1" dirty="0">
              <a:solidFill>
                <a:schemeClr val="accent1"/>
              </a:solidFill>
              <a:latin typeface="+mn-lt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481FCA1-EF5C-86C5-FA58-D88C7C823849}"/>
              </a:ext>
            </a:extLst>
          </p:cNvPr>
          <p:cNvCxnSpPr>
            <a:cxnSpLocks/>
          </p:cNvCxnSpPr>
          <p:nvPr/>
        </p:nvCxnSpPr>
        <p:spPr>
          <a:xfrm>
            <a:off x="6023657" y="985421"/>
            <a:ext cx="0" cy="4969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89643EE-E3C9-4C63-DCE9-8277E540FCCE}"/>
              </a:ext>
            </a:extLst>
          </p:cNvPr>
          <p:cNvSpPr txBox="1"/>
          <p:nvPr/>
        </p:nvSpPr>
        <p:spPr>
          <a:xfrm>
            <a:off x="677846" y="5035339"/>
            <a:ext cx="48428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Figure 8: Radial Basis Functional Neural Network [ RBFNN] (Predicted vs Actual)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559161-E5F2-C963-1AE5-246F26482320}"/>
              </a:ext>
            </a:extLst>
          </p:cNvPr>
          <p:cNvSpPr txBox="1"/>
          <p:nvPr/>
        </p:nvSpPr>
        <p:spPr>
          <a:xfrm>
            <a:off x="6967291" y="503918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Figure 9 :Scatter Plot of </a:t>
            </a:r>
            <a:r>
              <a:rPr lang="en-US" b="1" dirty="0" err="1"/>
              <a:t>C_d</a:t>
            </a:r>
            <a:r>
              <a:rPr lang="en-US" b="1" dirty="0"/>
              <a:t> vs 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089913-14E5-A8AD-482B-B28B601C6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84196"/>
            <a:ext cx="5992632" cy="3603795"/>
          </a:xfrm>
          <a:prstGeom prst="rect">
            <a:avLst/>
          </a:prstGeom>
        </p:spPr>
      </p:pic>
      <p:grpSp>
        <p:nvGrpSpPr>
          <p:cNvPr id="3" name="object 22">
            <a:extLst>
              <a:ext uri="{FF2B5EF4-FFF2-40B4-BE49-F238E27FC236}">
                <a16:creationId xmlns:a16="http://schemas.microsoft.com/office/drawing/2014/main" id="{ADE9D17F-33A9-94D3-1519-9D5EB2E1FCD6}"/>
              </a:ext>
            </a:extLst>
          </p:cNvPr>
          <p:cNvGrpSpPr/>
          <p:nvPr/>
        </p:nvGrpSpPr>
        <p:grpSpPr>
          <a:xfrm>
            <a:off x="13540" y="0"/>
            <a:ext cx="12219624" cy="294365"/>
            <a:chOff x="0" y="0"/>
            <a:chExt cx="4608195" cy="140335"/>
          </a:xfrm>
        </p:grpSpPr>
        <p:sp>
          <p:nvSpPr>
            <p:cNvPr id="4" name="object 23">
              <a:extLst>
                <a:ext uri="{FF2B5EF4-FFF2-40B4-BE49-F238E27FC236}">
                  <a16:creationId xmlns:a16="http://schemas.microsoft.com/office/drawing/2014/main" id="{04B9E16C-8E37-7887-B74F-68AADD571864}"/>
                </a:ext>
              </a:extLst>
            </p:cNvPr>
            <p:cNvSpPr/>
            <p:nvPr/>
          </p:nvSpPr>
          <p:spPr>
            <a:xfrm>
              <a:off x="0" y="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40017"/>
                  </a:lnTo>
                  <a:lnTo>
                    <a:pt x="2303995" y="1400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194F7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24">
              <a:extLst>
                <a:ext uri="{FF2B5EF4-FFF2-40B4-BE49-F238E27FC236}">
                  <a16:creationId xmlns:a16="http://schemas.microsoft.com/office/drawing/2014/main" id="{226EE824-30FC-39CD-E67A-0F5CCD76D0BF}"/>
                </a:ext>
              </a:extLst>
            </p:cNvPr>
            <p:cNvSpPr/>
            <p:nvPr/>
          </p:nvSpPr>
          <p:spPr>
            <a:xfrm>
              <a:off x="2303995" y="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40017"/>
                  </a:lnTo>
                  <a:lnTo>
                    <a:pt x="2303995" y="1400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99B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29">
            <a:extLst>
              <a:ext uri="{FF2B5EF4-FFF2-40B4-BE49-F238E27FC236}">
                <a16:creationId xmlns:a16="http://schemas.microsoft.com/office/drawing/2014/main" id="{9A9D991B-3BD1-03D9-ACD8-A8CBBAEDBCAF}"/>
              </a:ext>
            </a:extLst>
          </p:cNvPr>
          <p:cNvGrpSpPr/>
          <p:nvPr/>
        </p:nvGrpSpPr>
        <p:grpSpPr>
          <a:xfrm>
            <a:off x="13540" y="6467122"/>
            <a:ext cx="12191999" cy="393523"/>
            <a:chOff x="0" y="3346348"/>
            <a:chExt cx="4608017" cy="109855"/>
          </a:xfrm>
        </p:grpSpPr>
        <p:sp>
          <p:nvSpPr>
            <p:cNvPr id="10" name="object 30">
              <a:extLst>
                <a:ext uri="{FF2B5EF4-FFF2-40B4-BE49-F238E27FC236}">
                  <a16:creationId xmlns:a16="http://schemas.microsoft.com/office/drawing/2014/main" id="{0D164A8B-805D-CEAE-6687-1B4A845D202F}"/>
                </a:ext>
              </a:extLst>
            </p:cNvPr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77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31">
              <a:extLst>
                <a:ext uri="{FF2B5EF4-FFF2-40B4-BE49-F238E27FC236}">
                  <a16:creationId xmlns:a16="http://schemas.microsoft.com/office/drawing/2014/main" id="{8999CDF3-4F04-230F-1035-658A1CC36D0F}"/>
                </a:ext>
              </a:extLst>
            </p:cNvPr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65D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32">
              <a:extLst>
                <a:ext uri="{FF2B5EF4-FFF2-40B4-BE49-F238E27FC236}">
                  <a16:creationId xmlns:a16="http://schemas.microsoft.com/office/drawing/2014/main" id="{9A090741-CDAA-DECC-8473-820FE8F61289}"/>
                </a:ext>
              </a:extLst>
            </p:cNvPr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99B1C6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sz="2400" b="1" dirty="0">
                  <a:latin typeface="+mj-lt"/>
                </a:rPr>
                <a:t>                                               17</a:t>
              </a:r>
              <a:endParaRPr sz="2400" b="1" dirty="0">
                <a:latin typeface="+mj-lt"/>
              </a:endParaRP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7BB3135B-E5CA-815F-E553-ADCAEA5A49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66" y="1475039"/>
            <a:ext cx="5794601" cy="336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835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83F06D-AC38-BD31-7F11-D478E8317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DE3D1-5BAC-9E1A-5241-95A0D13D0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30" y="133711"/>
            <a:ext cx="5054088" cy="954139"/>
          </a:xfrm>
        </p:spPr>
        <p:txBody>
          <a:bodyPr>
            <a:normAutofit/>
          </a:bodyPr>
          <a:lstStyle/>
          <a:p>
            <a:r>
              <a:rPr lang="en-US" sz="3600" b="1" u="sng" dirty="0">
                <a:solidFill>
                  <a:schemeClr val="accent1"/>
                </a:solidFill>
                <a:latin typeface="+mn-lt"/>
              </a:rPr>
              <a:t>Insights from ML models</a:t>
            </a:r>
            <a:r>
              <a:rPr lang="en-US" sz="3600" b="1" dirty="0">
                <a:solidFill>
                  <a:schemeClr val="accent1"/>
                </a:solidFill>
                <a:latin typeface="+mn-lt"/>
              </a:rPr>
              <a:t>:</a:t>
            </a:r>
            <a:endParaRPr lang="en-IN" sz="3600" b="1" dirty="0">
              <a:solidFill>
                <a:schemeClr val="accent1"/>
              </a:solidFill>
              <a:latin typeface="+mn-lt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8C95BB0-5DAD-06B6-400A-CB7B91AE8B21}"/>
              </a:ext>
            </a:extLst>
          </p:cNvPr>
          <p:cNvCxnSpPr>
            <a:cxnSpLocks/>
          </p:cNvCxnSpPr>
          <p:nvPr/>
        </p:nvCxnSpPr>
        <p:spPr>
          <a:xfrm>
            <a:off x="5951313" y="1817157"/>
            <a:ext cx="0" cy="42028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976588D-47D8-26E6-1ED9-07AB367D2794}"/>
              </a:ext>
            </a:extLst>
          </p:cNvPr>
          <p:cNvSpPr txBox="1"/>
          <p:nvPr/>
        </p:nvSpPr>
        <p:spPr>
          <a:xfrm>
            <a:off x="719317" y="4968299"/>
            <a:ext cx="42877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Figure 10: Predicted vs Actual plot of latest Model proposed by </a:t>
            </a:r>
            <a:r>
              <a:rPr lang="en-US" b="1" dirty="0">
                <a:solidFill>
                  <a:schemeClr val="accent1"/>
                </a:solidFill>
                <a:hlinkClick r:id="rId2"/>
              </a:rPr>
              <a:t>Fan Yang &amp; Yu-Hong Zeng &amp; Wen-Xin </a:t>
            </a:r>
            <a:r>
              <a:rPr lang="en-US" b="1" dirty="0" err="1">
                <a:solidFill>
                  <a:schemeClr val="accent1"/>
                </a:solidFill>
                <a:hlinkClick r:id="rId2"/>
              </a:rPr>
              <a:t>Huai</a:t>
            </a:r>
            <a:r>
              <a:rPr lang="en-US" b="1" dirty="0">
                <a:solidFill>
                  <a:schemeClr val="accent1"/>
                </a:solidFill>
                <a:hlinkClick r:id="rId2"/>
              </a:rPr>
              <a:t>.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248B24-9275-33C0-820F-D7D19C731F80}"/>
              </a:ext>
            </a:extLst>
          </p:cNvPr>
          <p:cNvSpPr txBox="1"/>
          <p:nvPr/>
        </p:nvSpPr>
        <p:spPr>
          <a:xfrm>
            <a:off x="6630694" y="5051626"/>
            <a:ext cx="46208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Figure 11 : </a:t>
            </a:r>
            <a:r>
              <a:rPr lang="en-US" b="1" dirty="0" err="1"/>
              <a:t>C_d</a:t>
            </a:r>
            <a:r>
              <a:rPr lang="en-US" b="1" dirty="0"/>
              <a:t> vs Re plot of latest Model proposed by </a:t>
            </a:r>
            <a:r>
              <a:rPr lang="en-US" b="1" dirty="0">
                <a:solidFill>
                  <a:schemeClr val="accent1"/>
                </a:solidFill>
                <a:hlinkClick r:id="rId2"/>
              </a:rPr>
              <a:t>Fan Yang &amp; Yu-Hong Zeng &amp; Wen-Xin </a:t>
            </a:r>
            <a:r>
              <a:rPr lang="en-US" b="1" dirty="0" err="1">
                <a:solidFill>
                  <a:schemeClr val="accent1"/>
                </a:solidFill>
                <a:hlinkClick r:id="rId2"/>
              </a:rPr>
              <a:t>Huai</a:t>
            </a:r>
            <a:r>
              <a:rPr lang="en-US" b="1" dirty="0">
                <a:solidFill>
                  <a:schemeClr val="accent1"/>
                </a:solidFill>
                <a:hlinkClick r:id="rId2"/>
              </a:rPr>
              <a:t>.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84463B-DB8E-61A0-B1AF-47EF79E1749F}"/>
              </a:ext>
            </a:extLst>
          </p:cNvPr>
          <p:cNvSpPr txBox="1"/>
          <p:nvPr/>
        </p:nvSpPr>
        <p:spPr>
          <a:xfrm>
            <a:off x="323930" y="837977"/>
            <a:ext cx="5627383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Theoretical Drag law model plots are given below: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5E05D67-14F1-D1D2-A089-F1020FF217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529" y="1544521"/>
            <a:ext cx="5200258" cy="33186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17D62A2-AEFC-7C3E-BC7F-2AC9F9D2FC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2" b="7812"/>
          <a:stretch/>
        </p:blipFill>
        <p:spPr>
          <a:xfrm>
            <a:off x="719317" y="1467563"/>
            <a:ext cx="4552616" cy="3395566"/>
          </a:xfrm>
          <a:prstGeom prst="rect">
            <a:avLst/>
          </a:prstGeom>
        </p:spPr>
      </p:pic>
      <p:grpSp>
        <p:nvGrpSpPr>
          <p:cNvPr id="3" name="object 22">
            <a:extLst>
              <a:ext uri="{FF2B5EF4-FFF2-40B4-BE49-F238E27FC236}">
                <a16:creationId xmlns:a16="http://schemas.microsoft.com/office/drawing/2014/main" id="{9D55EBCC-6E54-BC2A-33A3-9F0305D9F621}"/>
              </a:ext>
            </a:extLst>
          </p:cNvPr>
          <p:cNvGrpSpPr/>
          <p:nvPr/>
        </p:nvGrpSpPr>
        <p:grpSpPr>
          <a:xfrm>
            <a:off x="0" y="12746"/>
            <a:ext cx="12219624" cy="294365"/>
            <a:chOff x="0" y="0"/>
            <a:chExt cx="4608195" cy="140335"/>
          </a:xfrm>
        </p:grpSpPr>
        <p:sp>
          <p:nvSpPr>
            <p:cNvPr id="5" name="object 23">
              <a:extLst>
                <a:ext uri="{FF2B5EF4-FFF2-40B4-BE49-F238E27FC236}">
                  <a16:creationId xmlns:a16="http://schemas.microsoft.com/office/drawing/2014/main" id="{2183A13E-B845-FF33-D521-5DD5321366FE}"/>
                </a:ext>
              </a:extLst>
            </p:cNvPr>
            <p:cNvSpPr/>
            <p:nvPr/>
          </p:nvSpPr>
          <p:spPr>
            <a:xfrm>
              <a:off x="0" y="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40017"/>
                  </a:lnTo>
                  <a:lnTo>
                    <a:pt x="2303995" y="1400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194F7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24">
              <a:extLst>
                <a:ext uri="{FF2B5EF4-FFF2-40B4-BE49-F238E27FC236}">
                  <a16:creationId xmlns:a16="http://schemas.microsoft.com/office/drawing/2014/main" id="{6FBF6E0E-BA66-B979-05F6-83EF276B78C5}"/>
                </a:ext>
              </a:extLst>
            </p:cNvPr>
            <p:cNvSpPr/>
            <p:nvPr/>
          </p:nvSpPr>
          <p:spPr>
            <a:xfrm>
              <a:off x="2303995" y="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40017"/>
                  </a:lnTo>
                  <a:lnTo>
                    <a:pt x="2303995" y="1400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99B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29">
            <a:extLst>
              <a:ext uri="{FF2B5EF4-FFF2-40B4-BE49-F238E27FC236}">
                <a16:creationId xmlns:a16="http://schemas.microsoft.com/office/drawing/2014/main" id="{660F06D8-5620-3237-F182-CA3A618115D6}"/>
              </a:ext>
            </a:extLst>
          </p:cNvPr>
          <p:cNvGrpSpPr/>
          <p:nvPr/>
        </p:nvGrpSpPr>
        <p:grpSpPr>
          <a:xfrm>
            <a:off x="13540" y="6467122"/>
            <a:ext cx="12191999" cy="393523"/>
            <a:chOff x="0" y="3346348"/>
            <a:chExt cx="4608017" cy="109855"/>
          </a:xfrm>
        </p:grpSpPr>
        <p:sp>
          <p:nvSpPr>
            <p:cNvPr id="9" name="object 30">
              <a:extLst>
                <a:ext uri="{FF2B5EF4-FFF2-40B4-BE49-F238E27FC236}">
                  <a16:creationId xmlns:a16="http://schemas.microsoft.com/office/drawing/2014/main" id="{A3641955-2050-2FF2-3970-A341C337EB78}"/>
                </a:ext>
              </a:extLst>
            </p:cNvPr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77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31">
              <a:extLst>
                <a:ext uri="{FF2B5EF4-FFF2-40B4-BE49-F238E27FC236}">
                  <a16:creationId xmlns:a16="http://schemas.microsoft.com/office/drawing/2014/main" id="{52A7BB40-B55A-BE5D-BA34-A7BA6B799CBB}"/>
                </a:ext>
              </a:extLst>
            </p:cNvPr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65D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32">
              <a:extLst>
                <a:ext uri="{FF2B5EF4-FFF2-40B4-BE49-F238E27FC236}">
                  <a16:creationId xmlns:a16="http://schemas.microsoft.com/office/drawing/2014/main" id="{95A09791-5DE4-CF30-9E7D-93E68525FF5A}"/>
                </a:ext>
              </a:extLst>
            </p:cNvPr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99B1C6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sz="2400" b="1" dirty="0">
                  <a:latin typeface="+mj-lt"/>
                </a:rPr>
                <a:t>                                               18</a:t>
              </a:r>
              <a:endParaRPr sz="2400" b="1" dirty="0">
                <a:latin typeface="+mj-lt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C963925F-B58D-3881-98D7-800AFE6978AA}"/>
              </a:ext>
            </a:extLst>
          </p:cNvPr>
          <p:cNvSpPr/>
          <p:nvPr/>
        </p:nvSpPr>
        <p:spPr>
          <a:xfrm>
            <a:off x="1317171" y="2362200"/>
            <a:ext cx="587829" cy="2068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930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8AA2C-58B4-74E6-19F0-5ECB359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471" y="136525"/>
            <a:ext cx="10379529" cy="1114603"/>
          </a:xfrm>
        </p:spPr>
        <p:txBody>
          <a:bodyPr>
            <a:normAutofit/>
          </a:bodyPr>
          <a:lstStyle/>
          <a:p>
            <a:r>
              <a:rPr lang="en-US" sz="3600" b="1" u="sng" dirty="0">
                <a:latin typeface="+mn-lt"/>
              </a:rPr>
              <a:t> </a:t>
            </a:r>
            <a:r>
              <a:rPr lang="en-US" sz="3600" b="1" u="sng" dirty="0">
                <a:solidFill>
                  <a:schemeClr val="accent1"/>
                </a:solidFill>
                <a:latin typeface="+mn-lt"/>
              </a:rPr>
              <a:t>References: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6C6F1EE-B44A-801F-7B2E-DF2B702930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8055" y="1031426"/>
            <a:ext cx="11735889" cy="4116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1600" b="1" i="0" dirty="0">
                <a:solidFill>
                  <a:srgbClr val="1C1D1E"/>
                </a:solidFill>
                <a:effectLst/>
                <a:latin typeface="Open Sans" panose="020B0606030504020204" pitchFamily="34" charset="0"/>
              </a:rPr>
              <a:t>A New One-Equation Model of Fluid Drag for Irregularly Shaped Particles Valid Over a Wide Range of Reynolds Number</a:t>
            </a:r>
            <a:r>
              <a:rPr lang="en-US" sz="1600" b="1" dirty="0">
                <a:latin typeface="Open Sans" panose="020B0606030504020204" pitchFamily="34" charset="0"/>
              </a:rPr>
              <a:t>. [</a:t>
            </a:r>
            <a:r>
              <a:rPr lang="en-US" sz="1600" dirty="0">
                <a:hlinkClick r:id="rId2"/>
              </a:rPr>
              <a:t>A New One‐Equation Model of Fluid Drag for Irregularly Shaped Particles Valid Over a Wide Range of Reynolds Number - Dioguardi - 2018 - Journal of Geophysical Research: Solid Earth - Wiley Online Library</a:t>
            </a:r>
            <a:r>
              <a:rPr lang="en-US" sz="1600" b="1" dirty="0"/>
              <a:t> ].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Drag Coefficient and Terminal Velocity of Spherical and Non-Spherical Particles. [</a:t>
            </a:r>
            <a:r>
              <a:rPr lang="en-US" sz="1600" dirty="0">
                <a:hlinkClick r:id="rId3"/>
              </a:rPr>
              <a:t>(PDF) Drag Coefficient and Terminal Velocity of Spherical and Non-Spherical Particles</a:t>
            </a:r>
            <a:r>
              <a:rPr lang="en-US" sz="1600" b="1" dirty="0"/>
              <a:t> ]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Powder Technology | Journal | ScienceDirect.com by Elsevier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[</a:t>
            </a:r>
            <a:r>
              <a:rPr lang="en-US" sz="1600" dirty="0">
                <a:hlinkClick r:id="rId4"/>
              </a:rPr>
              <a:t>Powder Technology | Journal | ScienceDirect.com by Elsevier</a:t>
            </a:r>
            <a:r>
              <a:rPr lang="en-US" sz="1600" dirty="0"/>
              <a:t> </a:t>
            </a:r>
            <a:r>
              <a:rPr lang="en-US" sz="1600" b="1" dirty="0"/>
              <a:t>]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1" i="0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new model for settling velocity of non-spherical particles. [</a:t>
            </a:r>
            <a:r>
              <a:rPr lang="en-US" sz="1600" dirty="0"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A new model for settling velocity of non-spherical particles | Environmental Science and Pollution Research</a:t>
            </a:r>
            <a:r>
              <a:rPr lang="en-US" sz="1600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b="1" dirty="0"/>
              <a:t>]</a:t>
            </a:r>
            <a:endParaRPr lang="en-US" sz="16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16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OpenCv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for finding dimensions of irregular particles : [</a:t>
            </a:r>
            <a:r>
              <a:rPr lang="en-US" sz="1600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https://answers.opencv.org/question/111923/detecting-the-shape-of-irregular-objects</a:t>
            </a:r>
            <a:r>
              <a:rPr lang="en-US" sz="1600" b="1" dirty="0">
                <a:ea typeface="Open Sans" panose="020B0606030504020204" pitchFamily="34" charset="0"/>
                <a:cs typeface="Open Sans" panose="020B0606030504020204" pitchFamily="34" charset="0"/>
              </a:rPr>
              <a:t>]</a:t>
            </a:r>
            <a:endParaRPr lang="en-US" sz="1600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4BC7CFE-91F7-0749-A2FB-4E1CD532E8FC}"/>
              </a:ext>
            </a:extLst>
          </p:cNvPr>
          <p:cNvCxnSpPr/>
          <p:nvPr/>
        </p:nvCxnSpPr>
        <p:spPr>
          <a:xfrm>
            <a:off x="529805" y="6538912"/>
            <a:ext cx="111594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A9A472-F404-5C24-FB3A-E4293CE26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BB95-6631-40E2-93DE-A7D05F978ECF}" type="slidenum">
              <a:rPr lang="en-IN" smtClean="0"/>
              <a:t>18</a:t>
            </a:fld>
            <a:endParaRPr lang="en-IN"/>
          </a:p>
        </p:txBody>
      </p:sp>
      <p:grpSp>
        <p:nvGrpSpPr>
          <p:cNvPr id="6" name="object 22">
            <a:extLst>
              <a:ext uri="{FF2B5EF4-FFF2-40B4-BE49-F238E27FC236}">
                <a16:creationId xmlns:a16="http://schemas.microsoft.com/office/drawing/2014/main" id="{B1610CE9-D64D-C369-35B4-B6B96A2B7DFC}"/>
              </a:ext>
            </a:extLst>
          </p:cNvPr>
          <p:cNvGrpSpPr/>
          <p:nvPr/>
        </p:nvGrpSpPr>
        <p:grpSpPr>
          <a:xfrm>
            <a:off x="0" y="0"/>
            <a:ext cx="12178459" cy="283707"/>
            <a:chOff x="0" y="0"/>
            <a:chExt cx="4608195" cy="140335"/>
          </a:xfrm>
        </p:grpSpPr>
        <p:sp>
          <p:nvSpPr>
            <p:cNvPr id="8" name="object 23">
              <a:extLst>
                <a:ext uri="{FF2B5EF4-FFF2-40B4-BE49-F238E27FC236}">
                  <a16:creationId xmlns:a16="http://schemas.microsoft.com/office/drawing/2014/main" id="{C429C2F1-DC98-BC2C-C8F6-C2195AF2F558}"/>
                </a:ext>
              </a:extLst>
            </p:cNvPr>
            <p:cNvSpPr/>
            <p:nvPr/>
          </p:nvSpPr>
          <p:spPr>
            <a:xfrm>
              <a:off x="0" y="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40017"/>
                  </a:lnTo>
                  <a:lnTo>
                    <a:pt x="2303995" y="1400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194F7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24">
              <a:extLst>
                <a:ext uri="{FF2B5EF4-FFF2-40B4-BE49-F238E27FC236}">
                  <a16:creationId xmlns:a16="http://schemas.microsoft.com/office/drawing/2014/main" id="{05535AF8-FD94-A8D8-12A8-390A9D84A940}"/>
                </a:ext>
              </a:extLst>
            </p:cNvPr>
            <p:cNvSpPr/>
            <p:nvPr/>
          </p:nvSpPr>
          <p:spPr>
            <a:xfrm>
              <a:off x="2303995" y="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40017"/>
                  </a:lnTo>
                  <a:lnTo>
                    <a:pt x="2303995" y="1400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99B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29">
            <a:extLst>
              <a:ext uri="{FF2B5EF4-FFF2-40B4-BE49-F238E27FC236}">
                <a16:creationId xmlns:a16="http://schemas.microsoft.com/office/drawing/2014/main" id="{9A550307-412F-F1B5-4517-63E810FA3774}"/>
              </a:ext>
            </a:extLst>
          </p:cNvPr>
          <p:cNvGrpSpPr/>
          <p:nvPr/>
        </p:nvGrpSpPr>
        <p:grpSpPr>
          <a:xfrm>
            <a:off x="13541" y="6464477"/>
            <a:ext cx="12191999" cy="393523"/>
            <a:chOff x="0" y="3346348"/>
            <a:chExt cx="4608017" cy="109855"/>
          </a:xfrm>
        </p:grpSpPr>
        <p:sp>
          <p:nvSpPr>
            <p:cNvPr id="11" name="object 30">
              <a:extLst>
                <a:ext uri="{FF2B5EF4-FFF2-40B4-BE49-F238E27FC236}">
                  <a16:creationId xmlns:a16="http://schemas.microsoft.com/office/drawing/2014/main" id="{FC930EE2-E43B-EA59-0019-9424AFD3552F}"/>
                </a:ext>
              </a:extLst>
            </p:cNvPr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77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31">
              <a:extLst>
                <a:ext uri="{FF2B5EF4-FFF2-40B4-BE49-F238E27FC236}">
                  <a16:creationId xmlns:a16="http://schemas.microsoft.com/office/drawing/2014/main" id="{50D973FD-D112-5E91-8663-77859E2EA7EA}"/>
                </a:ext>
              </a:extLst>
            </p:cNvPr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65D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32">
              <a:extLst>
                <a:ext uri="{FF2B5EF4-FFF2-40B4-BE49-F238E27FC236}">
                  <a16:creationId xmlns:a16="http://schemas.microsoft.com/office/drawing/2014/main" id="{434FA0E3-2F8F-C633-10FC-EDB794559998}"/>
                </a:ext>
              </a:extLst>
            </p:cNvPr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99B1C6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sz="2400" b="1" dirty="0">
                  <a:latin typeface="+mj-lt"/>
                </a:rPr>
                <a:t>                                               3</a:t>
              </a:r>
              <a:endParaRPr sz="2400" b="1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4870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5C7DF8-F111-0158-CE94-31BD8404FD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99CEB-57D9-902F-EBC1-B1B3B65CC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609" y="320245"/>
            <a:ext cx="2478506" cy="865414"/>
          </a:xfrm>
        </p:spPr>
        <p:txBody>
          <a:bodyPr>
            <a:normAutofit/>
          </a:bodyPr>
          <a:lstStyle/>
          <a:p>
            <a:r>
              <a:rPr lang="en-US" sz="3600" b="1" u="sng" dirty="0">
                <a:solidFill>
                  <a:schemeClr val="accent1"/>
                </a:solidFill>
                <a:latin typeface="+mn-lt"/>
              </a:rPr>
              <a:t>Conclusion: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226ED03-77A5-A630-A894-E2C327FF56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8086" y="905232"/>
            <a:ext cx="11277600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dirty="0"/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05B522C-1FDC-0469-612E-0365B400F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314" y="752952"/>
            <a:ext cx="11633392" cy="450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Successfully developed machine learning models to predict drag coefficients  suitable for the settlement of non-spherical particles in both laminar and turbulent flows.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000" dirty="0"/>
              <a:t>Using machine learning techniques, such as </a:t>
            </a:r>
            <a:r>
              <a:rPr lang="en-US" sz="2000" b="1" dirty="0"/>
              <a:t>Random Forest Regressor, Decision Tree Regressor </a:t>
            </a:r>
            <a:r>
              <a:rPr lang="en-US" sz="2000" dirty="0"/>
              <a:t> and </a:t>
            </a:r>
            <a:r>
              <a:rPr lang="en-US" sz="2000" b="1" dirty="0"/>
              <a:t>Radial Basis Neural Network [RBFNN]</a:t>
            </a:r>
            <a:r>
              <a:rPr lang="en-US" sz="2000" dirty="0"/>
              <a:t>, we accurately modeled the nonlinear dependencies, providing reliable predictions for various particle shapes and flow conditions.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000" dirty="0"/>
              <a:t>The approach also provided insights into feature importance, with parameters like Shape factor and Reynolds number showing a substantial influence on Cd values.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Enhanced understanding of the significance of various features in drag prediction.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Demonstrated effective data preprocessing and outlier management techniques. </a:t>
            </a:r>
          </a:p>
        </p:txBody>
      </p:sp>
      <p:grpSp>
        <p:nvGrpSpPr>
          <p:cNvPr id="4" name="object 29">
            <a:extLst>
              <a:ext uri="{FF2B5EF4-FFF2-40B4-BE49-F238E27FC236}">
                <a16:creationId xmlns:a16="http://schemas.microsoft.com/office/drawing/2014/main" id="{E194A3A3-4547-6C99-0E92-01D85430E742}"/>
              </a:ext>
            </a:extLst>
          </p:cNvPr>
          <p:cNvGrpSpPr/>
          <p:nvPr/>
        </p:nvGrpSpPr>
        <p:grpSpPr>
          <a:xfrm>
            <a:off x="13540" y="6467122"/>
            <a:ext cx="12191999" cy="393523"/>
            <a:chOff x="0" y="3346348"/>
            <a:chExt cx="4608017" cy="109855"/>
          </a:xfrm>
        </p:grpSpPr>
        <p:sp>
          <p:nvSpPr>
            <p:cNvPr id="6" name="object 30">
              <a:extLst>
                <a:ext uri="{FF2B5EF4-FFF2-40B4-BE49-F238E27FC236}">
                  <a16:creationId xmlns:a16="http://schemas.microsoft.com/office/drawing/2014/main" id="{9FF99F45-E9B0-102E-DED3-BC7FE25C031E}"/>
                </a:ext>
              </a:extLst>
            </p:cNvPr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77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31">
              <a:extLst>
                <a:ext uri="{FF2B5EF4-FFF2-40B4-BE49-F238E27FC236}">
                  <a16:creationId xmlns:a16="http://schemas.microsoft.com/office/drawing/2014/main" id="{2F3658A1-4802-7522-0F1F-7BD2BEEB28E7}"/>
                </a:ext>
              </a:extLst>
            </p:cNvPr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65D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32">
              <a:extLst>
                <a:ext uri="{FF2B5EF4-FFF2-40B4-BE49-F238E27FC236}">
                  <a16:creationId xmlns:a16="http://schemas.microsoft.com/office/drawing/2014/main" id="{8D29C761-9C29-04F5-D251-671F12A4EF02}"/>
                </a:ext>
              </a:extLst>
            </p:cNvPr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99B1C6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sz="2400" b="1" dirty="0">
                  <a:latin typeface="+mj-lt"/>
                </a:rPr>
                <a:t>                                               21</a:t>
              </a:r>
              <a:endParaRPr sz="2400" b="1" dirty="0">
                <a:latin typeface="+mj-lt"/>
              </a:endParaRPr>
            </a:p>
          </p:txBody>
        </p:sp>
      </p:grpSp>
      <p:grpSp>
        <p:nvGrpSpPr>
          <p:cNvPr id="10" name="object 22">
            <a:extLst>
              <a:ext uri="{FF2B5EF4-FFF2-40B4-BE49-F238E27FC236}">
                <a16:creationId xmlns:a16="http://schemas.microsoft.com/office/drawing/2014/main" id="{58B9CBB6-931C-72C8-682C-41A389758BCA}"/>
              </a:ext>
            </a:extLst>
          </p:cNvPr>
          <p:cNvGrpSpPr/>
          <p:nvPr/>
        </p:nvGrpSpPr>
        <p:grpSpPr>
          <a:xfrm>
            <a:off x="13540" y="0"/>
            <a:ext cx="12219624" cy="294365"/>
            <a:chOff x="0" y="0"/>
            <a:chExt cx="4608195" cy="140335"/>
          </a:xfrm>
        </p:grpSpPr>
        <p:sp>
          <p:nvSpPr>
            <p:cNvPr id="11" name="object 23">
              <a:extLst>
                <a:ext uri="{FF2B5EF4-FFF2-40B4-BE49-F238E27FC236}">
                  <a16:creationId xmlns:a16="http://schemas.microsoft.com/office/drawing/2014/main" id="{340A5648-12EB-7AB8-8FBF-77E0C70A56E9}"/>
                </a:ext>
              </a:extLst>
            </p:cNvPr>
            <p:cNvSpPr/>
            <p:nvPr/>
          </p:nvSpPr>
          <p:spPr>
            <a:xfrm>
              <a:off x="0" y="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40017"/>
                  </a:lnTo>
                  <a:lnTo>
                    <a:pt x="2303995" y="1400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194F7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24">
              <a:extLst>
                <a:ext uri="{FF2B5EF4-FFF2-40B4-BE49-F238E27FC236}">
                  <a16:creationId xmlns:a16="http://schemas.microsoft.com/office/drawing/2014/main" id="{0BF9CF05-803D-6FE5-81B6-9D2CADFFACCF}"/>
                </a:ext>
              </a:extLst>
            </p:cNvPr>
            <p:cNvSpPr/>
            <p:nvPr/>
          </p:nvSpPr>
          <p:spPr>
            <a:xfrm>
              <a:off x="2303995" y="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40017"/>
                  </a:lnTo>
                  <a:lnTo>
                    <a:pt x="2303995" y="1400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99B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28028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AD718F-3153-52DE-4A33-B98590B9C2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BF51-9C83-B0E0-C82F-CE8312C6D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33" y="118596"/>
            <a:ext cx="10053527" cy="1114603"/>
          </a:xfrm>
        </p:spPr>
        <p:txBody>
          <a:bodyPr>
            <a:normAutofit/>
          </a:bodyPr>
          <a:lstStyle/>
          <a:p>
            <a:r>
              <a:rPr lang="en-US" sz="3600" b="1" u="sng" dirty="0">
                <a:solidFill>
                  <a:schemeClr val="accent1"/>
                </a:solidFill>
                <a:latin typeface="+mn-lt"/>
              </a:rPr>
              <a:t>Introduction: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5D1A609-225E-6E4D-FBB3-89F899D5412C}"/>
              </a:ext>
            </a:extLst>
          </p:cNvPr>
          <p:cNvCxnSpPr/>
          <p:nvPr/>
        </p:nvCxnSpPr>
        <p:spPr>
          <a:xfrm>
            <a:off x="529805" y="6538912"/>
            <a:ext cx="111594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168C89-264A-0A68-6403-BA7576208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BB95-6631-40E2-93DE-A7D05F978ECF}" type="slidenum">
              <a:rPr lang="en-IN" smtClean="0"/>
              <a:t>2</a:t>
            </a:fld>
            <a:endParaRPr lang="en-IN"/>
          </a:p>
        </p:txBody>
      </p:sp>
      <p:grpSp>
        <p:nvGrpSpPr>
          <p:cNvPr id="6" name="object 22">
            <a:extLst>
              <a:ext uri="{FF2B5EF4-FFF2-40B4-BE49-F238E27FC236}">
                <a16:creationId xmlns:a16="http://schemas.microsoft.com/office/drawing/2014/main" id="{FFB11714-0E82-8301-EF1F-984BC55348F8}"/>
              </a:ext>
            </a:extLst>
          </p:cNvPr>
          <p:cNvGrpSpPr/>
          <p:nvPr/>
        </p:nvGrpSpPr>
        <p:grpSpPr>
          <a:xfrm>
            <a:off x="-27624" y="2040"/>
            <a:ext cx="12219624" cy="294365"/>
            <a:chOff x="0" y="0"/>
            <a:chExt cx="4608195" cy="140335"/>
          </a:xfrm>
        </p:grpSpPr>
        <p:sp>
          <p:nvSpPr>
            <p:cNvPr id="8" name="object 23">
              <a:extLst>
                <a:ext uri="{FF2B5EF4-FFF2-40B4-BE49-F238E27FC236}">
                  <a16:creationId xmlns:a16="http://schemas.microsoft.com/office/drawing/2014/main" id="{B0A022F6-D81A-2A61-FFF0-4DEA434D577E}"/>
                </a:ext>
              </a:extLst>
            </p:cNvPr>
            <p:cNvSpPr/>
            <p:nvPr/>
          </p:nvSpPr>
          <p:spPr>
            <a:xfrm>
              <a:off x="0" y="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40017"/>
                  </a:lnTo>
                  <a:lnTo>
                    <a:pt x="2303995" y="1400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194F7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24">
              <a:extLst>
                <a:ext uri="{FF2B5EF4-FFF2-40B4-BE49-F238E27FC236}">
                  <a16:creationId xmlns:a16="http://schemas.microsoft.com/office/drawing/2014/main" id="{89109E6C-C1A7-52C3-9061-9EEEB19FBAB5}"/>
                </a:ext>
              </a:extLst>
            </p:cNvPr>
            <p:cNvSpPr/>
            <p:nvPr/>
          </p:nvSpPr>
          <p:spPr>
            <a:xfrm>
              <a:off x="2303995" y="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40017"/>
                  </a:lnTo>
                  <a:lnTo>
                    <a:pt x="2303995" y="1400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99B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29">
            <a:extLst>
              <a:ext uri="{FF2B5EF4-FFF2-40B4-BE49-F238E27FC236}">
                <a16:creationId xmlns:a16="http://schemas.microsoft.com/office/drawing/2014/main" id="{9AAE8744-E37F-776F-D59B-C3413052BAD9}"/>
              </a:ext>
            </a:extLst>
          </p:cNvPr>
          <p:cNvGrpSpPr/>
          <p:nvPr/>
        </p:nvGrpSpPr>
        <p:grpSpPr>
          <a:xfrm>
            <a:off x="13540" y="6467122"/>
            <a:ext cx="12191999" cy="393523"/>
            <a:chOff x="0" y="3346348"/>
            <a:chExt cx="4608017" cy="109855"/>
          </a:xfrm>
        </p:grpSpPr>
        <p:sp>
          <p:nvSpPr>
            <p:cNvPr id="11" name="object 30">
              <a:extLst>
                <a:ext uri="{FF2B5EF4-FFF2-40B4-BE49-F238E27FC236}">
                  <a16:creationId xmlns:a16="http://schemas.microsoft.com/office/drawing/2014/main" id="{7D2518ED-3A8A-2295-377C-19CB7FECF06D}"/>
                </a:ext>
              </a:extLst>
            </p:cNvPr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77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31">
              <a:extLst>
                <a:ext uri="{FF2B5EF4-FFF2-40B4-BE49-F238E27FC236}">
                  <a16:creationId xmlns:a16="http://schemas.microsoft.com/office/drawing/2014/main" id="{F5253475-B408-1559-109E-5EF1FB0E871B}"/>
                </a:ext>
              </a:extLst>
            </p:cNvPr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65D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32">
              <a:extLst>
                <a:ext uri="{FF2B5EF4-FFF2-40B4-BE49-F238E27FC236}">
                  <a16:creationId xmlns:a16="http://schemas.microsoft.com/office/drawing/2014/main" id="{36A80D90-30F5-F6E6-9EC6-42F6A612C923}"/>
                </a:ext>
              </a:extLst>
            </p:cNvPr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99B1C6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sz="2400" b="1" dirty="0">
                  <a:latin typeface="+mj-lt"/>
                </a:rPr>
                <a:t>                                               3</a:t>
              </a:r>
              <a:endParaRPr sz="2400" b="1" dirty="0">
                <a:latin typeface="+mj-lt"/>
              </a:endParaRPr>
            </a:p>
          </p:txBody>
        </p:sp>
      </p:grpSp>
      <p:sp>
        <p:nvSpPr>
          <p:cNvPr id="7" name="Rectangle 1">
            <a:extLst>
              <a:ext uri="{FF2B5EF4-FFF2-40B4-BE49-F238E27FC236}">
                <a16:creationId xmlns:a16="http://schemas.microsoft.com/office/drawing/2014/main" id="{30D2346E-4950-ED53-31BC-B450EBBA9CF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88948" y="704345"/>
            <a:ext cx="12016591" cy="5492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drag coefficient (Cd)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a fundamental parameter in chemical engineering, representing the  resistance experienced by particles as they move through a fluid.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Understanding and accurately predicting Cd is critical for optimizing processes like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fluidized beds, sedimentation, filtration, and particle transport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Irregular particles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pose a unique challenge due to their non-uniform shapes and orientations, which introduce complex dependencies between particle shape, Reynolds number, and fluid properties.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Traditional models, such as those by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linkClick r:id="rId3" action="ppaction://hlinkfile"/>
              </a:rPr>
              <a:t>Haider and Levenspiel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rely on complex empirical equations, which are often limited and falls apart when applied to real- world applications.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Solution is</a:t>
            </a:r>
            <a:r>
              <a:rPr lang="en-US" altLang="en-US" sz="2000" dirty="0"/>
              <a:t> </a:t>
            </a:r>
            <a:r>
              <a:rPr lang="en-US" altLang="en-US" sz="2000" b="1" dirty="0"/>
              <a:t>Machine Learning</a:t>
            </a:r>
            <a:r>
              <a:rPr lang="en-US" altLang="en-US" sz="2000" dirty="0"/>
              <a:t>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The outcomes of this work have applications in optimizing chemical processes, improving industrial equipment design, and contributing to environmental modeling.</a:t>
            </a:r>
          </a:p>
        </p:txBody>
      </p:sp>
    </p:spTree>
    <p:extLst>
      <p:ext uri="{BB962C8B-B14F-4D97-AF65-F5344CB8AC3E}">
        <p14:creationId xmlns:p14="http://schemas.microsoft.com/office/powerpoint/2010/main" val="501807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39AC36-B2AD-CF97-3DEE-F3FB20E98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FDD40-A0DC-05A4-BBA8-950E736E4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805" y="352583"/>
            <a:ext cx="10379529" cy="1114603"/>
          </a:xfrm>
        </p:spPr>
        <p:txBody>
          <a:bodyPr>
            <a:normAutofit/>
          </a:bodyPr>
          <a:lstStyle/>
          <a:p>
            <a:r>
              <a:rPr lang="en-US" sz="3600" b="1" u="sng" dirty="0">
                <a:latin typeface="+mn-lt"/>
              </a:rPr>
              <a:t> </a:t>
            </a:r>
            <a:r>
              <a:rPr lang="en-US" sz="3600" b="1" u="sng" dirty="0">
                <a:solidFill>
                  <a:schemeClr val="accent1"/>
                </a:solidFill>
                <a:latin typeface="+mn-lt"/>
              </a:rPr>
              <a:t>Internship Experience and Learnings :[2 Months]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8FADE16-4D93-BBEB-4E05-F66B0EA437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63335" y="1084702"/>
            <a:ext cx="11065329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Internship Learnings: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Gained practical experience in machine learning applications and Deep learning Applications in python.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Enhanced coding and data analysis skills through real-world projects.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/>
              <a:t>Learnt on how to optimize the process.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/>
              <a:t>Developed Communicational skills.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2.  Responsibilities: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Experimental Data collection and preprocessing.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Implementing and tun</a:t>
            </a:r>
            <a:r>
              <a:rPr lang="en-US" altLang="en-US" sz="2000" dirty="0"/>
              <a:t>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machine learning models.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Analyzing results and generating insights.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2596DB7-CAA7-D98C-9B12-3D85064C94DB}"/>
              </a:ext>
            </a:extLst>
          </p:cNvPr>
          <p:cNvCxnSpPr/>
          <p:nvPr/>
        </p:nvCxnSpPr>
        <p:spPr>
          <a:xfrm>
            <a:off x="529805" y="6538912"/>
            <a:ext cx="111594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A1A44B-0C53-686B-1E8C-1C10A4B5C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BB95-6631-40E2-93DE-A7D05F978ECF}" type="slidenum">
              <a:rPr lang="en-IN" smtClean="0"/>
              <a:t>20</a:t>
            </a:fld>
            <a:endParaRPr lang="en-IN"/>
          </a:p>
        </p:txBody>
      </p:sp>
      <p:grpSp>
        <p:nvGrpSpPr>
          <p:cNvPr id="6" name="object 22">
            <a:extLst>
              <a:ext uri="{FF2B5EF4-FFF2-40B4-BE49-F238E27FC236}">
                <a16:creationId xmlns:a16="http://schemas.microsoft.com/office/drawing/2014/main" id="{B5121042-7326-CA65-0991-E800C86F3F94}"/>
              </a:ext>
            </a:extLst>
          </p:cNvPr>
          <p:cNvGrpSpPr/>
          <p:nvPr/>
        </p:nvGrpSpPr>
        <p:grpSpPr>
          <a:xfrm>
            <a:off x="13541" y="0"/>
            <a:ext cx="12178459" cy="283707"/>
            <a:chOff x="0" y="0"/>
            <a:chExt cx="4608195" cy="140335"/>
          </a:xfrm>
        </p:grpSpPr>
        <p:sp>
          <p:nvSpPr>
            <p:cNvPr id="8" name="object 23">
              <a:extLst>
                <a:ext uri="{FF2B5EF4-FFF2-40B4-BE49-F238E27FC236}">
                  <a16:creationId xmlns:a16="http://schemas.microsoft.com/office/drawing/2014/main" id="{3F06E3C4-43CC-85C1-D180-740CCBC48238}"/>
                </a:ext>
              </a:extLst>
            </p:cNvPr>
            <p:cNvSpPr/>
            <p:nvPr/>
          </p:nvSpPr>
          <p:spPr>
            <a:xfrm>
              <a:off x="0" y="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40017"/>
                  </a:lnTo>
                  <a:lnTo>
                    <a:pt x="2303995" y="1400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194F7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24">
              <a:extLst>
                <a:ext uri="{FF2B5EF4-FFF2-40B4-BE49-F238E27FC236}">
                  <a16:creationId xmlns:a16="http://schemas.microsoft.com/office/drawing/2014/main" id="{8EC49879-2CEB-020B-14CA-7EE815ADF740}"/>
                </a:ext>
              </a:extLst>
            </p:cNvPr>
            <p:cNvSpPr/>
            <p:nvPr/>
          </p:nvSpPr>
          <p:spPr>
            <a:xfrm>
              <a:off x="2303995" y="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40017"/>
                  </a:lnTo>
                  <a:lnTo>
                    <a:pt x="2303995" y="1400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99B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29">
            <a:extLst>
              <a:ext uri="{FF2B5EF4-FFF2-40B4-BE49-F238E27FC236}">
                <a16:creationId xmlns:a16="http://schemas.microsoft.com/office/drawing/2014/main" id="{D71128F5-2105-5BB1-32FF-387F72E529E2}"/>
              </a:ext>
            </a:extLst>
          </p:cNvPr>
          <p:cNvGrpSpPr/>
          <p:nvPr/>
        </p:nvGrpSpPr>
        <p:grpSpPr>
          <a:xfrm>
            <a:off x="13541" y="6464477"/>
            <a:ext cx="12191999" cy="393523"/>
            <a:chOff x="0" y="3346348"/>
            <a:chExt cx="4608017" cy="109855"/>
          </a:xfrm>
        </p:grpSpPr>
        <p:sp>
          <p:nvSpPr>
            <p:cNvPr id="11" name="object 30">
              <a:extLst>
                <a:ext uri="{FF2B5EF4-FFF2-40B4-BE49-F238E27FC236}">
                  <a16:creationId xmlns:a16="http://schemas.microsoft.com/office/drawing/2014/main" id="{2E303775-5DEB-3AFA-25C8-D11074FCB591}"/>
                </a:ext>
              </a:extLst>
            </p:cNvPr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77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31">
              <a:extLst>
                <a:ext uri="{FF2B5EF4-FFF2-40B4-BE49-F238E27FC236}">
                  <a16:creationId xmlns:a16="http://schemas.microsoft.com/office/drawing/2014/main" id="{BEBE2816-464E-B02C-B166-9366DDEB7B11}"/>
                </a:ext>
              </a:extLst>
            </p:cNvPr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65D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32">
              <a:extLst>
                <a:ext uri="{FF2B5EF4-FFF2-40B4-BE49-F238E27FC236}">
                  <a16:creationId xmlns:a16="http://schemas.microsoft.com/office/drawing/2014/main" id="{E2A34AFE-C2D1-48E2-D9D6-3B41B7B52F2A}"/>
                </a:ext>
              </a:extLst>
            </p:cNvPr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99B1C6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sz="2400" b="1" dirty="0">
                  <a:latin typeface="+mj-lt"/>
                </a:rPr>
                <a:t>                                               3</a:t>
              </a:r>
              <a:endParaRPr sz="2400" b="1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2406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BA2507-2C6A-EC0B-BDC2-C71DA448D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9BF0C-0009-013A-8683-E6B585C7E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5" y="446314"/>
            <a:ext cx="6977743" cy="458918"/>
          </a:xfrm>
        </p:spPr>
        <p:txBody>
          <a:bodyPr>
            <a:noAutofit/>
          </a:bodyPr>
          <a:lstStyle/>
          <a:p>
            <a:r>
              <a:rPr lang="en-US" sz="3600" b="1" u="sng" dirty="0">
                <a:solidFill>
                  <a:schemeClr val="accent1"/>
                </a:solidFill>
                <a:latin typeface="+mn-lt"/>
              </a:rPr>
              <a:t>Feature Research and challenges: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3B0F87F-A68F-088A-4B6D-82192F0788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8085" y="905232"/>
            <a:ext cx="11525795" cy="6863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/>
              <a:t>Transfer learning</a:t>
            </a:r>
            <a:r>
              <a:rPr lang="en-US" sz="2000" dirty="0"/>
              <a:t> approaches can be applied to adapt the models for predicting Cd under novel conditions or for different particle-fluid systems.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Focusing on extending these models to predict drag coefficients for even more complex shapes and a wider range of environmental conditions, as irregular shapes often occur in industrial processes and natural environments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Adapting ML models to handle real-time applications, such as </a:t>
            </a:r>
            <a:r>
              <a:rPr lang="en-US" sz="2000" b="1" dirty="0"/>
              <a:t>sediment transport monitoring </a:t>
            </a:r>
            <a:r>
              <a:rPr lang="en-US" sz="2000" dirty="0"/>
              <a:t>or </a:t>
            </a:r>
            <a:r>
              <a:rPr lang="en-US" sz="2000" b="1" dirty="0"/>
              <a:t>fluidized bed modeling</a:t>
            </a:r>
            <a:r>
              <a:rPr lang="en-US" sz="2000" dirty="0"/>
              <a:t>, where rapid predictions of drag coefficients are required.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Future models could integrate with </a:t>
            </a:r>
            <a:r>
              <a:rPr lang="en-US" sz="2000" b="1" dirty="0"/>
              <a:t>advanced imaging techniques </a:t>
            </a:r>
            <a:r>
              <a:rPr lang="en-US" sz="2000" dirty="0"/>
              <a:t>to dynamically analyze particle sphericity and orientation in fluids. This could involve developing new metrics in ML models that directly account for orientation-dependent drag coefficients.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dirty="0"/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grpSp>
        <p:nvGrpSpPr>
          <p:cNvPr id="3" name="object 22">
            <a:extLst>
              <a:ext uri="{FF2B5EF4-FFF2-40B4-BE49-F238E27FC236}">
                <a16:creationId xmlns:a16="http://schemas.microsoft.com/office/drawing/2014/main" id="{069938AB-C18E-3A4B-36EE-5A13EB75363E}"/>
              </a:ext>
            </a:extLst>
          </p:cNvPr>
          <p:cNvGrpSpPr/>
          <p:nvPr/>
        </p:nvGrpSpPr>
        <p:grpSpPr>
          <a:xfrm>
            <a:off x="13540" y="0"/>
            <a:ext cx="12219624" cy="294365"/>
            <a:chOff x="0" y="0"/>
            <a:chExt cx="4608195" cy="140335"/>
          </a:xfrm>
        </p:grpSpPr>
        <p:sp>
          <p:nvSpPr>
            <p:cNvPr id="4" name="object 23">
              <a:extLst>
                <a:ext uri="{FF2B5EF4-FFF2-40B4-BE49-F238E27FC236}">
                  <a16:creationId xmlns:a16="http://schemas.microsoft.com/office/drawing/2014/main" id="{5F5F08F8-28DF-DA72-9E2F-299DD1544C56}"/>
                </a:ext>
              </a:extLst>
            </p:cNvPr>
            <p:cNvSpPr/>
            <p:nvPr/>
          </p:nvSpPr>
          <p:spPr>
            <a:xfrm>
              <a:off x="0" y="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40017"/>
                  </a:lnTo>
                  <a:lnTo>
                    <a:pt x="2303995" y="1400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194F7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24">
              <a:extLst>
                <a:ext uri="{FF2B5EF4-FFF2-40B4-BE49-F238E27FC236}">
                  <a16:creationId xmlns:a16="http://schemas.microsoft.com/office/drawing/2014/main" id="{809DD26A-5CEA-F6E0-6A79-871B4D99E9AA}"/>
                </a:ext>
              </a:extLst>
            </p:cNvPr>
            <p:cNvSpPr/>
            <p:nvPr/>
          </p:nvSpPr>
          <p:spPr>
            <a:xfrm>
              <a:off x="2303995" y="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40017"/>
                  </a:lnTo>
                  <a:lnTo>
                    <a:pt x="2303995" y="1400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99B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29">
            <a:extLst>
              <a:ext uri="{FF2B5EF4-FFF2-40B4-BE49-F238E27FC236}">
                <a16:creationId xmlns:a16="http://schemas.microsoft.com/office/drawing/2014/main" id="{78CE488A-1CA1-0F97-2DF2-29200F229D4E}"/>
              </a:ext>
            </a:extLst>
          </p:cNvPr>
          <p:cNvGrpSpPr/>
          <p:nvPr/>
        </p:nvGrpSpPr>
        <p:grpSpPr>
          <a:xfrm>
            <a:off x="13540" y="6467122"/>
            <a:ext cx="12191999" cy="393523"/>
            <a:chOff x="0" y="3346348"/>
            <a:chExt cx="4608017" cy="109855"/>
          </a:xfrm>
        </p:grpSpPr>
        <p:sp>
          <p:nvSpPr>
            <p:cNvPr id="10" name="object 30">
              <a:extLst>
                <a:ext uri="{FF2B5EF4-FFF2-40B4-BE49-F238E27FC236}">
                  <a16:creationId xmlns:a16="http://schemas.microsoft.com/office/drawing/2014/main" id="{DCEAEAC4-E30C-6B5E-37C7-55BFF947B8D8}"/>
                </a:ext>
              </a:extLst>
            </p:cNvPr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77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31">
              <a:extLst>
                <a:ext uri="{FF2B5EF4-FFF2-40B4-BE49-F238E27FC236}">
                  <a16:creationId xmlns:a16="http://schemas.microsoft.com/office/drawing/2014/main" id="{1EA42035-5133-690A-F267-6A6264B11B6A}"/>
                </a:ext>
              </a:extLst>
            </p:cNvPr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65D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32">
              <a:extLst>
                <a:ext uri="{FF2B5EF4-FFF2-40B4-BE49-F238E27FC236}">
                  <a16:creationId xmlns:a16="http://schemas.microsoft.com/office/drawing/2014/main" id="{113A4F06-73AF-5C6A-8617-02C6C40E757A}"/>
                </a:ext>
              </a:extLst>
            </p:cNvPr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99B1C6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sz="2400" b="1" dirty="0">
                  <a:latin typeface="+mj-lt"/>
                </a:rPr>
                <a:t>                                               19</a:t>
              </a:r>
              <a:endParaRPr sz="2400" b="1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0769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949E3F-CD24-D384-014B-2474DFF81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060579" y="773508"/>
            <a:ext cx="4070842" cy="4217275"/>
          </a:xfrm>
          <a:prstGeom prst="rect">
            <a:avLst/>
          </a:prstGeom>
        </p:spPr>
      </p:pic>
      <p:grpSp>
        <p:nvGrpSpPr>
          <p:cNvPr id="2" name="object 29">
            <a:extLst>
              <a:ext uri="{FF2B5EF4-FFF2-40B4-BE49-F238E27FC236}">
                <a16:creationId xmlns:a16="http://schemas.microsoft.com/office/drawing/2014/main" id="{AD629450-740D-50CE-86E5-5491144B466C}"/>
              </a:ext>
            </a:extLst>
          </p:cNvPr>
          <p:cNvGrpSpPr/>
          <p:nvPr/>
        </p:nvGrpSpPr>
        <p:grpSpPr>
          <a:xfrm>
            <a:off x="13540" y="6467122"/>
            <a:ext cx="12191999" cy="393523"/>
            <a:chOff x="0" y="3346348"/>
            <a:chExt cx="4608017" cy="109855"/>
          </a:xfrm>
        </p:grpSpPr>
        <p:sp>
          <p:nvSpPr>
            <p:cNvPr id="5" name="object 30">
              <a:extLst>
                <a:ext uri="{FF2B5EF4-FFF2-40B4-BE49-F238E27FC236}">
                  <a16:creationId xmlns:a16="http://schemas.microsoft.com/office/drawing/2014/main" id="{E65FBF81-4A69-00AE-B37C-17302D1FBC28}"/>
                </a:ext>
              </a:extLst>
            </p:cNvPr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77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31">
              <a:extLst>
                <a:ext uri="{FF2B5EF4-FFF2-40B4-BE49-F238E27FC236}">
                  <a16:creationId xmlns:a16="http://schemas.microsoft.com/office/drawing/2014/main" id="{CF2DFCD6-D528-00DE-A062-2210190F916C}"/>
                </a:ext>
              </a:extLst>
            </p:cNvPr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65D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32">
              <a:extLst>
                <a:ext uri="{FF2B5EF4-FFF2-40B4-BE49-F238E27FC236}">
                  <a16:creationId xmlns:a16="http://schemas.microsoft.com/office/drawing/2014/main" id="{77514E85-AC62-7563-B7FF-C3C402FD6074}"/>
                </a:ext>
              </a:extLst>
            </p:cNvPr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99B1C6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sz="2400" b="1" dirty="0">
                  <a:latin typeface="+mj-lt"/>
                </a:rPr>
                <a:t>                                               23</a:t>
              </a:r>
              <a:endParaRPr sz="2400" b="1" dirty="0">
                <a:latin typeface="+mj-lt"/>
              </a:endParaRPr>
            </a:p>
          </p:txBody>
        </p:sp>
      </p:grpSp>
      <p:grpSp>
        <p:nvGrpSpPr>
          <p:cNvPr id="8" name="object 22">
            <a:extLst>
              <a:ext uri="{FF2B5EF4-FFF2-40B4-BE49-F238E27FC236}">
                <a16:creationId xmlns:a16="http://schemas.microsoft.com/office/drawing/2014/main" id="{69C91532-E7C7-0EA4-048B-58E7B172E269}"/>
              </a:ext>
            </a:extLst>
          </p:cNvPr>
          <p:cNvGrpSpPr/>
          <p:nvPr/>
        </p:nvGrpSpPr>
        <p:grpSpPr>
          <a:xfrm>
            <a:off x="-27624" y="-111275"/>
            <a:ext cx="12219624" cy="294365"/>
            <a:chOff x="0" y="0"/>
            <a:chExt cx="4608195" cy="140335"/>
          </a:xfrm>
        </p:grpSpPr>
        <p:sp>
          <p:nvSpPr>
            <p:cNvPr id="9" name="object 23">
              <a:extLst>
                <a:ext uri="{FF2B5EF4-FFF2-40B4-BE49-F238E27FC236}">
                  <a16:creationId xmlns:a16="http://schemas.microsoft.com/office/drawing/2014/main" id="{6D2D2068-A748-E583-A994-F29EC38823BE}"/>
                </a:ext>
              </a:extLst>
            </p:cNvPr>
            <p:cNvSpPr/>
            <p:nvPr/>
          </p:nvSpPr>
          <p:spPr>
            <a:xfrm>
              <a:off x="0" y="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40017"/>
                  </a:lnTo>
                  <a:lnTo>
                    <a:pt x="2303995" y="1400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194F7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24">
              <a:extLst>
                <a:ext uri="{FF2B5EF4-FFF2-40B4-BE49-F238E27FC236}">
                  <a16:creationId xmlns:a16="http://schemas.microsoft.com/office/drawing/2014/main" id="{C6CD30D8-4256-ACAE-AF8A-A330200B7669}"/>
                </a:ext>
              </a:extLst>
            </p:cNvPr>
            <p:cNvSpPr/>
            <p:nvPr/>
          </p:nvSpPr>
          <p:spPr>
            <a:xfrm>
              <a:off x="2303995" y="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40017"/>
                  </a:lnTo>
                  <a:lnTo>
                    <a:pt x="2303995" y="1400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99B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09683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31631F-88AB-38CA-F617-35C7E60A5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BC1DC-4D56-15D8-0008-1AC7CB280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69" y="136525"/>
            <a:ext cx="10053527" cy="1114603"/>
          </a:xfrm>
        </p:spPr>
        <p:txBody>
          <a:bodyPr>
            <a:normAutofit/>
          </a:bodyPr>
          <a:lstStyle/>
          <a:p>
            <a:r>
              <a:rPr lang="en-US" sz="3600" b="1" u="sng" dirty="0">
                <a:solidFill>
                  <a:schemeClr val="accent1"/>
                </a:solidFill>
                <a:latin typeface="+mn-lt"/>
              </a:rPr>
              <a:t>Literature Survey: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C53464-9EC0-01EA-F790-8740013B1BAD}"/>
              </a:ext>
            </a:extLst>
          </p:cNvPr>
          <p:cNvCxnSpPr/>
          <p:nvPr/>
        </p:nvCxnSpPr>
        <p:spPr>
          <a:xfrm>
            <a:off x="529805" y="6538912"/>
            <a:ext cx="111594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3AF377-5D57-32C9-7296-1BCB78B71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BB95-6631-40E2-93DE-A7D05F978ECF}" type="slidenum">
              <a:rPr lang="en-IN" smtClean="0"/>
              <a:t>3</a:t>
            </a:fld>
            <a:endParaRPr lang="en-IN"/>
          </a:p>
        </p:txBody>
      </p:sp>
      <p:grpSp>
        <p:nvGrpSpPr>
          <p:cNvPr id="6" name="object 22">
            <a:extLst>
              <a:ext uri="{FF2B5EF4-FFF2-40B4-BE49-F238E27FC236}">
                <a16:creationId xmlns:a16="http://schemas.microsoft.com/office/drawing/2014/main" id="{1024CAAE-CB0F-1F0F-875B-7F881C33318E}"/>
              </a:ext>
            </a:extLst>
          </p:cNvPr>
          <p:cNvGrpSpPr/>
          <p:nvPr/>
        </p:nvGrpSpPr>
        <p:grpSpPr>
          <a:xfrm>
            <a:off x="-27624" y="2040"/>
            <a:ext cx="12219624" cy="294365"/>
            <a:chOff x="0" y="0"/>
            <a:chExt cx="4608195" cy="140335"/>
          </a:xfrm>
        </p:grpSpPr>
        <p:sp>
          <p:nvSpPr>
            <p:cNvPr id="8" name="object 23">
              <a:extLst>
                <a:ext uri="{FF2B5EF4-FFF2-40B4-BE49-F238E27FC236}">
                  <a16:creationId xmlns:a16="http://schemas.microsoft.com/office/drawing/2014/main" id="{D4F3DC81-4C08-DA94-5230-5207CA3992A4}"/>
                </a:ext>
              </a:extLst>
            </p:cNvPr>
            <p:cNvSpPr/>
            <p:nvPr/>
          </p:nvSpPr>
          <p:spPr>
            <a:xfrm>
              <a:off x="0" y="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40017"/>
                  </a:lnTo>
                  <a:lnTo>
                    <a:pt x="2303995" y="1400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194F7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24">
              <a:extLst>
                <a:ext uri="{FF2B5EF4-FFF2-40B4-BE49-F238E27FC236}">
                  <a16:creationId xmlns:a16="http://schemas.microsoft.com/office/drawing/2014/main" id="{478A851D-4F71-3E6E-90F6-B6A02B9D9B6A}"/>
                </a:ext>
              </a:extLst>
            </p:cNvPr>
            <p:cNvSpPr/>
            <p:nvPr/>
          </p:nvSpPr>
          <p:spPr>
            <a:xfrm>
              <a:off x="2303995" y="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40017"/>
                  </a:lnTo>
                  <a:lnTo>
                    <a:pt x="2303995" y="1400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99B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29">
            <a:extLst>
              <a:ext uri="{FF2B5EF4-FFF2-40B4-BE49-F238E27FC236}">
                <a16:creationId xmlns:a16="http://schemas.microsoft.com/office/drawing/2014/main" id="{ECCB465F-8597-58F5-0C03-580961CBEF6C}"/>
              </a:ext>
            </a:extLst>
          </p:cNvPr>
          <p:cNvGrpSpPr/>
          <p:nvPr/>
        </p:nvGrpSpPr>
        <p:grpSpPr>
          <a:xfrm>
            <a:off x="13540" y="6467122"/>
            <a:ext cx="12191999" cy="393523"/>
            <a:chOff x="0" y="3346348"/>
            <a:chExt cx="4608017" cy="109855"/>
          </a:xfrm>
        </p:grpSpPr>
        <p:sp>
          <p:nvSpPr>
            <p:cNvPr id="11" name="object 30">
              <a:extLst>
                <a:ext uri="{FF2B5EF4-FFF2-40B4-BE49-F238E27FC236}">
                  <a16:creationId xmlns:a16="http://schemas.microsoft.com/office/drawing/2014/main" id="{ECBC6CB8-961C-CA26-7970-709B7470BA5E}"/>
                </a:ext>
              </a:extLst>
            </p:cNvPr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77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31">
              <a:extLst>
                <a:ext uri="{FF2B5EF4-FFF2-40B4-BE49-F238E27FC236}">
                  <a16:creationId xmlns:a16="http://schemas.microsoft.com/office/drawing/2014/main" id="{94090254-6BF5-2FE8-A007-AE6D39FCDD63}"/>
                </a:ext>
              </a:extLst>
            </p:cNvPr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65D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32">
              <a:extLst>
                <a:ext uri="{FF2B5EF4-FFF2-40B4-BE49-F238E27FC236}">
                  <a16:creationId xmlns:a16="http://schemas.microsoft.com/office/drawing/2014/main" id="{FCE54D00-E4CD-68FA-843C-5C354FF9C36F}"/>
                </a:ext>
              </a:extLst>
            </p:cNvPr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99B1C6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sz="2400" b="1" dirty="0">
                  <a:latin typeface="+mj-lt"/>
                </a:rPr>
                <a:t>                                               4</a:t>
              </a:r>
              <a:endParaRPr sz="2400" b="1" dirty="0">
                <a:latin typeface="+mj-lt"/>
              </a:endParaRPr>
            </a:p>
          </p:txBody>
        </p: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2743E57C-F5B4-A1A6-A156-271476D66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569" y="693826"/>
            <a:ext cx="12191998" cy="5390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drag coefficient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has been extensively studied for spherical particles, with models correlating Cd  to Reynolds number for specific conditions.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 action="ppaction://hlinkfile"/>
              </a:rPr>
              <a:t>Haider and Levenspiel (1989):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 action="ppaction://hlinkfile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Developed empirical correlations for both spherical and                   nonspherical particles, emphasizing particle sphericity.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 action="ppaction://hlinkfile"/>
              </a:rPr>
              <a:t>Yang et al. (2021)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 action="ppaction://hlinkfile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Proposed a shape-dependent drag law for nonspherical particles using extensive datasets covering a broad range of Reynolds numbers.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Challenges with existing models: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Limited applicability to irregular particle shapes and orientations.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Dependency on predefined shape descriptors like sphericity(</a:t>
            </a:r>
            <a:r>
              <a:rPr lang="en-US" sz="2000" dirty="0"/>
              <a:t>Φ)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which cannot capture all irregularities.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Recent advancements include the integration of computational methods, such as machine learning, to predict Cd for irregular particles.</a:t>
            </a:r>
          </a:p>
        </p:txBody>
      </p:sp>
    </p:spTree>
    <p:extLst>
      <p:ext uri="{BB962C8B-B14F-4D97-AF65-F5344CB8AC3E}">
        <p14:creationId xmlns:p14="http://schemas.microsoft.com/office/powerpoint/2010/main" val="272878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3753D8-3455-7E5A-2F3D-27FB7AD7B6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C9341-0380-1115-872D-2BFF6CF0F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69" y="136525"/>
            <a:ext cx="10053527" cy="1114603"/>
          </a:xfrm>
        </p:spPr>
        <p:txBody>
          <a:bodyPr>
            <a:normAutofit/>
          </a:bodyPr>
          <a:lstStyle/>
          <a:p>
            <a:r>
              <a:rPr lang="en-US" sz="3600" b="1" u="sng" dirty="0">
                <a:solidFill>
                  <a:schemeClr val="accent1"/>
                </a:solidFill>
                <a:latin typeface="+mn-lt"/>
              </a:rPr>
              <a:t>Problem statement and Objectives: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0059840-394B-55EE-8794-33C064CF6ABD}"/>
              </a:ext>
            </a:extLst>
          </p:cNvPr>
          <p:cNvCxnSpPr/>
          <p:nvPr/>
        </p:nvCxnSpPr>
        <p:spPr>
          <a:xfrm>
            <a:off x="529805" y="6538912"/>
            <a:ext cx="111594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CC458A-60AF-CC53-000B-BA13B6225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BB95-6631-40E2-93DE-A7D05F978ECF}" type="slidenum">
              <a:rPr lang="en-IN" smtClean="0"/>
              <a:t>4</a:t>
            </a:fld>
            <a:endParaRPr lang="en-IN"/>
          </a:p>
        </p:txBody>
      </p:sp>
      <p:grpSp>
        <p:nvGrpSpPr>
          <p:cNvPr id="6" name="object 22">
            <a:extLst>
              <a:ext uri="{FF2B5EF4-FFF2-40B4-BE49-F238E27FC236}">
                <a16:creationId xmlns:a16="http://schemas.microsoft.com/office/drawing/2014/main" id="{631ED281-F124-3D28-A1A6-2CC45B355DC7}"/>
              </a:ext>
            </a:extLst>
          </p:cNvPr>
          <p:cNvGrpSpPr/>
          <p:nvPr/>
        </p:nvGrpSpPr>
        <p:grpSpPr>
          <a:xfrm>
            <a:off x="-27624" y="2040"/>
            <a:ext cx="12219624" cy="294365"/>
            <a:chOff x="0" y="0"/>
            <a:chExt cx="4608195" cy="140335"/>
          </a:xfrm>
        </p:grpSpPr>
        <p:sp>
          <p:nvSpPr>
            <p:cNvPr id="8" name="object 23">
              <a:extLst>
                <a:ext uri="{FF2B5EF4-FFF2-40B4-BE49-F238E27FC236}">
                  <a16:creationId xmlns:a16="http://schemas.microsoft.com/office/drawing/2014/main" id="{1FD0100F-DABF-DF88-369B-36F858CB6664}"/>
                </a:ext>
              </a:extLst>
            </p:cNvPr>
            <p:cNvSpPr/>
            <p:nvPr/>
          </p:nvSpPr>
          <p:spPr>
            <a:xfrm>
              <a:off x="0" y="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40017"/>
                  </a:lnTo>
                  <a:lnTo>
                    <a:pt x="2303995" y="1400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194F7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24">
              <a:extLst>
                <a:ext uri="{FF2B5EF4-FFF2-40B4-BE49-F238E27FC236}">
                  <a16:creationId xmlns:a16="http://schemas.microsoft.com/office/drawing/2014/main" id="{6B3A0BBC-0D55-0CC1-20AE-EB4E3A5D2040}"/>
                </a:ext>
              </a:extLst>
            </p:cNvPr>
            <p:cNvSpPr/>
            <p:nvPr/>
          </p:nvSpPr>
          <p:spPr>
            <a:xfrm>
              <a:off x="2303995" y="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40017"/>
                  </a:lnTo>
                  <a:lnTo>
                    <a:pt x="2303995" y="1400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99B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29">
            <a:extLst>
              <a:ext uri="{FF2B5EF4-FFF2-40B4-BE49-F238E27FC236}">
                <a16:creationId xmlns:a16="http://schemas.microsoft.com/office/drawing/2014/main" id="{558754A1-7800-6449-3A41-6AE1CA6EDE8F}"/>
              </a:ext>
            </a:extLst>
          </p:cNvPr>
          <p:cNvGrpSpPr/>
          <p:nvPr/>
        </p:nvGrpSpPr>
        <p:grpSpPr>
          <a:xfrm>
            <a:off x="13540" y="6467122"/>
            <a:ext cx="12191999" cy="393523"/>
            <a:chOff x="0" y="3346348"/>
            <a:chExt cx="4608017" cy="109855"/>
          </a:xfrm>
        </p:grpSpPr>
        <p:sp>
          <p:nvSpPr>
            <p:cNvPr id="11" name="object 30">
              <a:extLst>
                <a:ext uri="{FF2B5EF4-FFF2-40B4-BE49-F238E27FC236}">
                  <a16:creationId xmlns:a16="http://schemas.microsoft.com/office/drawing/2014/main" id="{FA6B0F06-5E05-A651-AC47-F90C9824B189}"/>
                </a:ext>
              </a:extLst>
            </p:cNvPr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77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31">
              <a:extLst>
                <a:ext uri="{FF2B5EF4-FFF2-40B4-BE49-F238E27FC236}">
                  <a16:creationId xmlns:a16="http://schemas.microsoft.com/office/drawing/2014/main" id="{40A01E22-1FAA-3C24-1D22-8C7990F9E59C}"/>
                </a:ext>
              </a:extLst>
            </p:cNvPr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65D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32">
              <a:extLst>
                <a:ext uri="{FF2B5EF4-FFF2-40B4-BE49-F238E27FC236}">
                  <a16:creationId xmlns:a16="http://schemas.microsoft.com/office/drawing/2014/main" id="{6598D486-D74C-0BB4-B08B-C34A9324DB8E}"/>
                </a:ext>
              </a:extLst>
            </p:cNvPr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99B1C6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sz="2400" b="1" dirty="0">
                  <a:latin typeface="+mj-lt"/>
                </a:rPr>
                <a:t>                                               5</a:t>
              </a:r>
              <a:endParaRPr sz="2400" b="1" dirty="0">
                <a:latin typeface="+mj-lt"/>
              </a:endParaRPr>
            </a:p>
          </p:txBody>
        </p: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203970BB-4D65-1A4C-B1C8-81D3E6641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481" y="1247197"/>
            <a:ext cx="12814466" cy="4199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Problem Statement : </a:t>
            </a:r>
          </a:p>
          <a:p>
            <a:pPr marL="342900" marR="0" lvl="0" indent="-34290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Analyzing drag forces acting on irregularly shaped particles by finding the drag coefficients.</a:t>
            </a:r>
          </a:p>
          <a:p>
            <a:pPr marL="342900" marR="0" lvl="0" indent="-34290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Develop machine learning models to predict drag coefficients accurately.</a:t>
            </a:r>
          </a:p>
          <a:p>
            <a:pPr>
              <a:lnSpc>
                <a:spcPct val="150000"/>
              </a:lnSpc>
            </a:pPr>
            <a:endParaRPr lang="en-US" sz="2000" b="1" dirty="0"/>
          </a:p>
          <a:p>
            <a:pPr>
              <a:lnSpc>
                <a:spcPct val="150000"/>
              </a:lnSpc>
            </a:pPr>
            <a:r>
              <a:rPr lang="en-US" sz="2000" b="1" u="sng" dirty="0"/>
              <a:t>Objectives 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 Enhance Prediction Accuracy</a:t>
            </a:r>
            <a:r>
              <a:rPr lang="en-US" sz="2000" dirty="0"/>
              <a:t>: Develop ML models for accurate Cd prediction for irregular particles.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Improve Process Efficiency</a:t>
            </a:r>
            <a:r>
              <a:rPr lang="en-US" sz="2000" dirty="0"/>
              <a:t>: Insights into drag behavior for optimizing systems like fluidized beds.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Address Nonlinear Dependencies</a:t>
            </a:r>
            <a:r>
              <a:rPr lang="en-US" sz="2000" dirty="0"/>
              <a:t>: Leverage ML for complex relationship modeling.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Enable Real-World Applications</a:t>
            </a:r>
            <a:r>
              <a:rPr lang="en-US" sz="2000" dirty="0"/>
              <a:t>: Models applicable to diverse scenarios.</a:t>
            </a:r>
          </a:p>
        </p:txBody>
      </p:sp>
    </p:spTree>
    <p:extLst>
      <p:ext uri="{BB962C8B-B14F-4D97-AF65-F5344CB8AC3E}">
        <p14:creationId xmlns:p14="http://schemas.microsoft.com/office/powerpoint/2010/main" val="2136549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392FA9-1C9C-BB7A-FB12-FDCCBE566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3AAD9-6316-E238-2607-6501C0A52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69" y="136525"/>
            <a:ext cx="10053527" cy="1114603"/>
          </a:xfrm>
        </p:spPr>
        <p:txBody>
          <a:bodyPr>
            <a:normAutofit/>
          </a:bodyPr>
          <a:lstStyle/>
          <a:p>
            <a:r>
              <a:rPr lang="en-US" sz="3600" b="1" u="sng" dirty="0">
                <a:solidFill>
                  <a:schemeClr val="accent1"/>
                </a:solidFill>
                <a:latin typeface="+mn-lt"/>
              </a:rPr>
              <a:t>Equipment and Chemicals used: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FCE700-0FBA-E03E-8400-EB9D77B7B64C}"/>
              </a:ext>
            </a:extLst>
          </p:cNvPr>
          <p:cNvCxnSpPr/>
          <p:nvPr/>
        </p:nvCxnSpPr>
        <p:spPr>
          <a:xfrm>
            <a:off x="529805" y="6538912"/>
            <a:ext cx="111594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089B55-1A95-D3D7-6E0E-AC9C26D34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BB95-6631-40E2-93DE-A7D05F978ECF}" type="slidenum">
              <a:rPr lang="en-IN" smtClean="0"/>
              <a:t>5</a:t>
            </a:fld>
            <a:endParaRPr lang="en-IN"/>
          </a:p>
        </p:txBody>
      </p:sp>
      <p:grpSp>
        <p:nvGrpSpPr>
          <p:cNvPr id="6" name="object 22">
            <a:extLst>
              <a:ext uri="{FF2B5EF4-FFF2-40B4-BE49-F238E27FC236}">
                <a16:creationId xmlns:a16="http://schemas.microsoft.com/office/drawing/2014/main" id="{2689C259-9504-338D-A60A-4CCF131962F1}"/>
              </a:ext>
            </a:extLst>
          </p:cNvPr>
          <p:cNvGrpSpPr/>
          <p:nvPr/>
        </p:nvGrpSpPr>
        <p:grpSpPr>
          <a:xfrm>
            <a:off x="-27624" y="2040"/>
            <a:ext cx="12219624" cy="294365"/>
            <a:chOff x="0" y="0"/>
            <a:chExt cx="4608195" cy="140335"/>
          </a:xfrm>
        </p:grpSpPr>
        <p:sp>
          <p:nvSpPr>
            <p:cNvPr id="8" name="object 23">
              <a:extLst>
                <a:ext uri="{FF2B5EF4-FFF2-40B4-BE49-F238E27FC236}">
                  <a16:creationId xmlns:a16="http://schemas.microsoft.com/office/drawing/2014/main" id="{D72F3D10-3A4D-164D-41DA-9456AFB33555}"/>
                </a:ext>
              </a:extLst>
            </p:cNvPr>
            <p:cNvSpPr/>
            <p:nvPr/>
          </p:nvSpPr>
          <p:spPr>
            <a:xfrm>
              <a:off x="0" y="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40017"/>
                  </a:lnTo>
                  <a:lnTo>
                    <a:pt x="2303995" y="1400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194F7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24">
              <a:extLst>
                <a:ext uri="{FF2B5EF4-FFF2-40B4-BE49-F238E27FC236}">
                  <a16:creationId xmlns:a16="http://schemas.microsoft.com/office/drawing/2014/main" id="{73FA0204-AEE0-48AD-1228-F8C1427D67E9}"/>
                </a:ext>
              </a:extLst>
            </p:cNvPr>
            <p:cNvSpPr/>
            <p:nvPr/>
          </p:nvSpPr>
          <p:spPr>
            <a:xfrm>
              <a:off x="2303995" y="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40017"/>
                  </a:lnTo>
                  <a:lnTo>
                    <a:pt x="2303995" y="1400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99B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29">
            <a:extLst>
              <a:ext uri="{FF2B5EF4-FFF2-40B4-BE49-F238E27FC236}">
                <a16:creationId xmlns:a16="http://schemas.microsoft.com/office/drawing/2014/main" id="{342F8AB5-BAC6-50DC-4C37-8CF9A0E279B2}"/>
              </a:ext>
            </a:extLst>
          </p:cNvPr>
          <p:cNvGrpSpPr/>
          <p:nvPr/>
        </p:nvGrpSpPr>
        <p:grpSpPr>
          <a:xfrm>
            <a:off x="-27624" y="6495521"/>
            <a:ext cx="12233163" cy="365124"/>
            <a:chOff x="0" y="3346348"/>
            <a:chExt cx="4608017" cy="109855"/>
          </a:xfrm>
        </p:grpSpPr>
        <p:sp>
          <p:nvSpPr>
            <p:cNvPr id="11" name="object 30">
              <a:extLst>
                <a:ext uri="{FF2B5EF4-FFF2-40B4-BE49-F238E27FC236}">
                  <a16:creationId xmlns:a16="http://schemas.microsoft.com/office/drawing/2014/main" id="{CB4C7B43-8348-BE2E-A984-A9E49962E482}"/>
                </a:ext>
              </a:extLst>
            </p:cNvPr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77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31">
              <a:extLst>
                <a:ext uri="{FF2B5EF4-FFF2-40B4-BE49-F238E27FC236}">
                  <a16:creationId xmlns:a16="http://schemas.microsoft.com/office/drawing/2014/main" id="{70946056-5C7E-42BD-BB9A-6843F8C81DEB}"/>
                </a:ext>
              </a:extLst>
            </p:cNvPr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65D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32">
              <a:extLst>
                <a:ext uri="{FF2B5EF4-FFF2-40B4-BE49-F238E27FC236}">
                  <a16:creationId xmlns:a16="http://schemas.microsoft.com/office/drawing/2014/main" id="{2A8B502B-D016-DC99-9691-3354CC90CF63}"/>
                </a:ext>
              </a:extLst>
            </p:cNvPr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99B1C6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sz="2400" b="1" dirty="0">
                  <a:latin typeface="+mj-lt"/>
                </a:rPr>
                <a:t>                                               6</a:t>
              </a:r>
              <a:endParaRPr sz="2400" b="1" dirty="0">
                <a:latin typeface="+mj-lt"/>
              </a:endParaRPr>
            </a:p>
          </p:txBody>
        </p: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B937164A-AAE1-6161-4FFF-49B875EC1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938" y="867530"/>
            <a:ext cx="7094312" cy="5122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000" dirty="0"/>
              <a:t>Vertical 1.5 high pass glass cylinder(Inner radius = 5cm).</a:t>
            </a:r>
          </a:p>
          <a:p>
            <a:pPr marL="45720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000" dirty="0"/>
              <a:t>High-definition video camera (720 × 1,280 pixels).</a:t>
            </a:r>
          </a:p>
          <a:p>
            <a:pPr marL="45720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000" dirty="0"/>
              <a:t> Distilled water                                                                                     (</a:t>
            </a:r>
            <a:r>
              <a:rPr lang="en-US" altLang="en-US" sz="2000" dirty="0" err="1"/>
              <a:t>ρf</a:t>
            </a:r>
            <a:r>
              <a:rPr lang="en-US" altLang="en-US" sz="2000" dirty="0"/>
              <a:t> = 1,000 kg m3, </a:t>
            </a:r>
            <a:r>
              <a:rPr lang="en-US" altLang="en-US" sz="2000" dirty="0" err="1"/>
              <a:t>μf</a:t>
            </a:r>
            <a:r>
              <a:rPr lang="en-US" altLang="en-US" sz="2000" dirty="0"/>
              <a:t> = 0.00102 Pa s at 20°C).</a:t>
            </a:r>
          </a:p>
          <a:p>
            <a:pPr marL="45720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000" dirty="0"/>
              <a:t>Ethylic alcohol (</a:t>
            </a:r>
            <a:r>
              <a:rPr lang="el-GR" altLang="en-US" sz="2000" dirty="0"/>
              <a:t>ρ</a:t>
            </a:r>
            <a:r>
              <a:rPr lang="en-US" altLang="en-US" sz="2000" dirty="0"/>
              <a:t>f = 810 kg m3, </a:t>
            </a:r>
            <a:r>
              <a:rPr lang="el-GR" altLang="en-US" sz="2000" dirty="0"/>
              <a:t>μ</a:t>
            </a:r>
            <a:r>
              <a:rPr lang="en-US" altLang="en-US" sz="2000" dirty="0"/>
              <a:t>f = 0.00172 Pa s at 20°C).</a:t>
            </a:r>
          </a:p>
          <a:p>
            <a:pPr marL="45720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000" dirty="0"/>
              <a:t>Solution of glycerin diluted by 13.5%  volume of distilled water (</a:t>
            </a:r>
            <a:r>
              <a:rPr lang="en-US" altLang="en-US" sz="2000" dirty="0" err="1"/>
              <a:t>ρf</a:t>
            </a:r>
            <a:r>
              <a:rPr lang="en-US" altLang="en-US" sz="2000" dirty="0"/>
              <a:t> = 1,235 kg m3, </a:t>
            </a:r>
            <a:r>
              <a:rPr lang="en-US" altLang="en-US" sz="2000" dirty="0" err="1"/>
              <a:t>μf</a:t>
            </a:r>
            <a:r>
              <a:rPr lang="en-US" altLang="en-US" sz="2000" dirty="0"/>
              <a:t> = 0.2088 Pa s at 19°C).</a:t>
            </a:r>
          </a:p>
          <a:p>
            <a:pPr marL="45720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000" dirty="0"/>
              <a:t>Solution of glycerin diluted with 40% of distilled water                (</a:t>
            </a:r>
            <a:r>
              <a:rPr lang="en-US" altLang="en-US" sz="2000" dirty="0" err="1"/>
              <a:t>ρf</a:t>
            </a:r>
            <a:r>
              <a:rPr lang="en-US" altLang="en-US" sz="2000" dirty="0"/>
              <a:t> = 1,172 kg m3, </a:t>
            </a:r>
            <a:r>
              <a:rPr lang="en-US" altLang="en-US" sz="2000" dirty="0" err="1"/>
              <a:t>μf</a:t>
            </a:r>
            <a:r>
              <a:rPr lang="en-US" altLang="en-US" sz="2000" dirty="0"/>
              <a:t> = 0.01499 Pa s at 22°C).</a:t>
            </a:r>
          </a:p>
          <a:p>
            <a:pPr marL="45720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000" dirty="0"/>
              <a:t>Irregular particles ( i.e. 828 samples )</a:t>
            </a:r>
          </a:p>
          <a:p>
            <a:pPr marL="45720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en-US" sz="2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BCDFF2A-9F86-CA94-8B2E-D4FD8A341C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441" y="1108866"/>
            <a:ext cx="3869834" cy="42958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2F79487-4C9B-18AA-6805-F19F6D50CDF8}"/>
              </a:ext>
            </a:extLst>
          </p:cNvPr>
          <p:cNvCxnSpPr>
            <a:cxnSpLocks/>
          </p:cNvCxnSpPr>
          <p:nvPr/>
        </p:nvCxnSpPr>
        <p:spPr>
          <a:xfrm>
            <a:off x="7334250" y="995739"/>
            <a:ext cx="0" cy="4985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418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895893-E9D5-7E52-B1D3-9FDD31347F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4B84B-3B2B-8CC6-9493-968A262FF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69" y="136525"/>
            <a:ext cx="10053527" cy="1114603"/>
          </a:xfrm>
        </p:spPr>
        <p:txBody>
          <a:bodyPr>
            <a:normAutofit/>
          </a:bodyPr>
          <a:lstStyle/>
          <a:p>
            <a:r>
              <a:rPr lang="en-US" sz="3600" b="1" u="sng" dirty="0">
                <a:solidFill>
                  <a:schemeClr val="accent1"/>
                </a:solidFill>
                <a:latin typeface="+mn-lt"/>
              </a:rPr>
              <a:t>Data Collection and Preprocessing: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B89E55C-DB26-0E45-F04D-27345CF071E6}"/>
              </a:ext>
            </a:extLst>
          </p:cNvPr>
          <p:cNvCxnSpPr/>
          <p:nvPr/>
        </p:nvCxnSpPr>
        <p:spPr>
          <a:xfrm>
            <a:off x="529805" y="6538912"/>
            <a:ext cx="111594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86E871-152C-BF96-4A28-FD459737E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BB95-6631-40E2-93DE-A7D05F978ECF}" type="slidenum">
              <a:rPr lang="en-IN" smtClean="0"/>
              <a:t>6</a:t>
            </a:fld>
            <a:endParaRPr lang="en-IN"/>
          </a:p>
        </p:txBody>
      </p:sp>
      <p:grpSp>
        <p:nvGrpSpPr>
          <p:cNvPr id="6" name="object 22">
            <a:extLst>
              <a:ext uri="{FF2B5EF4-FFF2-40B4-BE49-F238E27FC236}">
                <a16:creationId xmlns:a16="http://schemas.microsoft.com/office/drawing/2014/main" id="{7EB28C86-0494-C929-43C3-7F9DCCF417D6}"/>
              </a:ext>
            </a:extLst>
          </p:cNvPr>
          <p:cNvGrpSpPr/>
          <p:nvPr/>
        </p:nvGrpSpPr>
        <p:grpSpPr>
          <a:xfrm>
            <a:off x="-27624" y="2040"/>
            <a:ext cx="12219624" cy="294365"/>
            <a:chOff x="0" y="0"/>
            <a:chExt cx="4608195" cy="140335"/>
          </a:xfrm>
        </p:grpSpPr>
        <p:sp>
          <p:nvSpPr>
            <p:cNvPr id="8" name="object 23">
              <a:extLst>
                <a:ext uri="{FF2B5EF4-FFF2-40B4-BE49-F238E27FC236}">
                  <a16:creationId xmlns:a16="http://schemas.microsoft.com/office/drawing/2014/main" id="{26A539E6-0F1D-1C17-1ABE-DDDF1AE79689}"/>
                </a:ext>
              </a:extLst>
            </p:cNvPr>
            <p:cNvSpPr/>
            <p:nvPr/>
          </p:nvSpPr>
          <p:spPr>
            <a:xfrm>
              <a:off x="0" y="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40017"/>
                  </a:lnTo>
                  <a:lnTo>
                    <a:pt x="2303995" y="1400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194F7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24">
              <a:extLst>
                <a:ext uri="{FF2B5EF4-FFF2-40B4-BE49-F238E27FC236}">
                  <a16:creationId xmlns:a16="http://schemas.microsoft.com/office/drawing/2014/main" id="{0F5D2A9F-15A2-8532-EDA6-120DEEF9FC88}"/>
                </a:ext>
              </a:extLst>
            </p:cNvPr>
            <p:cNvSpPr/>
            <p:nvPr/>
          </p:nvSpPr>
          <p:spPr>
            <a:xfrm>
              <a:off x="2303995" y="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40017"/>
                  </a:lnTo>
                  <a:lnTo>
                    <a:pt x="2303995" y="1400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99B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29">
            <a:extLst>
              <a:ext uri="{FF2B5EF4-FFF2-40B4-BE49-F238E27FC236}">
                <a16:creationId xmlns:a16="http://schemas.microsoft.com/office/drawing/2014/main" id="{A621B6A0-8C23-D0E4-050E-82D2A8988927}"/>
              </a:ext>
            </a:extLst>
          </p:cNvPr>
          <p:cNvGrpSpPr/>
          <p:nvPr/>
        </p:nvGrpSpPr>
        <p:grpSpPr>
          <a:xfrm>
            <a:off x="13540" y="6467122"/>
            <a:ext cx="12191999" cy="393523"/>
            <a:chOff x="0" y="3346348"/>
            <a:chExt cx="4608017" cy="109855"/>
          </a:xfrm>
        </p:grpSpPr>
        <p:sp>
          <p:nvSpPr>
            <p:cNvPr id="11" name="object 30">
              <a:extLst>
                <a:ext uri="{FF2B5EF4-FFF2-40B4-BE49-F238E27FC236}">
                  <a16:creationId xmlns:a16="http://schemas.microsoft.com/office/drawing/2014/main" id="{ADAF6622-4690-3516-7469-0C85E75F2143}"/>
                </a:ext>
              </a:extLst>
            </p:cNvPr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77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31">
              <a:extLst>
                <a:ext uri="{FF2B5EF4-FFF2-40B4-BE49-F238E27FC236}">
                  <a16:creationId xmlns:a16="http://schemas.microsoft.com/office/drawing/2014/main" id="{6E3C85B4-A2B9-75C0-8AF8-49406C95DF2B}"/>
                </a:ext>
              </a:extLst>
            </p:cNvPr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65D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32">
              <a:extLst>
                <a:ext uri="{FF2B5EF4-FFF2-40B4-BE49-F238E27FC236}">
                  <a16:creationId xmlns:a16="http://schemas.microsoft.com/office/drawing/2014/main" id="{F259D6BA-9EE0-BFD0-1A73-ABF30551CD39}"/>
                </a:ext>
              </a:extLst>
            </p:cNvPr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99B1C6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sz="2400" b="1" dirty="0">
                  <a:latin typeface="+mj-lt"/>
                </a:rPr>
                <a:t>                                               7</a:t>
              </a:r>
              <a:endParaRPr sz="2400" b="1" dirty="0">
                <a:latin typeface="+mj-lt"/>
              </a:endParaRPr>
            </a:p>
          </p:txBody>
        </p: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AB483F9E-FB67-F6DF-5A4C-0CF4BC717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581" y="1171186"/>
            <a:ext cx="11368694" cy="4199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828 samples containing features: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1)Fluid viscosity (</a:t>
            </a:r>
            <a:r>
              <a:rPr lang="en-US" altLang="en-US" sz="2000" dirty="0" err="1"/>
              <a:t>μf</a:t>
            </a:r>
            <a:r>
              <a:rPr lang="en-US" altLang="en-US" sz="2000" dirty="0"/>
              <a:t>), 2. Particle density (</a:t>
            </a:r>
            <a:r>
              <a:rPr lang="en-US" altLang="en-US" sz="2000" dirty="0" err="1"/>
              <a:t>dp</a:t>
            </a:r>
            <a:r>
              <a:rPr lang="en-US" altLang="en-US" sz="2000" dirty="0"/>
              <a:t>) , 3)fluid Density (</a:t>
            </a:r>
            <a:r>
              <a:rPr lang="en-US" altLang="en-US" sz="2000" dirty="0" err="1"/>
              <a:t>df</a:t>
            </a:r>
            <a:r>
              <a:rPr lang="en-US" altLang="en-US" sz="2000" dirty="0"/>
              <a:t>) , 4) Diameter(di) , 5) Shape factor(</a:t>
            </a:r>
            <a:r>
              <a:rPr lang="el-GR" altLang="en-US" sz="2000" dirty="0"/>
              <a:t>Ψ</a:t>
            </a:r>
            <a:r>
              <a:rPr lang="en-US" altLang="en-US" sz="2000" dirty="0"/>
              <a:t>) , 6)Reynolds number (Re= 0.008-10000).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000" dirty="0"/>
          </a:p>
          <a:p>
            <a:pPr marL="0" indent="0">
              <a:lnSpc>
                <a:spcPct val="150000"/>
              </a:lnSpc>
              <a:buNone/>
            </a:pPr>
            <a:endParaRPr lang="en-I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/>
              <a:t>X</a:t>
            </a:r>
            <a:r>
              <a:rPr lang="en-IN" sz="2000" dirty="0"/>
              <a:t> = Input samples for ML models [i.e. Shape (828,6</a:t>
            </a:r>
            <a:r>
              <a:rPr lang="en-IN" sz="2000" b="1" dirty="0"/>
              <a:t>)]                                                      [</a:t>
            </a:r>
            <a:r>
              <a:rPr lang="en-IN" sz="2000" b="1" dirty="0">
                <a:hlinkClick r:id="rId3" action="ppaction://hlinkfile"/>
              </a:rPr>
              <a:t>1</a:t>
            </a:r>
            <a:r>
              <a:rPr lang="en-IN" sz="2000" b="1" dirty="0"/>
              <a:t>]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/>
              <a:t>Y</a:t>
            </a:r>
            <a:r>
              <a:rPr lang="en-IN" sz="2000" dirty="0"/>
              <a:t> = Output variable is Drag Coefficient (</a:t>
            </a:r>
            <a:r>
              <a:rPr lang="en-IN" sz="2000" dirty="0" err="1"/>
              <a:t>C_d</a:t>
            </a:r>
            <a:r>
              <a:rPr lang="en-IN" sz="2000" dirty="0"/>
              <a:t>)[i.e. Shape (828,1)]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 err="1"/>
              <a:t>W_t</a:t>
            </a:r>
            <a:r>
              <a:rPr lang="en-IN" sz="2000" b="1" dirty="0"/>
              <a:t> </a:t>
            </a:r>
            <a:r>
              <a:rPr lang="en-IN" sz="2000" dirty="0"/>
              <a:t>= Terminal Velocity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sz="2000" b="1" dirty="0"/>
              <a:t>Ψ </a:t>
            </a:r>
            <a:r>
              <a:rPr lang="en-US" sz="2000" b="1" dirty="0"/>
              <a:t>=</a:t>
            </a:r>
            <a:r>
              <a:rPr lang="el-GR" sz="2000" b="1" dirty="0"/>
              <a:t> Φ</a:t>
            </a:r>
            <a:r>
              <a:rPr lang="en-US" sz="2000" b="1" dirty="0"/>
              <a:t>/</a:t>
            </a:r>
            <a:r>
              <a:rPr lang="el-GR" sz="2000" b="1" dirty="0"/>
              <a:t>Χ</a:t>
            </a:r>
            <a:r>
              <a:rPr lang="en-US" sz="2000" b="1" dirty="0"/>
              <a:t> </a:t>
            </a:r>
            <a:r>
              <a:rPr lang="en-US" sz="2000" dirty="0"/>
              <a:t>[sphericity Φ and circularity X]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C93177-2E7E-CDCC-D2C1-F4A9B6AC9E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148" y="2533966"/>
            <a:ext cx="2576451" cy="1034206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CDA9A86-DC1A-09FA-36FA-BA41DC9B0F47}"/>
              </a:ext>
            </a:extLst>
          </p:cNvPr>
          <p:cNvCxnSpPr>
            <a:cxnSpLocks/>
          </p:cNvCxnSpPr>
          <p:nvPr/>
        </p:nvCxnSpPr>
        <p:spPr>
          <a:xfrm flipV="1">
            <a:off x="9009115" y="3051069"/>
            <a:ext cx="767043" cy="2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9388AFB4-7450-EA62-E78F-65D76D0002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164" y="2715612"/>
            <a:ext cx="1818111" cy="762342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E2F73A-5F1C-EA45-2F12-E8C0E097C83E}"/>
              </a:ext>
            </a:extLst>
          </p:cNvPr>
          <p:cNvCxnSpPr/>
          <p:nvPr/>
        </p:nvCxnSpPr>
        <p:spPr>
          <a:xfrm>
            <a:off x="9342120" y="3230880"/>
            <a:ext cx="0" cy="337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154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850BF4-7128-8D83-9B9B-FB46087F1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C437D-CE0E-5F95-3919-707F1C1FF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0633" y="376476"/>
            <a:ext cx="4729843" cy="777875"/>
          </a:xfrm>
        </p:spPr>
        <p:txBody>
          <a:bodyPr>
            <a:normAutofit/>
          </a:bodyPr>
          <a:lstStyle/>
          <a:p>
            <a:pPr algn="ctr"/>
            <a:r>
              <a:rPr lang="en-US" sz="3600" b="1" u="sng" dirty="0">
                <a:solidFill>
                  <a:schemeClr val="accent1"/>
                </a:solidFill>
                <a:latin typeface="+mn-lt"/>
              </a:rPr>
              <a:t>Calculation of </a:t>
            </a:r>
            <a:r>
              <a:rPr lang="el-GR" sz="3600" b="1" u="sng" dirty="0">
                <a:solidFill>
                  <a:schemeClr val="accent1"/>
                </a:solidFill>
                <a:latin typeface="+mn-lt"/>
              </a:rPr>
              <a:t>Ψ</a:t>
            </a:r>
            <a:r>
              <a:rPr lang="el-GR" sz="3600" b="1" u="sng" dirty="0">
                <a:solidFill>
                  <a:schemeClr val="accent1"/>
                </a:solidFill>
              </a:rPr>
              <a:t> </a:t>
            </a:r>
            <a:r>
              <a:rPr lang="en-US" sz="3600" dirty="0">
                <a:latin typeface="+mn-lt"/>
              </a:rPr>
              <a:t>:</a:t>
            </a:r>
            <a:endParaRPr lang="en-IN" sz="3600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5087CE-B507-BD58-7819-F928AA56D1D9}"/>
              </a:ext>
            </a:extLst>
          </p:cNvPr>
          <p:cNvSpPr/>
          <p:nvPr/>
        </p:nvSpPr>
        <p:spPr>
          <a:xfrm>
            <a:off x="358329" y="1842067"/>
            <a:ext cx="1725387" cy="8946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sz="2800" dirty="0"/>
              <a:t>Ψ </a:t>
            </a:r>
            <a:r>
              <a:rPr lang="en-US" sz="2800" dirty="0"/>
              <a:t>=</a:t>
            </a:r>
            <a:r>
              <a:rPr lang="el-GR" sz="2800" dirty="0"/>
              <a:t> Φ</a:t>
            </a:r>
            <a:r>
              <a:rPr lang="en-US" sz="2800" dirty="0"/>
              <a:t>/</a:t>
            </a:r>
            <a:r>
              <a:rPr lang="el-GR" sz="2800" dirty="0"/>
              <a:t>Χ</a:t>
            </a:r>
            <a:endParaRPr lang="en-IN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3BD4A2-9DF7-3296-9AB5-088CF01F010E}"/>
              </a:ext>
            </a:extLst>
          </p:cNvPr>
          <p:cNvSpPr/>
          <p:nvPr/>
        </p:nvSpPr>
        <p:spPr>
          <a:xfrm>
            <a:off x="2598066" y="1486376"/>
            <a:ext cx="2122714" cy="5279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79CBD2-7C2C-09D2-74C9-01F53B2B945E}"/>
              </a:ext>
            </a:extLst>
          </p:cNvPr>
          <p:cNvSpPr txBox="1"/>
          <p:nvPr/>
        </p:nvSpPr>
        <p:spPr>
          <a:xfrm>
            <a:off x="2594663" y="1511164"/>
            <a:ext cx="23023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Φ = </a:t>
            </a:r>
            <a:r>
              <a:rPr lang="en-IN" sz="2800" dirty="0" err="1"/>
              <a:t>A_sph</a:t>
            </a:r>
            <a:r>
              <a:rPr lang="en-IN" sz="2800" dirty="0"/>
              <a:t>/Ap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2AFA87-72FB-010B-9DE7-DDC6E92A4BC2}"/>
              </a:ext>
            </a:extLst>
          </p:cNvPr>
          <p:cNvSpPr/>
          <p:nvPr/>
        </p:nvSpPr>
        <p:spPr>
          <a:xfrm>
            <a:off x="5665555" y="1424998"/>
            <a:ext cx="3611333" cy="5949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6D48E0-8163-24BF-2C14-90F4BAE8FBDE}"/>
              </a:ext>
            </a:extLst>
          </p:cNvPr>
          <p:cNvSpPr txBox="1"/>
          <p:nvPr/>
        </p:nvSpPr>
        <p:spPr>
          <a:xfrm>
            <a:off x="5702151" y="1485854"/>
            <a:ext cx="44713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D_sph = (6m/π</a:t>
            </a:r>
            <a:r>
              <a:rPr lang="en-IN" sz="2800" dirty="0" err="1"/>
              <a:t>ρ_p</a:t>
            </a:r>
            <a:r>
              <a:rPr lang="en-IN" sz="2800" dirty="0"/>
              <a:t>)^1/3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C382B3C-B723-69F6-63F7-8526E54E4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8" r="6026"/>
          <a:stretch/>
        </p:blipFill>
        <p:spPr>
          <a:xfrm>
            <a:off x="5310402" y="2035692"/>
            <a:ext cx="6816204" cy="111645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9FDA2F8-2A3C-42BF-126F-0A18AB29FA52}"/>
              </a:ext>
            </a:extLst>
          </p:cNvPr>
          <p:cNvSpPr/>
          <p:nvPr/>
        </p:nvSpPr>
        <p:spPr>
          <a:xfrm>
            <a:off x="2650670" y="2249208"/>
            <a:ext cx="2364921" cy="8946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X = </a:t>
            </a:r>
            <a:r>
              <a:rPr lang="en-IN" sz="2800" dirty="0" err="1"/>
              <a:t>P_mp</a:t>
            </a:r>
            <a:r>
              <a:rPr lang="en-IN" sz="2800" dirty="0"/>
              <a:t>/</a:t>
            </a:r>
            <a:r>
              <a:rPr lang="en-IN" sz="2800" dirty="0" err="1"/>
              <a:t>P_c</a:t>
            </a:r>
            <a:endParaRPr lang="en-IN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599323-888F-2BC6-34F9-B61CF893F11D}"/>
              </a:ext>
            </a:extLst>
          </p:cNvPr>
          <p:cNvSpPr/>
          <p:nvPr/>
        </p:nvSpPr>
        <p:spPr>
          <a:xfrm>
            <a:off x="393474" y="3478724"/>
            <a:ext cx="11432130" cy="27715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u="sng" dirty="0"/>
              <a:t>Parameters: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err="1"/>
              <a:t>A_sph</a:t>
            </a:r>
            <a:r>
              <a:rPr lang="en-US" sz="2000" b="1" dirty="0"/>
              <a:t> </a:t>
            </a:r>
            <a:r>
              <a:rPr lang="en-US" sz="2000" dirty="0"/>
              <a:t>= surface area of the equivalent sphere.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err="1"/>
              <a:t>A_p</a:t>
            </a:r>
            <a:r>
              <a:rPr lang="en-US" sz="2000" b="1" dirty="0"/>
              <a:t> </a:t>
            </a:r>
            <a:r>
              <a:rPr lang="en-US" sz="2000" dirty="0"/>
              <a:t>= particle surface area.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b="1" dirty="0" err="1"/>
              <a:t>D_sph</a:t>
            </a:r>
            <a:r>
              <a:rPr lang="en-IN" sz="2000" b="1" dirty="0"/>
              <a:t>  </a:t>
            </a:r>
            <a:r>
              <a:rPr lang="en-IN" sz="2000" dirty="0"/>
              <a:t>= </a:t>
            </a:r>
            <a:r>
              <a:rPr lang="en-US" sz="2000" dirty="0"/>
              <a:t>diameter of the volume equivalent sphere.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m</a:t>
            </a:r>
            <a:r>
              <a:rPr lang="en-US" sz="2000" dirty="0"/>
              <a:t> and </a:t>
            </a:r>
            <a:r>
              <a:rPr lang="en-US" sz="2000" b="1" dirty="0" err="1"/>
              <a:t>ρ_p</a:t>
            </a:r>
            <a:r>
              <a:rPr lang="en-US" sz="2000" dirty="0"/>
              <a:t> are the mass and density of particle.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Dl</a:t>
            </a:r>
            <a:r>
              <a:rPr lang="en-US" sz="2000" dirty="0"/>
              <a:t>, </a:t>
            </a:r>
            <a:r>
              <a:rPr lang="en-US" sz="2000" b="1" dirty="0"/>
              <a:t>Dm</a:t>
            </a:r>
            <a:r>
              <a:rPr lang="en-US" sz="2000" dirty="0"/>
              <a:t>, and </a:t>
            </a:r>
            <a:r>
              <a:rPr lang="en-US" sz="2000" b="1" dirty="0"/>
              <a:t>Ds</a:t>
            </a:r>
            <a:r>
              <a:rPr lang="en-US" sz="2000" dirty="0"/>
              <a:t> are the three principal axes of the particle and </a:t>
            </a:r>
            <a:r>
              <a:rPr lang="en-US" sz="2000" b="1" dirty="0"/>
              <a:t>z</a:t>
            </a:r>
            <a:r>
              <a:rPr lang="en-US" sz="2000" dirty="0"/>
              <a:t> = 1.6075.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err="1"/>
              <a:t>P_mp</a:t>
            </a:r>
            <a:r>
              <a:rPr lang="en-US" sz="2000" b="1" dirty="0"/>
              <a:t> </a:t>
            </a:r>
            <a:r>
              <a:rPr lang="en-US" sz="2000" dirty="0"/>
              <a:t>and</a:t>
            </a:r>
            <a:r>
              <a:rPr lang="en-US" sz="2000" b="1" dirty="0"/>
              <a:t> </a:t>
            </a:r>
            <a:r>
              <a:rPr lang="en-US" sz="2000" b="1" dirty="0" err="1"/>
              <a:t>P_c</a:t>
            </a:r>
            <a:r>
              <a:rPr lang="en-US" sz="2000" b="1" dirty="0"/>
              <a:t> </a:t>
            </a:r>
            <a:r>
              <a:rPr lang="en-US" sz="2000" dirty="0"/>
              <a:t>are the maximum projection perimeter and the perimeter of the circle equivalent to the maximum projection area </a:t>
            </a:r>
            <a:r>
              <a:rPr lang="en-US" sz="2000" b="1" dirty="0" err="1"/>
              <a:t>A_mp</a:t>
            </a:r>
            <a:r>
              <a:rPr lang="en-US" sz="2000" b="1" dirty="0"/>
              <a:t>.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6A0C9E1-D5A7-8CDD-77B8-A7D0B4636A53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2083716" y="2289412"/>
            <a:ext cx="566954" cy="40714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9E274C8-4AE7-A764-AD34-2E7394781817}"/>
              </a:ext>
            </a:extLst>
          </p:cNvPr>
          <p:cNvCxnSpPr/>
          <p:nvPr/>
        </p:nvCxnSpPr>
        <p:spPr>
          <a:xfrm flipV="1">
            <a:off x="2355858" y="1766055"/>
            <a:ext cx="0" cy="5233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4A8D9F6-D741-5705-D9A3-F1AFFED711D6}"/>
              </a:ext>
            </a:extLst>
          </p:cNvPr>
          <p:cNvCxnSpPr>
            <a:endCxn id="7" idx="1"/>
          </p:cNvCxnSpPr>
          <p:nvPr/>
        </p:nvCxnSpPr>
        <p:spPr>
          <a:xfrm>
            <a:off x="2336127" y="1772774"/>
            <a:ext cx="258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69A9E88-7355-DD38-6D07-A5B269788358}"/>
              </a:ext>
            </a:extLst>
          </p:cNvPr>
          <p:cNvCxnSpPr>
            <a:cxnSpLocks/>
          </p:cNvCxnSpPr>
          <p:nvPr/>
        </p:nvCxnSpPr>
        <p:spPr>
          <a:xfrm>
            <a:off x="4744019" y="1761129"/>
            <a:ext cx="745326" cy="9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FD9A58D-57BE-B791-971B-2D95E12BE07F}"/>
              </a:ext>
            </a:extLst>
          </p:cNvPr>
          <p:cNvCxnSpPr>
            <a:cxnSpLocks/>
          </p:cNvCxnSpPr>
          <p:nvPr/>
        </p:nvCxnSpPr>
        <p:spPr>
          <a:xfrm>
            <a:off x="4720780" y="1994609"/>
            <a:ext cx="743164" cy="294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object 29">
            <a:extLst>
              <a:ext uri="{FF2B5EF4-FFF2-40B4-BE49-F238E27FC236}">
                <a16:creationId xmlns:a16="http://schemas.microsoft.com/office/drawing/2014/main" id="{985AC98C-C561-A131-8819-A93321627F79}"/>
              </a:ext>
            </a:extLst>
          </p:cNvPr>
          <p:cNvGrpSpPr/>
          <p:nvPr/>
        </p:nvGrpSpPr>
        <p:grpSpPr>
          <a:xfrm>
            <a:off x="13540" y="6467092"/>
            <a:ext cx="12191999" cy="393522"/>
            <a:chOff x="0" y="3346348"/>
            <a:chExt cx="4608017" cy="109855"/>
          </a:xfrm>
        </p:grpSpPr>
        <p:sp>
          <p:nvSpPr>
            <p:cNvPr id="9" name="object 30">
              <a:extLst>
                <a:ext uri="{FF2B5EF4-FFF2-40B4-BE49-F238E27FC236}">
                  <a16:creationId xmlns:a16="http://schemas.microsoft.com/office/drawing/2014/main" id="{DE3E1454-42BF-8A91-04C6-2C9E105A2D66}"/>
                </a:ext>
              </a:extLst>
            </p:cNvPr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77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31">
              <a:extLst>
                <a:ext uri="{FF2B5EF4-FFF2-40B4-BE49-F238E27FC236}">
                  <a16:creationId xmlns:a16="http://schemas.microsoft.com/office/drawing/2014/main" id="{7F570F36-402A-D500-E085-23CBBD68520D}"/>
                </a:ext>
              </a:extLst>
            </p:cNvPr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65D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32">
              <a:extLst>
                <a:ext uri="{FF2B5EF4-FFF2-40B4-BE49-F238E27FC236}">
                  <a16:creationId xmlns:a16="http://schemas.microsoft.com/office/drawing/2014/main" id="{D1B5A239-45E2-AC2E-3E21-B677647BDD8E}"/>
                </a:ext>
              </a:extLst>
            </p:cNvPr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99B1C6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sz="2400" b="1" dirty="0">
                  <a:latin typeface="+mj-lt"/>
                </a:rPr>
                <a:t>                                               8</a:t>
              </a:r>
              <a:endParaRPr sz="2400" b="1" dirty="0">
                <a:latin typeface="+mj-lt"/>
              </a:endParaRPr>
            </a:p>
          </p:txBody>
        </p:sp>
      </p:grpSp>
      <p:grpSp>
        <p:nvGrpSpPr>
          <p:cNvPr id="30" name="object 22">
            <a:extLst>
              <a:ext uri="{FF2B5EF4-FFF2-40B4-BE49-F238E27FC236}">
                <a16:creationId xmlns:a16="http://schemas.microsoft.com/office/drawing/2014/main" id="{F502D765-3B37-47C9-3CFE-7B8D9A90D04F}"/>
              </a:ext>
            </a:extLst>
          </p:cNvPr>
          <p:cNvGrpSpPr/>
          <p:nvPr/>
        </p:nvGrpSpPr>
        <p:grpSpPr>
          <a:xfrm>
            <a:off x="-27624" y="2040"/>
            <a:ext cx="12219624" cy="294365"/>
            <a:chOff x="0" y="0"/>
            <a:chExt cx="4608195" cy="140335"/>
          </a:xfrm>
        </p:grpSpPr>
        <p:sp>
          <p:nvSpPr>
            <p:cNvPr id="31" name="object 23">
              <a:extLst>
                <a:ext uri="{FF2B5EF4-FFF2-40B4-BE49-F238E27FC236}">
                  <a16:creationId xmlns:a16="http://schemas.microsoft.com/office/drawing/2014/main" id="{D0490E5C-20D7-4CDD-426A-53526D2ED0F7}"/>
                </a:ext>
              </a:extLst>
            </p:cNvPr>
            <p:cNvSpPr/>
            <p:nvPr/>
          </p:nvSpPr>
          <p:spPr>
            <a:xfrm>
              <a:off x="0" y="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40017"/>
                  </a:lnTo>
                  <a:lnTo>
                    <a:pt x="2303995" y="1400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194F7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2" name="object 24">
              <a:extLst>
                <a:ext uri="{FF2B5EF4-FFF2-40B4-BE49-F238E27FC236}">
                  <a16:creationId xmlns:a16="http://schemas.microsoft.com/office/drawing/2014/main" id="{C0342B71-2A4E-3E7A-EE21-AC8199023BFB}"/>
                </a:ext>
              </a:extLst>
            </p:cNvPr>
            <p:cNvSpPr/>
            <p:nvPr/>
          </p:nvSpPr>
          <p:spPr>
            <a:xfrm>
              <a:off x="2303995" y="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40017"/>
                  </a:lnTo>
                  <a:lnTo>
                    <a:pt x="2303995" y="1400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99B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D78BB3D1-ABC2-9E35-35B7-AFBA132CFC56}"/>
              </a:ext>
            </a:extLst>
          </p:cNvPr>
          <p:cNvSpPr/>
          <p:nvPr/>
        </p:nvSpPr>
        <p:spPr>
          <a:xfrm>
            <a:off x="7395402" y="440402"/>
            <a:ext cx="1084806" cy="5949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 </a:t>
            </a:r>
            <a:r>
              <a:rPr lang="en-US" sz="2800" b="1" dirty="0">
                <a:solidFill>
                  <a:schemeClr val="accent1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1</a:t>
            </a:r>
            <a:r>
              <a:rPr lang="en-US" sz="2800" b="1" u="sng" dirty="0">
                <a:solidFill>
                  <a:schemeClr val="accent1"/>
                </a:solidFill>
              </a:rPr>
              <a:t>  </a:t>
            </a:r>
            <a:r>
              <a:rPr lang="en-US" sz="2800" b="1" dirty="0">
                <a:solidFill>
                  <a:schemeClr val="tx1"/>
                </a:solidFill>
              </a:rPr>
              <a:t>]</a:t>
            </a:r>
            <a:endParaRPr lang="en-IN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46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71A83C-11CE-530E-B6C0-BC1CFDA86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8822D-B705-F7A0-E026-A5595F7E4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3886" y="269460"/>
            <a:ext cx="3505200" cy="777875"/>
          </a:xfrm>
        </p:spPr>
        <p:txBody>
          <a:bodyPr>
            <a:normAutofit/>
          </a:bodyPr>
          <a:lstStyle/>
          <a:p>
            <a:r>
              <a:rPr lang="en-US" sz="3600" b="1" u="sng" dirty="0">
                <a:solidFill>
                  <a:schemeClr val="accent1"/>
                </a:solidFill>
                <a:latin typeface="+mn-lt"/>
              </a:rPr>
              <a:t>Calculation of </a:t>
            </a:r>
            <a:r>
              <a:rPr lang="el-GR" sz="3600" b="1" u="sng" dirty="0">
                <a:solidFill>
                  <a:schemeClr val="accent1"/>
                </a:solidFill>
                <a:latin typeface="+mn-lt"/>
              </a:rPr>
              <a:t>Ψ</a:t>
            </a:r>
            <a:r>
              <a:rPr lang="el-GR" sz="3600" b="1" u="sng" dirty="0">
                <a:solidFill>
                  <a:schemeClr val="accent1"/>
                </a:solidFill>
              </a:rPr>
              <a:t> </a:t>
            </a:r>
            <a:r>
              <a:rPr lang="en-US" sz="3600" dirty="0">
                <a:solidFill>
                  <a:schemeClr val="accent1"/>
                </a:solidFill>
                <a:latin typeface="+mn-lt"/>
              </a:rPr>
              <a:t>:</a:t>
            </a:r>
            <a:endParaRPr lang="en-IN" sz="36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42794-2213-D027-45D8-7F7FFDDFE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77" y="1020390"/>
            <a:ext cx="5579921" cy="5249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The three perpendicular axes( Dl, Dm, and Ds ), </a:t>
            </a:r>
            <a:r>
              <a:rPr lang="en-US" sz="2000" dirty="0" err="1"/>
              <a:t>A_mp</a:t>
            </a:r>
            <a:r>
              <a:rPr lang="en-US" sz="2000" dirty="0"/>
              <a:t>  &amp; </a:t>
            </a:r>
            <a:r>
              <a:rPr lang="en-US" sz="2000" dirty="0" err="1"/>
              <a:t>P_mp</a:t>
            </a:r>
            <a:r>
              <a:rPr lang="en-US" sz="2000" dirty="0"/>
              <a:t>  are obtained </a:t>
            </a:r>
            <a:r>
              <a:rPr lang="en-US" sz="2000" dirty="0">
                <a:hlinkClick r:id="rId2"/>
              </a:rPr>
              <a:t>from Image-analysis technique (OpenCV)</a:t>
            </a:r>
            <a:r>
              <a:rPr lang="en-US" sz="2000" dirty="0"/>
              <a:t> by high resolution digital photographs of particles shown in fig 1.</a:t>
            </a:r>
          </a:p>
          <a:p>
            <a:pPr>
              <a:lnSpc>
                <a:spcPct val="150000"/>
              </a:lnSpc>
            </a:pPr>
            <a:r>
              <a:rPr lang="en-US" altLang="en-US" sz="2000" dirty="0"/>
              <a:t>The settling velocity(</a:t>
            </a:r>
            <a:r>
              <a:rPr lang="en-US" altLang="en-US" sz="2000" dirty="0" err="1"/>
              <a:t>W_t</a:t>
            </a:r>
            <a:r>
              <a:rPr lang="en-US" altLang="en-US" sz="2000" dirty="0"/>
              <a:t>) was measured by frame-by-frame tracking of particle fall velocity by High-definition video camera using a recording rate of up to 50 FPS.</a:t>
            </a:r>
          </a:p>
          <a:p>
            <a:endParaRPr lang="el-G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299E3C-A620-45D3-F992-AAAFD51BA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527" y="1168537"/>
            <a:ext cx="5273782" cy="442025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422813B-51F8-C8F3-F9F0-FF5E15B541E2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160499" y="1168537"/>
            <a:ext cx="0" cy="4764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4BBF528-BB48-738E-7AD5-BDD310DA5407}"/>
              </a:ext>
            </a:extLst>
          </p:cNvPr>
          <p:cNvSpPr txBox="1"/>
          <p:nvPr/>
        </p:nvSpPr>
        <p:spPr>
          <a:xfrm>
            <a:off x="6160499" y="574809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F</a:t>
            </a:r>
            <a:r>
              <a:rPr lang="en-IN" b="1" dirty="0" err="1"/>
              <a:t>igure</a:t>
            </a:r>
            <a:r>
              <a:rPr lang="en-IN" b="1" dirty="0"/>
              <a:t> 1 : Image analysis in OpenCV [ </a:t>
            </a:r>
            <a:r>
              <a:rPr lang="en-IN" b="1" u="sng" dirty="0">
                <a:solidFill>
                  <a:schemeClr val="accent1"/>
                </a:solidFill>
                <a:hlinkClick r:id="rId2"/>
              </a:rPr>
              <a:t>5</a:t>
            </a:r>
            <a:r>
              <a:rPr lang="en-IN" b="1" dirty="0"/>
              <a:t> ] 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7EF193FD-466C-61F1-F821-54EFFDA5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1554" y="6400848"/>
            <a:ext cx="2743200" cy="365125"/>
          </a:xfrm>
        </p:spPr>
        <p:txBody>
          <a:bodyPr/>
          <a:lstStyle/>
          <a:p>
            <a:fld id="{E442BB95-6631-40E2-93DE-A7D05F978ECF}" type="slidenum">
              <a:rPr lang="en-IN" sz="2000" b="1" smtClean="0">
                <a:solidFill>
                  <a:schemeClr val="tx1"/>
                </a:solidFill>
              </a:rPr>
              <a:t>8</a:t>
            </a:fld>
            <a:endParaRPr lang="en-IN" sz="2000" b="1" dirty="0">
              <a:solidFill>
                <a:schemeClr val="tx1"/>
              </a:solidFill>
            </a:endParaRPr>
          </a:p>
        </p:txBody>
      </p:sp>
      <p:grpSp>
        <p:nvGrpSpPr>
          <p:cNvPr id="6" name="object 22">
            <a:extLst>
              <a:ext uri="{FF2B5EF4-FFF2-40B4-BE49-F238E27FC236}">
                <a16:creationId xmlns:a16="http://schemas.microsoft.com/office/drawing/2014/main" id="{5144564C-F614-DC23-6365-05D44B8F6562}"/>
              </a:ext>
            </a:extLst>
          </p:cNvPr>
          <p:cNvGrpSpPr/>
          <p:nvPr/>
        </p:nvGrpSpPr>
        <p:grpSpPr>
          <a:xfrm>
            <a:off x="-27624" y="2040"/>
            <a:ext cx="12219624" cy="294365"/>
            <a:chOff x="0" y="0"/>
            <a:chExt cx="4608195" cy="140335"/>
          </a:xfrm>
        </p:grpSpPr>
        <p:sp>
          <p:nvSpPr>
            <p:cNvPr id="9" name="object 23">
              <a:extLst>
                <a:ext uri="{FF2B5EF4-FFF2-40B4-BE49-F238E27FC236}">
                  <a16:creationId xmlns:a16="http://schemas.microsoft.com/office/drawing/2014/main" id="{6B4F4A24-9CED-EC56-7ADB-FD98BB459A29}"/>
                </a:ext>
              </a:extLst>
            </p:cNvPr>
            <p:cNvSpPr/>
            <p:nvPr/>
          </p:nvSpPr>
          <p:spPr>
            <a:xfrm>
              <a:off x="0" y="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40017"/>
                  </a:lnTo>
                  <a:lnTo>
                    <a:pt x="2303995" y="1400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194F7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24">
              <a:extLst>
                <a:ext uri="{FF2B5EF4-FFF2-40B4-BE49-F238E27FC236}">
                  <a16:creationId xmlns:a16="http://schemas.microsoft.com/office/drawing/2014/main" id="{81560648-5B39-B914-9730-6AD4F5352CD6}"/>
                </a:ext>
              </a:extLst>
            </p:cNvPr>
            <p:cNvSpPr/>
            <p:nvPr/>
          </p:nvSpPr>
          <p:spPr>
            <a:xfrm>
              <a:off x="2303995" y="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40017"/>
                  </a:lnTo>
                  <a:lnTo>
                    <a:pt x="2303995" y="1400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99B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29">
            <a:extLst>
              <a:ext uri="{FF2B5EF4-FFF2-40B4-BE49-F238E27FC236}">
                <a16:creationId xmlns:a16="http://schemas.microsoft.com/office/drawing/2014/main" id="{C676AF10-B9EB-51E9-911C-31FEA1D3262E}"/>
              </a:ext>
            </a:extLst>
          </p:cNvPr>
          <p:cNvGrpSpPr/>
          <p:nvPr/>
        </p:nvGrpSpPr>
        <p:grpSpPr>
          <a:xfrm>
            <a:off x="13540" y="6467092"/>
            <a:ext cx="12191999" cy="393522"/>
            <a:chOff x="0" y="3346348"/>
            <a:chExt cx="4608017" cy="109855"/>
          </a:xfrm>
        </p:grpSpPr>
        <p:sp>
          <p:nvSpPr>
            <p:cNvPr id="15" name="object 30">
              <a:extLst>
                <a:ext uri="{FF2B5EF4-FFF2-40B4-BE49-F238E27FC236}">
                  <a16:creationId xmlns:a16="http://schemas.microsoft.com/office/drawing/2014/main" id="{E41D9B53-F399-5D87-0F58-81C00B1FD44B}"/>
                </a:ext>
              </a:extLst>
            </p:cNvPr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77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31">
              <a:extLst>
                <a:ext uri="{FF2B5EF4-FFF2-40B4-BE49-F238E27FC236}">
                  <a16:creationId xmlns:a16="http://schemas.microsoft.com/office/drawing/2014/main" id="{0FCBB413-3B0B-87A2-8638-F2B9B69BB000}"/>
                </a:ext>
              </a:extLst>
            </p:cNvPr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65D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32">
              <a:extLst>
                <a:ext uri="{FF2B5EF4-FFF2-40B4-BE49-F238E27FC236}">
                  <a16:creationId xmlns:a16="http://schemas.microsoft.com/office/drawing/2014/main" id="{7853DFE8-12E4-7854-1476-EEEA0FC9383F}"/>
                </a:ext>
              </a:extLst>
            </p:cNvPr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99B1C6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sz="2400" b="1" dirty="0">
                  <a:latin typeface="+mj-lt"/>
                </a:rPr>
                <a:t>                                               9</a:t>
              </a:r>
              <a:endParaRPr sz="2400" b="1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036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5A83A3-B3F7-3CBD-446D-E7B026A3FD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5F37E-7E17-71F6-1757-F8444AA3D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8700" y="336047"/>
            <a:ext cx="6852557" cy="865414"/>
          </a:xfrm>
        </p:spPr>
        <p:txBody>
          <a:bodyPr>
            <a:normAutofit/>
          </a:bodyPr>
          <a:lstStyle/>
          <a:p>
            <a:r>
              <a:rPr lang="en-US" sz="3600" b="1" u="sng" dirty="0">
                <a:solidFill>
                  <a:schemeClr val="accent1"/>
                </a:solidFill>
                <a:latin typeface="+mn-lt"/>
              </a:rPr>
              <a:t>ML Pipeline and workflow: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E5FC52-C39D-05A1-44E1-7027E75F881A}"/>
              </a:ext>
            </a:extLst>
          </p:cNvPr>
          <p:cNvSpPr txBox="1"/>
          <p:nvPr/>
        </p:nvSpPr>
        <p:spPr>
          <a:xfrm>
            <a:off x="390960" y="2610547"/>
            <a:ext cx="18163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+mj-lt"/>
              </a:rPr>
              <a:t>Data Collection</a:t>
            </a:r>
          </a:p>
          <a:p>
            <a:r>
              <a:rPr lang="en-US" b="1" dirty="0">
                <a:latin typeface="+mj-lt"/>
              </a:rPr>
              <a:t>Input-(X</a:t>
            </a:r>
            <a:r>
              <a:rPr lang="en-US" b="1" dirty="0">
                <a:latin typeface="Bahnschrift SemiBold Condensed" panose="020B0502040204020203" pitchFamily="34" charset="0"/>
              </a:rPr>
              <a:t>)</a:t>
            </a:r>
          </a:p>
          <a:p>
            <a:r>
              <a:rPr lang="en-US" b="1" dirty="0">
                <a:latin typeface="+mj-lt"/>
              </a:rPr>
              <a:t>Output-(Y</a:t>
            </a:r>
            <a:r>
              <a:rPr lang="en-US" dirty="0">
                <a:latin typeface="+mj-lt"/>
              </a:rPr>
              <a:t>)</a:t>
            </a:r>
            <a:endParaRPr lang="en-IN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5FFE91-BAB7-7A39-8CA8-18C603EE42C4}"/>
              </a:ext>
            </a:extLst>
          </p:cNvPr>
          <p:cNvSpPr/>
          <p:nvPr/>
        </p:nvSpPr>
        <p:spPr>
          <a:xfrm>
            <a:off x="468086" y="1143001"/>
            <a:ext cx="1925158" cy="1391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1) Experimental Dataset Preparation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B069125-5CB1-234C-2E02-333056A94A15}"/>
              </a:ext>
            </a:extLst>
          </p:cNvPr>
          <p:cNvSpPr/>
          <p:nvPr/>
        </p:nvSpPr>
        <p:spPr>
          <a:xfrm>
            <a:off x="2393244" y="1632858"/>
            <a:ext cx="734786" cy="3755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F3D615-79D0-DA42-E843-EA813E6BFD28}"/>
              </a:ext>
            </a:extLst>
          </p:cNvPr>
          <p:cNvSpPr txBox="1"/>
          <p:nvPr/>
        </p:nvSpPr>
        <p:spPr>
          <a:xfrm>
            <a:off x="3128030" y="2614228"/>
            <a:ext cx="32820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+mj-lt"/>
              </a:rPr>
              <a:t>Feature Engineering</a:t>
            </a:r>
            <a:endParaRPr lang="en-IN" b="1" dirty="0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EAAB38-12ED-501C-AF91-43BE2C8CCFB3}"/>
              </a:ext>
            </a:extLst>
          </p:cNvPr>
          <p:cNvSpPr/>
          <p:nvPr/>
        </p:nvSpPr>
        <p:spPr>
          <a:xfrm>
            <a:off x="3128031" y="1143001"/>
            <a:ext cx="2538992" cy="1391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2)Data preprocessing and cleaning.</a:t>
            </a:r>
            <a:endParaRPr lang="en-IN" dirty="0">
              <a:latin typeface="+mj-lt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98F0E7D-7FA2-F21B-28FF-958973FE3CC7}"/>
              </a:ext>
            </a:extLst>
          </p:cNvPr>
          <p:cNvSpPr/>
          <p:nvPr/>
        </p:nvSpPr>
        <p:spPr>
          <a:xfrm>
            <a:off x="5692222" y="1616199"/>
            <a:ext cx="832757" cy="3881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472605F4-5D28-4A7E-8B8B-D04854AB52B1}"/>
              </a:ext>
            </a:extLst>
          </p:cNvPr>
          <p:cNvSpPr/>
          <p:nvPr/>
        </p:nvSpPr>
        <p:spPr>
          <a:xfrm>
            <a:off x="6550178" y="1174045"/>
            <a:ext cx="2448651" cy="1440183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3) Training ML models for Regression</a:t>
            </a:r>
            <a:endParaRPr lang="en-IN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4C5E58-75B1-E4AA-C03D-D24CE0024FD1}"/>
              </a:ext>
            </a:extLst>
          </p:cNvPr>
          <p:cNvSpPr txBox="1"/>
          <p:nvPr/>
        </p:nvSpPr>
        <p:spPr>
          <a:xfrm>
            <a:off x="6524979" y="2614228"/>
            <a:ext cx="26834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+mj-lt"/>
              </a:rPr>
              <a:t>Model Building and Validation</a:t>
            </a:r>
            <a:endParaRPr lang="en-IN" b="1" dirty="0">
              <a:latin typeface="+mj-lt"/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F1313643-8A55-B620-8549-C378EB469BA2}"/>
              </a:ext>
            </a:extLst>
          </p:cNvPr>
          <p:cNvSpPr/>
          <p:nvPr/>
        </p:nvSpPr>
        <p:spPr>
          <a:xfrm rot="16200000">
            <a:off x="9111207" y="1482761"/>
            <a:ext cx="450994" cy="67574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60B53D09-A652-2183-D03C-DF8335C54287}"/>
              </a:ext>
            </a:extLst>
          </p:cNvPr>
          <p:cNvSpPr/>
          <p:nvPr/>
        </p:nvSpPr>
        <p:spPr>
          <a:xfrm>
            <a:off x="9674578" y="1174046"/>
            <a:ext cx="2356097" cy="1440182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4) </a:t>
            </a:r>
            <a:r>
              <a:rPr lang="en-US" dirty="0" err="1">
                <a:latin typeface="+mj-lt"/>
              </a:rPr>
              <a:t>Hypertuning</a:t>
            </a:r>
            <a:r>
              <a:rPr lang="en-US" dirty="0">
                <a:latin typeface="+mj-lt"/>
              </a:rPr>
              <a:t> parameters by </a:t>
            </a:r>
            <a:r>
              <a:rPr lang="en-US" dirty="0" err="1">
                <a:latin typeface="+mj-lt"/>
              </a:rPr>
              <a:t>GridsearchCV</a:t>
            </a:r>
            <a:endParaRPr lang="en-IN" dirty="0">
              <a:latin typeface="+mj-lt"/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CEB33272-4049-AA2A-75CD-F8E2FCF98E90}"/>
              </a:ext>
            </a:extLst>
          </p:cNvPr>
          <p:cNvSpPr/>
          <p:nvPr/>
        </p:nvSpPr>
        <p:spPr>
          <a:xfrm>
            <a:off x="10627129" y="3013096"/>
            <a:ext cx="450994" cy="87874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582384-C954-03E9-8CB3-5131EF5E45B8}"/>
              </a:ext>
            </a:extLst>
          </p:cNvPr>
          <p:cNvSpPr txBox="1"/>
          <p:nvPr/>
        </p:nvSpPr>
        <p:spPr>
          <a:xfrm>
            <a:off x="9674578" y="2665988"/>
            <a:ext cx="2683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+mj-lt"/>
              </a:rPr>
              <a:t>Model Optimization</a:t>
            </a:r>
            <a:endParaRPr lang="en-IN" b="1" dirty="0">
              <a:latin typeface="+mj-lt"/>
            </a:endParaRPr>
          </a:p>
        </p:txBody>
      </p: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B13B2550-041F-94CF-7082-C65E54767754}"/>
              </a:ext>
            </a:extLst>
          </p:cNvPr>
          <p:cNvSpPr/>
          <p:nvPr/>
        </p:nvSpPr>
        <p:spPr>
          <a:xfrm>
            <a:off x="9500872" y="3936426"/>
            <a:ext cx="2529803" cy="944600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5)Obtaining Metrics</a:t>
            </a:r>
            <a:endParaRPr lang="en-IN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D2C4CD-4F46-40A3-3803-BEA55D6EB5CA}"/>
              </a:ext>
            </a:extLst>
          </p:cNvPr>
          <p:cNvSpPr txBox="1"/>
          <p:nvPr/>
        </p:nvSpPr>
        <p:spPr>
          <a:xfrm>
            <a:off x="9524099" y="4925613"/>
            <a:ext cx="26834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+mj-lt"/>
              </a:rPr>
              <a:t>Performance metrics and Model Evaluation</a:t>
            </a:r>
            <a:endParaRPr lang="en-IN" b="1" dirty="0">
              <a:latin typeface="+mj-lt"/>
            </a:endParaRP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722F9474-0E1F-D964-43EC-E1B7DD5803E7}"/>
              </a:ext>
            </a:extLst>
          </p:cNvPr>
          <p:cNvSpPr/>
          <p:nvPr/>
        </p:nvSpPr>
        <p:spPr>
          <a:xfrm rot="5400000">
            <a:off x="8804369" y="3969355"/>
            <a:ext cx="450994" cy="87874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95886BB1-1BAF-3164-2961-44E2FD0F34BC}"/>
              </a:ext>
            </a:extLst>
          </p:cNvPr>
          <p:cNvSpPr/>
          <p:nvPr/>
        </p:nvSpPr>
        <p:spPr>
          <a:xfrm>
            <a:off x="2700510" y="3975224"/>
            <a:ext cx="2448651" cy="1033774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7)Selection of Best model</a:t>
            </a:r>
            <a:endParaRPr lang="en-IN" dirty="0">
              <a:latin typeface="+mj-lt"/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DF5B9FB4-0356-591B-908A-94DA1BA6611E}"/>
              </a:ext>
            </a:extLst>
          </p:cNvPr>
          <p:cNvSpPr/>
          <p:nvPr/>
        </p:nvSpPr>
        <p:spPr>
          <a:xfrm rot="5400000">
            <a:off x="5378853" y="3969355"/>
            <a:ext cx="450994" cy="87874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Flowchart: Alternate Process 23">
            <a:extLst>
              <a:ext uri="{FF2B5EF4-FFF2-40B4-BE49-F238E27FC236}">
                <a16:creationId xmlns:a16="http://schemas.microsoft.com/office/drawing/2014/main" id="{CEE93925-DAFA-5926-0E7A-C0F12013818E}"/>
              </a:ext>
            </a:extLst>
          </p:cNvPr>
          <p:cNvSpPr/>
          <p:nvPr/>
        </p:nvSpPr>
        <p:spPr>
          <a:xfrm>
            <a:off x="6148280" y="3975224"/>
            <a:ext cx="2448651" cy="886219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6)Plotting the results</a:t>
            </a:r>
            <a:endParaRPr lang="en-IN" dirty="0"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68ABB5-1B2C-F3B9-2AD7-7D3D035FD8BA}"/>
              </a:ext>
            </a:extLst>
          </p:cNvPr>
          <p:cNvSpPr txBox="1"/>
          <p:nvPr/>
        </p:nvSpPr>
        <p:spPr>
          <a:xfrm>
            <a:off x="6587652" y="4879446"/>
            <a:ext cx="2683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+mj-lt"/>
              </a:rPr>
              <a:t>Scatter plots  </a:t>
            </a:r>
            <a:endParaRPr lang="en-IN" b="1" dirty="0"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97334E-C9D7-146C-628B-7DA4E640BB69}"/>
              </a:ext>
            </a:extLst>
          </p:cNvPr>
          <p:cNvSpPr txBox="1"/>
          <p:nvPr/>
        </p:nvSpPr>
        <p:spPr>
          <a:xfrm>
            <a:off x="2610407" y="5006138"/>
            <a:ext cx="29939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+mj-lt"/>
              </a:rPr>
              <a:t>ML model  ~ Theoretical model</a:t>
            </a:r>
            <a:endParaRPr lang="en-IN" b="1" dirty="0">
              <a:latin typeface="+mj-lt"/>
            </a:endParaRPr>
          </a:p>
        </p:txBody>
      </p:sp>
      <p:grpSp>
        <p:nvGrpSpPr>
          <p:cNvPr id="3" name="object 22">
            <a:extLst>
              <a:ext uri="{FF2B5EF4-FFF2-40B4-BE49-F238E27FC236}">
                <a16:creationId xmlns:a16="http://schemas.microsoft.com/office/drawing/2014/main" id="{1F412BEC-F237-E5ED-0D24-180B6ACBA711}"/>
              </a:ext>
            </a:extLst>
          </p:cNvPr>
          <p:cNvGrpSpPr/>
          <p:nvPr/>
        </p:nvGrpSpPr>
        <p:grpSpPr>
          <a:xfrm>
            <a:off x="-27624" y="2040"/>
            <a:ext cx="12219624" cy="294365"/>
            <a:chOff x="0" y="0"/>
            <a:chExt cx="4608195" cy="140335"/>
          </a:xfrm>
        </p:grpSpPr>
        <p:sp>
          <p:nvSpPr>
            <p:cNvPr id="5" name="object 23">
              <a:extLst>
                <a:ext uri="{FF2B5EF4-FFF2-40B4-BE49-F238E27FC236}">
                  <a16:creationId xmlns:a16="http://schemas.microsoft.com/office/drawing/2014/main" id="{CA0837CF-325F-01F6-FD7A-84A12191AE14}"/>
                </a:ext>
              </a:extLst>
            </p:cNvPr>
            <p:cNvSpPr/>
            <p:nvPr/>
          </p:nvSpPr>
          <p:spPr>
            <a:xfrm>
              <a:off x="0" y="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40017"/>
                  </a:lnTo>
                  <a:lnTo>
                    <a:pt x="2303995" y="1400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194F7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3" name="object 24">
              <a:extLst>
                <a:ext uri="{FF2B5EF4-FFF2-40B4-BE49-F238E27FC236}">
                  <a16:creationId xmlns:a16="http://schemas.microsoft.com/office/drawing/2014/main" id="{E3FEEA73-16B5-A1DB-7CB7-5E0946DC59C3}"/>
                </a:ext>
              </a:extLst>
            </p:cNvPr>
            <p:cNvSpPr/>
            <p:nvPr/>
          </p:nvSpPr>
          <p:spPr>
            <a:xfrm>
              <a:off x="2303995" y="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40017"/>
                  </a:lnTo>
                  <a:lnTo>
                    <a:pt x="2303995" y="1400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99B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9">
            <a:extLst>
              <a:ext uri="{FF2B5EF4-FFF2-40B4-BE49-F238E27FC236}">
                <a16:creationId xmlns:a16="http://schemas.microsoft.com/office/drawing/2014/main" id="{4C55F66D-EDC4-FC16-D469-717A142FF47E}"/>
              </a:ext>
            </a:extLst>
          </p:cNvPr>
          <p:cNvGrpSpPr/>
          <p:nvPr/>
        </p:nvGrpSpPr>
        <p:grpSpPr>
          <a:xfrm>
            <a:off x="13540" y="6467092"/>
            <a:ext cx="12191999" cy="393522"/>
            <a:chOff x="0" y="3346348"/>
            <a:chExt cx="4608017" cy="109855"/>
          </a:xfrm>
        </p:grpSpPr>
        <p:sp>
          <p:nvSpPr>
            <p:cNvPr id="27" name="object 30">
              <a:extLst>
                <a:ext uri="{FF2B5EF4-FFF2-40B4-BE49-F238E27FC236}">
                  <a16:creationId xmlns:a16="http://schemas.microsoft.com/office/drawing/2014/main" id="{C3351C1F-836F-92B3-5E4C-A514B1E78713}"/>
                </a:ext>
              </a:extLst>
            </p:cNvPr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77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1">
              <a:extLst>
                <a:ext uri="{FF2B5EF4-FFF2-40B4-BE49-F238E27FC236}">
                  <a16:creationId xmlns:a16="http://schemas.microsoft.com/office/drawing/2014/main" id="{C7114405-6235-7AAB-C4C6-185AF76170A1}"/>
                </a:ext>
              </a:extLst>
            </p:cNvPr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65D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2">
              <a:extLst>
                <a:ext uri="{FF2B5EF4-FFF2-40B4-BE49-F238E27FC236}">
                  <a16:creationId xmlns:a16="http://schemas.microsoft.com/office/drawing/2014/main" id="{40652593-88B5-CE0A-0822-0E7445B63E14}"/>
                </a:ext>
              </a:extLst>
            </p:cNvPr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99B1C6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US" sz="2400" b="1" dirty="0">
                  <a:latin typeface="+mj-lt"/>
                </a:rPr>
                <a:t>                                               10</a:t>
              </a:r>
              <a:endParaRPr sz="2400" b="1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4522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2095</TotalTime>
  <Words>1860</Words>
  <Application>Microsoft Office PowerPoint</Application>
  <PresentationFormat>Widescreen</PresentationFormat>
  <Paragraphs>222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Bahnschrift SemiBold Condensed</vt:lpstr>
      <vt:lpstr>Bahnschrift SemiBold SemiConden</vt:lpstr>
      <vt:lpstr>Bahnschrift SemiCondensed</vt:lpstr>
      <vt:lpstr>Calibri</vt:lpstr>
      <vt:lpstr>Calibri Light</vt:lpstr>
      <vt:lpstr>Google Sans</vt:lpstr>
      <vt:lpstr>Open Sans</vt:lpstr>
      <vt:lpstr>Office Theme</vt:lpstr>
      <vt:lpstr>PowerPoint Presentation</vt:lpstr>
      <vt:lpstr>Introduction:</vt:lpstr>
      <vt:lpstr>Literature Survey:</vt:lpstr>
      <vt:lpstr>Problem statement and Objectives:</vt:lpstr>
      <vt:lpstr>Equipment and Chemicals used:</vt:lpstr>
      <vt:lpstr>Data Collection and Preprocessing:</vt:lpstr>
      <vt:lpstr>Calculation of Ψ :</vt:lpstr>
      <vt:lpstr>Calculation of Ψ :</vt:lpstr>
      <vt:lpstr>ML Pipeline and workflow:</vt:lpstr>
      <vt:lpstr>Exploratory Data Analysis and Feature Engineering :</vt:lpstr>
      <vt:lpstr>Exploratory Data Analysis:</vt:lpstr>
      <vt:lpstr>ML Results:</vt:lpstr>
      <vt:lpstr>ML Models and results:</vt:lpstr>
      <vt:lpstr>Plot Results and Data Visualization:</vt:lpstr>
      <vt:lpstr>Plot Results and Data Visualization:</vt:lpstr>
      <vt:lpstr>Plot Results and Data Visualization:</vt:lpstr>
      <vt:lpstr>Insights from ML models:</vt:lpstr>
      <vt:lpstr> References:</vt:lpstr>
      <vt:lpstr>Conclusion:</vt:lpstr>
      <vt:lpstr> Internship Experience and Learnings :[2 Months]</vt:lpstr>
      <vt:lpstr>Feature Research and challenges: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Akhil Rathod</dc:creator>
  <cp:lastModifiedBy>Akhil Rathod</cp:lastModifiedBy>
  <cp:revision>11</cp:revision>
  <dcterms:created xsi:type="dcterms:W3CDTF">2024-11-03T06:17:54Z</dcterms:created>
  <dcterms:modified xsi:type="dcterms:W3CDTF">2024-11-29T06:11:28Z</dcterms:modified>
</cp:coreProperties>
</file>