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9" r:id="rId37"/>
    <p:sldId id="268" r:id="rId38"/>
    <p:sldId id="270"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540000"/>
            <a:ext cx="51602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6079320" y="0"/>
            <a:ext cx="3064320" cy="4755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70" name="PlaceHolder 1"/>
          <p:cNvSpPr>
            <a:spLocks noGrp="1"/>
          </p:cNvSpPr>
          <p:nvPr>
            <p:ph type="title"/>
          </p:nvPr>
        </p:nvSpPr>
        <p:spPr>
          <a:xfrm>
            <a:off x="713160" y="540000"/>
            <a:ext cx="51602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1" name="PlaceHolder 2"/>
          <p:cNvSpPr>
            <a:spLocks noGrp="1"/>
          </p:cNvSpPr>
          <p:nvPr>
            <p:ph/>
          </p:nvPr>
        </p:nvSpPr>
        <p:spPr>
          <a:xfrm>
            <a:off x="6079320" y="0"/>
            <a:ext cx="3064320" cy="4755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76" name="PlaceHolder 1"/>
          <p:cNvSpPr>
            <a:spLocks noGrp="1"/>
          </p:cNvSpPr>
          <p:nvPr>
            <p:ph type="title"/>
          </p:nvPr>
        </p:nvSpPr>
        <p:spPr>
          <a:xfrm>
            <a:off x="713160" y="540000"/>
            <a:ext cx="51602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7" name="PlaceHolder 2"/>
          <p:cNvSpPr>
            <a:spLocks noGrp="1"/>
          </p:cNvSpPr>
          <p:nvPr>
            <p:ph/>
          </p:nvPr>
        </p:nvSpPr>
        <p:spPr>
          <a:xfrm>
            <a:off x="6079320" y="0"/>
            <a:ext cx="1495080" cy="4755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78" name="PlaceHolder 3"/>
          <p:cNvSpPr>
            <a:spLocks noGrp="1"/>
          </p:cNvSpPr>
          <p:nvPr>
            <p:ph/>
          </p:nvPr>
        </p:nvSpPr>
        <p:spPr>
          <a:xfrm>
            <a:off x="7649640" y="0"/>
            <a:ext cx="1495080" cy="4755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82" name="PlaceHolder 1"/>
          <p:cNvSpPr>
            <a:spLocks noGrp="1"/>
          </p:cNvSpPr>
          <p:nvPr>
            <p:ph type="title"/>
          </p:nvPr>
        </p:nvSpPr>
        <p:spPr>
          <a:xfrm>
            <a:off x="713160" y="540000"/>
            <a:ext cx="51602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438920"/>
            <a:ext cx="4926960" cy="15224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5" name="PlaceHolder 2"/>
          <p:cNvSpPr>
            <a:spLocks noGrp="1"/>
          </p:cNvSpPr>
          <p:nvPr>
            <p:ph type="body"/>
          </p:nvPr>
        </p:nvSpPr>
        <p:spPr>
          <a:xfrm>
            <a:off x="6079320" y="387360"/>
            <a:ext cx="3064320" cy="4755960"/>
          </a:xfrm>
          <a:prstGeom prst="rect">
            <a:avLst/>
          </a:prstGeom>
          <a:noFill/>
          <a:ln w="0">
            <a:noFill/>
          </a:ln>
        </p:spPr>
        <p:txBody>
          <a:bodyPr lIns="90000" tIns="45000" rIns="90000" bIns="45000" anchor="t">
            <a:normAutofit fontScale="68333"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 name="Google Shape;12;p2"/>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8" name="Google Shape;132;p19"/>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133;p1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471920" y="333972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Aboreto"/>
                <a:ea typeface="Aboreto"/>
              </a:rPr>
              <a:t>xx%</a:t>
            </a:r>
            <a:endParaRPr lang="fr-FR" sz="4000" b="0" strike="noStrike" spc="-1">
              <a:solidFill>
                <a:schemeClr val="dk1"/>
              </a:solidFill>
              <a:latin typeface="Arial"/>
            </a:endParaRPr>
          </a:p>
        </p:txBody>
      </p:sp>
      <p:sp>
        <p:nvSpPr>
          <p:cNvPr id="41" name="PlaceHolder 2"/>
          <p:cNvSpPr>
            <a:spLocks noGrp="1"/>
          </p:cNvSpPr>
          <p:nvPr>
            <p:ph type="title"/>
          </p:nvPr>
        </p:nvSpPr>
        <p:spPr>
          <a:xfrm>
            <a:off x="4471920" y="63540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Aboreto"/>
                <a:ea typeface="Aboreto"/>
              </a:rPr>
              <a:t>xx%</a:t>
            </a:r>
            <a:endParaRPr lang="fr-FR" sz="4000" b="0" strike="noStrike" spc="-1">
              <a:solidFill>
                <a:schemeClr val="dk1"/>
              </a:solidFill>
              <a:latin typeface="Arial"/>
            </a:endParaRPr>
          </a:p>
        </p:txBody>
      </p:sp>
      <p:sp>
        <p:nvSpPr>
          <p:cNvPr id="42" name="PlaceHolder 3"/>
          <p:cNvSpPr>
            <a:spLocks noGrp="1"/>
          </p:cNvSpPr>
          <p:nvPr>
            <p:ph type="title"/>
          </p:nvPr>
        </p:nvSpPr>
        <p:spPr>
          <a:xfrm>
            <a:off x="4471920" y="198756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Aboreto"/>
                <a:ea typeface="Aboreto"/>
              </a:rPr>
              <a:t>xx%</a:t>
            </a:r>
            <a:endParaRPr lang="fr-FR" sz="4000" b="0" strike="noStrike" spc="-1">
              <a:solidFill>
                <a:schemeClr val="dk1"/>
              </a:solidFill>
              <a:latin typeface="Arial"/>
            </a:endParaRPr>
          </a:p>
        </p:txBody>
      </p:sp>
      <p:sp>
        <p:nvSpPr>
          <p:cNvPr id="43" name="PlaceHolder 4"/>
          <p:cNvSpPr>
            <a:spLocks noGrp="1"/>
          </p:cNvSpPr>
          <p:nvPr>
            <p:ph type="body"/>
          </p:nvPr>
        </p:nvSpPr>
        <p:spPr>
          <a:xfrm>
            <a:off x="0" y="-16920"/>
            <a:ext cx="3064320" cy="4754520"/>
          </a:xfrm>
          <a:prstGeom prst="rect">
            <a:avLst/>
          </a:prstGeom>
          <a:noFill/>
          <a:ln w="0">
            <a:noFill/>
          </a:ln>
        </p:spPr>
        <p:txBody>
          <a:bodyPr lIns="90000" tIns="45000" rIns="90000" bIns="45000" anchor="t">
            <a:normAutofit fontScale="68333"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4" name="Google Shape;142;p20"/>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143;p20"/>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172880" y="2369880"/>
            <a:ext cx="4383360" cy="20426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7" name="PlaceHolder 2"/>
          <p:cNvSpPr>
            <a:spLocks noGrp="1"/>
          </p:cNvSpPr>
          <p:nvPr>
            <p:ph type="title"/>
          </p:nvPr>
        </p:nvSpPr>
        <p:spPr>
          <a:xfrm>
            <a:off x="1172880" y="1375560"/>
            <a:ext cx="1474200" cy="841320"/>
          </a:xfrm>
          <a:prstGeom prst="rect">
            <a:avLst/>
          </a:prstGeom>
          <a:noFill/>
          <a:ln w="0">
            <a:noFill/>
          </a:ln>
        </p:spPr>
        <p:txBody>
          <a:bodyPr lIns="91440" tIns="91440" rIns="91440" bIns="91440" anchor="ctr">
            <a:noAutofit/>
          </a:bodyPr>
          <a:lstStyle/>
          <a:p>
            <a:pPr indent="0">
              <a:lnSpc>
                <a:spcPct val="100000"/>
              </a:lnSpc>
              <a:buNone/>
            </a:pPr>
            <a:r>
              <a:rPr lang="fr-FR" sz="6000" b="0" strike="noStrike" spc="-1">
                <a:solidFill>
                  <a:schemeClr val="dk1"/>
                </a:solidFill>
                <a:latin typeface="Aboreto"/>
                <a:ea typeface="Aboreto"/>
              </a:rPr>
              <a:t>xx%</a:t>
            </a:r>
            <a:endParaRPr lang="fr-FR" sz="6000" b="0" strike="noStrike" spc="-1">
              <a:solidFill>
                <a:schemeClr val="dk1"/>
              </a:solidFill>
              <a:latin typeface="Arial"/>
            </a:endParaRPr>
          </a:p>
        </p:txBody>
      </p:sp>
      <p:sp>
        <p:nvSpPr>
          <p:cNvPr id="48" name="PlaceHolder 3"/>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68333"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9" name="Google Shape;18;p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19;p3"/>
          <p:cNvSpPr/>
          <p:nvPr/>
        </p:nvSpPr>
        <p:spPr>
          <a:xfrm>
            <a:off x="539640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Google Shape;145;p21"/>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 name="Google Shape;147;p2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 name="Google Shape;149;p22"/>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6" name="Google Shape;151;p22"/>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2" name="Google Shape;160;p24"/>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 name="Google Shape;161;p24"/>
          <p:cNvSpPr/>
          <p:nvPr/>
        </p:nvSpPr>
        <p:spPr>
          <a:xfrm>
            <a:off x="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4" name="Google Shape;163;p25"/>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 name="Google Shape;164;p2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7" name="PlaceHolder 2"/>
          <p:cNvSpPr>
            <a:spLocks noGrp="1"/>
          </p:cNvSpPr>
          <p:nvPr>
            <p:ph type="body"/>
          </p:nvPr>
        </p:nvSpPr>
        <p:spPr>
          <a:xfrm>
            <a:off x="720000" y="1215720"/>
            <a:ext cx="7500960" cy="2621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68" name="Google Shape;23;p4"/>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 name="Google Shape;24;p4"/>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3540600" y="444960"/>
            <a:ext cx="488952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73" name="Google Shape;31;p5"/>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 name="PlaceHolder 2"/>
          <p:cNvSpPr>
            <a:spLocks noGrp="1"/>
          </p:cNvSpPr>
          <p:nvPr>
            <p:ph type="body"/>
          </p:nvPr>
        </p:nvSpPr>
        <p:spPr>
          <a:xfrm>
            <a:off x="0" y="387360"/>
            <a:ext cx="3064320" cy="4755960"/>
          </a:xfrm>
          <a:prstGeom prst="rect">
            <a:avLst/>
          </a:prstGeom>
          <a:noFill/>
          <a:ln w="0">
            <a:noFill/>
          </a:ln>
        </p:spPr>
        <p:txBody>
          <a:bodyPr lIns="90000" tIns="45000" rIns="90000" bIns="45000" anchor="t">
            <a:normAutofit fontScale="68333"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75" name="Google Shape;33;p5"/>
          <p:cNvSpPr/>
          <p:nvPr/>
        </p:nvSpPr>
        <p:spPr>
          <a:xfrm>
            <a:off x="3064680" y="462168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0" name="Google Shape;36;p6"/>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 name="Google Shape;37;p6"/>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932400" y="1740600"/>
            <a:ext cx="4567320" cy="115236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Aboreto"/>
                <a:ea typeface="Aboreto"/>
              </a:rPr>
              <a:t>xx%</a:t>
            </a:r>
            <a:endParaRPr lang="fr-FR" sz="6000" b="0" strike="noStrike" spc="-1">
              <a:solidFill>
                <a:schemeClr val="dk1"/>
              </a:solidFill>
              <a:latin typeface="Arial"/>
            </a:endParaRPr>
          </a:p>
        </p:txBody>
      </p:sp>
      <p:sp>
        <p:nvSpPr>
          <p:cNvPr id="7" name="PlaceHolder 2"/>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68333"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8" name="Google Shape;60;p11"/>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 name="Google Shape;61;p1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84"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68333"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85" name="Google Shape;42;p7"/>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6" name="Google Shape;43;p7"/>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
        <p:nvSpPr>
          <p:cNvPr id="88" name="Google Shape;46;p8"/>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 name="Google Shape;47;p8"/>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91" name="Google Shape;51;p9"/>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2" name="Google Shape;52;p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3"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94" name="PlaceHolder 2"/>
          <p:cNvSpPr>
            <a:spLocks noGrp="1"/>
          </p:cNvSpPr>
          <p:nvPr>
            <p:ph type="title"/>
          </p:nvPr>
        </p:nvSpPr>
        <p:spPr>
          <a:xfrm>
            <a:off x="1948680" y="4014360"/>
            <a:ext cx="5245920" cy="441360"/>
          </a:xfrm>
          <a:prstGeom prst="rect">
            <a:avLst/>
          </a:prstGeom>
          <a:solidFill>
            <a:schemeClr val="accent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 name="PlaceHolder 2"/>
          <p:cNvSpPr>
            <a:spLocks noGrp="1"/>
          </p:cNvSpPr>
          <p:nvPr>
            <p:ph type="title"/>
          </p:nvPr>
        </p:nvSpPr>
        <p:spPr>
          <a:xfrm>
            <a:off x="94608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dk1"/>
                </a:solidFill>
                <a:latin typeface="Aboreto"/>
                <a:ea typeface="Aboreto"/>
              </a:rPr>
              <a:t>xx%</a:t>
            </a:r>
            <a:endParaRPr lang="fr-FR" sz="3000" b="0" strike="noStrike" spc="-1">
              <a:solidFill>
                <a:schemeClr val="dk1"/>
              </a:solidFill>
              <a:latin typeface="Arial"/>
            </a:endParaRPr>
          </a:p>
        </p:txBody>
      </p:sp>
      <p:sp>
        <p:nvSpPr>
          <p:cNvPr id="12" name="PlaceHolder 3"/>
          <p:cNvSpPr>
            <a:spLocks noGrp="1"/>
          </p:cNvSpPr>
          <p:nvPr>
            <p:ph type="title"/>
          </p:nvPr>
        </p:nvSpPr>
        <p:spPr>
          <a:xfrm>
            <a:off x="94608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dk1"/>
                </a:solidFill>
                <a:latin typeface="Aboreto"/>
                <a:ea typeface="Aboreto"/>
              </a:rPr>
              <a:t>xx%</a:t>
            </a:r>
            <a:endParaRPr lang="fr-FR" sz="3000" b="0" strike="noStrike" spc="-1">
              <a:solidFill>
                <a:schemeClr val="dk1"/>
              </a:solidFill>
              <a:latin typeface="Arial"/>
            </a:endParaRPr>
          </a:p>
        </p:txBody>
      </p:sp>
      <p:sp>
        <p:nvSpPr>
          <p:cNvPr id="13" name="PlaceHolder 4"/>
          <p:cNvSpPr>
            <a:spLocks noGrp="1"/>
          </p:cNvSpPr>
          <p:nvPr>
            <p:ph type="title"/>
          </p:nvPr>
        </p:nvSpPr>
        <p:spPr>
          <a:xfrm>
            <a:off x="94608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dk1"/>
                </a:solidFill>
                <a:latin typeface="Aboreto"/>
                <a:ea typeface="Aboreto"/>
              </a:rPr>
              <a:t>xx%</a:t>
            </a:r>
            <a:endParaRPr lang="fr-FR" sz="3000" b="0" strike="noStrike" spc="-1">
              <a:solidFill>
                <a:schemeClr val="dk1"/>
              </a:solidFill>
              <a:latin typeface="Arial"/>
            </a:endParaRPr>
          </a:p>
        </p:txBody>
      </p:sp>
      <p:sp>
        <p:nvSpPr>
          <p:cNvPr id="14" name="PlaceHolder 5"/>
          <p:cNvSpPr>
            <a:spLocks noGrp="1"/>
          </p:cNvSpPr>
          <p:nvPr>
            <p:ph type="title"/>
          </p:nvPr>
        </p:nvSpPr>
        <p:spPr>
          <a:xfrm>
            <a:off x="471780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dk1"/>
                </a:solidFill>
                <a:latin typeface="Aboreto"/>
                <a:ea typeface="Aboreto"/>
              </a:rPr>
              <a:t>xx%</a:t>
            </a:r>
            <a:endParaRPr lang="fr-FR" sz="3000" b="0" strike="noStrike" spc="-1">
              <a:solidFill>
                <a:schemeClr val="dk1"/>
              </a:solidFill>
              <a:latin typeface="Arial"/>
            </a:endParaRPr>
          </a:p>
        </p:txBody>
      </p:sp>
      <p:sp>
        <p:nvSpPr>
          <p:cNvPr id="15" name="PlaceHolder 6"/>
          <p:cNvSpPr>
            <a:spLocks noGrp="1"/>
          </p:cNvSpPr>
          <p:nvPr>
            <p:ph type="title"/>
          </p:nvPr>
        </p:nvSpPr>
        <p:spPr>
          <a:xfrm>
            <a:off x="471780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dk1"/>
                </a:solidFill>
                <a:latin typeface="Aboreto"/>
                <a:ea typeface="Aboreto"/>
              </a:rPr>
              <a:t>xx%</a:t>
            </a:r>
            <a:endParaRPr lang="fr-FR" sz="3000" b="0" strike="noStrike" spc="-1">
              <a:solidFill>
                <a:schemeClr val="dk1"/>
              </a:solidFill>
              <a:latin typeface="Arial"/>
            </a:endParaRPr>
          </a:p>
        </p:txBody>
      </p:sp>
      <p:sp>
        <p:nvSpPr>
          <p:cNvPr id="16" name="PlaceHolder 7"/>
          <p:cNvSpPr>
            <a:spLocks noGrp="1"/>
          </p:cNvSpPr>
          <p:nvPr>
            <p:ph type="title"/>
          </p:nvPr>
        </p:nvSpPr>
        <p:spPr>
          <a:xfrm>
            <a:off x="471780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dk1"/>
                </a:solidFill>
                <a:latin typeface="Aboreto"/>
                <a:ea typeface="Aboreto"/>
              </a:rPr>
              <a:t>xx%</a:t>
            </a:r>
            <a:endParaRPr lang="fr-FR" sz="3000" b="0" strike="noStrike" spc="-1">
              <a:solidFill>
                <a:schemeClr val="dk1"/>
              </a:solidFill>
              <a:latin typeface="Arial"/>
            </a:endParaRPr>
          </a:p>
        </p:txBody>
      </p:sp>
      <p:sp>
        <p:nvSpPr>
          <p:cNvPr id="17" name="Google Shape;77;p13"/>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78;p13"/>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0"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68333"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1" name="Google Shape;83;p14"/>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84;p14"/>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775520" y="925200"/>
            <a:ext cx="47239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4" name="Google Shape;88;p15"/>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5" name="Google Shape;89;p1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13520" y="691920"/>
            <a:ext cx="2401920" cy="114624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8" name="PlaceHolder 2"/>
          <p:cNvSpPr>
            <a:spLocks noGrp="1"/>
          </p:cNvSpPr>
          <p:nvPr>
            <p:ph type="body"/>
          </p:nvPr>
        </p:nvSpPr>
        <p:spPr>
          <a:xfrm>
            <a:off x="6342840" y="406080"/>
            <a:ext cx="2800800" cy="4737240"/>
          </a:xfrm>
          <a:prstGeom prst="rect">
            <a:avLst/>
          </a:prstGeom>
          <a:noFill/>
          <a:ln w="0">
            <a:noFill/>
          </a:ln>
        </p:spPr>
        <p:txBody>
          <a:bodyPr lIns="90000" tIns="45000" rIns="90000" bIns="45000" anchor="t">
            <a:normAutofit fontScale="43333"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9" name="PlaceHolder 3"/>
          <p:cNvSpPr>
            <a:spLocks noGrp="1"/>
          </p:cNvSpPr>
          <p:nvPr>
            <p:ph type="body"/>
          </p:nvPr>
        </p:nvSpPr>
        <p:spPr>
          <a:xfrm>
            <a:off x="3612240" y="405360"/>
            <a:ext cx="2730240" cy="3087720"/>
          </a:xfrm>
          <a:prstGeom prst="rect">
            <a:avLst/>
          </a:prstGeom>
          <a:noFill/>
          <a:ln w="0">
            <a:noFill/>
          </a:ln>
        </p:spPr>
        <p:txBody>
          <a:bodyPr lIns="90000" tIns="45000" rIns="90000" bIns="45000" anchor="t">
            <a:normAutofit fontScale="25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30" name="PlaceHolder 4"/>
          <p:cNvSpPr>
            <a:spLocks noGrp="1"/>
          </p:cNvSpPr>
          <p:nvPr>
            <p:ph type="body"/>
          </p:nvPr>
        </p:nvSpPr>
        <p:spPr>
          <a:xfrm>
            <a:off x="0" y="3493080"/>
            <a:ext cx="634248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Google Shape;97;p17"/>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3" name="Google Shape;105;p17"/>
          <p:cNvSpPr/>
          <p:nvPr/>
        </p:nvSpPr>
        <p:spPr>
          <a:xfrm>
            <a:off x="843948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5" name="Google Shape;116;p18"/>
          <p:cNvSpPr/>
          <p:nvPr/>
        </p:nvSpPr>
        <p:spPr>
          <a:xfrm rot="10800000">
            <a:off x="360" y="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6" name="Google Shape;117;p18"/>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42880" y="387540"/>
            <a:ext cx="4924080" cy="1523520"/>
          </a:xfrm>
          <a:prstGeom prst="rect">
            <a:avLst/>
          </a:prstGeom>
          <a:noFill/>
          <a:ln w="0">
            <a:noFill/>
          </a:ln>
        </p:spPr>
        <p:txBody>
          <a:bodyPr lIns="91440" tIns="91440" rIns="91440" bIns="91440" anchor="b">
            <a:normAutofit/>
          </a:bodyPr>
          <a:lstStyle/>
          <a:p>
            <a:pPr indent="0">
              <a:lnSpc>
                <a:spcPct val="100000"/>
              </a:lnSpc>
              <a:spcAft>
                <a:spcPts val="201"/>
              </a:spcAft>
              <a:buNone/>
              <a:tabLst>
                <a:tab pos="0" algn="l"/>
              </a:tabLst>
            </a:pPr>
            <a:r>
              <a:rPr lang="en" sz="3500" b="1" strike="noStrike" spc="-1" dirty="0">
                <a:solidFill>
                  <a:schemeClr val="dk1"/>
                </a:solidFill>
                <a:latin typeface="Aboreto"/>
                <a:ea typeface="Aboreto"/>
              </a:rPr>
              <a:t>Flipkart’s SEM Strategy</a:t>
            </a:r>
            <a:endParaRPr lang="fr-FR" sz="3500" b="0" strike="noStrike" spc="-1" dirty="0">
              <a:solidFill>
                <a:schemeClr val="dk1"/>
              </a:solidFill>
              <a:latin typeface="Arial"/>
            </a:endParaRPr>
          </a:p>
        </p:txBody>
      </p:sp>
      <p:sp>
        <p:nvSpPr>
          <p:cNvPr id="98" name="PlaceHolder 2"/>
          <p:cNvSpPr>
            <a:spLocks noGrp="1"/>
          </p:cNvSpPr>
          <p:nvPr>
            <p:ph type="subTitle"/>
          </p:nvPr>
        </p:nvSpPr>
        <p:spPr>
          <a:xfrm>
            <a:off x="542880" y="2213280"/>
            <a:ext cx="4752720" cy="552240"/>
          </a:xfrm>
          <a:prstGeom prst="rect">
            <a:avLst/>
          </a:prstGeom>
          <a:solidFill>
            <a:schemeClr val="accent1"/>
          </a:solid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IBM Plex Sans"/>
                <a:ea typeface="IBM Plex Sans"/>
              </a:rPr>
              <a:t>A Deep Dive into India’s E-commerce Leader</a:t>
            </a:r>
            <a:endParaRPr lang="en-US" sz="1600" b="0" strike="noStrike" spc="-1">
              <a:solidFill>
                <a:srgbClr val="000000"/>
              </a:solidFill>
              <a:latin typeface="OpenSymbol"/>
            </a:endParaRPr>
          </a:p>
        </p:txBody>
      </p:sp>
      <p:pic>
        <p:nvPicPr>
          <p:cNvPr id="1028" name="Picture 4" descr="Buy FlipKart Gift Card (IN) - Digital Prepaid Code - SEAGM">
            <a:extLst>
              <a:ext uri="{FF2B5EF4-FFF2-40B4-BE49-F238E27FC236}">
                <a16:creationId xmlns:a16="http://schemas.microsoft.com/office/drawing/2014/main" id="{24075B3E-B16A-0482-E26B-15E778071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960" y="472550"/>
            <a:ext cx="3439454" cy="4585939"/>
          </a:xfrm>
          <a:prstGeom prst="rect">
            <a:avLst/>
          </a:prstGeom>
          <a:noFill/>
          <a:effectLst>
            <a:glow rad="127000">
              <a:schemeClr val="bg1">
                <a:lumMod val="75000"/>
              </a:schemeClr>
            </a:glo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10;&#10;AI-generated content may be incorrect.">
            <a:extLst>
              <a:ext uri="{FF2B5EF4-FFF2-40B4-BE49-F238E27FC236}">
                <a16:creationId xmlns:a16="http://schemas.microsoft.com/office/drawing/2014/main" id="{4C7AE24C-BEB6-A0F1-D262-36DB2364F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8816339" cy="5143500"/>
          </a:xfrm>
          <a:prstGeom prst="rect">
            <a:avLst/>
          </a:prstGeom>
        </p:spPr>
      </p:pic>
      <p:sp>
        <p:nvSpPr>
          <p:cNvPr id="4" name="TextBox 3">
            <a:extLst>
              <a:ext uri="{FF2B5EF4-FFF2-40B4-BE49-F238E27FC236}">
                <a16:creationId xmlns:a16="http://schemas.microsoft.com/office/drawing/2014/main" id="{02F5C81E-D991-C488-910D-64AB6071CBE6}"/>
              </a:ext>
            </a:extLst>
          </p:cNvPr>
          <p:cNvSpPr txBox="1"/>
          <p:nvPr/>
        </p:nvSpPr>
        <p:spPr>
          <a:xfrm>
            <a:off x="1691640" y="335280"/>
            <a:ext cx="6758940" cy="461665"/>
          </a:xfrm>
          <a:prstGeom prst="rect">
            <a:avLst/>
          </a:prstGeom>
          <a:noFill/>
        </p:spPr>
        <p:txBody>
          <a:bodyPr wrap="square" rtlCol="0">
            <a:spAutoFit/>
          </a:bodyPr>
          <a:lstStyle/>
          <a:p>
            <a:r>
              <a:rPr lang="en-US" sz="2400" b="1" dirty="0">
                <a:solidFill>
                  <a:schemeClr val="bg1"/>
                </a:solidFill>
              </a:rPr>
              <a:t>Paid Advertising Campaign Analysis :</a:t>
            </a:r>
            <a:endParaRPr lang="en-IN" sz="2400" b="1"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4F113BF-00AD-26F9-9A01-ABA31FFE1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0"/>
            <a:ext cx="6785293" cy="50725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4B799-966D-0E97-A66D-38D0BCF0C492}"/>
            </a:ext>
          </a:extLst>
        </p:cNvPr>
        <p:cNvGrpSpPr/>
        <p:nvPr/>
      </p:nvGrpSpPr>
      <p:grpSpPr>
        <a:xfrm>
          <a:off x="0" y="0"/>
          <a:ext cx="0" cy="0"/>
          <a:chOff x="0" y="0"/>
          <a:chExt cx="0" cy="0"/>
        </a:xfrm>
      </p:grpSpPr>
      <p:pic>
        <p:nvPicPr>
          <p:cNvPr id="3" name="Picture 2" descr="A diagram of marketing strategies&#10;&#10;AI-generated content may be incorrect.">
            <a:extLst>
              <a:ext uri="{FF2B5EF4-FFF2-40B4-BE49-F238E27FC236}">
                <a16:creationId xmlns:a16="http://schemas.microsoft.com/office/drawing/2014/main" id="{F3A804DA-2F89-B66D-5A3F-070924902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4739640"/>
          </a:xfrm>
          <a:prstGeom prst="rect">
            <a:avLst/>
          </a:prstGeom>
        </p:spPr>
      </p:pic>
    </p:spTree>
    <p:extLst>
      <p:ext uri="{BB962C8B-B14F-4D97-AF65-F5344CB8AC3E}">
        <p14:creationId xmlns:p14="http://schemas.microsoft.com/office/powerpoint/2010/main" val="110431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92F40-241A-C17A-F399-84D2B4CAF11B}"/>
            </a:ext>
          </a:extLst>
        </p:cNvPr>
        <p:cNvGrpSpPr/>
        <p:nvPr/>
      </p:nvGrpSpPr>
      <p:grpSpPr>
        <a:xfrm>
          <a:off x="0" y="0"/>
          <a:ext cx="0" cy="0"/>
          <a:chOff x="0" y="0"/>
          <a:chExt cx="0" cy="0"/>
        </a:xfrm>
      </p:grpSpPr>
      <p:sp>
        <p:nvSpPr>
          <p:cNvPr id="123" name="PlaceHolder 2">
            <a:extLst>
              <a:ext uri="{FF2B5EF4-FFF2-40B4-BE49-F238E27FC236}">
                <a16:creationId xmlns:a16="http://schemas.microsoft.com/office/drawing/2014/main" id="{F424C99F-EB5F-5969-E091-25DD3AA24093}"/>
              </a:ext>
            </a:extLst>
          </p:cNvPr>
          <p:cNvSpPr>
            <a:spLocks noGrp="1"/>
          </p:cNvSpPr>
          <p:nvPr>
            <p:ph type="subTitle"/>
          </p:nvPr>
        </p:nvSpPr>
        <p:spPr>
          <a:xfrm>
            <a:off x="3817620" y="379620"/>
            <a:ext cx="4436220" cy="4215240"/>
          </a:xfrm>
          <a:prstGeom prst="rect">
            <a:avLst/>
          </a:prstGeom>
          <a:noFill/>
          <a:ln w="0">
            <a:noFill/>
          </a:ln>
        </p:spPr>
        <p:txBody>
          <a:bodyPr lIns="91440" tIns="91440" rIns="91440" bIns="91440" anchor="t">
            <a:noAutofit/>
          </a:bodyPr>
          <a:lstStyle/>
          <a:p>
            <a:pPr marL="400050" indent="-171450">
              <a:lnSpc>
                <a:spcPct val="100000"/>
              </a:lnSpc>
              <a:buFont typeface="Wingdings" panose="05000000000000000000" pitchFamily="2" charset="2"/>
              <a:buChar char="§"/>
              <a:tabLst>
                <a:tab pos="0" algn="l"/>
              </a:tabLst>
            </a:pPr>
            <a:r>
              <a:rPr lang="en-US" sz="1400" b="1" strike="noStrike" spc="-1" dirty="0">
                <a:solidFill>
                  <a:schemeClr val="dk1"/>
                </a:solidFill>
                <a:latin typeface="Times New Roman" panose="02020603050405020304" pitchFamily="18" charset="0"/>
                <a:ea typeface="IBM Plex Sans"/>
                <a:cs typeface="Times New Roman" panose="02020603050405020304" pitchFamily="18" charset="0"/>
              </a:rPr>
              <a:t>Flipkart has a strong SEM strategy, using both SEO and paid ads to attract customers. It ranks well on Google with product-based keywords and runs effective ads with discounts and fast delivery offers. Its mobile-friendly site also helps improve user experience.</a:t>
            </a:r>
          </a:p>
          <a:p>
            <a:pPr marL="400050" indent="-171450">
              <a:lnSpc>
                <a:spcPct val="100000"/>
              </a:lnSpc>
              <a:buFont typeface="Wingdings" panose="05000000000000000000" pitchFamily="2" charset="2"/>
              <a:buChar char="§"/>
              <a:tabLst>
                <a:tab pos="0" algn="l"/>
              </a:tabLst>
            </a:pPr>
            <a:r>
              <a:rPr lang="en-US" sz="1400" b="1" strike="noStrike" spc="-1" dirty="0">
                <a:solidFill>
                  <a:schemeClr val="dk1"/>
                </a:solidFill>
                <a:latin typeface="Times New Roman" panose="02020603050405020304" pitchFamily="18" charset="0"/>
                <a:ea typeface="IBM Plex Sans"/>
                <a:cs typeface="Times New Roman" panose="02020603050405020304" pitchFamily="18" charset="0"/>
              </a:rPr>
              <a:t>However, there are areas to improve. Flipkart can make its SEO even better by using structured data, testing different ad copies, and using AI to predict search trends. It should also focus more on local ads for smaller cities and improve remarketing to bring back visitors who didn’t buy.</a:t>
            </a:r>
          </a:p>
          <a:p>
            <a:pPr marL="400050" indent="-171450">
              <a:lnSpc>
                <a:spcPct val="100000"/>
              </a:lnSpc>
              <a:buFont typeface="Wingdings" panose="05000000000000000000" pitchFamily="2" charset="2"/>
              <a:buChar char="§"/>
              <a:tabLst>
                <a:tab pos="0" algn="l"/>
              </a:tabLst>
            </a:pPr>
            <a:r>
              <a:rPr lang="en-US" sz="1400" b="1" strike="noStrike" spc="-1" dirty="0">
                <a:solidFill>
                  <a:schemeClr val="dk1"/>
                </a:solidFill>
                <a:latin typeface="Times New Roman" panose="02020603050405020304" pitchFamily="18" charset="0"/>
                <a:ea typeface="IBM Plex Sans"/>
                <a:cs typeface="Times New Roman" panose="02020603050405020304" pitchFamily="18" charset="0"/>
              </a:rPr>
              <a:t>By making these changes, Flipkart can get more traffic, increase sales, and stay ahead in India’s competitive e-commerce market.</a:t>
            </a:r>
            <a:endParaRPr lang="en-US" sz="1400" b="1" strike="noStrike" spc="-1" dirty="0">
              <a:solidFill>
                <a:srgbClr val="000000"/>
              </a:solidFill>
              <a:latin typeface="Times New Roman" panose="02020603050405020304" pitchFamily="18" charset="0"/>
              <a:cs typeface="Times New Roman" panose="02020603050405020304" pitchFamily="18" charset="0"/>
            </a:endParaRPr>
          </a:p>
        </p:txBody>
      </p:sp>
      <p:pic>
        <p:nvPicPr>
          <p:cNvPr id="3" name="Picture 2" descr="A round blue stamp with black text&#10;&#10;AI-generated content may be incorrect.">
            <a:extLst>
              <a:ext uri="{FF2B5EF4-FFF2-40B4-BE49-F238E27FC236}">
                <a16:creationId xmlns:a16="http://schemas.microsoft.com/office/drawing/2014/main" id="{5D30A4B0-FE55-D94E-4F07-5D1907340FAB}"/>
              </a:ext>
            </a:extLst>
          </p:cNvPr>
          <p:cNvPicPr>
            <a:picLocks noChangeAspect="1"/>
          </p:cNvPicPr>
          <p:nvPr/>
        </p:nvPicPr>
        <p:blipFill>
          <a:blip r:embed="rId2" cstate="print">
            <a:extLst>
              <a:ext uri="{28A0092B-C50C-407E-A947-70E740481C1C}">
                <a14:useLocalDpi xmlns:a14="http://schemas.microsoft.com/office/drawing/2010/main" val="0"/>
              </a:ext>
            </a:extLst>
          </a:blip>
          <a:srcRect b="7315"/>
          <a:stretch/>
        </p:blipFill>
        <p:spPr>
          <a:xfrm>
            <a:off x="445770" y="831960"/>
            <a:ext cx="3143250" cy="2993280"/>
          </a:xfrm>
          <a:prstGeom prst="rect">
            <a:avLst/>
          </a:prstGeom>
        </p:spPr>
      </p:pic>
    </p:spTree>
    <p:extLst>
      <p:ext uri="{BB962C8B-B14F-4D97-AF65-F5344CB8AC3E}">
        <p14:creationId xmlns:p14="http://schemas.microsoft.com/office/powerpoint/2010/main" val="387983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AB869-B54C-E9B4-CBBC-7AB945A9A5F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E7263FD-09F2-69CC-D915-BE980057E913}"/>
              </a:ext>
            </a:extLst>
          </p:cNvPr>
          <p:cNvSpPr txBox="1"/>
          <p:nvPr/>
        </p:nvSpPr>
        <p:spPr>
          <a:xfrm>
            <a:off x="0" y="0"/>
            <a:ext cx="9143999" cy="4801314"/>
          </a:xfrm>
          <a:prstGeom prst="rect">
            <a:avLst/>
          </a:prstGeom>
          <a:solidFill>
            <a:schemeClr val="bg2">
              <a:lumMod val="20000"/>
              <a:lumOff val="80000"/>
            </a:schemeClr>
          </a:solidFill>
        </p:spPr>
        <p:txBody>
          <a:bodyPr wrap="square" rtlCol="0">
            <a:spAutoFit/>
          </a:bodyPr>
          <a:lstStyle/>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a:p>
            <a:endParaRPr lang="en-IN" dirty="0">
              <a:latin typeface="Algerian" panose="04020705040A02060702" pitchFamily="82" charset="0"/>
            </a:endParaRPr>
          </a:p>
        </p:txBody>
      </p:sp>
      <p:sp>
        <p:nvSpPr>
          <p:cNvPr id="6" name="TextBox 5">
            <a:extLst>
              <a:ext uri="{FF2B5EF4-FFF2-40B4-BE49-F238E27FC236}">
                <a16:creationId xmlns:a16="http://schemas.microsoft.com/office/drawing/2014/main" id="{B63E6BA9-CA64-16F2-348E-66355676D258}"/>
              </a:ext>
            </a:extLst>
          </p:cNvPr>
          <p:cNvSpPr txBox="1"/>
          <p:nvPr/>
        </p:nvSpPr>
        <p:spPr>
          <a:xfrm>
            <a:off x="3292211" y="723714"/>
            <a:ext cx="3253740" cy="830997"/>
          </a:xfrm>
          <a:prstGeom prst="rect">
            <a:avLst/>
          </a:prstGeom>
          <a:noFill/>
        </p:spPr>
        <p:txBody>
          <a:bodyPr wrap="square" rtlCol="0">
            <a:spAutoFit/>
          </a:bodyPr>
          <a:lstStyle/>
          <a:p>
            <a:r>
              <a:rPr lang="en" sz="4800" b="1" strike="noStrike" spc="-1" dirty="0">
                <a:solidFill>
                  <a:schemeClr val="dk1"/>
                </a:solidFill>
                <a:latin typeface="Aboreto"/>
                <a:ea typeface="Aboreto"/>
              </a:rPr>
              <a:t>Thank you!</a:t>
            </a:r>
            <a:endParaRPr lang="en-IN" sz="4800" dirty="0"/>
          </a:p>
        </p:txBody>
      </p:sp>
      <p:sp>
        <p:nvSpPr>
          <p:cNvPr id="7" name="TextBox 6">
            <a:extLst>
              <a:ext uri="{FF2B5EF4-FFF2-40B4-BE49-F238E27FC236}">
                <a16:creationId xmlns:a16="http://schemas.microsoft.com/office/drawing/2014/main" id="{8C4B8F63-6607-46FB-EBE2-3A69DAD916AF}"/>
              </a:ext>
            </a:extLst>
          </p:cNvPr>
          <p:cNvSpPr txBox="1"/>
          <p:nvPr/>
        </p:nvSpPr>
        <p:spPr>
          <a:xfrm>
            <a:off x="2751191" y="1971585"/>
            <a:ext cx="4137660" cy="1200329"/>
          </a:xfrm>
          <a:prstGeom prst="rect">
            <a:avLst/>
          </a:prstGeom>
          <a:noFill/>
        </p:spPr>
        <p:txBody>
          <a:bodyPr wrap="square" rtlCol="0">
            <a:spAutoFit/>
          </a:bodyPr>
          <a:lstStyle/>
          <a:p>
            <a:pPr algn="ctr"/>
            <a:r>
              <a:rPr lang="en-IN" b="1" dirty="0"/>
              <a:t>By :</a:t>
            </a:r>
          </a:p>
          <a:p>
            <a:pPr algn="ctr"/>
            <a:r>
              <a:rPr lang="en-IN" b="1" dirty="0"/>
              <a:t>Koduru  Ganesh Kumar </a:t>
            </a:r>
          </a:p>
          <a:p>
            <a:pPr algn="ctr"/>
            <a:r>
              <a:rPr lang="en-IN" b="1" dirty="0"/>
              <a:t>23BBA00279</a:t>
            </a:r>
          </a:p>
          <a:p>
            <a:endParaRPr lang="en-IN" b="1" dirty="0"/>
          </a:p>
        </p:txBody>
      </p:sp>
    </p:spTree>
    <p:extLst>
      <p:ext uri="{BB962C8B-B14F-4D97-AF65-F5344CB8AC3E}">
        <p14:creationId xmlns:p14="http://schemas.microsoft.com/office/powerpoint/2010/main" val="116662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657894" y="161003"/>
            <a:ext cx="3423237" cy="655823"/>
          </a:xfrm>
          <a:prstGeom prst="rect">
            <a:avLst/>
          </a:prstGeom>
          <a:noFill/>
          <a:ln w="0">
            <a:noFill/>
          </a:ln>
        </p:spPr>
        <p:txBody>
          <a:bodyPr lIns="91440" tIns="91440" rIns="91440" bIns="91440" anchor="b">
            <a:noAutofit/>
          </a:bodyPr>
          <a:lstStyle/>
          <a:p>
            <a:pPr indent="0">
              <a:lnSpc>
                <a:spcPct val="100000"/>
              </a:lnSpc>
              <a:buNone/>
              <a:tabLst>
                <a:tab pos="0" algn="l"/>
              </a:tabLst>
            </a:pPr>
            <a:r>
              <a:rPr lang="en" b="1" strike="noStrike" spc="-1" dirty="0">
                <a:solidFill>
                  <a:schemeClr val="dk1"/>
                </a:solidFill>
                <a:latin typeface="Aboreto"/>
                <a:ea typeface="Aboreto"/>
              </a:rPr>
              <a:t>Introduction :</a:t>
            </a:r>
            <a:endParaRPr lang="fr-FR" b="0" strike="noStrike" spc="-1" dirty="0">
              <a:solidFill>
                <a:schemeClr val="dk1"/>
              </a:solidFill>
              <a:latin typeface="Arial"/>
            </a:endParaRPr>
          </a:p>
        </p:txBody>
      </p:sp>
      <p:sp>
        <p:nvSpPr>
          <p:cNvPr id="100" name="PlaceHolder 2"/>
          <p:cNvSpPr>
            <a:spLocks noGrp="1"/>
          </p:cNvSpPr>
          <p:nvPr>
            <p:ph type="subTitle"/>
          </p:nvPr>
        </p:nvSpPr>
        <p:spPr>
          <a:xfrm>
            <a:off x="4163121" y="1192715"/>
            <a:ext cx="4579433" cy="2758069"/>
          </a:xfrm>
          <a:prstGeom prst="rect">
            <a:avLst/>
          </a:prstGeom>
          <a:noFill/>
          <a:ln w="0">
            <a:noFill/>
          </a:ln>
        </p:spPr>
        <p:txBody>
          <a:bodyPr lIns="91440" tIns="91440" rIns="91440" bIns="91440" anchor="t">
            <a:noAutofit/>
          </a:bodyPr>
          <a:lstStyle/>
          <a:p>
            <a:pPr marL="400050" indent="-171450">
              <a:lnSpc>
                <a:spcPct val="100000"/>
              </a:lnSpc>
              <a:buFont typeface="Wingdings" panose="05000000000000000000" pitchFamily="2" charset="2"/>
              <a:buChar char="§"/>
              <a:tabLst>
                <a:tab pos="0" algn="l"/>
              </a:tabLst>
            </a:pPr>
            <a:r>
              <a:rPr lang="en-US" sz="1600" b="1" strike="noStrike" spc="-1" dirty="0">
                <a:solidFill>
                  <a:srgbClr val="000000"/>
                </a:solidFill>
                <a:latin typeface="Times New Roman" panose="02020603050405020304" pitchFamily="18" charset="0"/>
                <a:cs typeface="Times New Roman" panose="02020603050405020304" pitchFamily="18" charset="0"/>
              </a:rPr>
              <a:t>Flipkart is one of India’s leading e-commerce platforms, competing with Amazon India, </a:t>
            </a:r>
            <a:r>
              <a:rPr lang="en-US" sz="1600" b="1" strike="noStrike" spc="-1" dirty="0" err="1">
                <a:solidFill>
                  <a:srgbClr val="000000"/>
                </a:solidFill>
                <a:latin typeface="Times New Roman" panose="02020603050405020304" pitchFamily="18" charset="0"/>
                <a:cs typeface="Times New Roman" panose="02020603050405020304" pitchFamily="18" charset="0"/>
              </a:rPr>
              <a:t>Meesho</a:t>
            </a:r>
            <a:r>
              <a:rPr lang="en-US" sz="1600" b="1" strike="noStrike" spc="-1" dirty="0">
                <a:solidFill>
                  <a:srgbClr val="000000"/>
                </a:solidFill>
                <a:latin typeface="Times New Roman" panose="02020603050405020304" pitchFamily="18" charset="0"/>
                <a:cs typeface="Times New Roman" panose="02020603050405020304" pitchFamily="18" charset="0"/>
              </a:rPr>
              <a:t>, and Reliance’s </a:t>
            </a:r>
            <a:r>
              <a:rPr lang="en-US" sz="1600" b="1" strike="noStrike" spc="-1" dirty="0" err="1">
                <a:solidFill>
                  <a:srgbClr val="000000"/>
                </a:solidFill>
                <a:latin typeface="Times New Roman" panose="02020603050405020304" pitchFamily="18" charset="0"/>
                <a:cs typeface="Times New Roman" panose="02020603050405020304" pitchFamily="18" charset="0"/>
              </a:rPr>
              <a:t>JioMart</a:t>
            </a:r>
            <a:endParaRPr lang="en-US" sz="1600" b="1" strike="noStrike" spc="-1" dirty="0">
              <a:solidFill>
                <a:srgbClr val="000000"/>
              </a:solidFill>
              <a:latin typeface="Times New Roman" panose="02020603050405020304" pitchFamily="18" charset="0"/>
              <a:cs typeface="Times New Roman" panose="02020603050405020304" pitchFamily="18" charset="0"/>
            </a:endParaRPr>
          </a:p>
          <a:p>
            <a:pPr marL="400050" indent="-171450">
              <a:lnSpc>
                <a:spcPct val="100000"/>
              </a:lnSpc>
              <a:buFont typeface="Wingdings" panose="05000000000000000000" pitchFamily="2" charset="2"/>
              <a:buChar char="§"/>
              <a:tabLst>
                <a:tab pos="0" algn="l"/>
              </a:tabLst>
            </a:pPr>
            <a:r>
              <a:rPr lang="en-US" sz="1600" b="1" strike="noStrike" spc="-1" dirty="0">
                <a:solidFill>
                  <a:srgbClr val="000000"/>
                </a:solidFill>
                <a:latin typeface="Times New Roman" panose="02020603050405020304" pitchFamily="18" charset="0"/>
                <a:cs typeface="Times New Roman" panose="02020603050405020304" pitchFamily="18" charset="0"/>
              </a:rPr>
              <a:t>Founded in 2007, Flipkart specializes in electronics, fashion, and groceries, catering to a vast Indian audience.</a:t>
            </a:r>
            <a:endParaRPr lang="en-US" sz="1600" b="1" spc="-1" dirty="0">
              <a:solidFill>
                <a:srgbClr val="000000"/>
              </a:solidFill>
              <a:latin typeface="Times New Roman" panose="02020603050405020304" pitchFamily="18" charset="0"/>
              <a:cs typeface="Times New Roman" panose="02020603050405020304" pitchFamily="18" charset="0"/>
            </a:endParaRPr>
          </a:p>
          <a:p>
            <a:pPr marL="400050" indent="-171450">
              <a:lnSpc>
                <a:spcPct val="100000"/>
              </a:lnSpc>
              <a:buFont typeface="Wingdings" panose="05000000000000000000" pitchFamily="2" charset="2"/>
              <a:buChar char="§"/>
              <a:tabLst>
                <a:tab pos="0" algn="l"/>
              </a:tabLst>
            </a:pPr>
            <a:r>
              <a:rPr lang="en-US" sz="1600" b="1" strike="noStrike" spc="-1" dirty="0">
                <a:solidFill>
                  <a:srgbClr val="000000"/>
                </a:solidFill>
                <a:latin typeface="Times New Roman" panose="02020603050405020304" pitchFamily="18" charset="0"/>
                <a:cs typeface="Times New Roman" panose="02020603050405020304" pitchFamily="18" charset="0"/>
              </a:rPr>
              <a:t>The Indian e-commerce market is projected to grow significantly, driven by increasing internet penetration and digital payments..</a:t>
            </a:r>
          </a:p>
        </p:txBody>
      </p:sp>
      <p:pic>
        <p:nvPicPr>
          <p:cNvPr id="2050" name="Picture 2" descr="Flipkart Deal Of The Day - DealsArena">
            <a:extLst>
              <a:ext uri="{FF2B5EF4-FFF2-40B4-BE49-F238E27FC236}">
                <a16:creationId xmlns:a16="http://schemas.microsoft.com/office/drawing/2014/main" id="{6BC9016A-8810-A941-397E-738727C8A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1" y="704080"/>
            <a:ext cx="3824867" cy="2404885"/>
          </a:xfrm>
          <a:prstGeom prst="rect">
            <a:avLst/>
          </a:prstGeom>
          <a:noFill/>
          <a:effectLst>
            <a:glow rad="127000">
              <a:schemeClr val="tx1">
                <a:lumMod val="75000"/>
                <a:lumOff val="25000"/>
              </a:schemeClr>
            </a:glow>
          </a:effectLst>
          <a:extLst>
            <a:ext uri="{909E8E84-426E-40DD-AFC4-6F175D3DCCD1}">
              <a14:hiddenFill xmlns:a14="http://schemas.microsoft.com/office/drawing/2010/main">
                <a:solidFill>
                  <a:srgbClr val="FFFFFF"/>
                </a:solidFill>
              </a14:hiddenFill>
            </a:ext>
          </a:extLst>
        </p:spPr>
      </p:pic>
      <p:pic>
        <p:nvPicPr>
          <p:cNvPr id="9" name="Graphic 8" descr="Pile of carboard boxes">
            <a:extLst>
              <a:ext uri="{FF2B5EF4-FFF2-40B4-BE49-F238E27FC236}">
                <a16:creationId xmlns:a16="http://schemas.microsoft.com/office/drawing/2014/main" id="{1E864CE7-5902-2CB7-E771-51BA149637C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891501" y="3454977"/>
            <a:ext cx="1821960" cy="1214638"/>
          </a:xfrm>
          <a:prstGeom prst="rect">
            <a:avLst/>
          </a:prstGeom>
          <a:effectLst>
            <a:glow rad="127000">
              <a:schemeClr val="bg1">
                <a:lumMod val="10000"/>
              </a:schemeClr>
            </a:glo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269939" y="151425"/>
            <a:ext cx="3712980" cy="97327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strike="noStrike" spc="-1" dirty="0">
                <a:solidFill>
                  <a:schemeClr val="dk1"/>
                </a:solidFill>
                <a:latin typeface="Aboreto"/>
                <a:ea typeface="Aboreto"/>
              </a:rPr>
              <a:t>Target Audience</a:t>
            </a:r>
            <a:endParaRPr lang="fr-FR" sz="4000" b="0" strike="noStrike" spc="-1" dirty="0">
              <a:solidFill>
                <a:schemeClr val="dk1"/>
              </a:solidFill>
              <a:latin typeface="Arial"/>
            </a:endParaRPr>
          </a:p>
        </p:txBody>
      </p:sp>
      <p:pic>
        <p:nvPicPr>
          <p:cNvPr id="104" name="Google Shape;223;p33"/>
          <p:cNvPicPr/>
          <p:nvPr/>
        </p:nvPicPr>
        <p:blipFill>
          <a:blip r:embed="rId2"/>
          <a:srcRect l="20799" r="37438" b="3138"/>
          <a:stretch/>
        </p:blipFill>
        <p:spPr>
          <a:xfrm>
            <a:off x="6079320" y="0"/>
            <a:ext cx="3064320" cy="4737240"/>
          </a:xfrm>
          <a:prstGeom prst="rect">
            <a:avLst/>
          </a:prstGeom>
          <a:ln w="0">
            <a:noFill/>
          </a:ln>
        </p:spPr>
      </p:pic>
      <p:pic>
        <p:nvPicPr>
          <p:cNvPr id="2054" name="Picture 6">
            <a:extLst>
              <a:ext uri="{FF2B5EF4-FFF2-40B4-BE49-F238E27FC236}">
                <a16:creationId xmlns:a16="http://schemas.microsoft.com/office/drawing/2014/main" id="{EBF67CEB-C81A-0415-16E9-820E0816AE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39" y="1124695"/>
            <a:ext cx="5541157" cy="3532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467100" y="795300"/>
            <a:ext cx="4398120" cy="52554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4000" b="1" strike="noStrike" spc="-1" dirty="0">
                <a:solidFill>
                  <a:schemeClr val="dk1"/>
                </a:solidFill>
                <a:latin typeface="Aboreto"/>
                <a:ea typeface="Aboreto"/>
              </a:rPr>
              <a:t>Geographic factors :</a:t>
            </a:r>
            <a:endParaRPr lang="fr-FR" sz="4000" b="0" strike="noStrike" spc="-1" dirty="0">
              <a:solidFill>
                <a:schemeClr val="dk1"/>
              </a:solidFill>
              <a:latin typeface="Arial"/>
            </a:endParaRPr>
          </a:p>
        </p:txBody>
      </p:sp>
      <p:sp>
        <p:nvSpPr>
          <p:cNvPr id="106" name="PlaceHolder 2"/>
          <p:cNvSpPr>
            <a:spLocks noGrp="1"/>
          </p:cNvSpPr>
          <p:nvPr>
            <p:ph type="subTitle"/>
          </p:nvPr>
        </p:nvSpPr>
        <p:spPr>
          <a:xfrm>
            <a:off x="3594872" y="1805940"/>
            <a:ext cx="4969620" cy="1272540"/>
          </a:xfrm>
          <a:prstGeom prst="rect">
            <a:avLst/>
          </a:prstGeom>
          <a:noFill/>
          <a:ln w="0">
            <a:noFill/>
          </a:ln>
        </p:spPr>
        <p:txBody>
          <a:bodyPr lIns="91440" tIns="91440" rIns="91440" bIns="91440" anchor="t">
            <a:normAutofit lnSpcReduction="10000"/>
          </a:bodyPr>
          <a:lstStyle/>
          <a:p>
            <a:pPr marL="514350" indent="-285750">
              <a:lnSpc>
                <a:spcPct val="100000"/>
              </a:lnSpc>
              <a:buFont typeface="Wingdings" panose="05000000000000000000" pitchFamily="2" charset="2"/>
              <a:buChar char="§"/>
              <a:tabLst>
                <a:tab pos="0" algn="l"/>
              </a:tabLst>
            </a:pPr>
            <a:r>
              <a:rPr lang="en-US" sz="1600" b="1" strike="noStrike" spc="-1" dirty="0">
                <a:solidFill>
                  <a:schemeClr val="dk1"/>
                </a:solidFill>
                <a:latin typeface="IBM Plex Sans"/>
                <a:ea typeface="IBM Plex Sans"/>
              </a:rPr>
              <a:t>Pan-India presence, strong in metro cities and expanding into Tier-2 &amp; Tier-3 regions.</a:t>
            </a:r>
          </a:p>
          <a:p>
            <a:pPr marL="514350" indent="-285750">
              <a:lnSpc>
                <a:spcPct val="100000"/>
              </a:lnSpc>
              <a:buFont typeface="Wingdings" panose="05000000000000000000" pitchFamily="2" charset="2"/>
              <a:buChar char="§"/>
              <a:tabLst>
                <a:tab pos="0" algn="l"/>
              </a:tabLst>
            </a:pPr>
            <a:r>
              <a:rPr lang="en-US" sz="1600" b="1" strike="noStrike" spc="-1" dirty="0">
                <a:solidFill>
                  <a:schemeClr val="dk1"/>
                </a:solidFill>
                <a:latin typeface="IBM Plex Sans"/>
                <a:ea typeface="IBM Plex Sans"/>
              </a:rPr>
              <a:t>Competes with local marketplaces and offline retail.</a:t>
            </a:r>
            <a:endParaRPr lang="en-US" sz="1600" b="1" strike="noStrike" spc="-1" dirty="0">
              <a:solidFill>
                <a:srgbClr val="000000"/>
              </a:solidFill>
              <a:latin typeface="OpenSymbol"/>
            </a:endParaRPr>
          </a:p>
        </p:txBody>
      </p:sp>
      <p:pic>
        <p:nvPicPr>
          <p:cNvPr id="107" name="Google Shape;216;p32"/>
          <p:cNvPicPr/>
          <p:nvPr/>
        </p:nvPicPr>
        <p:blipFill>
          <a:blip r:embed="rId2"/>
          <a:srcRect l="23918" r="34319" b="3138"/>
          <a:stretch/>
        </p:blipFill>
        <p:spPr>
          <a:xfrm>
            <a:off x="0" y="0"/>
            <a:ext cx="3064320" cy="473724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4175760" y="231238"/>
            <a:ext cx="4465320" cy="888901"/>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1" strike="noStrike" spc="-1" dirty="0">
                <a:solidFill>
                  <a:schemeClr val="dk1"/>
                </a:solidFill>
                <a:latin typeface="Aboreto"/>
                <a:ea typeface="Aboreto"/>
              </a:rPr>
              <a:t>Demographic profile :</a:t>
            </a:r>
            <a:endParaRPr lang="fr-FR" sz="3600" b="0" strike="noStrike" spc="-1" dirty="0">
              <a:solidFill>
                <a:schemeClr val="dk1"/>
              </a:solidFill>
              <a:latin typeface="Arial"/>
            </a:endParaRPr>
          </a:p>
        </p:txBody>
      </p:sp>
      <p:sp>
        <p:nvSpPr>
          <p:cNvPr id="109" name="PlaceHolder 2"/>
          <p:cNvSpPr>
            <a:spLocks noGrp="1"/>
          </p:cNvSpPr>
          <p:nvPr>
            <p:ph type="subTitle"/>
          </p:nvPr>
        </p:nvSpPr>
        <p:spPr>
          <a:xfrm>
            <a:off x="4175760" y="1729740"/>
            <a:ext cx="4465320" cy="2367181"/>
          </a:xfrm>
          <a:prstGeom prst="rect">
            <a:avLst/>
          </a:prstGeom>
          <a:noFill/>
          <a:ln w="0">
            <a:noFill/>
          </a:ln>
        </p:spPr>
        <p:txBody>
          <a:bodyPr lIns="91440" tIns="91440" rIns="91440" bIns="91440" anchor="t">
            <a:normAutofit/>
          </a:bodyPr>
          <a:lstStyle/>
          <a:p>
            <a:pPr marL="457200" indent="-304920">
              <a:lnSpc>
                <a:spcPct val="100000"/>
              </a:lnSpc>
              <a:buFont typeface="Wingdings" panose="05000000000000000000" pitchFamily="2" charset="2"/>
              <a:buChar char="§"/>
              <a:tabLst>
                <a:tab pos="0" algn="l"/>
              </a:tabLst>
            </a:pPr>
            <a:r>
              <a:rPr lang="en-US" sz="1800" b="1" strike="noStrike" spc="-1" dirty="0">
                <a:solidFill>
                  <a:srgbClr val="000000"/>
                </a:solidFill>
                <a:latin typeface="OpenSymbol"/>
              </a:rPr>
              <a:t>Age: 18-45 years (primary consumers).</a:t>
            </a:r>
          </a:p>
          <a:p>
            <a:pPr marL="457200" indent="-304920">
              <a:lnSpc>
                <a:spcPct val="100000"/>
              </a:lnSpc>
              <a:buFont typeface="Wingdings" panose="05000000000000000000" pitchFamily="2" charset="2"/>
              <a:buChar char="§"/>
              <a:tabLst>
                <a:tab pos="0" algn="l"/>
              </a:tabLst>
            </a:pPr>
            <a:r>
              <a:rPr lang="en-US" sz="1800" b="1" strike="noStrike" spc="-1" dirty="0">
                <a:solidFill>
                  <a:srgbClr val="000000"/>
                </a:solidFill>
                <a:latin typeface="OpenSymbol"/>
              </a:rPr>
              <a:t>Income: Middle to upper-middle class, price-sensitive but quality-conscious.</a:t>
            </a:r>
          </a:p>
          <a:p>
            <a:pPr marL="457200" indent="-304920">
              <a:lnSpc>
                <a:spcPct val="100000"/>
              </a:lnSpc>
              <a:buFont typeface="Wingdings" panose="05000000000000000000" pitchFamily="2" charset="2"/>
              <a:buChar char="§"/>
              <a:tabLst>
                <a:tab pos="0" algn="l"/>
              </a:tabLst>
            </a:pPr>
            <a:r>
              <a:rPr lang="en-US" sz="1800" b="1" strike="noStrike" spc="-1" dirty="0">
                <a:solidFill>
                  <a:srgbClr val="000000"/>
                </a:solidFill>
                <a:latin typeface="OpenSymbol"/>
              </a:rPr>
              <a:t>Tech-savvy individuals with access to mobile internet.</a:t>
            </a:r>
          </a:p>
        </p:txBody>
      </p:sp>
      <p:pic>
        <p:nvPicPr>
          <p:cNvPr id="3" name="Picture 2" descr="A map of india with people and icons&#10;&#10;AI-generated content may be incorrect.">
            <a:extLst>
              <a:ext uri="{FF2B5EF4-FFF2-40B4-BE49-F238E27FC236}">
                <a16:creationId xmlns:a16="http://schemas.microsoft.com/office/drawing/2014/main" id="{9737D5C4-6656-F985-171C-E17B339A1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70" y="167640"/>
            <a:ext cx="3912870" cy="48082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269345" y="121140"/>
            <a:ext cx="454533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800" b="1" strike="noStrike" spc="-1" dirty="0">
                <a:solidFill>
                  <a:schemeClr val="dk1"/>
                </a:solidFill>
                <a:latin typeface="Aboreto"/>
                <a:ea typeface="Aboreto"/>
              </a:rPr>
              <a:t>Psychographic preferences :</a:t>
            </a:r>
            <a:endParaRPr lang="fr-FR" sz="2800" b="0" strike="noStrike" spc="-1" dirty="0">
              <a:solidFill>
                <a:schemeClr val="dk1"/>
              </a:solidFill>
              <a:latin typeface="Arial"/>
            </a:endParaRPr>
          </a:p>
        </p:txBody>
      </p:sp>
      <p:sp>
        <p:nvSpPr>
          <p:cNvPr id="111" name="PlaceHolder 2"/>
          <p:cNvSpPr>
            <a:spLocks noGrp="1"/>
          </p:cNvSpPr>
          <p:nvPr>
            <p:ph type="subTitle"/>
          </p:nvPr>
        </p:nvSpPr>
        <p:spPr>
          <a:xfrm>
            <a:off x="4389600" y="1591830"/>
            <a:ext cx="4304820" cy="1959840"/>
          </a:xfrm>
          <a:prstGeom prst="rect">
            <a:avLst/>
          </a:prstGeom>
          <a:noFill/>
          <a:ln w="0">
            <a:noFill/>
          </a:ln>
        </p:spPr>
        <p:txBody>
          <a:bodyPr lIns="91440" tIns="91440" rIns="91440" bIns="91440" anchor="t">
            <a:normAutofit/>
          </a:bodyPr>
          <a:lstStyle/>
          <a:p>
            <a:pPr marL="457200" indent="-304920">
              <a:lnSpc>
                <a:spcPct val="100000"/>
              </a:lnSpc>
              <a:buFont typeface="Wingdings" panose="05000000000000000000" pitchFamily="2" charset="2"/>
              <a:buChar char="§"/>
              <a:tabLst>
                <a:tab pos="0" algn="l"/>
              </a:tabLst>
            </a:pPr>
            <a:r>
              <a:rPr lang="en-US" sz="2000" b="1" strike="noStrike" spc="-1" dirty="0">
                <a:solidFill>
                  <a:srgbClr val="000000"/>
                </a:solidFill>
                <a:latin typeface="OpenSymbol"/>
              </a:rPr>
              <a:t>Preference for discounts, fast delivery, and cash-on-delivery options.</a:t>
            </a:r>
          </a:p>
          <a:p>
            <a:pPr marL="457200" indent="-304920">
              <a:lnSpc>
                <a:spcPct val="100000"/>
              </a:lnSpc>
              <a:buFont typeface="Wingdings" panose="05000000000000000000" pitchFamily="2" charset="2"/>
              <a:buChar char="§"/>
              <a:tabLst>
                <a:tab pos="0" algn="l"/>
              </a:tabLst>
            </a:pPr>
            <a:r>
              <a:rPr lang="en-US" sz="2000" b="1" strike="noStrike" spc="-1" dirty="0">
                <a:solidFill>
                  <a:srgbClr val="000000"/>
                </a:solidFill>
                <a:latin typeface="OpenSymbol"/>
              </a:rPr>
              <a:t>Interest in new product launches, festive sales, and exclusive deals.</a:t>
            </a:r>
          </a:p>
        </p:txBody>
      </p:sp>
      <p:pic>
        <p:nvPicPr>
          <p:cNvPr id="3" name="Picture 2" descr="A blue and yellow poster with text and images&#10;&#10;AI-generated content may be incorrect.">
            <a:extLst>
              <a:ext uri="{FF2B5EF4-FFF2-40B4-BE49-F238E27FC236}">
                <a16:creationId xmlns:a16="http://schemas.microsoft.com/office/drawing/2014/main" id="{A1B20DE8-F8FF-F8E3-D185-88BAACBB7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 y="299085"/>
            <a:ext cx="4145280" cy="45453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13300" y="45906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strike="noStrike" spc="-1" dirty="0">
                <a:solidFill>
                  <a:schemeClr val="dk1"/>
                </a:solidFill>
                <a:latin typeface="Aboreto"/>
                <a:ea typeface="Aboreto"/>
              </a:rPr>
              <a:t>SEM Strategy</a:t>
            </a:r>
            <a:endParaRPr lang="fr-FR" sz="4000" b="0" strike="noStrike" spc="-1" dirty="0">
              <a:solidFill>
                <a:schemeClr val="dk1"/>
              </a:solidFill>
              <a:latin typeface="Arial"/>
            </a:endParaRPr>
          </a:p>
        </p:txBody>
      </p:sp>
      <p:pic>
        <p:nvPicPr>
          <p:cNvPr id="114" name="Google Shape;223;p33"/>
          <p:cNvPicPr/>
          <p:nvPr/>
        </p:nvPicPr>
        <p:blipFill>
          <a:blip r:embed="rId2"/>
          <a:srcRect l="20799" r="37438" b="3138"/>
          <a:stretch/>
        </p:blipFill>
        <p:spPr>
          <a:xfrm>
            <a:off x="6079320" y="0"/>
            <a:ext cx="3064320" cy="4737240"/>
          </a:xfrm>
          <a:prstGeom prst="rect">
            <a:avLst/>
          </a:prstGeom>
          <a:ln w="0">
            <a:noFill/>
          </a:ln>
          <a:effectLst>
            <a:glow rad="63500">
              <a:schemeClr val="accent2">
                <a:lumMod val="85000"/>
                <a:alpha val="40000"/>
              </a:schemeClr>
            </a:glow>
          </a:effectLst>
        </p:spPr>
      </p:pic>
      <p:pic>
        <p:nvPicPr>
          <p:cNvPr id="3074" name="Picture 2">
            <a:extLst>
              <a:ext uri="{FF2B5EF4-FFF2-40B4-BE49-F238E27FC236}">
                <a16:creationId xmlns:a16="http://schemas.microsoft.com/office/drawing/2014/main" id="{FF5EAAEA-152A-1900-2E49-F6E46BD6F6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05" y="771842"/>
            <a:ext cx="5146675" cy="377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2"/>
          <p:cNvSpPr>
            <a:spLocks noGrp="1"/>
          </p:cNvSpPr>
          <p:nvPr>
            <p:ph type="subTitle"/>
          </p:nvPr>
        </p:nvSpPr>
        <p:spPr>
          <a:xfrm>
            <a:off x="398056" y="634289"/>
            <a:ext cx="3922440" cy="773580"/>
          </a:xfrm>
          <a:prstGeom prst="rect">
            <a:avLst/>
          </a:prstGeom>
          <a:noFill/>
          <a:ln w="0">
            <a:noFill/>
          </a:ln>
        </p:spPr>
        <p:txBody>
          <a:bodyPr lIns="91440" tIns="91440" rIns="91440" bIns="91440" anchor="t">
            <a:noAutofit/>
          </a:bodyPr>
          <a:lstStyle/>
          <a:p>
            <a:pPr marL="400050" indent="-171450">
              <a:lnSpc>
                <a:spcPct val="100000"/>
              </a:lnSpc>
              <a:buFont typeface="Wingdings" panose="05000000000000000000" pitchFamily="2" charset="2"/>
              <a:buChar char="§"/>
              <a:tabLst>
                <a:tab pos="0" algn="l"/>
              </a:tabLst>
            </a:pPr>
            <a:r>
              <a:rPr lang="en-US" sz="1800" b="1" strike="noStrike" spc="-1" dirty="0">
                <a:solidFill>
                  <a:srgbClr val="000000"/>
                </a:solidFill>
                <a:latin typeface="OpenSymbol"/>
              </a:rPr>
              <a:t>Keyword Selection: High intent product-based keywords (e.g., “buy iPhone 14 online,” “best running shoes under 3000”).</a:t>
            </a:r>
          </a:p>
        </p:txBody>
      </p:sp>
      <p:pic>
        <p:nvPicPr>
          <p:cNvPr id="3" name="Picture 2" descr="A close-up of a chart&#10;&#10;AI-generated content may be incorrect.">
            <a:extLst>
              <a:ext uri="{FF2B5EF4-FFF2-40B4-BE49-F238E27FC236}">
                <a16:creationId xmlns:a16="http://schemas.microsoft.com/office/drawing/2014/main" id="{A19A0403-44CF-47F0-AB8F-B75441E632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3505" y="403860"/>
            <a:ext cx="3907155" cy="3907155"/>
          </a:xfrm>
          <a:prstGeom prst="rect">
            <a:avLst/>
          </a:prstGeom>
        </p:spPr>
      </p:pic>
      <p:sp>
        <p:nvSpPr>
          <p:cNvPr id="7" name="PlaceHolder 2">
            <a:extLst>
              <a:ext uri="{FF2B5EF4-FFF2-40B4-BE49-F238E27FC236}">
                <a16:creationId xmlns:a16="http://schemas.microsoft.com/office/drawing/2014/main" id="{412956F3-3962-CD53-3AB5-32C96B135C25}"/>
              </a:ext>
            </a:extLst>
          </p:cNvPr>
          <p:cNvSpPr txBox="1">
            <a:spLocks/>
          </p:cNvSpPr>
          <p:nvPr/>
        </p:nvSpPr>
        <p:spPr>
          <a:xfrm>
            <a:off x="413340" y="2099459"/>
            <a:ext cx="3922440" cy="773580"/>
          </a:xfrm>
          <a:prstGeom prst="rect">
            <a:avLst/>
          </a:prstGeom>
          <a:noFill/>
          <a:ln w="0">
            <a:noFill/>
          </a:ln>
        </p:spPr>
        <p:txBody>
          <a:bodyPr lIns="91440" tIns="91440" rIns="91440" bIns="9144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171450">
              <a:lnSpc>
                <a:spcPct val="100000"/>
              </a:lnSpc>
              <a:buFont typeface="Wingdings" panose="05000000000000000000" pitchFamily="2" charset="2"/>
              <a:buChar char="§"/>
              <a:tabLst>
                <a:tab pos="0" algn="l"/>
              </a:tabLst>
            </a:pPr>
            <a:r>
              <a:rPr lang="en-US" sz="1800" b="1" spc="-1" dirty="0">
                <a:solidFill>
                  <a:srgbClr val="000000"/>
                </a:solidFill>
                <a:latin typeface="OpenSymbol"/>
              </a:rPr>
              <a:t>Ad Copy: Focus on discounts, limited-time offers, and free delivery messaging.</a:t>
            </a:r>
          </a:p>
        </p:txBody>
      </p:sp>
      <p:sp>
        <p:nvSpPr>
          <p:cNvPr id="8" name="PlaceHolder 2">
            <a:extLst>
              <a:ext uri="{FF2B5EF4-FFF2-40B4-BE49-F238E27FC236}">
                <a16:creationId xmlns:a16="http://schemas.microsoft.com/office/drawing/2014/main" id="{D0F2C26D-30BA-4728-E372-51970D0379EC}"/>
              </a:ext>
            </a:extLst>
          </p:cNvPr>
          <p:cNvSpPr txBox="1">
            <a:spLocks/>
          </p:cNvSpPr>
          <p:nvPr/>
        </p:nvSpPr>
        <p:spPr>
          <a:xfrm>
            <a:off x="398056" y="3457949"/>
            <a:ext cx="3922440" cy="773580"/>
          </a:xfrm>
          <a:prstGeom prst="rect">
            <a:avLst/>
          </a:prstGeom>
          <a:noFill/>
          <a:ln w="0">
            <a:noFill/>
          </a:ln>
        </p:spPr>
        <p:txBody>
          <a:bodyPr lIns="91440" tIns="91440" rIns="91440" bIns="9144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indent="-171450">
              <a:lnSpc>
                <a:spcPct val="100000"/>
              </a:lnSpc>
              <a:buFont typeface="Wingdings" panose="05000000000000000000" pitchFamily="2" charset="2"/>
              <a:buChar char="§"/>
              <a:tabLst>
                <a:tab pos="0" algn="l"/>
              </a:tabLst>
            </a:pPr>
            <a:r>
              <a:rPr lang="en-US" sz="1800" b="1" spc="-1" dirty="0">
                <a:solidFill>
                  <a:srgbClr val="000000"/>
                </a:solidFill>
                <a:latin typeface="OpenSymbol"/>
              </a:rPr>
              <a:t>Landing Pages: Optimized for quick conversions with clear CTAs.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a:extLst>
              <a:ext uri="{FF2B5EF4-FFF2-40B4-BE49-F238E27FC236}">
                <a16:creationId xmlns:a16="http://schemas.microsoft.com/office/drawing/2014/main" id="{68794E3E-ACB5-24BE-3002-25D82DB99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740140" cy="51820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455CD4A-A18E-9A02-48B1-6CB0997BD413}"/>
              </a:ext>
            </a:extLst>
          </p:cNvPr>
          <p:cNvSpPr txBox="1"/>
          <p:nvPr/>
        </p:nvSpPr>
        <p:spPr>
          <a:xfrm>
            <a:off x="1874520" y="144780"/>
            <a:ext cx="4739640" cy="584775"/>
          </a:xfrm>
          <a:prstGeom prst="rect">
            <a:avLst/>
          </a:prstGeom>
          <a:noFill/>
        </p:spPr>
        <p:txBody>
          <a:bodyPr wrap="square" rtlCol="0">
            <a:spAutoFit/>
          </a:bodyPr>
          <a:lstStyle/>
          <a:p>
            <a:r>
              <a:rPr lang="en-IN" sz="3200" b="1" strike="noStrike" spc="-1" dirty="0">
                <a:solidFill>
                  <a:schemeClr val="bg1"/>
                </a:solidFill>
                <a:latin typeface="Aboreto"/>
                <a:ea typeface="Aboreto"/>
              </a:rPr>
              <a:t>SEO Strategy Breakdown</a:t>
            </a:r>
            <a:endParaRPr lang="en-IN" sz="3200" dirty="0"/>
          </a:p>
        </p:txBody>
      </p:sp>
    </p:spTree>
  </p:cSld>
  <p:clrMapOvr>
    <a:masterClrMapping/>
  </p:clrMapOvr>
</p:sld>
</file>

<file path=ppt/theme/theme1.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349</Words>
  <Application>Microsoft Office PowerPoint</Application>
  <PresentationFormat>On-screen Show (16:9)</PresentationFormat>
  <Paragraphs>45</Paragraphs>
  <Slides>14</Slides>
  <Notes>0</Notes>
  <HiddenSlides>0</HiddenSlides>
  <MMClips>0</MMClips>
  <ScaleCrop>false</ScaleCrop>
  <HeadingPairs>
    <vt:vector size="6" baseType="variant">
      <vt:variant>
        <vt:lpstr>Fonts Used</vt:lpstr>
      </vt:variant>
      <vt:variant>
        <vt:i4>8</vt:i4>
      </vt:variant>
      <vt:variant>
        <vt:lpstr>Theme</vt:lpstr>
      </vt:variant>
      <vt:variant>
        <vt:i4>25</vt:i4>
      </vt:variant>
      <vt:variant>
        <vt:lpstr>Slide Titles</vt:lpstr>
      </vt:variant>
      <vt:variant>
        <vt:i4>14</vt:i4>
      </vt:variant>
    </vt:vector>
  </HeadingPairs>
  <TitlesOfParts>
    <vt:vector size="47" baseType="lpstr">
      <vt:lpstr>Aboreto</vt:lpstr>
      <vt:lpstr>Algerian</vt:lpstr>
      <vt:lpstr>Arial</vt:lpstr>
      <vt:lpstr>IBM Plex Sans</vt:lpstr>
      <vt:lpstr>OpenSymbol</vt:lpstr>
      <vt:lpstr>Symbol</vt:lpstr>
      <vt:lpstr>Times New Roman</vt:lpstr>
      <vt:lpstr>Wingdings</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Design Inspiration Project Proposal by Slidesgo</vt:lpstr>
      <vt:lpstr>Slidesgo Final Pages</vt:lpstr>
      <vt:lpstr>Slidesgo Final Pages</vt:lpstr>
      <vt:lpstr>Flipkart’s SEM Strategy</vt:lpstr>
      <vt:lpstr>Introduction :</vt:lpstr>
      <vt:lpstr>Target Audience</vt:lpstr>
      <vt:lpstr>Geographic factors :</vt:lpstr>
      <vt:lpstr>Demographic profile :</vt:lpstr>
      <vt:lpstr>Psychographic preferences :</vt:lpstr>
      <vt:lpstr>SEM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AKHIL REDDY</dc:creator>
  <cp:lastModifiedBy>AKHIL REDDY</cp:lastModifiedBy>
  <cp:revision>2</cp:revision>
  <dcterms:modified xsi:type="dcterms:W3CDTF">2025-03-17T03:53:46Z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2025-03-15T08:23:31Z</dcterms:created>
  <dc:creator>Unknown Creator</dc:creator>
  <dc:description/>
  <dc:language>en-US</dc:language>
  <cp:lastModifiedBy>Unknown Creator</cp:lastModifiedBy>
  <dcterms:modified xsi:type="dcterms:W3CDTF">2025-03-15T08:23:31Z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