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khilreddymuthyala/AI-Agent-for-Smart-Farming-Advic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AI AGENT FOR SMART FARMING ADVICE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a:t>
            </a:r>
            <a:r>
              <a:rPr lang="en-US" sz="2000" b="1" dirty="0" err="1">
                <a:solidFill>
                  <a:schemeClr val="accent1">
                    <a:lumMod val="75000"/>
                  </a:schemeClr>
                </a:solidFill>
                <a:latin typeface="Arial" pitchFamily="34" charset="0"/>
                <a:cs typeface="Arial" pitchFamily="34" charset="0"/>
              </a:rPr>
              <a:t>Muthyala</a:t>
            </a:r>
            <a:r>
              <a:rPr lang="en-US" sz="2000" b="1" dirty="0">
                <a:solidFill>
                  <a:schemeClr val="accent1">
                    <a:lumMod val="75000"/>
                  </a:schemeClr>
                </a:solidFill>
                <a:latin typeface="Arial" pitchFamily="34" charset="0"/>
                <a:cs typeface="Arial" pitchFamily="34" charset="0"/>
              </a:rPr>
              <a:t> Akhil Reddy</a:t>
            </a:r>
          </a:p>
          <a:p>
            <a:r>
              <a:rPr lang="en-US" sz="2000" b="1" dirty="0">
                <a:solidFill>
                  <a:schemeClr val="accent1">
                    <a:lumMod val="75000"/>
                  </a:schemeClr>
                </a:solidFill>
                <a:latin typeface="Arial"/>
                <a:cs typeface="Arial"/>
              </a:rPr>
              <a:t>College Name : Sphoorthy Engineering College</a:t>
            </a:r>
          </a:p>
          <a:p>
            <a:r>
              <a:rPr lang="en-US" sz="2000" b="1" dirty="0">
                <a:solidFill>
                  <a:schemeClr val="accent1">
                    <a:lumMod val="75000"/>
                  </a:schemeClr>
                </a:solidFill>
                <a:latin typeface="Arial"/>
                <a:cs typeface="Arial"/>
              </a:rPr>
              <a:t>Department : Artificial Intelligence and Machine Learning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E490B746-BF3A-7076-666E-1B31E060ABEA}"/>
              </a:ext>
            </a:extLst>
          </p:cNvPr>
          <p:cNvPicPr>
            <a:picLocks noChangeAspect="1"/>
          </p:cNvPicPr>
          <p:nvPr/>
        </p:nvPicPr>
        <p:blipFill>
          <a:blip r:embed="rId2"/>
          <a:stretch>
            <a:fillRect/>
          </a:stretch>
        </p:blipFill>
        <p:spPr>
          <a:xfrm>
            <a:off x="2628599" y="967304"/>
            <a:ext cx="6934801" cy="5753599"/>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3931475" y="702156"/>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5D1A40FE-FCBA-C224-64C3-E402F1670653}"/>
              </a:ext>
            </a:extLst>
          </p:cNvPr>
          <p:cNvPicPr>
            <a:picLocks noChangeAspect="1"/>
          </p:cNvPicPr>
          <p:nvPr/>
        </p:nvPicPr>
        <p:blipFill>
          <a:blip r:embed="rId2"/>
          <a:stretch>
            <a:fillRect/>
          </a:stretch>
        </p:blipFill>
        <p:spPr>
          <a:xfrm>
            <a:off x="869061" y="1232452"/>
            <a:ext cx="10741747" cy="5001200"/>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t>The agent can provide real-time recommendations, monitor crop health, and assist with market decisions.</a:t>
            </a:r>
          </a:p>
          <a:p>
            <a:pPr marL="305435" indent="-305435"/>
            <a:r>
              <a:rPr lang="en-US" sz="2800" dirty="0"/>
              <a:t>It saves time by automating routine tasks like irrigation scheduling, pest diagnosis, and weather alerts.</a:t>
            </a:r>
          </a:p>
          <a:p>
            <a:pPr marL="305435" indent="-305435"/>
            <a:r>
              <a:rPr lang="en-IN" sz="2800" dirty="0">
                <a:solidFill>
                  <a:srgbClr val="404040"/>
                </a:solidFill>
                <a:latin typeface="Calibri"/>
                <a:ea typeface="Calibri"/>
                <a:cs typeface="Calibri"/>
              </a:rPr>
              <a:t> </a:t>
            </a:r>
            <a:r>
              <a:rPr lang="en-US" sz="2800" dirty="0"/>
              <a:t>Farming Agents enhance productivity, sustainability, and profitability in both small-scale and commercial agriculture.</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GitHub Link: </a:t>
            </a:r>
            <a:r>
              <a:rPr lang="en-IN" dirty="0">
                <a:hlinkClick r:id="rId2"/>
              </a:rPr>
              <a:t>https://github.com/akhilreddymuthyala/AI-Agent-for-Smart-Farming-Advice</a:t>
            </a:r>
            <a:endParaRPr lang="en-IN" u="sng"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t>Multilingual Voice Assistant for Farmers</a:t>
            </a:r>
          </a:p>
          <a:p>
            <a:pPr marL="305435" indent="-305435"/>
            <a:r>
              <a:rPr lang="en-US" sz="2800" dirty="0"/>
              <a:t>Market Price Forecasting and Trend Analysis</a:t>
            </a:r>
          </a:p>
          <a:p>
            <a:pPr marL="305435" indent="-305435"/>
            <a:r>
              <a:rPr lang="en-US" sz="2800" dirty="0"/>
              <a:t>AI-Based Crop Health Monitoring via Drones and Satellites</a:t>
            </a:r>
          </a:p>
          <a:p>
            <a:pPr marL="305435" indent="-305435"/>
            <a:r>
              <a:rPr lang="en-US" sz="2800" dirty="0"/>
              <a:t>Integration with Agri Drones for Spraying and Monitoring</a:t>
            </a:r>
          </a:p>
          <a:p>
            <a:pPr marL="305435" indent="-305435"/>
            <a:r>
              <a:rPr lang="en-IN" sz="2800" dirty="0"/>
              <a:t>Climate-Resilient Farming Recommendations</a:t>
            </a:r>
          </a:p>
          <a:p>
            <a:pPr marL="305435" indent="-305435"/>
            <a:r>
              <a:rPr lang="en-US" sz="2800" dirty="0"/>
              <a:t>Smart Contract-Based Payments and Insurance</a:t>
            </a:r>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20FFB5F7-D463-3C08-87C7-B6B9A28BC012}"/>
              </a:ext>
            </a:extLst>
          </p:cNvPr>
          <p:cNvPicPr>
            <a:picLocks noGrp="1" noChangeAspect="1"/>
          </p:cNvPicPr>
          <p:nvPr>
            <p:ph idx="1"/>
          </p:nvPr>
        </p:nvPicPr>
        <p:blipFill>
          <a:blip r:embed="rId2"/>
          <a:stretch>
            <a:fillRect/>
          </a:stretch>
        </p:blipFill>
        <p:spPr>
          <a:xfrm>
            <a:off x="1484671" y="1403618"/>
            <a:ext cx="8298426" cy="4672717"/>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E52C7B-0A81-E00C-B89E-B0223AA119E4}"/>
              </a:ext>
            </a:extLst>
          </p:cNvPr>
          <p:cNvPicPr>
            <a:picLocks noChangeAspect="1"/>
          </p:cNvPicPr>
          <p:nvPr/>
        </p:nvPicPr>
        <p:blipFill>
          <a:blip r:embed="rId2"/>
          <a:stretch>
            <a:fillRect/>
          </a:stretch>
        </p:blipFill>
        <p:spPr>
          <a:xfrm>
            <a:off x="1205614" y="973394"/>
            <a:ext cx="9069096" cy="5270089"/>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04780"/>
            <a:ext cx="11029615" cy="4673324"/>
          </a:xfrm>
        </p:spPr>
        <p:txBody>
          <a:bodyPr>
            <a:noAutofit/>
          </a:bodyPr>
          <a:lstStyle/>
          <a:p>
            <a:pPr marL="0" indent="0">
              <a:buNone/>
            </a:pPr>
            <a:r>
              <a:rPr lang="en-US" sz="2400" dirty="0"/>
              <a:t>Small-scale farmers face challenges due to limited access to timely, localized, and accurate agricultural information. They often struggle with crucial decisions like crop selection, pest control, and understanding market prices. Language barriers and low digital literacy further widen the knowledge gap. As a result, they experience reduced productivity, increased risks, and lower income.</a:t>
            </a:r>
          </a:p>
          <a:p>
            <a:pPr marL="0" indent="0">
              <a:buNone/>
            </a:pPr>
            <a:r>
              <a:rPr lang="en-US" sz="2400" dirty="0">
                <a:latin typeface="Calibri"/>
                <a:ea typeface="+mn-lt"/>
                <a:cs typeface="+mn-lt"/>
              </a:rPr>
              <a:t>Proposed Solution:</a:t>
            </a:r>
            <a:br>
              <a:rPr lang="en-US" sz="2400" dirty="0">
                <a:latin typeface="Calibri"/>
                <a:ea typeface="+mn-lt"/>
                <a:cs typeface="+mn-lt"/>
              </a:rPr>
            </a:br>
            <a:r>
              <a:rPr lang="en-US" sz="2400" dirty="0"/>
              <a:t>We propose an AI Agent powered by Retrieval-Augmented Generation (RAG) using IBM Cloud Lite and IBM Granite to deliver real-time, location-specific farming advice. It provides insights on weather, crops, soil, pests, and market prices in local languages. This empowers farmers to make informed decisions, boosting yield and income.</a:t>
            </a:r>
            <a:br>
              <a:rPr lang="en-US" sz="2400" dirty="0">
                <a:latin typeface="Calibri"/>
                <a:ea typeface="Calibri"/>
                <a:cs typeface="Calibri"/>
              </a:rPr>
            </a:br>
            <a:endParaRPr lang="en-US" sz="24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2800" dirty="0">
                <a:solidFill>
                  <a:srgbClr val="000000"/>
                </a:solidFill>
                <a:latin typeface="Calibri"/>
                <a:ea typeface="Calibri"/>
                <a:cs typeface="Calibri"/>
              </a:rPr>
              <a:t>IBM cloud lite services</a:t>
            </a:r>
          </a:p>
          <a:p>
            <a:r>
              <a:rPr lang="en-US" sz="2800" dirty="0">
                <a:solidFill>
                  <a:srgbClr val="000000"/>
                </a:solidFill>
                <a:latin typeface="Calibri"/>
                <a:ea typeface="Calibri"/>
                <a:cs typeface="Calibri"/>
              </a:rPr>
              <a:t>Natural Language Processing (NLP)</a:t>
            </a:r>
          </a:p>
          <a:p>
            <a:r>
              <a:rPr lang="en-US" sz="2800" dirty="0">
                <a:solidFill>
                  <a:srgbClr val="000000"/>
                </a:solidFill>
                <a:latin typeface="Calibri"/>
                <a:ea typeface="Calibri"/>
                <a:cs typeface="Calibri"/>
              </a:rPr>
              <a:t>Retrieval Augmented Generation (RAG)</a:t>
            </a:r>
          </a:p>
          <a:p>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Watsonx AI Studio</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a:t>
            </a:r>
            <a:r>
              <a:rPr lang="en-IN" sz="2800" dirty="0" err="1">
                <a:latin typeface="Calibri" panose="020F0502020204030204" pitchFamily="34" charset="0"/>
                <a:ea typeface="Calibri" panose="020F0502020204030204" pitchFamily="34" charset="0"/>
                <a:cs typeface="Calibri" panose="020F0502020204030204" pitchFamily="34" charset="0"/>
              </a:rPr>
              <a:t>Watsonx</a:t>
            </a:r>
            <a:r>
              <a:rPr lang="en-IN" sz="2800" dirty="0">
                <a:latin typeface="Calibri" panose="020F0502020204030204" pitchFamily="34" charset="0"/>
                <a:ea typeface="Calibri" panose="020F0502020204030204" pitchFamily="34" charset="0"/>
                <a:cs typeface="Calibri" panose="020F0502020204030204" pitchFamily="34" charset="0"/>
              </a:rPr>
              <a:t> AI runtime</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Agent Lab</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r>
              <a:rPr lang="en-US" sz="2800" dirty="0"/>
              <a:t>This AI agent transforms the way small-scale farmers access and apply agricultural knowledge by delivering hyper-local, real-time insights in their native language. It reduces dependency on middlemen, minimizes crop failure risks, and enhances productivity through precise, data-driven decisions.</a:t>
            </a:r>
          </a:p>
          <a:p>
            <a:r>
              <a:rPr lang="en-US" sz="2800" b="1" dirty="0"/>
              <a:t>Unique Features:</a:t>
            </a:r>
            <a:endParaRPr lang="en-US" sz="2800" dirty="0"/>
          </a:p>
          <a:p>
            <a:r>
              <a:rPr lang="en-US" sz="2800" b="1" dirty="0"/>
              <a:t>Localized semantic search</a:t>
            </a:r>
            <a:r>
              <a:rPr lang="en-US" sz="2800" dirty="0"/>
              <a:t> for weather, soil, crop, and pest data</a:t>
            </a:r>
          </a:p>
          <a:p>
            <a:r>
              <a:rPr lang="en-US" sz="2800" b="1" dirty="0"/>
              <a:t>Voice-enabled queries</a:t>
            </a:r>
            <a:r>
              <a:rPr lang="en-US" sz="2800" dirty="0"/>
              <a:t> and responses in local languages for ease of use</a:t>
            </a:r>
          </a:p>
          <a:p>
            <a:r>
              <a:rPr lang="en-US" sz="2800" b="1" dirty="0"/>
              <a:t>Real-time mandi price tracking</a:t>
            </a:r>
            <a:r>
              <a:rPr lang="en-US" sz="2800" dirty="0"/>
              <a:t> for smarter selling decisions</a:t>
            </a:r>
          </a:p>
          <a:p>
            <a:r>
              <a:rPr lang="en-US" sz="2800" b="1" dirty="0"/>
              <a:t>Personalized crop recommendations</a:t>
            </a:r>
            <a:r>
              <a:rPr lang="en-US" sz="2800" dirty="0"/>
              <a:t> based on soil and seasonal data</a:t>
            </a:r>
          </a:p>
          <a:p>
            <a:r>
              <a:rPr lang="en-US" sz="2800" b="1" dirty="0"/>
              <a:t>Predictive pest and disease alerts</a:t>
            </a:r>
            <a:r>
              <a:rPr lang="en-US" sz="2800" dirty="0"/>
              <a:t> using historical and environmental data</a:t>
            </a:r>
          </a:p>
          <a:p>
            <a:r>
              <a:rPr lang="en-US" sz="2800" b="1" dirty="0"/>
              <a:t>Community-driven knowledge sharing</a:t>
            </a:r>
            <a:r>
              <a:rPr lang="en-US" sz="2800" dirty="0"/>
              <a:t> to promote traditional wisdom with modern insights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Calibri"/>
                <a:cs typeface="Calibri"/>
              </a:rPr>
              <a:t>Small-scale and Marginal Farmers</a:t>
            </a:r>
          </a:p>
          <a:p>
            <a:pPr marL="305435" indent="-305435"/>
            <a:r>
              <a:rPr lang="en-IN" sz="2800" dirty="0">
                <a:latin typeface="Calibri"/>
                <a:ea typeface="Calibri"/>
                <a:cs typeface="Calibri"/>
              </a:rPr>
              <a:t>Agricultural Extension Officers</a:t>
            </a:r>
          </a:p>
          <a:p>
            <a:pPr marL="305435" indent="-305435"/>
            <a:r>
              <a:rPr lang="en-IN" sz="2800" dirty="0" err="1">
                <a:latin typeface="Calibri"/>
                <a:ea typeface="Calibri"/>
                <a:cs typeface="Calibri"/>
              </a:rPr>
              <a:t>AgriTech</a:t>
            </a:r>
            <a:r>
              <a:rPr lang="en-IN" sz="2800" dirty="0">
                <a:latin typeface="Calibri"/>
                <a:ea typeface="Calibri"/>
                <a:cs typeface="Calibri"/>
              </a:rPr>
              <a:t> startups and NGOs</a:t>
            </a:r>
          </a:p>
          <a:p>
            <a:pPr marL="305435" indent="-305435"/>
            <a:r>
              <a:rPr lang="en-IN" sz="2800" dirty="0">
                <a:latin typeface="Calibri"/>
                <a:ea typeface="Calibri"/>
                <a:cs typeface="Calibri"/>
              </a:rPr>
              <a:t>Government Agricultural Departments</a:t>
            </a:r>
          </a:p>
          <a:p>
            <a:pPr marL="305435" indent="-305435"/>
            <a:r>
              <a:rPr lang="en-IN" sz="2800" dirty="0">
                <a:latin typeface="Calibri"/>
                <a:ea typeface="Calibri"/>
                <a:cs typeface="Calibri"/>
              </a:rPr>
              <a:t>Farmer Producer Organizations (FPOs)</a:t>
            </a:r>
          </a:p>
          <a:p>
            <a:pPr marL="305435" indent="-305435"/>
            <a:r>
              <a:rPr lang="en-IN" sz="2800" dirty="0">
                <a:latin typeface="Calibri"/>
                <a:ea typeface="Calibri"/>
                <a:cs typeface="Calibri"/>
              </a:rPr>
              <a:t>Rural Development Agencies </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89E1DCE3-AADA-E570-9DFC-D2A7D9EEADA9}"/>
              </a:ext>
            </a:extLst>
          </p:cNvPr>
          <p:cNvPicPr>
            <a:picLocks noChangeAspect="1"/>
          </p:cNvPicPr>
          <p:nvPr/>
        </p:nvPicPr>
        <p:blipFill>
          <a:blip r:embed="rId2"/>
          <a:stretch>
            <a:fillRect/>
          </a:stretch>
        </p:blipFill>
        <p:spPr>
          <a:xfrm>
            <a:off x="2658335" y="912376"/>
            <a:ext cx="7071973" cy="5738357"/>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8" name="Picture 7">
            <a:extLst>
              <a:ext uri="{FF2B5EF4-FFF2-40B4-BE49-F238E27FC236}">
                <a16:creationId xmlns:a16="http://schemas.microsoft.com/office/drawing/2014/main" id="{9EFEAB00-08C9-E577-8AED-E6A453200879}"/>
              </a:ext>
            </a:extLst>
          </p:cNvPr>
          <p:cNvPicPr>
            <a:picLocks noChangeAspect="1"/>
          </p:cNvPicPr>
          <p:nvPr/>
        </p:nvPicPr>
        <p:blipFill>
          <a:blip r:embed="rId2"/>
          <a:stretch>
            <a:fillRect/>
          </a:stretch>
        </p:blipFill>
        <p:spPr>
          <a:xfrm>
            <a:off x="2504217" y="967304"/>
            <a:ext cx="7026249" cy="5768840"/>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274</TotalTime>
  <Words>472</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AI AGENT FOR SMART FARMING ADVICE</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MUTHYALA AKHIL REDDY</cp:lastModifiedBy>
  <cp:revision>144</cp:revision>
  <dcterms:created xsi:type="dcterms:W3CDTF">2021-05-26T16:50:10Z</dcterms:created>
  <dcterms:modified xsi:type="dcterms:W3CDTF">2025-08-03T11:31:49Z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