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7" r:id="rId4"/>
    <p:sldId id="259" r:id="rId5"/>
    <p:sldId id="297" r:id="rId6"/>
    <p:sldId id="260" r:id="rId7"/>
    <p:sldId id="261" r:id="rId8"/>
    <p:sldId id="262" r:id="rId9"/>
    <p:sldId id="263" r:id="rId10"/>
    <p:sldId id="264" r:id="rId11"/>
    <p:sldId id="265" r:id="rId12"/>
    <p:sldId id="266" r:id="rId13"/>
    <p:sldId id="267" r:id="rId14"/>
    <p:sldId id="271" r:id="rId15"/>
    <p:sldId id="268" r:id="rId16"/>
    <p:sldId id="269" r:id="rId17"/>
    <p:sldId id="270" r:id="rId18"/>
    <p:sldId id="272" r:id="rId19"/>
    <p:sldId id="273" r:id="rId20"/>
    <p:sldId id="274" r:id="rId21"/>
    <p:sldId id="275" r:id="rId22"/>
    <p:sldId id="276" r:id="rId23"/>
    <p:sldId id="291" r:id="rId24"/>
    <p:sldId id="277" r:id="rId25"/>
    <p:sldId id="278" r:id="rId26"/>
    <p:sldId id="279" r:id="rId27"/>
    <p:sldId id="280" r:id="rId28"/>
    <p:sldId id="281" r:id="rId29"/>
    <p:sldId id="292" r:id="rId30"/>
    <p:sldId id="282" r:id="rId31"/>
    <p:sldId id="284" r:id="rId32"/>
    <p:sldId id="283" r:id="rId33"/>
    <p:sldId id="285" r:id="rId34"/>
    <p:sldId id="293" r:id="rId35"/>
    <p:sldId id="287" r:id="rId36"/>
    <p:sldId id="288" r:id="rId37"/>
    <p:sldId id="289" r:id="rId38"/>
    <p:sldId id="290" r:id="rId39"/>
    <p:sldId id="294" r:id="rId40"/>
    <p:sldId id="286" r:id="rId41"/>
    <p:sldId id="295" r:id="rId42"/>
    <p:sldId id="298"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il gupta" initials="ag" lastIdx="1" clrIdx="0">
    <p:extLst>
      <p:ext uri="{19B8F6BF-5375-455C-9EA6-DF929625EA0E}">
        <p15:presenceInfo xmlns:p15="http://schemas.microsoft.com/office/powerpoint/2012/main" userId="a531826606b056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F50FF-BAB0-4EEF-88B8-29E79ADFBECE}" type="datetimeFigureOut">
              <a:rPr lang="en-IN" smtClean="0"/>
              <a:t>06-01-2022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B5498-0F69-4DAF-8DAE-09D2ECDFDAC6}" type="slidenum">
              <a:rPr lang="en-IN" smtClean="0"/>
              <a:t>‹#›</a:t>
            </a:fld>
            <a:endParaRPr lang="en-IN"/>
          </a:p>
        </p:txBody>
      </p:sp>
    </p:spTree>
    <p:extLst>
      <p:ext uri="{BB962C8B-B14F-4D97-AF65-F5344CB8AC3E}">
        <p14:creationId xmlns:p14="http://schemas.microsoft.com/office/powerpoint/2010/main" val="41739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F427C-C4B3-442D-AB76-D03B63FBA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8099D6B-C49C-48B7-A881-E3BD1D7E5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F4C3584-A216-4920-8538-94AEAF3C027C}"/>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E2927FE8-70D5-4122-A82F-A3984AAE9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245C11-5A8A-440F-8DF7-CD7D6F92F2DC}"/>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35952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2086E-E91A-4782-A355-0336AB77B5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C935A5-8F62-4B8E-B132-4B009183A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2D0770-358A-4810-8DA5-B755361B713D}"/>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123A0FA7-E28F-440F-B1B9-33367CAFE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DE93ADA-504D-44DA-8176-F50EDB737015}"/>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7195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F92268-249D-4E23-919B-960B51D500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C9AE8F0-39F9-417E-A8EE-830CFD597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32546E-1DDE-4AF7-B27E-6A54E7C8F09C}"/>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FD5B8EC3-129A-465A-A8F2-07EBDB439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009FA4-0A91-4A5F-91B8-1BE90C1B8881}"/>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38428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DCF88-B139-463A-B9A0-D4072F602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ECCFBC-246D-4A35-AE44-649F83EF6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80FA719-F304-4891-B953-E7C8BDBDBC4B}"/>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C038A115-5C50-43F1-BECE-17AFBCC3D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E3D9574-02BF-4204-B12A-188776CF121A}"/>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199727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E2535-5BEE-45D9-ABD3-AED04A64AE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731F26-6BED-476A-AB1A-49C6BACD3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AC5740F-4F2E-40B8-B77C-6CD737E0050A}"/>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737E1CCF-347F-453D-8B21-D36D71B26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971EA4-5DD5-4CCC-B66F-5C95F3C3D7A2}"/>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29636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C8540-D922-4A27-AA07-5A53FF9EE3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E188E7-6AE5-4A6F-856F-0DC3065F09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2363360-01BE-4980-B941-6F41BEF67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BD95C4B-B609-4963-BEE2-2413C77D04CA}"/>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6" name="Footer Placeholder 5">
            <a:extLst>
              <a:ext uri="{FF2B5EF4-FFF2-40B4-BE49-F238E27FC236}">
                <a16:creationId xmlns:a16="http://schemas.microsoft.com/office/drawing/2014/main" xmlns="" id="{05AB44F1-25DE-4E32-8E5A-D55689D750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AC6BA03-1C3A-459A-BDFD-34F53AAF71D3}"/>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28788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F9535-D153-452E-B50C-4D31DF3CEC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04D61D5-6465-4E2C-92AE-8B6E1BE10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0261B65-A4E6-4A7F-9CDE-0F0A3C7F6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F4DD168-9DA2-40EC-93D2-40361DFF8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777F57B-5E68-4B85-88B0-0A1032F99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FDEF7D9-57D0-45A5-A1D3-4C2BF5EA338F}"/>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8" name="Footer Placeholder 7">
            <a:extLst>
              <a:ext uri="{FF2B5EF4-FFF2-40B4-BE49-F238E27FC236}">
                <a16:creationId xmlns:a16="http://schemas.microsoft.com/office/drawing/2014/main" xmlns="" id="{BB116283-A9CE-42DB-9A86-3A603AB0B6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1015EB1-5BC9-49F1-BA0B-3E1610D6E580}"/>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56223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B83C9-21F9-49E7-A55A-23567A75C2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C2E9468-907A-4130-9F86-3391E7BAF8D7}"/>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4" name="Footer Placeholder 3">
            <a:extLst>
              <a:ext uri="{FF2B5EF4-FFF2-40B4-BE49-F238E27FC236}">
                <a16:creationId xmlns:a16="http://schemas.microsoft.com/office/drawing/2014/main" xmlns="" id="{D7058D72-CB30-4BC1-9CC4-64408682F4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110A195-3765-436C-8710-157B6077D7E4}"/>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88961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9074BA-FD67-4D5E-8D60-08C3E141CC2D}"/>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3" name="Footer Placeholder 2">
            <a:extLst>
              <a:ext uri="{FF2B5EF4-FFF2-40B4-BE49-F238E27FC236}">
                <a16:creationId xmlns:a16="http://schemas.microsoft.com/office/drawing/2014/main" xmlns="" id="{55885A60-82FA-45A7-B1A8-E5AD954BDD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3350695-F48A-449D-B011-192BEF354AFE}"/>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617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6EECE-64AA-4EF5-A894-E0378A27F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A5084A-8100-49CE-AD78-D758BC730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2859562-A55C-4F93-8903-F55C87499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85EA939-F7B7-46E0-9D6C-ABDA13B0C941}"/>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6" name="Footer Placeholder 5">
            <a:extLst>
              <a:ext uri="{FF2B5EF4-FFF2-40B4-BE49-F238E27FC236}">
                <a16:creationId xmlns:a16="http://schemas.microsoft.com/office/drawing/2014/main" xmlns="" id="{365E0DCB-5693-481D-AF72-AA65F166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FEFDAFF-BEC3-4C7D-BB12-5017CC30EF69}"/>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284540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3C0D6-7E6C-4323-B147-01C80D2D4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305FF6E-7D78-479A-BE8D-EC366F651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643B105-8F5D-40C7-9296-25832E260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8C1994-5C67-4FCD-823A-C8061292F4C8}"/>
              </a:ext>
            </a:extLst>
          </p:cNvPr>
          <p:cNvSpPr>
            <a:spLocks noGrp="1"/>
          </p:cNvSpPr>
          <p:nvPr>
            <p:ph type="dt" sz="half" idx="10"/>
          </p:nvPr>
        </p:nvSpPr>
        <p:spPr/>
        <p:txBody>
          <a:bodyPr/>
          <a:lstStyle/>
          <a:p>
            <a:fld id="{35FEF585-5E04-4749-A8E3-13BE89A62D09}" type="datetimeFigureOut">
              <a:rPr lang="en-IN" smtClean="0"/>
              <a:t>06-01-2022</a:t>
            </a:fld>
            <a:endParaRPr lang="en-IN"/>
          </a:p>
        </p:txBody>
      </p:sp>
      <p:sp>
        <p:nvSpPr>
          <p:cNvPr id="6" name="Footer Placeholder 5">
            <a:extLst>
              <a:ext uri="{FF2B5EF4-FFF2-40B4-BE49-F238E27FC236}">
                <a16:creationId xmlns:a16="http://schemas.microsoft.com/office/drawing/2014/main" xmlns="" id="{B209894F-00F2-4F11-B6DF-A993E3696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03504AD-F698-43BB-8E6B-5009640E4201}"/>
              </a:ext>
            </a:extLst>
          </p:cNvPr>
          <p:cNvSpPr>
            <a:spLocks noGrp="1"/>
          </p:cNvSpPr>
          <p:nvPr>
            <p:ph type="sldNum" sz="quarter" idx="12"/>
          </p:nvPr>
        </p:nvSpPr>
        <p:spPr/>
        <p:txBody>
          <a:bodyPr/>
          <a:lstStyle/>
          <a:p>
            <a:fld id="{6751190E-494A-43C4-B19B-7C66C7E7FD2A}" type="slidenum">
              <a:rPr lang="en-IN" smtClean="0"/>
              <a:t>‹#›</a:t>
            </a:fld>
            <a:endParaRPr lang="en-IN"/>
          </a:p>
        </p:txBody>
      </p:sp>
    </p:spTree>
    <p:extLst>
      <p:ext uri="{BB962C8B-B14F-4D97-AF65-F5344CB8AC3E}">
        <p14:creationId xmlns:p14="http://schemas.microsoft.com/office/powerpoint/2010/main" val="365621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B3E058-BADC-4A64-B0FC-CBAE72F41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480D4F9-9C34-4D17-BCF2-7B0BF7410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AB632F-D24C-4A68-B5BA-3D7DBE414A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EF585-5E04-4749-A8E3-13BE89A62D09}" type="datetimeFigureOut">
              <a:rPr lang="en-IN" smtClean="0"/>
              <a:t>06-01-2022</a:t>
            </a:fld>
            <a:endParaRPr lang="en-IN"/>
          </a:p>
        </p:txBody>
      </p:sp>
      <p:sp>
        <p:nvSpPr>
          <p:cNvPr id="5" name="Footer Placeholder 4">
            <a:extLst>
              <a:ext uri="{FF2B5EF4-FFF2-40B4-BE49-F238E27FC236}">
                <a16:creationId xmlns:a16="http://schemas.microsoft.com/office/drawing/2014/main" xmlns="" id="{00E8F906-9C7C-44B3-9756-608364513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D9E4BA5-E6D6-4D75-9748-C4A26101D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1190E-494A-43C4-B19B-7C66C7E7FD2A}" type="slidenum">
              <a:rPr lang="en-IN" smtClean="0"/>
              <a:t>‹#›</a:t>
            </a:fld>
            <a:endParaRPr lang="en-IN"/>
          </a:p>
        </p:txBody>
      </p:sp>
    </p:spTree>
    <p:extLst>
      <p:ext uri="{BB962C8B-B14F-4D97-AF65-F5344CB8AC3E}">
        <p14:creationId xmlns:p14="http://schemas.microsoft.com/office/powerpoint/2010/main" val="290767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nline-learning.harvard.edu/course/data-science-machine-learning?delta=1" TargetMode="External"/><Relationship Id="rId2" Type="http://schemas.openxmlformats.org/officeDocument/2006/relationships/hyperlink" Target="https://click.linksynergy.com/deeplink?id=jU79Zysihs4&amp;mid=39197&amp;murl=https://www.udemy.com/course/data-science-and-machine-learning-with-python-hands-on/" TargetMode="External"/><Relationship Id="rId1" Type="http://schemas.openxmlformats.org/officeDocument/2006/relationships/slideLayout" Target="../slideLayouts/slideLayout2.xml"/><Relationship Id="rId4" Type="http://schemas.openxmlformats.org/officeDocument/2006/relationships/hyperlink" Target="https://www.edx.org/professional-certificate/harvardx-data-scienc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udemy.com/course/getting-started-with-cloud-computing-level-1/" TargetMode="External"/><Relationship Id="rId2" Type="http://schemas.openxmlformats.org/officeDocument/2006/relationships/hyperlink" Target="https://www.udemy.com/course/introduction-to-cloud-computing-with-amazon-web-services/?LSNPUBID=JVFxdTr9V80&amp;ranEAID=JVFxdTr9V80&amp;ranMID=39197&amp;ranSiteID=JVFxdTr9V80-M83TRDRO_SXoENuh7b7gLQ&amp;utm_medium=udemyads&amp;utm_source=aff-campaign" TargetMode="External"/><Relationship Id="rId1" Type="http://schemas.openxmlformats.org/officeDocument/2006/relationships/slideLayout" Target="../slideLayouts/slideLayout2.xml"/><Relationship Id="rId4" Type="http://schemas.openxmlformats.org/officeDocument/2006/relationships/hyperlink" Target="https://www.coursera.org/learn/cloud-computing?ranMID=40328&amp;ranEAID=JVFxdTr9V80&amp;ranSiteID=JVFxdTr9V80-2jwiMp59WIf7psIX8B68Dw&amp;siteID=JVFxdTr9V80-2jwiMp59WIf7psIX8B68Dw&amp;utm_content=10&amp;utm_medium=partners&amp;utm_source=linkshare&amp;utm_campaign=JVFxdTr9V8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udemy.com/course/kubernetes-getting-started" TargetMode="External"/><Relationship Id="rId2" Type="http://schemas.openxmlformats.org/officeDocument/2006/relationships/hyperlink" Target="https://www.coursera.org/learn/uva-darden-continous-delivery-devops" TargetMode="External"/><Relationship Id="rId1" Type="http://schemas.openxmlformats.org/officeDocument/2006/relationships/slideLayout" Target="../slideLayouts/slideLayout2.xml"/><Relationship Id="rId5" Type="http://schemas.openxmlformats.org/officeDocument/2006/relationships/hyperlink" Target="https://docs.microsoft.com/en-us/learn/certifications/devops-engineer/" TargetMode="External"/><Relationship Id="rId4" Type="http://schemas.openxmlformats.org/officeDocument/2006/relationships/hyperlink" Target="https://www.aws.training/Details/eLearning?id=66768"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simplilearn.com/project-management/pmp-certification-training" TargetMode="External"/><Relationship Id="rId2" Type="http://schemas.openxmlformats.org/officeDocument/2006/relationships/hyperlink" Target="https://www.coursera.org/learn/uva-darden-project-management?action=enroll&amp;authMode=signup&amp;siteID=SAyYsTvLiGQ-._wXeYFMLy0oVS1zgTRowA&amp;utm_campaign=SAyYsTvLiGQ&amp;utm_content=10&amp;utm_medium=partners&amp;utm_source=linkshare" TargetMode="External"/><Relationship Id="rId1" Type="http://schemas.openxmlformats.org/officeDocument/2006/relationships/slideLayout" Target="../slideLayouts/slideLayout2.xml"/><Relationship Id="rId4" Type="http://schemas.openxmlformats.org/officeDocument/2006/relationships/hyperlink" Target="https://www.prince2.com/usa/training/prince2/foundation/classro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CA19E-8942-4E5F-9CB2-F759DE813393}"/>
              </a:ext>
            </a:extLst>
          </p:cNvPr>
          <p:cNvSpPr>
            <a:spLocks noGrp="1"/>
          </p:cNvSpPr>
          <p:nvPr>
            <p:ph type="ctrTitle"/>
          </p:nvPr>
        </p:nvSpPr>
        <p:spPr/>
        <p:txBody>
          <a:bodyPr/>
          <a:lstStyle/>
          <a:p>
            <a:r>
              <a:rPr lang="en-IN" dirty="0"/>
              <a:t>Future of Jobs</a:t>
            </a:r>
          </a:p>
        </p:txBody>
      </p:sp>
      <p:sp>
        <p:nvSpPr>
          <p:cNvPr id="3" name="Subtitle 2">
            <a:extLst>
              <a:ext uri="{FF2B5EF4-FFF2-40B4-BE49-F238E27FC236}">
                <a16:creationId xmlns:a16="http://schemas.microsoft.com/office/drawing/2014/main" xmlns="" id="{A2297365-EC96-4ED7-980F-41A8C159BBB7}"/>
              </a:ext>
            </a:extLst>
          </p:cNvPr>
          <p:cNvSpPr>
            <a:spLocks noGrp="1"/>
          </p:cNvSpPr>
          <p:nvPr>
            <p:ph type="subTitle" idx="1"/>
          </p:nvPr>
        </p:nvSpPr>
        <p:spPr/>
        <p:txBody>
          <a:bodyPr>
            <a:normAutofit lnSpcReduction="10000"/>
          </a:bodyPr>
          <a:lstStyle/>
          <a:p>
            <a:r>
              <a:rPr lang="en-US" b="0" i="0" dirty="0">
                <a:solidFill>
                  <a:srgbClr val="000000"/>
                </a:solidFill>
                <a:effectLst/>
                <a:latin typeface="+mj-lt"/>
              </a:rPr>
              <a:t>Most in-demand tech skills for 2022</a:t>
            </a:r>
          </a:p>
          <a:p>
            <a:endParaRPr lang="en-IN" dirty="0"/>
          </a:p>
          <a:p>
            <a:r>
              <a:rPr lang="en-IN" dirty="0"/>
              <a:t>Akhil Gupta</a:t>
            </a:r>
          </a:p>
          <a:p>
            <a:r>
              <a:rPr lang="en-IN" dirty="0"/>
              <a:t>Tech @ </a:t>
            </a:r>
            <a:r>
              <a:rPr lang="en-IN" dirty="0" err="1"/>
              <a:t>Faballey</a:t>
            </a:r>
            <a:endParaRPr lang="en-IN" dirty="0"/>
          </a:p>
        </p:txBody>
      </p:sp>
    </p:spTree>
    <p:extLst>
      <p:ext uri="{BB962C8B-B14F-4D97-AF65-F5344CB8AC3E}">
        <p14:creationId xmlns:p14="http://schemas.microsoft.com/office/powerpoint/2010/main" val="3368621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ED275-EAC6-4ADA-940C-730D5B23D4AA}"/>
              </a:ext>
            </a:extLst>
          </p:cNvPr>
          <p:cNvSpPr>
            <a:spLocks noGrp="1"/>
          </p:cNvSpPr>
          <p:nvPr>
            <p:ph type="title"/>
          </p:nvPr>
        </p:nvSpPr>
        <p:spPr/>
        <p:txBody>
          <a:bodyPr/>
          <a:lstStyle/>
          <a:p>
            <a:pPr algn="ctr"/>
            <a:r>
              <a:rPr lang="en-IN" dirty="0"/>
              <a:t>But!!!</a:t>
            </a:r>
          </a:p>
        </p:txBody>
      </p:sp>
      <p:pic>
        <p:nvPicPr>
          <p:cNvPr id="5" name="Content Placeholder 4">
            <a:extLst>
              <a:ext uri="{FF2B5EF4-FFF2-40B4-BE49-F238E27FC236}">
                <a16:creationId xmlns:a16="http://schemas.microsoft.com/office/drawing/2014/main" xmlns="" id="{04897418-D85C-4235-B0E7-FD52D5DD9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268" y="1406175"/>
            <a:ext cx="7743463" cy="4351338"/>
          </a:xfrm>
        </p:spPr>
      </p:pic>
      <p:sp>
        <p:nvSpPr>
          <p:cNvPr id="6" name="Rectangle 5">
            <a:extLst>
              <a:ext uri="{FF2B5EF4-FFF2-40B4-BE49-F238E27FC236}">
                <a16:creationId xmlns:a16="http://schemas.microsoft.com/office/drawing/2014/main" xmlns="" id="{200698B3-EF7E-45E5-9E8B-7EC75F36D3BA}"/>
              </a:ext>
            </a:extLst>
          </p:cNvPr>
          <p:cNvSpPr/>
          <p:nvPr/>
        </p:nvSpPr>
        <p:spPr>
          <a:xfrm>
            <a:off x="6014906" y="1406175"/>
            <a:ext cx="3952825" cy="4351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579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8D01C-C6B0-4693-B3D0-C3A75060367B}"/>
              </a:ext>
            </a:extLst>
          </p:cNvPr>
          <p:cNvSpPr>
            <a:spLocks noGrp="1"/>
          </p:cNvSpPr>
          <p:nvPr>
            <p:ph type="title"/>
          </p:nvPr>
        </p:nvSpPr>
        <p:spPr/>
        <p:txBody>
          <a:bodyPr/>
          <a:lstStyle/>
          <a:p>
            <a:pPr algn="ctr"/>
            <a:r>
              <a:rPr lang="en-IN" dirty="0"/>
              <a:t>Real-er implications</a:t>
            </a:r>
          </a:p>
        </p:txBody>
      </p:sp>
      <p:sp>
        <p:nvSpPr>
          <p:cNvPr id="3" name="Content Placeholder 2">
            <a:extLst>
              <a:ext uri="{FF2B5EF4-FFF2-40B4-BE49-F238E27FC236}">
                <a16:creationId xmlns:a16="http://schemas.microsoft.com/office/drawing/2014/main" xmlns="" id="{D5BE4F38-F97D-4F76-BCB1-46E040AD8B52}"/>
              </a:ext>
            </a:extLst>
          </p:cNvPr>
          <p:cNvSpPr>
            <a:spLocks noGrp="1"/>
          </p:cNvSpPr>
          <p:nvPr>
            <p:ph idx="1"/>
          </p:nvPr>
        </p:nvSpPr>
        <p:spPr>
          <a:xfrm>
            <a:off x="838200" y="1825625"/>
            <a:ext cx="6376332" cy="4351338"/>
          </a:xfrm>
        </p:spPr>
        <p:txBody>
          <a:bodyPr>
            <a:normAutofit/>
          </a:bodyPr>
          <a:lstStyle/>
          <a:p>
            <a:r>
              <a:rPr lang="en-IN" dirty="0"/>
              <a:t>Usual career growth trajectory no longer applicable</a:t>
            </a:r>
          </a:p>
          <a:p>
            <a:r>
              <a:rPr lang="en-IN" dirty="0"/>
              <a:t>Whole world is theoretically your competitor</a:t>
            </a:r>
          </a:p>
          <a:p>
            <a:r>
              <a:rPr lang="en-IN" dirty="0"/>
              <a:t>Complacence is no longer an option</a:t>
            </a:r>
          </a:p>
          <a:p>
            <a:r>
              <a:rPr lang="en-IN" dirty="0"/>
              <a:t>Constant upskilling is a necessity</a:t>
            </a:r>
          </a:p>
          <a:p>
            <a:r>
              <a:rPr lang="en-IN" dirty="0"/>
              <a:t>Will have to bring more to the table</a:t>
            </a:r>
          </a:p>
          <a:p>
            <a:r>
              <a:rPr lang="en-IN" dirty="0"/>
              <a:t>True for freshers and experienced alike</a:t>
            </a:r>
          </a:p>
          <a:p>
            <a:endParaRPr lang="en-IN" dirty="0"/>
          </a:p>
        </p:txBody>
      </p:sp>
      <p:pic>
        <p:nvPicPr>
          <p:cNvPr id="5" name="Picture 4">
            <a:extLst>
              <a:ext uri="{FF2B5EF4-FFF2-40B4-BE49-F238E27FC236}">
                <a16:creationId xmlns:a16="http://schemas.microsoft.com/office/drawing/2014/main" xmlns="" id="{4D0F5C17-C786-49C6-8EA4-C911B6FD7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410" y="2036471"/>
            <a:ext cx="3484390" cy="2785058"/>
          </a:xfrm>
          <a:prstGeom prst="rect">
            <a:avLst/>
          </a:prstGeom>
        </p:spPr>
      </p:pic>
    </p:spTree>
    <p:extLst>
      <p:ext uri="{BB962C8B-B14F-4D97-AF65-F5344CB8AC3E}">
        <p14:creationId xmlns:p14="http://schemas.microsoft.com/office/powerpoint/2010/main" val="203223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CB75D-92FC-4818-AC93-2205A0B36ECB}"/>
              </a:ext>
            </a:extLst>
          </p:cNvPr>
          <p:cNvSpPr>
            <a:spLocks noGrp="1"/>
          </p:cNvSpPr>
          <p:nvPr>
            <p:ph type="ctrTitle"/>
          </p:nvPr>
        </p:nvSpPr>
        <p:spPr/>
        <p:txBody>
          <a:bodyPr/>
          <a:lstStyle/>
          <a:p>
            <a:r>
              <a:rPr lang="en-IN" dirty="0"/>
              <a:t>What skills to acquire then?</a:t>
            </a:r>
          </a:p>
        </p:txBody>
      </p:sp>
      <p:sp>
        <p:nvSpPr>
          <p:cNvPr id="3" name="Subtitle 2">
            <a:extLst>
              <a:ext uri="{FF2B5EF4-FFF2-40B4-BE49-F238E27FC236}">
                <a16:creationId xmlns:a16="http://schemas.microsoft.com/office/drawing/2014/main" xmlns="" id="{E89BC0B3-DD5D-465F-9B5E-6D7FEE766C4E}"/>
              </a:ext>
            </a:extLst>
          </p:cNvPr>
          <p:cNvSpPr>
            <a:spLocks noGrp="1"/>
          </p:cNvSpPr>
          <p:nvPr>
            <p:ph type="subTitle" idx="1"/>
          </p:nvPr>
        </p:nvSpPr>
        <p:spPr/>
        <p:txBody>
          <a:bodyPr>
            <a:normAutofit lnSpcReduction="10000"/>
          </a:bodyPr>
          <a:lstStyle/>
          <a:p>
            <a:r>
              <a:rPr lang="en-IN" dirty="0"/>
              <a:t>What’s hot? What will make my career secure? What will make my career future-proof? What is the right direction?</a:t>
            </a:r>
          </a:p>
          <a:p>
            <a:endParaRPr lang="en-IN" dirty="0"/>
          </a:p>
          <a:p>
            <a:r>
              <a:rPr lang="en-IN" dirty="0"/>
              <a:t>I have 5 recommendations for you.</a:t>
            </a:r>
          </a:p>
        </p:txBody>
      </p:sp>
    </p:spTree>
    <p:extLst>
      <p:ext uri="{BB962C8B-B14F-4D97-AF65-F5344CB8AC3E}">
        <p14:creationId xmlns:p14="http://schemas.microsoft.com/office/powerpoint/2010/main" val="163603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02540"/>
            <a:ext cx="9144000" cy="2387600"/>
          </a:xfrm>
        </p:spPr>
        <p:txBody>
          <a:bodyPr>
            <a:normAutofit fontScale="90000"/>
          </a:bodyPr>
          <a:lstStyle/>
          <a:p>
            <a:r>
              <a:rPr lang="en-IN" dirty="0"/>
              <a:t/>
            </a:r>
            <a:br>
              <a:rPr lang="en-IN" dirty="0"/>
            </a:br>
            <a:r>
              <a:rPr lang="en-IN" dirty="0"/>
              <a:t>#1</a:t>
            </a:r>
            <a:br>
              <a:rPr lang="en-IN" dirty="0"/>
            </a:br>
            <a:r>
              <a:rPr lang="en-IN" dirty="0"/>
              <a:t/>
            </a:r>
            <a:br>
              <a:rPr lang="en-IN" dirty="0"/>
            </a:br>
            <a:r>
              <a:rPr lang="en-IN" dirty="0"/>
              <a:t>Good Old Software Development and Programming</a:t>
            </a:r>
          </a:p>
        </p:txBody>
      </p:sp>
      <p:sp>
        <p:nvSpPr>
          <p:cNvPr id="3" name="Subtitle 2">
            <a:extLst>
              <a:ext uri="{FF2B5EF4-FFF2-40B4-BE49-F238E27FC236}">
                <a16:creationId xmlns:a16="http://schemas.microsoft.com/office/drawing/2014/main" xmlns="" id="{13114CA3-3FDE-4463-A8E1-50C8692E4A8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5446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1A1A0-69C7-4148-B872-4E60DCC32DB7}"/>
              </a:ext>
            </a:extLst>
          </p:cNvPr>
          <p:cNvSpPr>
            <a:spLocks noGrp="1"/>
          </p:cNvSpPr>
          <p:nvPr>
            <p:ph type="title"/>
          </p:nvPr>
        </p:nvSpPr>
        <p:spPr/>
        <p:txBody>
          <a:bodyPr/>
          <a:lstStyle/>
          <a:p>
            <a:r>
              <a:rPr lang="en-IN" dirty="0"/>
              <a:t>Programming jobs are not going anywhere.</a:t>
            </a:r>
          </a:p>
        </p:txBody>
      </p:sp>
      <p:pic>
        <p:nvPicPr>
          <p:cNvPr id="5" name="Content Placeholder 4">
            <a:extLst>
              <a:ext uri="{FF2B5EF4-FFF2-40B4-BE49-F238E27FC236}">
                <a16:creationId xmlns:a16="http://schemas.microsoft.com/office/drawing/2014/main" xmlns="" id="{36F78FBE-6789-4C06-8460-6B2E5F85A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375" y="1825625"/>
            <a:ext cx="6167250" cy="4351338"/>
          </a:xfrm>
        </p:spPr>
      </p:pic>
    </p:spTree>
    <p:extLst>
      <p:ext uri="{BB962C8B-B14F-4D97-AF65-F5344CB8AC3E}">
        <p14:creationId xmlns:p14="http://schemas.microsoft.com/office/powerpoint/2010/main" val="1820944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IN" dirty="0"/>
              <a:t>Despite being old and “boring” this is a high growth market.</a:t>
            </a:r>
          </a:p>
          <a:p>
            <a:r>
              <a:rPr lang="en-IN" dirty="0"/>
              <a:t>Programming jobs to increase by 21% by 2028.</a:t>
            </a:r>
          </a:p>
          <a:p>
            <a:r>
              <a:rPr lang="en-IN" dirty="0"/>
              <a:t>As internet adoption increases web and mobile apps need to be created to cater the needs</a:t>
            </a:r>
          </a:p>
          <a:p>
            <a:r>
              <a:rPr lang="en-IN" dirty="0"/>
              <a:t>Great starting point for everyone which can later branch into management, individual contributor or even into areas like AI/ML, Blockchain and what not.</a:t>
            </a:r>
          </a:p>
          <a:p>
            <a:r>
              <a:rPr lang="en-IN" dirty="0"/>
              <a:t>If you do not build a strong base, branching to new things will be difficult.</a:t>
            </a:r>
          </a:p>
          <a:p>
            <a:endParaRPr lang="en-IN" dirty="0"/>
          </a:p>
        </p:txBody>
      </p:sp>
    </p:spTree>
    <p:extLst>
      <p:ext uri="{BB962C8B-B14F-4D97-AF65-F5344CB8AC3E}">
        <p14:creationId xmlns:p14="http://schemas.microsoft.com/office/powerpoint/2010/main" val="170530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p:txBody>
          <a:bodyPr>
            <a:normAutofit/>
          </a:bodyPr>
          <a:lstStyle/>
          <a:p>
            <a:r>
              <a:rPr lang="en-IN" dirty="0"/>
              <a:t>Get awesome at one thing. One programming language. One framework. Choose something and excel</a:t>
            </a:r>
          </a:p>
          <a:p>
            <a:r>
              <a:rPr lang="en-IN" dirty="0"/>
              <a:t>Learning new languages then becomes about learning new syntax mostly.</a:t>
            </a:r>
          </a:p>
          <a:p>
            <a:r>
              <a:rPr lang="en-IN" sz="1900" dirty="0" err="1"/>
              <a:t>Javascript</a:t>
            </a:r>
            <a:r>
              <a:rPr lang="en-IN" sz="1900" dirty="0"/>
              <a:t> – Can literally be used anywhere. Backend, frontend, </a:t>
            </a:r>
            <a:r>
              <a:rPr lang="en-IN" sz="1900" dirty="0" err="1"/>
              <a:t>Fullstack</a:t>
            </a:r>
            <a:r>
              <a:rPr lang="en-IN" sz="1900" dirty="0"/>
              <a:t> everywhere. Truly versatile. Learn Express for backend and React for frontend.</a:t>
            </a:r>
          </a:p>
          <a:p>
            <a:r>
              <a:rPr lang="en-IN" sz="1900" dirty="0"/>
              <a:t>Python – Extremely powerful and a favourite in data and ML community</a:t>
            </a:r>
          </a:p>
          <a:p>
            <a:r>
              <a:rPr lang="en-IN" sz="1900" dirty="0"/>
              <a:t>Flutter – Build cross platform (but mostly Android) apps.</a:t>
            </a:r>
          </a:p>
          <a:p>
            <a:r>
              <a:rPr lang="en-IN" sz="1900" dirty="0"/>
              <a:t>Swift – iOS apps</a:t>
            </a:r>
          </a:p>
          <a:p>
            <a:r>
              <a:rPr lang="en-IN" sz="1900" dirty="0"/>
              <a:t>Java, </a:t>
            </a:r>
            <a:r>
              <a:rPr lang="en-IN" sz="1900" dirty="0" err="1"/>
              <a:t>.Net</a:t>
            </a:r>
            <a:r>
              <a:rPr lang="en-IN" sz="1900" dirty="0"/>
              <a:t> – Classic. Safe. Always </a:t>
            </a:r>
          </a:p>
          <a:p>
            <a:r>
              <a:rPr lang="en-IN" sz="1900" dirty="0"/>
              <a:t>Whatever rocks your boat. </a:t>
            </a:r>
          </a:p>
        </p:txBody>
      </p:sp>
    </p:spTree>
    <p:extLst>
      <p:ext uri="{BB962C8B-B14F-4D97-AF65-F5344CB8AC3E}">
        <p14:creationId xmlns:p14="http://schemas.microsoft.com/office/powerpoint/2010/main" val="418143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26540-3F25-4650-89D7-BAF76C74CB44}"/>
              </a:ext>
            </a:extLst>
          </p:cNvPr>
          <p:cNvSpPr>
            <a:spLocks noGrp="1"/>
          </p:cNvSpPr>
          <p:nvPr>
            <p:ph type="title"/>
          </p:nvPr>
        </p:nvSpPr>
        <p:spPr/>
        <p:txBody>
          <a:bodyPr/>
          <a:lstStyle/>
          <a:p>
            <a:r>
              <a:rPr lang="en-IN" dirty="0"/>
              <a:t>How?	</a:t>
            </a:r>
          </a:p>
        </p:txBody>
      </p:sp>
      <p:sp>
        <p:nvSpPr>
          <p:cNvPr id="3" name="Content Placeholder 2">
            <a:extLst>
              <a:ext uri="{FF2B5EF4-FFF2-40B4-BE49-F238E27FC236}">
                <a16:creationId xmlns:a16="http://schemas.microsoft.com/office/drawing/2014/main" xmlns="" id="{B5B99794-6058-4BE3-9AE5-D180015E0728}"/>
              </a:ext>
            </a:extLst>
          </p:cNvPr>
          <p:cNvSpPr>
            <a:spLocks noGrp="1"/>
          </p:cNvSpPr>
          <p:nvPr>
            <p:ph idx="1"/>
          </p:nvPr>
        </p:nvSpPr>
        <p:spPr/>
        <p:txBody>
          <a:bodyPr/>
          <a:lstStyle/>
          <a:p>
            <a:r>
              <a:rPr lang="en-IN" dirty="0"/>
              <a:t>Go beyond Hello World and replicating blog post scenarios. This is like reading maths.</a:t>
            </a:r>
          </a:p>
          <a:p>
            <a:r>
              <a:rPr lang="en-IN" dirty="0"/>
              <a:t>Build / Contribute to open source. People will use your product</a:t>
            </a:r>
          </a:p>
          <a:p>
            <a:r>
              <a:rPr lang="en-IN" dirty="0"/>
              <a:t>Google, YouTube and </a:t>
            </a:r>
            <a:r>
              <a:rPr lang="en-IN" dirty="0" err="1"/>
              <a:t>StackOverflow</a:t>
            </a:r>
            <a:r>
              <a:rPr lang="en-IN" dirty="0"/>
              <a:t> are your friends.</a:t>
            </a:r>
          </a:p>
          <a:p>
            <a:r>
              <a:rPr lang="en-IN" dirty="0"/>
              <a:t>Use paid services like Pluralsight.com (like Udemy but better)</a:t>
            </a:r>
          </a:p>
          <a:p>
            <a:r>
              <a:rPr lang="en-IN" dirty="0"/>
              <a:t>Find a mentor</a:t>
            </a:r>
          </a:p>
        </p:txBody>
      </p:sp>
    </p:spTree>
    <p:extLst>
      <p:ext uri="{BB962C8B-B14F-4D97-AF65-F5344CB8AC3E}">
        <p14:creationId xmlns:p14="http://schemas.microsoft.com/office/powerpoint/2010/main" val="316584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#2</a:t>
            </a:r>
            <a:br>
              <a:rPr lang="en-IN" dirty="0"/>
            </a:br>
            <a:r>
              <a:rPr lang="en-IN" dirty="0"/>
              <a:t/>
            </a:r>
            <a:br>
              <a:rPr lang="en-IN" dirty="0"/>
            </a:br>
            <a:r>
              <a:rPr lang="en-IN" dirty="0"/>
              <a:t>Data Science (and AI/ML)</a:t>
            </a:r>
          </a:p>
        </p:txBody>
      </p:sp>
    </p:spTree>
    <p:extLst>
      <p:ext uri="{BB962C8B-B14F-4D97-AF65-F5344CB8AC3E}">
        <p14:creationId xmlns:p14="http://schemas.microsoft.com/office/powerpoint/2010/main" val="111232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57969-090B-4095-84DE-679877F662E7}"/>
              </a:ext>
            </a:extLst>
          </p:cNvPr>
          <p:cNvSpPr>
            <a:spLocks noGrp="1"/>
          </p:cNvSpPr>
          <p:nvPr>
            <p:ph type="title"/>
          </p:nvPr>
        </p:nvSpPr>
        <p:spPr/>
        <p:txBody>
          <a:bodyPr/>
          <a:lstStyle/>
          <a:p>
            <a:pPr algn="ctr"/>
            <a:r>
              <a:rPr lang="en-IN" dirty="0"/>
              <a:t>Hot!!</a:t>
            </a:r>
          </a:p>
        </p:txBody>
      </p:sp>
      <p:pic>
        <p:nvPicPr>
          <p:cNvPr id="5" name="Content Placeholder 4">
            <a:extLst>
              <a:ext uri="{FF2B5EF4-FFF2-40B4-BE49-F238E27FC236}">
                <a16:creationId xmlns:a16="http://schemas.microsoft.com/office/drawing/2014/main" xmlns="" id="{FD56E9EA-687F-4701-A3DF-7D807CFE4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0387" y="2205831"/>
            <a:ext cx="5991225" cy="3590925"/>
          </a:xfrm>
        </p:spPr>
      </p:pic>
    </p:spTree>
    <p:extLst>
      <p:ext uri="{BB962C8B-B14F-4D97-AF65-F5344CB8AC3E}">
        <p14:creationId xmlns:p14="http://schemas.microsoft.com/office/powerpoint/2010/main" val="5619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F50202D-544D-4A48-B840-687B57A4F8CA}"/>
              </a:ext>
            </a:extLst>
          </p:cNvPr>
          <p:cNvSpPr>
            <a:spLocks noGrp="1"/>
          </p:cNvSpPr>
          <p:nvPr>
            <p:ph type="title"/>
          </p:nvPr>
        </p:nvSpPr>
        <p:spPr/>
        <p:txBody>
          <a:bodyPr/>
          <a:lstStyle/>
          <a:p>
            <a:pPr algn="ctr"/>
            <a:r>
              <a:rPr lang="en-IN" dirty="0"/>
              <a:t>Happy New Year</a:t>
            </a:r>
          </a:p>
        </p:txBody>
      </p:sp>
      <p:pic>
        <p:nvPicPr>
          <p:cNvPr id="14" name="Content Placeholder 13">
            <a:extLst>
              <a:ext uri="{FF2B5EF4-FFF2-40B4-BE49-F238E27FC236}">
                <a16:creationId xmlns:a16="http://schemas.microsoft.com/office/drawing/2014/main" xmlns="" id="{43A6D786-A4B8-41BC-8F59-3507D74B42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4632" y="1825625"/>
            <a:ext cx="5182735" cy="4351338"/>
          </a:xfrm>
        </p:spPr>
      </p:pic>
    </p:spTree>
    <p:extLst>
      <p:ext uri="{BB962C8B-B14F-4D97-AF65-F5344CB8AC3E}">
        <p14:creationId xmlns:p14="http://schemas.microsoft.com/office/powerpoint/2010/main" val="90824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US" dirty="0"/>
              <a:t>Refers to scientific methods, tools, processes, and algorithms that are used to extract information and insights from structured and unstructured data</a:t>
            </a:r>
            <a:endParaRPr lang="en-IN" dirty="0"/>
          </a:p>
          <a:p>
            <a:r>
              <a:rPr lang="en-IN" dirty="0"/>
              <a:t>Hottest domain in tech right now with the best packages.</a:t>
            </a:r>
          </a:p>
          <a:p>
            <a:r>
              <a:rPr lang="en-IN" dirty="0"/>
              <a:t>With a mobile in every hand the amount of data businesses are handling is unimaginable.</a:t>
            </a:r>
          </a:p>
          <a:p>
            <a:r>
              <a:rPr lang="en-IN" dirty="0"/>
              <a:t>They need people to make sense of that data.</a:t>
            </a:r>
          </a:p>
          <a:p>
            <a:r>
              <a:rPr lang="en-IN" dirty="0"/>
              <a:t>Good starting point for AI/ML</a:t>
            </a:r>
          </a:p>
          <a:p>
            <a:endParaRPr lang="en-IN" dirty="0"/>
          </a:p>
        </p:txBody>
      </p:sp>
    </p:spTree>
    <p:extLst>
      <p:ext uri="{BB962C8B-B14F-4D97-AF65-F5344CB8AC3E}">
        <p14:creationId xmlns:p14="http://schemas.microsoft.com/office/powerpoint/2010/main" val="190080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6116273" cy="4351338"/>
          </a:xfrm>
        </p:spPr>
        <p:txBody>
          <a:bodyPr>
            <a:normAutofit/>
          </a:bodyPr>
          <a:lstStyle/>
          <a:p>
            <a:r>
              <a:rPr lang="en-IN" dirty="0"/>
              <a:t>Learn Math. Really. Basically Statistics</a:t>
            </a:r>
          </a:p>
          <a:p>
            <a:r>
              <a:rPr lang="en-IN" dirty="0"/>
              <a:t>Learn Python. R and </a:t>
            </a:r>
            <a:r>
              <a:rPr lang="en-IN" dirty="0" err="1"/>
              <a:t>Javascript</a:t>
            </a:r>
            <a:r>
              <a:rPr lang="en-IN" dirty="0"/>
              <a:t> are also good. But Python is the standard</a:t>
            </a:r>
          </a:p>
          <a:p>
            <a:r>
              <a:rPr lang="en-IN" dirty="0"/>
              <a:t>Learn SQL – This is the de-facto format for querying data.</a:t>
            </a:r>
          </a:p>
          <a:p>
            <a:r>
              <a:rPr lang="en-IN" dirty="0"/>
              <a:t>Learn Math. So important that needs to be repeated.</a:t>
            </a:r>
          </a:p>
          <a:p>
            <a:r>
              <a:rPr lang="en-IN" dirty="0"/>
              <a:t>Identify, clean and enhance data.</a:t>
            </a:r>
          </a:p>
          <a:p>
            <a:r>
              <a:rPr lang="en-IN" dirty="0"/>
              <a:t>Practice with real data.</a:t>
            </a:r>
          </a:p>
        </p:txBody>
      </p:sp>
      <p:pic>
        <p:nvPicPr>
          <p:cNvPr id="5" name="Picture 4">
            <a:extLst>
              <a:ext uri="{FF2B5EF4-FFF2-40B4-BE49-F238E27FC236}">
                <a16:creationId xmlns:a16="http://schemas.microsoft.com/office/drawing/2014/main" xmlns="" id="{CAA2C144-511E-4613-9AB8-4AF27DF7C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097" y="2013358"/>
            <a:ext cx="4956029" cy="2787766"/>
          </a:xfrm>
          <a:prstGeom prst="rect">
            <a:avLst/>
          </a:prstGeom>
        </p:spPr>
      </p:pic>
    </p:spTree>
    <p:extLst>
      <p:ext uri="{BB962C8B-B14F-4D97-AF65-F5344CB8AC3E}">
        <p14:creationId xmlns:p14="http://schemas.microsoft.com/office/powerpoint/2010/main" val="330359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26540-3F25-4650-89D7-BAF76C74CB44}"/>
              </a:ext>
            </a:extLst>
          </p:cNvPr>
          <p:cNvSpPr>
            <a:spLocks noGrp="1"/>
          </p:cNvSpPr>
          <p:nvPr>
            <p:ph type="title"/>
          </p:nvPr>
        </p:nvSpPr>
        <p:spPr/>
        <p:txBody>
          <a:bodyPr/>
          <a:lstStyle/>
          <a:p>
            <a:r>
              <a:rPr lang="en-IN" dirty="0"/>
              <a:t>How?	</a:t>
            </a:r>
          </a:p>
        </p:txBody>
      </p:sp>
      <p:sp>
        <p:nvSpPr>
          <p:cNvPr id="3" name="Content Placeholder 2">
            <a:extLst>
              <a:ext uri="{FF2B5EF4-FFF2-40B4-BE49-F238E27FC236}">
                <a16:creationId xmlns:a16="http://schemas.microsoft.com/office/drawing/2014/main" xmlns="" id="{B5B99794-6058-4BE3-9AE5-D180015E0728}"/>
              </a:ext>
            </a:extLst>
          </p:cNvPr>
          <p:cNvSpPr>
            <a:spLocks noGrp="1"/>
          </p:cNvSpPr>
          <p:nvPr>
            <p:ph idx="1"/>
          </p:nvPr>
        </p:nvSpPr>
        <p:spPr/>
        <p:txBody>
          <a:bodyPr/>
          <a:lstStyle/>
          <a:p>
            <a:r>
              <a:rPr lang="en-IN" dirty="0"/>
              <a:t>All resources as programming for Python, R, </a:t>
            </a:r>
            <a:r>
              <a:rPr lang="en-IN" dirty="0" err="1"/>
              <a:t>PyTorch</a:t>
            </a:r>
            <a:r>
              <a:rPr lang="en-IN" dirty="0"/>
              <a:t>, TensorFlow, </a:t>
            </a:r>
            <a:r>
              <a:rPr lang="en-IN" dirty="0" err="1"/>
              <a:t>Keras</a:t>
            </a:r>
            <a:r>
              <a:rPr lang="en-IN" dirty="0"/>
              <a:t> etc. </a:t>
            </a:r>
          </a:p>
          <a:p>
            <a:r>
              <a:rPr lang="en-IN" dirty="0"/>
              <a:t>Google, YouTube and </a:t>
            </a:r>
            <a:r>
              <a:rPr lang="en-IN" dirty="0" err="1"/>
              <a:t>StackOverflow</a:t>
            </a:r>
            <a:r>
              <a:rPr lang="en-IN" dirty="0"/>
              <a:t> are your friends.</a:t>
            </a:r>
          </a:p>
          <a:p>
            <a:r>
              <a:rPr lang="en-IN" dirty="0"/>
              <a:t>Use paid services like Pluralsight.com (like Udemy but better)</a:t>
            </a:r>
          </a:p>
          <a:p>
            <a:r>
              <a:rPr lang="en-IN" dirty="0"/>
              <a:t>Practice with real data on Kaggle and Analytics Vidhya</a:t>
            </a:r>
          </a:p>
        </p:txBody>
      </p:sp>
    </p:spTree>
    <p:extLst>
      <p:ext uri="{BB962C8B-B14F-4D97-AF65-F5344CB8AC3E}">
        <p14:creationId xmlns:p14="http://schemas.microsoft.com/office/powerpoint/2010/main" val="1217768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D8944-5428-45D9-AB15-DED20D74EAD5}"/>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BA7A969D-49A5-45D3-A57B-376716DB38E4}"/>
              </a:ext>
            </a:extLst>
          </p:cNvPr>
          <p:cNvSpPr>
            <a:spLocks noGrp="1"/>
          </p:cNvSpPr>
          <p:nvPr>
            <p:ph idx="1"/>
          </p:nvPr>
        </p:nvSpPr>
        <p:spPr/>
        <p:txBody>
          <a:bodyPr/>
          <a:lstStyle/>
          <a:p>
            <a:pPr algn="l"/>
            <a:r>
              <a:rPr lang="en-US" b="1" i="0" u="none" strike="noStrike" dirty="0">
                <a:solidFill>
                  <a:srgbClr val="007AFF"/>
                </a:solidFill>
                <a:effectLst/>
                <a:latin typeface="-apple-system"/>
                <a:hlinkClick r:id="rId2"/>
              </a:rPr>
              <a:t>Machine Learning, Data Science, and Deep Learning with Python</a:t>
            </a:r>
            <a:endParaRPr lang="en-US" b="0" i="0" dirty="0">
              <a:solidFill>
                <a:srgbClr val="001C3B"/>
              </a:solidFill>
              <a:effectLst/>
              <a:latin typeface="proxima-nova"/>
            </a:endParaRPr>
          </a:p>
          <a:p>
            <a:r>
              <a:rPr lang="en-IN" b="1" i="0" u="none" strike="noStrike" dirty="0">
                <a:solidFill>
                  <a:srgbClr val="007AFF"/>
                </a:solidFill>
                <a:effectLst/>
                <a:latin typeface="-apple-system"/>
                <a:hlinkClick r:id="rId3"/>
              </a:rPr>
              <a:t>Data Science: Machine Learning</a:t>
            </a:r>
            <a:endParaRPr lang="en-IN" b="0" i="0" dirty="0">
              <a:solidFill>
                <a:srgbClr val="001C3B"/>
              </a:solidFill>
              <a:effectLst/>
              <a:latin typeface="proxima-nova"/>
            </a:endParaRPr>
          </a:p>
          <a:p>
            <a:r>
              <a:rPr lang="en-IN" b="1" i="0" u="none" strike="noStrike" dirty="0" err="1">
                <a:solidFill>
                  <a:srgbClr val="007AFF"/>
                </a:solidFill>
                <a:effectLst/>
                <a:latin typeface="-apple-system"/>
                <a:hlinkClick r:id="rId4"/>
              </a:rPr>
              <a:t>HarvardX's</a:t>
            </a:r>
            <a:r>
              <a:rPr lang="en-IN" b="1" i="0" u="none" strike="noStrike" dirty="0">
                <a:solidFill>
                  <a:srgbClr val="007AFF"/>
                </a:solidFill>
                <a:effectLst/>
                <a:latin typeface="-apple-system"/>
                <a:hlinkClick r:id="rId4"/>
              </a:rPr>
              <a:t> Data Science Professional Certificate</a:t>
            </a:r>
            <a:endParaRPr lang="en-IN" b="0" i="0" dirty="0">
              <a:solidFill>
                <a:srgbClr val="001C3B"/>
              </a:solidFill>
              <a:effectLst/>
              <a:latin typeface="proxima-nova"/>
            </a:endParaRPr>
          </a:p>
          <a:p>
            <a:endParaRPr lang="en-IN" dirty="0"/>
          </a:p>
        </p:txBody>
      </p:sp>
    </p:spTree>
    <p:extLst>
      <p:ext uri="{BB962C8B-B14F-4D97-AF65-F5344CB8AC3E}">
        <p14:creationId xmlns:p14="http://schemas.microsoft.com/office/powerpoint/2010/main" val="232165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#3</a:t>
            </a:r>
            <a:br>
              <a:rPr lang="en-IN" dirty="0"/>
            </a:br>
            <a:r>
              <a:rPr lang="en-IN" dirty="0"/>
              <a:t/>
            </a:r>
            <a:br>
              <a:rPr lang="en-IN" dirty="0"/>
            </a:br>
            <a:r>
              <a:rPr lang="en-IN" dirty="0"/>
              <a:t>Cloud Computing</a:t>
            </a:r>
          </a:p>
        </p:txBody>
      </p:sp>
      <p:sp>
        <p:nvSpPr>
          <p:cNvPr id="3" name="Subtitle 2">
            <a:extLst>
              <a:ext uri="{FF2B5EF4-FFF2-40B4-BE49-F238E27FC236}">
                <a16:creationId xmlns:a16="http://schemas.microsoft.com/office/drawing/2014/main" xmlns="" id="{13114CA3-3FDE-4463-A8E1-50C8692E4A8A}"/>
              </a:ext>
            </a:extLst>
          </p:cNvPr>
          <p:cNvSpPr>
            <a:spLocks noGrp="1"/>
          </p:cNvSpPr>
          <p:nvPr>
            <p:ph type="subTitle" idx="1"/>
          </p:nvPr>
        </p:nvSpPr>
        <p:spPr>
          <a:xfrm>
            <a:off x="1524000" y="3627205"/>
            <a:ext cx="9144000" cy="1655762"/>
          </a:xfrm>
        </p:spPr>
        <p:txBody>
          <a:bodyPr/>
          <a:lstStyle/>
          <a:p>
            <a:endParaRPr lang="en-IN" dirty="0"/>
          </a:p>
        </p:txBody>
      </p:sp>
    </p:spTree>
    <p:extLst>
      <p:ext uri="{BB962C8B-B14F-4D97-AF65-F5344CB8AC3E}">
        <p14:creationId xmlns:p14="http://schemas.microsoft.com/office/powerpoint/2010/main" val="2086306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DCBFD-C5F5-48E2-A6BA-7F00AF9B563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B365430D-E799-42E7-9F8D-16210CF529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905794"/>
            <a:ext cx="8382000" cy="4191000"/>
          </a:xfrm>
        </p:spPr>
      </p:pic>
    </p:spTree>
    <p:extLst>
      <p:ext uri="{BB962C8B-B14F-4D97-AF65-F5344CB8AC3E}">
        <p14:creationId xmlns:p14="http://schemas.microsoft.com/office/powerpoint/2010/main" val="3169319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US" dirty="0"/>
              <a:t>Refers to storing and accessing computing services, such as databases, software, servers, networking, and analytics over the internet.</a:t>
            </a:r>
            <a:r>
              <a:rPr lang="en-IN" dirty="0"/>
              <a:t>Hottest domain in tech right now with the best packages.</a:t>
            </a:r>
          </a:p>
          <a:p>
            <a:r>
              <a:rPr lang="en-IN" dirty="0"/>
              <a:t>Owning servers is so 20</a:t>
            </a:r>
            <a:r>
              <a:rPr lang="en-IN" baseline="30000" dirty="0"/>
              <a:t>th</a:t>
            </a:r>
            <a:r>
              <a:rPr lang="en-IN" dirty="0"/>
              <a:t> century.</a:t>
            </a:r>
          </a:p>
          <a:p>
            <a:r>
              <a:rPr lang="en-IN" dirty="0"/>
              <a:t>AWS, Azure and GCP running majority of the internet</a:t>
            </a:r>
          </a:p>
          <a:p>
            <a:r>
              <a:rPr lang="en-IN" dirty="0"/>
              <a:t>High adoption which means high demand.</a:t>
            </a:r>
          </a:p>
          <a:p>
            <a:r>
              <a:rPr lang="en-IN" dirty="0"/>
              <a:t>As products scale in terms of usage and complexity, so does the inherent infrastructure requirements.</a:t>
            </a:r>
          </a:p>
          <a:p>
            <a:endParaRPr lang="en-IN" dirty="0"/>
          </a:p>
        </p:txBody>
      </p:sp>
    </p:spTree>
    <p:extLst>
      <p:ext uri="{BB962C8B-B14F-4D97-AF65-F5344CB8AC3E}">
        <p14:creationId xmlns:p14="http://schemas.microsoft.com/office/powerpoint/2010/main" val="428799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10515600" cy="4351338"/>
          </a:xfrm>
        </p:spPr>
        <p:txBody>
          <a:bodyPr>
            <a:normAutofit/>
          </a:bodyPr>
          <a:lstStyle/>
          <a:p>
            <a:r>
              <a:rPr lang="en-IN" dirty="0"/>
              <a:t>Cover your basics – Networking, security and architecture.</a:t>
            </a:r>
          </a:p>
          <a:p>
            <a:r>
              <a:rPr lang="en-IN" dirty="0"/>
              <a:t>Learn about specific offerings from each provider and decide which one to specialise in.</a:t>
            </a:r>
          </a:p>
          <a:p>
            <a:r>
              <a:rPr lang="en-IN" dirty="0"/>
              <a:t>Practice with practical implementation – deployment, migrations, load balancing and scaling, storage, disaster recovery.</a:t>
            </a:r>
          </a:p>
          <a:p>
            <a:r>
              <a:rPr lang="en-IN" dirty="0"/>
              <a:t>Official training and certifications.</a:t>
            </a:r>
          </a:p>
          <a:p>
            <a:r>
              <a:rPr lang="en-IN" dirty="0"/>
              <a:t>I personally recommend AWS</a:t>
            </a:r>
          </a:p>
        </p:txBody>
      </p:sp>
    </p:spTree>
    <p:extLst>
      <p:ext uri="{BB962C8B-B14F-4D97-AF65-F5344CB8AC3E}">
        <p14:creationId xmlns:p14="http://schemas.microsoft.com/office/powerpoint/2010/main" val="3864609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26540-3F25-4650-89D7-BAF76C74CB44}"/>
              </a:ext>
            </a:extLst>
          </p:cNvPr>
          <p:cNvSpPr>
            <a:spLocks noGrp="1"/>
          </p:cNvSpPr>
          <p:nvPr>
            <p:ph type="title"/>
          </p:nvPr>
        </p:nvSpPr>
        <p:spPr/>
        <p:txBody>
          <a:bodyPr/>
          <a:lstStyle/>
          <a:p>
            <a:r>
              <a:rPr lang="en-IN" dirty="0"/>
              <a:t>How?	</a:t>
            </a:r>
          </a:p>
        </p:txBody>
      </p:sp>
      <p:sp>
        <p:nvSpPr>
          <p:cNvPr id="3" name="Content Placeholder 2">
            <a:extLst>
              <a:ext uri="{FF2B5EF4-FFF2-40B4-BE49-F238E27FC236}">
                <a16:creationId xmlns:a16="http://schemas.microsoft.com/office/drawing/2014/main" xmlns="" id="{B5B99794-6058-4BE3-9AE5-D180015E0728}"/>
              </a:ext>
            </a:extLst>
          </p:cNvPr>
          <p:cNvSpPr>
            <a:spLocks noGrp="1"/>
          </p:cNvSpPr>
          <p:nvPr>
            <p:ph idx="1"/>
          </p:nvPr>
        </p:nvSpPr>
        <p:spPr/>
        <p:txBody>
          <a:bodyPr/>
          <a:lstStyle/>
          <a:p>
            <a:r>
              <a:rPr lang="en-IN" dirty="0"/>
              <a:t>Nothing beats official documentation from AWS, GCP and Microsoft.</a:t>
            </a:r>
          </a:p>
          <a:p>
            <a:r>
              <a:rPr lang="en-IN" dirty="0"/>
              <a:t>Google, YouTube and </a:t>
            </a:r>
            <a:r>
              <a:rPr lang="en-IN" dirty="0" err="1"/>
              <a:t>StackOverflow</a:t>
            </a:r>
            <a:r>
              <a:rPr lang="en-IN" dirty="0"/>
              <a:t> are your friends.</a:t>
            </a:r>
          </a:p>
          <a:p>
            <a:r>
              <a:rPr lang="en-IN" dirty="0"/>
              <a:t>Use paid services like Pluralsight.com (like Udemy but better)</a:t>
            </a:r>
          </a:p>
        </p:txBody>
      </p:sp>
    </p:spTree>
    <p:extLst>
      <p:ext uri="{BB962C8B-B14F-4D97-AF65-F5344CB8AC3E}">
        <p14:creationId xmlns:p14="http://schemas.microsoft.com/office/powerpoint/2010/main" val="290195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F70FC-5170-4057-87D4-18E76A5AB9C0}"/>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DCA11967-AE69-4A57-8473-431293A836E3}"/>
              </a:ext>
            </a:extLst>
          </p:cNvPr>
          <p:cNvSpPr>
            <a:spLocks noGrp="1"/>
          </p:cNvSpPr>
          <p:nvPr>
            <p:ph idx="1"/>
          </p:nvPr>
        </p:nvSpPr>
        <p:spPr/>
        <p:txBody>
          <a:bodyPr/>
          <a:lstStyle/>
          <a:p>
            <a:r>
              <a:rPr lang="en-US" dirty="0">
                <a:hlinkClick r:id="rId2"/>
              </a:rPr>
              <a:t>Introduction to Cloud Computing with Amazon Web Services</a:t>
            </a:r>
            <a:endParaRPr lang="en-US" dirty="0"/>
          </a:p>
          <a:p>
            <a:r>
              <a:rPr lang="en-US" dirty="0">
                <a:hlinkClick r:id="rId3"/>
              </a:rPr>
              <a:t>Getting Started with Cloud Computing — Level 1 </a:t>
            </a:r>
            <a:endParaRPr lang="en-US" dirty="0"/>
          </a:p>
          <a:p>
            <a:r>
              <a:rPr lang="en-US" dirty="0">
                <a:hlinkClick r:id="rId4"/>
              </a:rPr>
              <a:t>Cloud Computing Concepts by Coursera</a:t>
            </a:r>
            <a:endParaRPr lang="en-IN" dirty="0"/>
          </a:p>
        </p:txBody>
      </p:sp>
    </p:spTree>
    <p:extLst>
      <p:ext uri="{BB962C8B-B14F-4D97-AF65-F5344CB8AC3E}">
        <p14:creationId xmlns:p14="http://schemas.microsoft.com/office/powerpoint/2010/main" val="94650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EB0B8-2A2B-4447-BA28-469F0FCF6427}"/>
              </a:ext>
            </a:extLst>
          </p:cNvPr>
          <p:cNvSpPr>
            <a:spLocks noGrp="1"/>
          </p:cNvSpPr>
          <p:nvPr>
            <p:ph type="title"/>
          </p:nvPr>
        </p:nvSpPr>
        <p:spPr>
          <a:xfrm>
            <a:off x="839788" y="457200"/>
            <a:ext cx="3932237" cy="876650"/>
          </a:xfrm>
        </p:spPr>
        <p:txBody>
          <a:bodyPr/>
          <a:lstStyle/>
          <a:p>
            <a:pPr algn="ctr"/>
            <a:r>
              <a:rPr lang="en-IN" dirty="0"/>
              <a:t>Akhil Gupta</a:t>
            </a:r>
          </a:p>
        </p:txBody>
      </p:sp>
      <p:sp>
        <p:nvSpPr>
          <p:cNvPr id="4" name="Text Placeholder 3">
            <a:extLst>
              <a:ext uri="{FF2B5EF4-FFF2-40B4-BE49-F238E27FC236}">
                <a16:creationId xmlns:a16="http://schemas.microsoft.com/office/drawing/2014/main" xmlns="" id="{778E76C7-3BDD-4E72-99FA-4F35C29B260F}"/>
              </a:ext>
            </a:extLst>
          </p:cNvPr>
          <p:cNvSpPr>
            <a:spLocks noGrp="1"/>
          </p:cNvSpPr>
          <p:nvPr>
            <p:ph type="body" sz="half" idx="2"/>
          </p:nvPr>
        </p:nvSpPr>
        <p:spPr>
          <a:xfrm>
            <a:off x="839788" y="2057400"/>
            <a:ext cx="5460344" cy="2421135"/>
          </a:xfrm>
        </p:spPr>
        <p:txBody>
          <a:bodyPr>
            <a:normAutofit fontScale="92500" lnSpcReduction="20000"/>
          </a:bodyPr>
          <a:lstStyle/>
          <a:p>
            <a:pPr marL="285750" indent="-285750">
              <a:buFont typeface="Arial" panose="020B0604020202020204" pitchFamily="34" charset="0"/>
              <a:buChar char="•"/>
            </a:pPr>
            <a:r>
              <a:rPr lang="en-IN" dirty="0"/>
              <a:t>Head technology at </a:t>
            </a:r>
            <a:r>
              <a:rPr lang="en-IN" dirty="0" err="1"/>
              <a:t>Faballey</a:t>
            </a:r>
            <a:endParaRPr lang="en-IN" dirty="0"/>
          </a:p>
          <a:p>
            <a:pPr marL="285750" indent="-285750">
              <a:buFont typeface="Arial" panose="020B0604020202020204" pitchFamily="34" charset="0"/>
              <a:buChar char="•"/>
            </a:pPr>
            <a:r>
              <a:rPr lang="en-IN" dirty="0"/>
              <a:t>15+ years in the field of Tech and Product</a:t>
            </a:r>
          </a:p>
          <a:p>
            <a:pPr marL="285750" indent="-285750">
              <a:buFont typeface="Arial" panose="020B0604020202020204" pitchFamily="34" charset="0"/>
              <a:buChar char="•"/>
            </a:pPr>
            <a:r>
              <a:rPr lang="en-IN" dirty="0"/>
              <a:t>9+ years of entrepreneurial experience</a:t>
            </a:r>
          </a:p>
          <a:p>
            <a:pPr marL="285750" indent="-285750">
              <a:buFont typeface="Arial" panose="020B0604020202020204" pitchFamily="34" charset="0"/>
              <a:buChar char="•"/>
            </a:pPr>
            <a:r>
              <a:rPr lang="en-IN" dirty="0"/>
              <a:t>Programming language polyglot</a:t>
            </a:r>
          </a:p>
          <a:p>
            <a:pPr marL="285750" indent="-285750">
              <a:buFont typeface="Arial" panose="020B0604020202020204" pitchFamily="34" charset="0"/>
              <a:buChar char="•"/>
            </a:pPr>
            <a:r>
              <a:rPr lang="en-IN" dirty="0"/>
              <a:t>Prolific open source creator/contributor</a:t>
            </a:r>
          </a:p>
          <a:p>
            <a:pPr marL="285750" indent="-285750">
              <a:buFont typeface="Arial" panose="020B0604020202020204" pitchFamily="34" charset="0"/>
              <a:buChar char="•"/>
            </a:pPr>
            <a:r>
              <a:rPr lang="en-IN" dirty="0"/>
              <a:t>Love to try new things (happy to fail)</a:t>
            </a:r>
          </a:p>
          <a:p>
            <a:pPr marL="285750" indent="-285750">
              <a:buFont typeface="Arial" panose="020B0604020202020204" pitchFamily="34" charset="0"/>
              <a:buChar char="•"/>
            </a:pPr>
            <a:r>
              <a:rPr lang="en-IN" dirty="0"/>
              <a:t>Write @ https://akhil.me</a:t>
            </a:r>
          </a:p>
          <a:p>
            <a:pPr marL="285750" indent="-285750">
              <a:buFont typeface="Arial" panose="020B0604020202020204" pitchFamily="34" charset="0"/>
              <a:buChar char="•"/>
            </a:pPr>
            <a:r>
              <a:rPr lang="en-IN" dirty="0"/>
              <a:t>Fun Fact  - search “akhil bhangra” on YouTube.</a:t>
            </a:r>
          </a:p>
          <a:p>
            <a:endParaRPr lang="en-IN" dirty="0"/>
          </a:p>
        </p:txBody>
      </p:sp>
      <p:pic>
        <p:nvPicPr>
          <p:cNvPr id="10" name="Picture Placeholder 9">
            <a:extLst>
              <a:ext uri="{FF2B5EF4-FFF2-40B4-BE49-F238E27FC236}">
                <a16:creationId xmlns:a16="http://schemas.microsoft.com/office/drawing/2014/main" xmlns="" id="{5DE6C7DB-F67F-4576-8D60-14666E343B7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026" r="-7026"/>
          <a:stretch/>
        </p:blipFill>
        <p:spPr>
          <a:xfrm>
            <a:off x="6627303" y="457200"/>
            <a:ext cx="4590686" cy="40213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TextBox 15">
            <a:extLst>
              <a:ext uri="{FF2B5EF4-FFF2-40B4-BE49-F238E27FC236}">
                <a16:creationId xmlns:a16="http://schemas.microsoft.com/office/drawing/2014/main" xmlns="" id="{95BC63AC-A364-495F-8B48-9830CAFBCE4F}"/>
              </a:ext>
            </a:extLst>
          </p:cNvPr>
          <p:cNvSpPr txBox="1"/>
          <p:nvPr/>
        </p:nvSpPr>
        <p:spPr>
          <a:xfrm>
            <a:off x="8554304" y="6119336"/>
            <a:ext cx="4897400" cy="738664"/>
          </a:xfrm>
          <a:prstGeom prst="rect">
            <a:avLst/>
          </a:prstGeom>
          <a:noFill/>
        </p:spPr>
        <p:txBody>
          <a:bodyPr wrap="square" rtlCol="0">
            <a:spAutoFit/>
          </a:bodyPr>
          <a:lstStyle/>
          <a:p>
            <a:r>
              <a:rPr lang="en-IN" sz="1400" dirty="0" err="1" smtClean="0"/>
              <a:t>Github</a:t>
            </a:r>
            <a:r>
              <a:rPr lang="en-IN" sz="1400" dirty="0" smtClean="0"/>
              <a:t> </a:t>
            </a:r>
            <a:r>
              <a:rPr lang="en-IN" sz="1400" dirty="0"/>
              <a:t>- https://github.com/akhilrex</a:t>
            </a:r>
            <a:endParaRPr lang="en-IN" sz="1400" dirty="0" smtClean="0"/>
          </a:p>
          <a:p>
            <a:r>
              <a:rPr lang="en-IN" sz="1400" dirty="0" smtClean="0"/>
              <a:t>Twitter </a:t>
            </a:r>
            <a:r>
              <a:rPr lang="en-IN" sz="1400" dirty="0"/>
              <a:t>- @akhilrex</a:t>
            </a:r>
          </a:p>
          <a:p>
            <a:r>
              <a:rPr lang="en-IN" sz="1400" dirty="0"/>
              <a:t>LinkedIn - https://www.linkedin.com/in/akhilrex</a:t>
            </a:r>
          </a:p>
        </p:txBody>
      </p:sp>
    </p:spTree>
    <p:extLst>
      <p:ext uri="{BB962C8B-B14F-4D97-AF65-F5344CB8AC3E}">
        <p14:creationId xmlns:p14="http://schemas.microsoft.com/office/powerpoint/2010/main" val="2438479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#4</a:t>
            </a:r>
            <a:br>
              <a:rPr lang="en-IN" dirty="0"/>
            </a:br>
            <a:r>
              <a:rPr lang="en-IN" dirty="0"/>
              <a:t/>
            </a:r>
            <a:br>
              <a:rPr lang="en-IN" dirty="0"/>
            </a:br>
            <a:r>
              <a:rPr lang="en-IN" dirty="0"/>
              <a:t>DevOps</a:t>
            </a:r>
          </a:p>
        </p:txBody>
      </p:sp>
      <p:sp>
        <p:nvSpPr>
          <p:cNvPr id="3" name="Subtitle 2">
            <a:extLst>
              <a:ext uri="{FF2B5EF4-FFF2-40B4-BE49-F238E27FC236}">
                <a16:creationId xmlns:a16="http://schemas.microsoft.com/office/drawing/2014/main" xmlns="" id="{13114CA3-3FDE-4463-A8E1-50C8692E4A8A}"/>
              </a:ext>
            </a:extLst>
          </p:cNvPr>
          <p:cNvSpPr>
            <a:spLocks noGrp="1"/>
          </p:cNvSpPr>
          <p:nvPr>
            <p:ph type="subTitle" idx="1"/>
          </p:nvPr>
        </p:nvSpPr>
        <p:spPr>
          <a:xfrm>
            <a:off x="1524000" y="3627205"/>
            <a:ext cx="9144000" cy="1655762"/>
          </a:xfrm>
        </p:spPr>
        <p:txBody>
          <a:bodyPr/>
          <a:lstStyle/>
          <a:p>
            <a:endParaRPr lang="en-IN" dirty="0"/>
          </a:p>
        </p:txBody>
      </p:sp>
    </p:spTree>
    <p:extLst>
      <p:ext uri="{BB962C8B-B14F-4D97-AF65-F5344CB8AC3E}">
        <p14:creationId xmlns:p14="http://schemas.microsoft.com/office/powerpoint/2010/main" val="242252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95487-833B-4236-8106-DDA3DEE35662}"/>
              </a:ext>
            </a:extLst>
          </p:cNvPr>
          <p:cNvSpPr>
            <a:spLocks noGrp="1"/>
          </p:cNvSpPr>
          <p:nvPr>
            <p:ph type="title"/>
          </p:nvPr>
        </p:nvSpPr>
        <p:spPr/>
        <p:txBody>
          <a:bodyPr/>
          <a:lstStyle/>
          <a:p>
            <a:pPr algn="ctr"/>
            <a:r>
              <a:rPr lang="en-IN" dirty="0"/>
              <a:t>We can do this in docker!</a:t>
            </a:r>
          </a:p>
        </p:txBody>
      </p:sp>
      <p:pic>
        <p:nvPicPr>
          <p:cNvPr id="9" name="Content Placeholder 8">
            <a:extLst>
              <a:ext uri="{FF2B5EF4-FFF2-40B4-BE49-F238E27FC236}">
                <a16:creationId xmlns:a16="http://schemas.microsoft.com/office/drawing/2014/main" xmlns="" id="{D436BF07-BC37-4253-ADF2-113C5528E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2839" y="1690688"/>
            <a:ext cx="6746322" cy="3669999"/>
          </a:xfrm>
        </p:spPr>
      </p:pic>
    </p:spTree>
    <p:extLst>
      <p:ext uri="{BB962C8B-B14F-4D97-AF65-F5344CB8AC3E}">
        <p14:creationId xmlns:p14="http://schemas.microsoft.com/office/powerpoint/2010/main" val="801962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US" dirty="0"/>
              <a:t>Refers to set of practices and tools that combine software development and IT operations to shorten the systems development life cycle. In simple terms, it aims to make the process of building, testing and releasing software – faster and more reliable</a:t>
            </a:r>
            <a:r>
              <a:rPr lang="en-IN" dirty="0"/>
              <a:t>.</a:t>
            </a:r>
          </a:p>
          <a:p>
            <a:r>
              <a:rPr lang="en-IN" dirty="0"/>
              <a:t>Perfectly paired with Cloud adoption.</a:t>
            </a:r>
          </a:p>
          <a:p>
            <a:r>
              <a:rPr lang="en-IN" dirty="0"/>
              <a:t>Not only limited to large organisations</a:t>
            </a:r>
          </a:p>
          <a:p>
            <a:r>
              <a:rPr lang="en-IN" dirty="0"/>
              <a:t>Transition from Developer to DevOps is manageably easy</a:t>
            </a:r>
          </a:p>
          <a:p>
            <a:endParaRPr lang="en-IN" dirty="0"/>
          </a:p>
        </p:txBody>
      </p:sp>
    </p:spTree>
    <p:extLst>
      <p:ext uri="{BB962C8B-B14F-4D97-AF65-F5344CB8AC3E}">
        <p14:creationId xmlns:p14="http://schemas.microsoft.com/office/powerpoint/2010/main" val="495846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10515600" cy="4351338"/>
          </a:xfrm>
        </p:spPr>
        <p:txBody>
          <a:bodyPr>
            <a:normAutofit lnSpcReduction="10000"/>
          </a:bodyPr>
          <a:lstStyle/>
          <a:p>
            <a:r>
              <a:rPr lang="en-IN" dirty="0"/>
              <a:t>Have strong programming basics</a:t>
            </a:r>
          </a:p>
          <a:p>
            <a:r>
              <a:rPr lang="en-IN" dirty="0"/>
              <a:t>Cover your basics – Version Control, Scripting,  Continuous Integration and Deployment, Automated builds and tests</a:t>
            </a:r>
          </a:p>
          <a:p>
            <a:r>
              <a:rPr lang="en-IN" dirty="0"/>
              <a:t>Learn different ways of software delivery and deployment – Architecture (microservices), Containerisation (Docker etc) and orchestration (Kubernetes)</a:t>
            </a:r>
          </a:p>
          <a:p>
            <a:r>
              <a:rPr lang="en-IN" dirty="0"/>
              <a:t>Get a bunch of cheap computers, raspberry </a:t>
            </a:r>
            <a:r>
              <a:rPr lang="en-IN" dirty="0" err="1"/>
              <a:t>pis</a:t>
            </a:r>
            <a:r>
              <a:rPr lang="en-IN" dirty="0"/>
              <a:t>. Practice extensively on local setups to learn infra setup using tools like Ansible, Puppet etc.</a:t>
            </a:r>
          </a:p>
          <a:p>
            <a:r>
              <a:rPr lang="en-IN" dirty="0"/>
              <a:t>Learn serverless</a:t>
            </a:r>
          </a:p>
        </p:txBody>
      </p:sp>
    </p:spTree>
    <p:extLst>
      <p:ext uri="{BB962C8B-B14F-4D97-AF65-F5344CB8AC3E}">
        <p14:creationId xmlns:p14="http://schemas.microsoft.com/office/powerpoint/2010/main" val="194242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2066F-9FAC-425E-9C54-8AC2C2DAC2A1}"/>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CF66B7E6-ABC3-41B7-9A9F-0EA91E571073}"/>
              </a:ext>
            </a:extLst>
          </p:cNvPr>
          <p:cNvSpPr>
            <a:spLocks noGrp="1"/>
          </p:cNvSpPr>
          <p:nvPr>
            <p:ph idx="1"/>
          </p:nvPr>
        </p:nvSpPr>
        <p:spPr/>
        <p:txBody>
          <a:bodyPr/>
          <a:lstStyle/>
          <a:p>
            <a:r>
              <a:rPr lang="en-IN" dirty="0">
                <a:hlinkClick r:id="rId2"/>
              </a:rPr>
              <a:t>Continuous Delivery &amp; DevOps</a:t>
            </a:r>
            <a:endParaRPr lang="en-IN" dirty="0"/>
          </a:p>
          <a:p>
            <a:r>
              <a:rPr lang="en-IN" dirty="0">
                <a:hlinkClick r:id="rId3"/>
              </a:rPr>
              <a:t>Kubernetes: Getting Started</a:t>
            </a:r>
            <a:endParaRPr lang="en-IN" dirty="0"/>
          </a:p>
          <a:p>
            <a:r>
              <a:rPr lang="en-US" dirty="0">
                <a:hlinkClick r:id="rId4"/>
              </a:rPr>
              <a:t>Getting Started with DevOps on AWS</a:t>
            </a:r>
            <a:endParaRPr lang="en-US" dirty="0"/>
          </a:p>
          <a:p>
            <a:r>
              <a:rPr lang="en-IN" dirty="0">
                <a:hlinkClick r:id="rId5"/>
              </a:rPr>
              <a:t>Microsoft Certified: DevOps Engineer Expert</a:t>
            </a:r>
            <a:endParaRPr lang="en-IN" dirty="0"/>
          </a:p>
        </p:txBody>
      </p:sp>
    </p:spTree>
    <p:extLst>
      <p:ext uri="{BB962C8B-B14F-4D97-AF65-F5344CB8AC3E}">
        <p14:creationId xmlns:p14="http://schemas.microsoft.com/office/powerpoint/2010/main" val="1414442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F1002-645A-4B3C-97F7-0C13AFDF059D}"/>
              </a:ext>
            </a:extLst>
          </p:cNvPr>
          <p:cNvSpPr>
            <a:spLocks noGrp="1"/>
          </p:cNvSpPr>
          <p:nvPr>
            <p:ph type="ctrTitle"/>
          </p:nvPr>
        </p:nvSpPr>
        <p:spPr>
          <a:xfrm>
            <a:off x="1524000" y="1927707"/>
            <a:ext cx="9144000" cy="2387600"/>
          </a:xfrm>
        </p:spPr>
        <p:txBody>
          <a:bodyPr>
            <a:normAutofit fontScale="90000"/>
          </a:bodyPr>
          <a:lstStyle/>
          <a:p>
            <a:r>
              <a:rPr lang="en-IN" dirty="0"/>
              <a:t/>
            </a:r>
            <a:br>
              <a:rPr lang="en-IN" dirty="0"/>
            </a:br>
            <a:r>
              <a:rPr lang="en-IN" dirty="0"/>
              <a:t>#5</a:t>
            </a:r>
            <a:br>
              <a:rPr lang="en-IN" dirty="0"/>
            </a:br>
            <a:r>
              <a:rPr lang="en-IN" dirty="0"/>
              <a:t/>
            </a:r>
            <a:br>
              <a:rPr lang="en-IN" dirty="0"/>
            </a:br>
            <a:r>
              <a:rPr lang="en-IN" dirty="0"/>
              <a:t>Project Management</a:t>
            </a:r>
          </a:p>
        </p:txBody>
      </p:sp>
    </p:spTree>
    <p:extLst>
      <p:ext uri="{BB962C8B-B14F-4D97-AF65-F5344CB8AC3E}">
        <p14:creationId xmlns:p14="http://schemas.microsoft.com/office/powerpoint/2010/main" val="31693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462B1-A320-4B2E-8830-E181C763E6BB}"/>
              </a:ext>
            </a:extLst>
          </p:cNvPr>
          <p:cNvSpPr>
            <a:spLocks noGrp="1"/>
          </p:cNvSpPr>
          <p:nvPr>
            <p:ph type="title"/>
          </p:nvPr>
        </p:nvSpPr>
        <p:spPr/>
        <p:txBody>
          <a:bodyPr/>
          <a:lstStyle/>
          <a:p>
            <a:pPr algn="ctr"/>
            <a:r>
              <a:rPr lang="en-IN" dirty="0"/>
              <a:t>Perceptions!</a:t>
            </a:r>
          </a:p>
        </p:txBody>
      </p:sp>
      <p:pic>
        <p:nvPicPr>
          <p:cNvPr id="5" name="Content Placeholder 4">
            <a:extLst>
              <a:ext uri="{FF2B5EF4-FFF2-40B4-BE49-F238E27FC236}">
                <a16:creationId xmlns:a16="http://schemas.microsoft.com/office/drawing/2014/main" xmlns="" id="{C40FFED8-D18A-4BD3-8F6A-15701AB26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3509784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860F3-BDBE-402D-890E-2AEFA63918E1}"/>
              </a:ext>
            </a:extLst>
          </p:cNvPr>
          <p:cNvSpPr>
            <a:spLocks noGrp="1"/>
          </p:cNvSpPr>
          <p:nvPr>
            <p:ph type="title"/>
          </p:nvPr>
        </p:nvSpPr>
        <p:spPr/>
        <p:txBody>
          <a:bodyPr/>
          <a:lstStyle/>
          <a:p>
            <a:r>
              <a:rPr lang="en-IN" dirty="0"/>
              <a:t>Why this?</a:t>
            </a:r>
          </a:p>
        </p:txBody>
      </p:sp>
      <p:sp>
        <p:nvSpPr>
          <p:cNvPr id="3" name="Content Placeholder 2">
            <a:extLst>
              <a:ext uri="{FF2B5EF4-FFF2-40B4-BE49-F238E27FC236}">
                <a16:creationId xmlns:a16="http://schemas.microsoft.com/office/drawing/2014/main" xmlns="" id="{7B8EE057-CF17-4820-9736-9E2255FAB05F}"/>
              </a:ext>
            </a:extLst>
          </p:cNvPr>
          <p:cNvSpPr>
            <a:spLocks noGrp="1"/>
          </p:cNvSpPr>
          <p:nvPr>
            <p:ph idx="1"/>
          </p:nvPr>
        </p:nvSpPr>
        <p:spPr/>
        <p:txBody>
          <a:bodyPr/>
          <a:lstStyle/>
          <a:p>
            <a:r>
              <a:rPr lang="en-IN" dirty="0"/>
              <a:t>Always in demand. As projects grow in scale and size a dedicated product manager becomes a necessity.</a:t>
            </a:r>
          </a:p>
          <a:p>
            <a:r>
              <a:rPr lang="en-IN" dirty="0"/>
              <a:t>Even more important role looking at how teams are now distributed.</a:t>
            </a:r>
          </a:p>
          <a:p>
            <a:r>
              <a:rPr lang="en-IN" dirty="0"/>
              <a:t>Easy to transition from a developer role.</a:t>
            </a:r>
          </a:p>
          <a:p>
            <a:r>
              <a:rPr lang="en-IN" dirty="0"/>
              <a:t>Constant and clear career growth</a:t>
            </a:r>
          </a:p>
          <a:p>
            <a:r>
              <a:rPr lang="en-IN" dirty="0"/>
              <a:t>Easily transferrable skills</a:t>
            </a:r>
          </a:p>
          <a:p>
            <a:endParaRPr lang="en-IN" dirty="0"/>
          </a:p>
        </p:txBody>
      </p:sp>
    </p:spTree>
    <p:extLst>
      <p:ext uri="{BB962C8B-B14F-4D97-AF65-F5344CB8AC3E}">
        <p14:creationId xmlns:p14="http://schemas.microsoft.com/office/powerpoint/2010/main" val="1541272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F3A6-7E73-4EBB-85AF-31A9113617D6}"/>
              </a:ext>
            </a:extLst>
          </p:cNvPr>
          <p:cNvSpPr>
            <a:spLocks noGrp="1"/>
          </p:cNvSpPr>
          <p:nvPr>
            <p:ph type="title"/>
          </p:nvPr>
        </p:nvSpPr>
        <p:spPr/>
        <p:txBody>
          <a:bodyPr/>
          <a:lstStyle/>
          <a:p>
            <a:r>
              <a:rPr lang="en-IN" dirty="0"/>
              <a:t>What you should do?	</a:t>
            </a:r>
          </a:p>
        </p:txBody>
      </p:sp>
      <p:sp>
        <p:nvSpPr>
          <p:cNvPr id="3" name="Content Placeholder 2">
            <a:extLst>
              <a:ext uri="{FF2B5EF4-FFF2-40B4-BE49-F238E27FC236}">
                <a16:creationId xmlns:a16="http://schemas.microsoft.com/office/drawing/2014/main" xmlns="" id="{0B18B5D3-A75A-4DD4-B266-AEBB26E49CFF}"/>
              </a:ext>
            </a:extLst>
          </p:cNvPr>
          <p:cNvSpPr>
            <a:spLocks noGrp="1"/>
          </p:cNvSpPr>
          <p:nvPr>
            <p:ph idx="1"/>
          </p:nvPr>
        </p:nvSpPr>
        <p:spPr>
          <a:xfrm>
            <a:off x="838200" y="1825625"/>
            <a:ext cx="10515600" cy="4351338"/>
          </a:xfrm>
        </p:spPr>
        <p:txBody>
          <a:bodyPr>
            <a:normAutofit/>
          </a:bodyPr>
          <a:lstStyle/>
          <a:p>
            <a:r>
              <a:rPr lang="en-IN" dirty="0"/>
              <a:t>Build a strong base of understanding of SDLC and PM fundamentals- Agile, Scrum, Kanban etc</a:t>
            </a:r>
          </a:p>
          <a:p>
            <a:r>
              <a:rPr lang="en-IN" dirty="0"/>
              <a:t>Improve communication skills – written and verbal</a:t>
            </a:r>
          </a:p>
          <a:p>
            <a:r>
              <a:rPr lang="en-IN" dirty="0"/>
              <a:t>Learn to use tools like JIRA (project planning and execution),  Asana, Trello etc.</a:t>
            </a:r>
          </a:p>
          <a:p>
            <a:r>
              <a:rPr lang="en-IN" dirty="0"/>
              <a:t>Certifications to make it official </a:t>
            </a:r>
          </a:p>
          <a:p>
            <a:pPr lvl="1"/>
            <a:r>
              <a:rPr lang="en-IN" dirty="0"/>
              <a:t>PMP certification – Most popular</a:t>
            </a:r>
          </a:p>
          <a:p>
            <a:pPr lvl="1"/>
            <a:r>
              <a:rPr lang="en-IN" dirty="0"/>
              <a:t>PRINCE2 Certification  </a:t>
            </a:r>
          </a:p>
          <a:p>
            <a:endParaRPr lang="en-IN" dirty="0"/>
          </a:p>
        </p:txBody>
      </p:sp>
    </p:spTree>
    <p:extLst>
      <p:ext uri="{BB962C8B-B14F-4D97-AF65-F5344CB8AC3E}">
        <p14:creationId xmlns:p14="http://schemas.microsoft.com/office/powerpoint/2010/main" val="824522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73E75-8F48-4A44-BB7D-8BDDFB5430A7}"/>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xmlns="" id="{B4937ED5-269B-4B29-8ADE-69164238A470}"/>
              </a:ext>
            </a:extLst>
          </p:cNvPr>
          <p:cNvSpPr>
            <a:spLocks noGrp="1"/>
          </p:cNvSpPr>
          <p:nvPr>
            <p:ph idx="1"/>
          </p:nvPr>
        </p:nvSpPr>
        <p:spPr/>
        <p:txBody>
          <a:bodyPr/>
          <a:lstStyle/>
          <a:p>
            <a:r>
              <a:rPr lang="en-US" dirty="0">
                <a:hlinkClick r:id="rId2"/>
              </a:rPr>
              <a:t>Coursera: Fundamentals of Project Planning and Management</a:t>
            </a:r>
            <a:endParaRPr lang="en-US" dirty="0">
              <a:hlinkClick r:id="rId3"/>
            </a:endParaRPr>
          </a:p>
          <a:p>
            <a:r>
              <a:rPr lang="en-US" dirty="0" err="1">
                <a:hlinkClick r:id="rId3"/>
              </a:rPr>
              <a:t>Simplilearn</a:t>
            </a:r>
            <a:r>
              <a:rPr lang="en-US" dirty="0">
                <a:hlinkClick r:id="rId3"/>
              </a:rPr>
              <a:t>: PMP Certification Training Course</a:t>
            </a:r>
            <a:endParaRPr lang="en-US" dirty="0"/>
          </a:p>
          <a:p>
            <a:r>
              <a:rPr lang="en-US" dirty="0">
                <a:hlinkClick r:id="rId4"/>
              </a:rPr>
              <a:t>Prince2: 6th Edition Foundation Classroom</a:t>
            </a:r>
            <a:endParaRPr lang="en-IN" dirty="0"/>
          </a:p>
        </p:txBody>
      </p:sp>
    </p:spTree>
    <p:extLst>
      <p:ext uri="{BB962C8B-B14F-4D97-AF65-F5344CB8AC3E}">
        <p14:creationId xmlns:p14="http://schemas.microsoft.com/office/powerpoint/2010/main" val="19970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4A30D94-BEB3-4BCF-B433-AD4FBB9911B9}"/>
              </a:ext>
            </a:extLst>
          </p:cNvPr>
          <p:cNvSpPr>
            <a:spLocks noGrp="1"/>
          </p:cNvSpPr>
          <p:nvPr>
            <p:ph type="title"/>
          </p:nvPr>
        </p:nvSpPr>
        <p:spPr/>
        <p:txBody>
          <a:bodyPr/>
          <a:lstStyle/>
          <a:p>
            <a:pPr algn="ctr"/>
            <a:r>
              <a:rPr lang="en-IN" dirty="0"/>
              <a:t>What to expect?</a:t>
            </a:r>
          </a:p>
        </p:txBody>
      </p:sp>
      <p:sp>
        <p:nvSpPr>
          <p:cNvPr id="6" name="Content Placeholder 5">
            <a:extLst>
              <a:ext uri="{FF2B5EF4-FFF2-40B4-BE49-F238E27FC236}">
                <a16:creationId xmlns:a16="http://schemas.microsoft.com/office/drawing/2014/main" xmlns="" id="{C5206815-AB7F-4E6C-A80E-7FE1724D0D86}"/>
              </a:ext>
            </a:extLst>
          </p:cNvPr>
          <p:cNvSpPr>
            <a:spLocks noGrp="1"/>
          </p:cNvSpPr>
          <p:nvPr>
            <p:ph idx="1"/>
          </p:nvPr>
        </p:nvSpPr>
        <p:spPr/>
        <p:txBody>
          <a:bodyPr/>
          <a:lstStyle/>
          <a:p>
            <a:r>
              <a:rPr lang="en-IN" dirty="0"/>
              <a:t>A lot of memes!</a:t>
            </a:r>
          </a:p>
          <a:p>
            <a:r>
              <a:rPr lang="en-IN" dirty="0"/>
              <a:t>Opinionated</a:t>
            </a:r>
          </a:p>
          <a:p>
            <a:r>
              <a:rPr lang="en-IN" dirty="0"/>
              <a:t>Actionable points</a:t>
            </a:r>
          </a:p>
          <a:p>
            <a:pPr marL="0" indent="0">
              <a:buNone/>
            </a:pPr>
            <a:endParaRPr lang="en-IN" dirty="0"/>
          </a:p>
        </p:txBody>
      </p:sp>
      <p:sp>
        <p:nvSpPr>
          <p:cNvPr id="9" name="TextBox 8">
            <a:extLst>
              <a:ext uri="{FF2B5EF4-FFF2-40B4-BE49-F238E27FC236}">
                <a16:creationId xmlns:a16="http://schemas.microsoft.com/office/drawing/2014/main" xmlns="" id="{05DB94F0-6D46-432A-802C-8ADE55176104}"/>
              </a:ext>
            </a:extLst>
          </p:cNvPr>
          <p:cNvSpPr txBox="1"/>
          <p:nvPr/>
        </p:nvSpPr>
        <p:spPr>
          <a:xfrm>
            <a:off x="8520748" y="6334780"/>
            <a:ext cx="4897400" cy="523220"/>
          </a:xfrm>
          <a:prstGeom prst="rect">
            <a:avLst/>
          </a:prstGeom>
          <a:noFill/>
        </p:spPr>
        <p:txBody>
          <a:bodyPr wrap="square" rtlCol="0">
            <a:spAutoFit/>
          </a:bodyPr>
          <a:lstStyle/>
          <a:p>
            <a:r>
              <a:rPr lang="en-IN" sz="1400" dirty="0"/>
              <a:t>Twitter - @akhilrex</a:t>
            </a:r>
          </a:p>
          <a:p>
            <a:r>
              <a:rPr lang="en-IN" sz="1400" dirty="0"/>
              <a:t>LinkedIn - https://www.linkedin.com/in/akhilrex</a:t>
            </a:r>
          </a:p>
        </p:txBody>
      </p:sp>
    </p:spTree>
    <p:extLst>
      <p:ext uri="{BB962C8B-B14F-4D97-AF65-F5344CB8AC3E}">
        <p14:creationId xmlns:p14="http://schemas.microsoft.com/office/powerpoint/2010/main" val="142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C83D029F-7831-4912-B703-427B917DB169}"/>
              </a:ext>
            </a:extLst>
          </p:cNvPr>
          <p:cNvSpPr>
            <a:spLocks noGrp="1"/>
          </p:cNvSpPr>
          <p:nvPr>
            <p:ph type="title"/>
          </p:nvPr>
        </p:nvSpPr>
        <p:spPr/>
        <p:txBody>
          <a:bodyPr/>
          <a:lstStyle/>
          <a:p>
            <a:r>
              <a:rPr lang="en-IN" dirty="0"/>
              <a:t>Special Mention</a:t>
            </a:r>
          </a:p>
        </p:txBody>
      </p:sp>
      <p:sp>
        <p:nvSpPr>
          <p:cNvPr id="16" name="Content Placeholder 15">
            <a:extLst>
              <a:ext uri="{FF2B5EF4-FFF2-40B4-BE49-F238E27FC236}">
                <a16:creationId xmlns:a16="http://schemas.microsoft.com/office/drawing/2014/main" xmlns="" id="{6E489341-1CFF-4913-B73C-7881967BBD26}"/>
              </a:ext>
            </a:extLst>
          </p:cNvPr>
          <p:cNvSpPr>
            <a:spLocks noGrp="1"/>
          </p:cNvSpPr>
          <p:nvPr>
            <p:ph idx="1"/>
          </p:nvPr>
        </p:nvSpPr>
        <p:spPr/>
        <p:txBody>
          <a:bodyPr/>
          <a:lstStyle/>
          <a:p>
            <a:r>
              <a:rPr lang="en-IN" dirty="0"/>
              <a:t>Blockchain and Crypto – More maths but capable of some really interesting implementations. Could be a great next step for many</a:t>
            </a:r>
            <a:r>
              <a:rPr lang="en-IN" dirty="0" smtClean="0"/>
              <a:t>.</a:t>
            </a:r>
          </a:p>
          <a:p>
            <a:pPr lvl="1"/>
            <a:r>
              <a:rPr lang="en-IN" dirty="0" smtClean="0"/>
              <a:t>Learn Smart Contracts, </a:t>
            </a:r>
            <a:r>
              <a:rPr lang="en-IN" dirty="0" err="1" smtClean="0"/>
              <a:t>Ethereum</a:t>
            </a:r>
            <a:r>
              <a:rPr lang="en-IN" dirty="0" smtClean="0"/>
              <a:t> </a:t>
            </a:r>
            <a:r>
              <a:rPr lang="en-IN" dirty="0" err="1" smtClean="0"/>
              <a:t>Blockchain</a:t>
            </a:r>
            <a:endParaRPr lang="en-IN" dirty="0" smtClean="0"/>
          </a:p>
          <a:p>
            <a:pPr lvl="1"/>
            <a:r>
              <a:rPr lang="en-IN" dirty="0" smtClean="0"/>
              <a:t>Beyond Cryptocurrency and NFTs</a:t>
            </a:r>
            <a:endParaRPr lang="en-IN" dirty="0"/>
          </a:p>
          <a:p>
            <a:r>
              <a:rPr lang="en-IN" dirty="0"/>
              <a:t>Cyber Security – Threats increasing on a day to day basis</a:t>
            </a:r>
            <a:r>
              <a:rPr lang="en-IN" dirty="0" smtClean="0"/>
              <a:t>.</a:t>
            </a:r>
          </a:p>
          <a:p>
            <a:pPr lvl="1"/>
            <a:r>
              <a:rPr lang="en-IN" dirty="0" smtClean="0"/>
              <a:t>Industry certification – Security+, Network+ offered by CompTIA</a:t>
            </a:r>
            <a:endParaRPr lang="en-IN" dirty="0"/>
          </a:p>
          <a:p>
            <a:r>
              <a:rPr lang="en-IN" dirty="0"/>
              <a:t>AR/VR – From gaming to Metaverse, this is inevitable.</a:t>
            </a:r>
          </a:p>
          <a:p>
            <a:r>
              <a:rPr lang="en-IN" dirty="0"/>
              <a:t>Networking – Old but gold</a:t>
            </a:r>
          </a:p>
          <a:p>
            <a:endParaRPr lang="en-IN" dirty="0"/>
          </a:p>
        </p:txBody>
      </p:sp>
    </p:spTree>
    <p:extLst>
      <p:ext uri="{BB962C8B-B14F-4D97-AF65-F5344CB8AC3E}">
        <p14:creationId xmlns:p14="http://schemas.microsoft.com/office/powerpoint/2010/main" val="770255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E108E-6856-4B92-9FDC-C97E09E5ED59}"/>
              </a:ext>
            </a:extLst>
          </p:cNvPr>
          <p:cNvSpPr>
            <a:spLocks noGrp="1"/>
          </p:cNvSpPr>
          <p:nvPr>
            <p:ph type="title"/>
          </p:nvPr>
        </p:nvSpPr>
        <p:spPr/>
        <p:txBody>
          <a:bodyPr/>
          <a:lstStyle/>
          <a:p>
            <a:r>
              <a:rPr lang="en-IN" dirty="0"/>
              <a:t>Action Plan</a:t>
            </a:r>
          </a:p>
        </p:txBody>
      </p:sp>
      <p:sp>
        <p:nvSpPr>
          <p:cNvPr id="3" name="Content Placeholder 2">
            <a:extLst>
              <a:ext uri="{FF2B5EF4-FFF2-40B4-BE49-F238E27FC236}">
                <a16:creationId xmlns:a16="http://schemas.microsoft.com/office/drawing/2014/main" xmlns="" id="{F52BCC5F-C89E-40CF-B370-EF2640E35547}"/>
              </a:ext>
            </a:extLst>
          </p:cNvPr>
          <p:cNvSpPr>
            <a:spLocks noGrp="1"/>
          </p:cNvSpPr>
          <p:nvPr>
            <p:ph idx="1"/>
          </p:nvPr>
        </p:nvSpPr>
        <p:spPr/>
        <p:txBody>
          <a:bodyPr/>
          <a:lstStyle/>
          <a:p>
            <a:r>
              <a:rPr lang="en-IN" dirty="0"/>
              <a:t>Get expert at at-least on thing. </a:t>
            </a:r>
          </a:p>
          <a:p>
            <a:r>
              <a:rPr lang="en-IN" dirty="0"/>
              <a:t>Build. Don’t just study.</a:t>
            </a:r>
          </a:p>
          <a:p>
            <a:r>
              <a:rPr lang="en-IN" dirty="0"/>
              <a:t>Get official certifications/degrees wherever possible – shine on </a:t>
            </a:r>
            <a:r>
              <a:rPr lang="en-IN" dirty="0" smtClean="0"/>
              <a:t>resumes</a:t>
            </a:r>
          </a:p>
          <a:p>
            <a:r>
              <a:rPr lang="en-IN" dirty="0" smtClean="0"/>
              <a:t>Join </a:t>
            </a:r>
            <a:r>
              <a:rPr lang="en-IN" dirty="0" err="1" smtClean="0"/>
              <a:t>Startups</a:t>
            </a:r>
            <a:r>
              <a:rPr lang="en-IN" dirty="0" smtClean="0"/>
              <a:t> / </a:t>
            </a:r>
            <a:r>
              <a:rPr lang="en-IN" dirty="0" err="1" smtClean="0"/>
              <a:t>Fastworking</a:t>
            </a:r>
            <a:r>
              <a:rPr lang="en-IN" dirty="0" smtClean="0"/>
              <a:t> teams</a:t>
            </a:r>
            <a:endParaRPr lang="en-IN" dirty="0"/>
          </a:p>
          <a:p>
            <a:r>
              <a:rPr lang="en-IN" dirty="0"/>
              <a:t>Attend technology specific events and conferences – find peers and mentors</a:t>
            </a:r>
          </a:p>
          <a:p>
            <a:r>
              <a:rPr lang="en-IN" dirty="0"/>
              <a:t>Cross skill upgradation – Learn Management and entrepreneurship</a:t>
            </a:r>
          </a:p>
          <a:p>
            <a:r>
              <a:rPr lang="en-IN" dirty="0"/>
              <a:t>Give back to the community – write, teach or build open source</a:t>
            </a:r>
          </a:p>
        </p:txBody>
      </p:sp>
    </p:spTree>
    <p:extLst>
      <p:ext uri="{BB962C8B-B14F-4D97-AF65-F5344CB8AC3E}">
        <p14:creationId xmlns:p14="http://schemas.microsoft.com/office/powerpoint/2010/main" val="715604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Presentation link </a:t>
            </a:r>
            <a:endParaRPr lang="en-US" dirty="0"/>
          </a:p>
        </p:txBody>
      </p:sp>
      <p:sp>
        <p:nvSpPr>
          <p:cNvPr id="3" name="Content Placeholder 2"/>
          <p:cNvSpPr>
            <a:spLocks noGrp="1"/>
          </p:cNvSpPr>
          <p:nvPr>
            <p:ph idx="1"/>
          </p:nvPr>
        </p:nvSpPr>
        <p:spPr>
          <a:xfrm>
            <a:off x="1447800" y="1495511"/>
            <a:ext cx="10515600" cy="505683"/>
          </a:xfrm>
        </p:spPr>
        <p:txBody>
          <a:bodyPr/>
          <a:lstStyle/>
          <a:p>
            <a:pPr marL="0" indent="0">
              <a:buNone/>
            </a:pPr>
            <a:r>
              <a:rPr lang="en-US" dirty="0"/>
              <a:t>https://github.com/akhilrex/Future-of-Jobs-2022-webinar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79" y="2001194"/>
            <a:ext cx="4684241" cy="4684241"/>
          </a:xfrm>
          <a:prstGeom prst="rect">
            <a:avLst/>
          </a:prstGeom>
        </p:spPr>
      </p:pic>
    </p:spTree>
    <p:extLst>
      <p:ext uri="{BB962C8B-B14F-4D97-AF65-F5344CB8AC3E}">
        <p14:creationId xmlns:p14="http://schemas.microsoft.com/office/powerpoint/2010/main" val="4293726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3701F-B4D6-4FBF-9461-0F2E22E788B6}"/>
              </a:ext>
            </a:extLst>
          </p:cNvPr>
          <p:cNvSpPr>
            <a:spLocks noGrp="1"/>
          </p:cNvSpPr>
          <p:nvPr>
            <p:ph type="ctrTitle"/>
          </p:nvPr>
        </p:nvSpPr>
        <p:spPr/>
        <p:txBody>
          <a:bodyPr/>
          <a:lstStyle/>
          <a:p>
            <a:r>
              <a:rPr lang="en-IN" dirty="0"/>
              <a:t>This too shall pass.</a:t>
            </a:r>
          </a:p>
        </p:txBody>
      </p:sp>
      <p:sp>
        <p:nvSpPr>
          <p:cNvPr id="3" name="Subtitle 2">
            <a:extLst>
              <a:ext uri="{FF2B5EF4-FFF2-40B4-BE49-F238E27FC236}">
                <a16:creationId xmlns:a16="http://schemas.microsoft.com/office/drawing/2014/main" xmlns="" id="{E8D4ECE9-B7BD-4044-AB37-7237EE2FB4E0}"/>
              </a:ext>
            </a:extLst>
          </p:cNvPr>
          <p:cNvSpPr>
            <a:spLocks noGrp="1"/>
          </p:cNvSpPr>
          <p:nvPr>
            <p:ph type="subTitle" idx="1"/>
          </p:nvPr>
        </p:nvSpPr>
        <p:spPr/>
        <p:txBody>
          <a:bodyPr/>
          <a:lstStyle/>
          <a:p>
            <a:r>
              <a:rPr lang="en-IN" dirty="0" smtClean="0"/>
              <a:t>@</a:t>
            </a:r>
            <a:r>
              <a:rPr lang="en-IN" dirty="0" err="1" smtClean="0"/>
              <a:t>akhilrex</a:t>
            </a:r>
            <a:endParaRPr lang="en-IN" dirty="0" smtClean="0"/>
          </a:p>
          <a:p>
            <a:r>
              <a:rPr lang="en-IN" dirty="0" smtClean="0"/>
              <a:t>https://akhil.me</a:t>
            </a:r>
            <a:endParaRPr lang="en-IN" dirty="0"/>
          </a:p>
        </p:txBody>
      </p:sp>
    </p:spTree>
    <p:extLst>
      <p:ext uri="{BB962C8B-B14F-4D97-AF65-F5344CB8AC3E}">
        <p14:creationId xmlns:p14="http://schemas.microsoft.com/office/powerpoint/2010/main" val="293354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Presentation link </a:t>
            </a:r>
            <a:endParaRPr lang="en-US" dirty="0"/>
          </a:p>
        </p:txBody>
      </p:sp>
      <p:sp>
        <p:nvSpPr>
          <p:cNvPr id="3" name="Content Placeholder 2"/>
          <p:cNvSpPr>
            <a:spLocks noGrp="1"/>
          </p:cNvSpPr>
          <p:nvPr>
            <p:ph idx="1"/>
          </p:nvPr>
        </p:nvSpPr>
        <p:spPr>
          <a:xfrm>
            <a:off x="1447800" y="1495511"/>
            <a:ext cx="10515600" cy="505683"/>
          </a:xfrm>
        </p:spPr>
        <p:txBody>
          <a:bodyPr/>
          <a:lstStyle/>
          <a:p>
            <a:pPr marL="0" indent="0">
              <a:buNone/>
            </a:pPr>
            <a:r>
              <a:rPr lang="en-US" dirty="0"/>
              <a:t>https://github.com/akhilrex/Future-of-Jobs-2022-webinar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79" y="2001194"/>
            <a:ext cx="4684241" cy="4684241"/>
          </a:xfrm>
          <a:prstGeom prst="rect">
            <a:avLst/>
          </a:prstGeom>
        </p:spPr>
      </p:pic>
    </p:spTree>
    <p:extLst>
      <p:ext uri="{BB962C8B-B14F-4D97-AF65-F5344CB8AC3E}">
        <p14:creationId xmlns:p14="http://schemas.microsoft.com/office/powerpoint/2010/main" val="208088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68CC2-E403-4835-8EBE-CBC71466E034}"/>
              </a:ext>
            </a:extLst>
          </p:cNvPr>
          <p:cNvSpPr>
            <a:spLocks noGrp="1"/>
          </p:cNvSpPr>
          <p:nvPr>
            <p:ph type="title"/>
          </p:nvPr>
        </p:nvSpPr>
        <p:spPr/>
        <p:txBody>
          <a:bodyPr/>
          <a:lstStyle/>
          <a:p>
            <a:pPr algn="ctr"/>
            <a:r>
              <a:rPr lang="en-IN" dirty="0"/>
              <a:t>Elephant in the room - COVID</a:t>
            </a:r>
          </a:p>
        </p:txBody>
      </p:sp>
      <p:pic>
        <p:nvPicPr>
          <p:cNvPr id="5" name="Content Placeholder 4">
            <a:extLst>
              <a:ext uri="{FF2B5EF4-FFF2-40B4-BE49-F238E27FC236}">
                <a16:creationId xmlns:a16="http://schemas.microsoft.com/office/drawing/2014/main" xmlns="" id="{86158246-F03E-4CC7-B7EF-964BD062AF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16" y="1309899"/>
            <a:ext cx="5650935" cy="4238201"/>
          </a:xfrm>
        </p:spPr>
      </p:pic>
    </p:spTree>
    <p:extLst>
      <p:ext uri="{BB962C8B-B14F-4D97-AF65-F5344CB8AC3E}">
        <p14:creationId xmlns:p14="http://schemas.microsoft.com/office/powerpoint/2010/main" val="76789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8290B-3EAE-41DF-92EF-04358D4B51DF}"/>
              </a:ext>
            </a:extLst>
          </p:cNvPr>
          <p:cNvSpPr>
            <a:spLocks noGrp="1"/>
          </p:cNvSpPr>
          <p:nvPr>
            <p:ph type="title"/>
          </p:nvPr>
        </p:nvSpPr>
        <p:spPr/>
        <p:txBody>
          <a:bodyPr/>
          <a:lstStyle/>
          <a:p>
            <a:pPr algn="ctr"/>
            <a:r>
              <a:rPr lang="en-IN" dirty="0"/>
              <a:t>What changed?</a:t>
            </a:r>
          </a:p>
        </p:txBody>
      </p:sp>
      <p:sp>
        <p:nvSpPr>
          <p:cNvPr id="3" name="Content Placeholder 2">
            <a:extLst>
              <a:ext uri="{FF2B5EF4-FFF2-40B4-BE49-F238E27FC236}">
                <a16:creationId xmlns:a16="http://schemas.microsoft.com/office/drawing/2014/main" xmlns="" id="{5490C0B4-ADB2-4F8A-9A73-9489B4D3D5F7}"/>
              </a:ext>
            </a:extLst>
          </p:cNvPr>
          <p:cNvSpPr>
            <a:spLocks noGrp="1"/>
          </p:cNvSpPr>
          <p:nvPr>
            <p:ph idx="1"/>
          </p:nvPr>
        </p:nvSpPr>
        <p:spPr/>
        <p:txBody>
          <a:bodyPr/>
          <a:lstStyle/>
          <a:p>
            <a:r>
              <a:rPr lang="en-IN" dirty="0"/>
              <a:t>Last such massive change event – Industrial Revolution</a:t>
            </a:r>
          </a:p>
          <a:p>
            <a:r>
              <a:rPr lang="en-IN" dirty="0"/>
              <a:t>No industry untouched – even Govt</a:t>
            </a:r>
          </a:p>
          <a:p>
            <a:r>
              <a:rPr lang="en-IN" dirty="0"/>
              <a:t>Every one had to adopt WFH/Remote</a:t>
            </a:r>
          </a:p>
          <a:p>
            <a:r>
              <a:rPr lang="en-IN" dirty="0"/>
              <a:t>Vaccination/Immunity will bring some back</a:t>
            </a:r>
          </a:p>
          <a:p>
            <a:r>
              <a:rPr lang="en-IN" dirty="0"/>
              <a:t>But there will be lasting changes in the way work is done</a:t>
            </a:r>
          </a:p>
        </p:txBody>
      </p:sp>
    </p:spTree>
    <p:extLst>
      <p:ext uri="{BB962C8B-B14F-4D97-AF65-F5344CB8AC3E}">
        <p14:creationId xmlns:p14="http://schemas.microsoft.com/office/powerpoint/2010/main" val="250796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DFA4F-F57F-40BC-A52A-760D478F8EAD}"/>
              </a:ext>
            </a:extLst>
          </p:cNvPr>
          <p:cNvSpPr>
            <a:spLocks noGrp="1"/>
          </p:cNvSpPr>
          <p:nvPr>
            <p:ph type="title"/>
          </p:nvPr>
        </p:nvSpPr>
        <p:spPr>
          <a:xfrm>
            <a:off x="838200" y="365125"/>
            <a:ext cx="10515600" cy="1325563"/>
          </a:xfrm>
        </p:spPr>
        <p:txBody>
          <a:bodyPr/>
          <a:lstStyle/>
          <a:p>
            <a:pPr algn="ctr"/>
            <a:r>
              <a:rPr lang="en-IN" dirty="0"/>
              <a:t>The new “normal”</a:t>
            </a:r>
          </a:p>
        </p:txBody>
      </p:sp>
      <p:pic>
        <p:nvPicPr>
          <p:cNvPr id="5" name="Content Placeholder 4">
            <a:extLst>
              <a:ext uri="{FF2B5EF4-FFF2-40B4-BE49-F238E27FC236}">
                <a16:creationId xmlns:a16="http://schemas.microsoft.com/office/drawing/2014/main" xmlns="" id="{7111D817-F71C-4EA5-AA54-5676F2B9B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4074" y="1319614"/>
            <a:ext cx="5083852" cy="5083852"/>
          </a:xfrm>
        </p:spPr>
      </p:pic>
    </p:spTree>
    <p:extLst>
      <p:ext uri="{BB962C8B-B14F-4D97-AF65-F5344CB8AC3E}">
        <p14:creationId xmlns:p14="http://schemas.microsoft.com/office/powerpoint/2010/main" val="399971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8D01C-C6B0-4693-B3D0-C3A75060367B}"/>
              </a:ext>
            </a:extLst>
          </p:cNvPr>
          <p:cNvSpPr>
            <a:spLocks noGrp="1"/>
          </p:cNvSpPr>
          <p:nvPr>
            <p:ph type="title"/>
          </p:nvPr>
        </p:nvSpPr>
        <p:spPr/>
        <p:txBody>
          <a:bodyPr/>
          <a:lstStyle/>
          <a:p>
            <a:pPr algn="ctr"/>
            <a:r>
              <a:rPr lang="en-IN" dirty="0"/>
              <a:t>Real implications</a:t>
            </a:r>
          </a:p>
        </p:txBody>
      </p:sp>
      <p:sp>
        <p:nvSpPr>
          <p:cNvPr id="3" name="Content Placeholder 2">
            <a:extLst>
              <a:ext uri="{FF2B5EF4-FFF2-40B4-BE49-F238E27FC236}">
                <a16:creationId xmlns:a16="http://schemas.microsoft.com/office/drawing/2014/main" xmlns="" id="{D5BE4F38-F97D-4F76-BCB1-46E040AD8B52}"/>
              </a:ext>
            </a:extLst>
          </p:cNvPr>
          <p:cNvSpPr>
            <a:spLocks noGrp="1"/>
          </p:cNvSpPr>
          <p:nvPr>
            <p:ph idx="1"/>
          </p:nvPr>
        </p:nvSpPr>
        <p:spPr/>
        <p:txBody>
          <a:bodyPr/>
          <a:lstStyle/>
          <a:p>
            <a:r>
              <a:rPr lang="en-IN" dirty="0"/>
              <a:t>No need to move to a hub (Bangalore, Silicon Valley)</a:t>
            </a:r>
          </a:p>
          <a:p>
            <a:r>
              <a:rPr lang="en-IN" dirty="0"/>
              <a:t>If you are talented you can find opportunities anywhere</a:t>
            </a:r>
          </a:p>
          <a:p>
            <a:r>
              <a:rPr lang="en-IN" dirty="0"/>
              <a:t>More opportunities</a:t>
            </a:r>
          </a:p>
          <a:p>
            <a:r>
              <a:rPr lang="en-IN" dirty="0"/>
              <a:t>Especially for Women, Differently abled and people who were geographically limited for whatever reason</a:t>
            </a:r>
          </a:p>
          <a:p>
            <a:r>
              <a:rPr lang="en-IN" dirty="0"/>
              <a:t>Wage normalisation</a:t>
            </a:r>
          </a:p>
          <a:p>
            <a:r>
              <a:rPr lang="en-IN" dirty="0"/>
              <a:t>Maybe better work life balance</a:t>
            </a:r>
          </a:p>
        </p:txBody>
      </p:sp>
    </p:spTree>
    <p:extLst>
      <p:ext uri="{BB962C8B-B14F-4D97-AF65-F5344CB8AC3E}">
        <p14:creationId xmlns:p14="http://schemas.microsoft.com/office/powerpoint/2010/main" val="46043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402</TotalTime>
  <Words>1386</Words>
  <Application>Microsoft Office PowerPoint</Application>
  <PresentationFormat>Widescreen</PresentationFormat>
  <Paragraphs>179</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-apple-system</vt:lpstr>
      <vt:lpstr>Arial</vt:lpstr>
      <vt:lpstr>Calibri</vt:lpstr>
      <vt:lpstr>Calibri Light</vt:lpstr>
      <vt:lpstr>proxima-nova</vt:lpstr>
      <vt:lpstr>Office Theme</vt:lpstr>
      <vt:lpstr>Future of Jobs</vt:lpstr>
      <vt:lpstr>Happy New Year</vt:lpstr>
      <vt:lpstr>Akhil Gupta</vt:lpstr>
      <vt:lpstr>What to expect?</vt:lpstr>
      <vt:lpstr>Presentation link </vt:lpstr>
      <vt:lpstr>Elephant in the room - COVID</vt:lpstr>
      <vt:lpstr>What changed?</vt:lpstr>
      <vt:lpstr>The new “normal”</vt:lpstr>
      <vt:lpstr>Real implications</vt:lpstr>
      <vt:lpstr>But!!!</vt:lpstr>
      <vt:lpstr>Real-er implications</vt:lpstr>
      <vt:lpstr>What skills to acquire then?</vt:lpstr>
      <vt:lpstr> #1  Good Old Software Development and Programming</vt:lpstr>
      <vt:lpstr>Programming jobs are not going anywhere.</vt:lpstr>
      <vt:lpstr>Why this?</vt:lpstr>
      <vt:lpstr>What you should do? </vt:lpstr>
      <vt:lpstr>How? </vt:lpstr>
      <vt:lpstr> #2  Data Science (and AI/ML)</vt:lpstr>
      <vt:lpstr>Hot!!</vt:lpstr>
      <vt:lpstr>Why this?</vt:lpstr>
      <vt:lpstr>What you should do? </vt:lpstr>
      <vt:lpstr>How? </vt:lpstr>
      <vt:lpstr>Links</vt:lpstr>
      <vt:lpstr> #3  Cloud Computing</vt:lpstr>
      <vt:lpstr>PowerPoint Presentation</vt:lpstr>
      <vt:lpstr>Why this?</vt:lpstr>
      <vt:lpstr>What you should do? </vt:lpstr>
      <vt:lpstr>How? </vt:lpstr>
      <vt:lpstr>Links</vt:lpstr>
      <vt:lpstr> #4  DevOps</vt:lpstr>
      <vt:lpstr>We can do this in docker!</vt:lpstr>
      <vt:lpstr>Why this?</vt:lpstr>
      <vt:lpstr>What you should do? </vt:lpstr>
      <vt:lpstr>Links</vt:lpstr>
      <vt:lpstr> #5  Project Management</vt:lpstr>
      <vt:lpstr>Perceptions!</vt:lpstr>
      <vt:lpstr>Why this?</vt:lpstr>
      <vt:lpstr>What you should do? </vt:lpstr>
      <vt:lpstr>Links</vt:lpstr>
      <vt:lpstr>Special Mention</vt:lpstr>
      <vt:lpstr>Action Plan</vt:lpstr>
      <vt:lpstr>Presentation link </vt:lpstr>
      <vt:lpstr>This too shall pass.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of Jobs</dc:title>
  <dc:creator>akhil gupta</dc:creator>
  <cp:lastModifiedBy>User</cp:lastModifiedBy>
  <cp:revision>91</cp:revision>
  <dcterms:created xsi:type="dcterms:W3CDTF">2022-01-05T05:48:54Z</dcterms:created>
  <dcterms:modified xsi:type="dcterms:W3CDTF">2022-01-06T06:01:55Z</dcterms:modified>
</cp:coreProperties>
</file>