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TT Rounds Condensed" charset="1" panose="02000506030000020003"/>
      <p:regular r:id="rId23"/>
    </p:embeddedFont>
    <p:embeddedFont>
      <p:font typeface="ITC Avant Garde Gothic Bold" charset="1" panose="020B0802020202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https://www.kaggle.com/datasets/andradaolteanu/gtzan-dataset-music-genre-classification" TargetMode="External" Type="http://schemas.openxmlformats.org/officeDocument/2006/relationships/hyperlink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77904" y="2847376"/>
          <a:ext cx="17532192" cy="7439624"/>
        </p:xfrm>
        <a:graphic>
          <a:graphicData uri="http://schemas.openxmlformats.org/drawingml/2006/table">
            <a:tbl>
              <a:tblPr/>
              <a:tblGrid>
                <a:gridCol w="4071577"/>
                <a:gridCol w="4314815"/>
                <a:gridCol w="4596362"/>
                <a:gridCol w="4549438"/>
              </a:tblGrid>
              <a:tr h="10627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3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Music Genre Classification: A Review of Deep-Learning and Traditional Machine-Learning Approaches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GTZAN dataset</a:t>
                      </a:r>
                      <a:endParaRPr lang="en-US" sz="1100"/>
                    </a:p>
                    <a:p>
                      <a:pPr algn="ctr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10000 Records &amp;</a:t>
                      </a:r>
                    </a:p>
                    <a:p>
                      <a:pPr algn="ctr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60 features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K-Nearest neighbor</a:t>
                      </a:r>
                      <a:r>
                        <a:rPr lang="en-US" sz="25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92.69%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463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Music Genre Classification using Machine Learning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GTZAN dataset</a:t>
                      </a:r>
                      <a:endParaRPr lang="en-US" sz="1100"/>
                    </a:p>
                    <a:p>
                      <a:pPr algn="ctr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10000 Records &amp;</a:t>
                      </a:r>
                    </a:p>
                    <a:p>
                      <a:pPr algn="ctr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60 features</a:t>
                      </a:r>
                    </a:p>
                    <a:p>
                      <a:pPr algn="ctr">
                        <a:lnSpc>
                          <a:spcPts val="308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Support Vector Machine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76.4%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75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Music Genre Classification using Machine Learning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GTZAN dataset</a:t>
                      </a:r>
                      <a:endParaRPr lang="en-US" sz="1100"/>
                    </a:p>
                    <a:p>
                      <a:pPr algn="ctr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10000 Records &amp;</a:t>
                      </a:r>
                    </a:p>
                    <a:p>
                      <a:pPr algn="ctr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60 features</a:t>
                      </a:r>
                    </a:p>
                    <a:p>
                      <a:pPr algn="ctr">
                        <a:lnSpc>
                          <a:spcPts val="308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Support Vector Machine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76.4%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3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Comparison of SVM, KNN, and NB Classifier for Genre Music Classification based on Metadata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Spotify music dataset from www.crowdai.org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Naive Bayes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75.05%</a:t>
                      </a:r>
                      <a:r>
                        <a:rPr lang="en-US" sz="25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73140" y="10473214"/>
            <a:ext cx="16596370" cy="95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spc="26">
                <a:solidFill>
                  <a:srgbClr val="A6A6A6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This presentation uses a free template provided by FPPT.com</a:t>
            </a:r>
          </a:p>
          <a:p>
            <a:pPr algn="l">
              <a:lnSpc>
                <a:spcPts val="3359"/>
              </a:lnSpc>
            </a:pPr>
            <a:r>
              <a:rPr lang="en-US" sz="2799" spc="26">
                <a:solidFill>
                  <a:srgbClr val="A6A6A6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www.free-power-point-templates.com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8899" y="142246"/>
            <a:ext cx="12080995" cy="179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69"/>
              </a:lnSpc>
              <a:spcBef>
                <a:spcPct val="0"/>
              </a:spcBef>
            </a:pPr>
            <a:r>
              <a:rPr lang="en-US" sz="8499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LITERATURE SUMMARY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7184" y="494127"/>
            <a:ext cx="16354710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8500" spc="79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PROPOSED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7997" y="2673254"/>
            <a:ext cx="17235344" cy="7396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5662" indent="-432831" lvl="1">
              <a:lnSpc>
                <a:spcPts val="6495"/>
              </a:lnSpc>
              <a:buFont typeface="Arial"/>
              <a:buChar char="•"/>
            </a:pPr>
            <a:r>
              <a:rPr lang="en-US" sz="4009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To develop and optimize a enhanced music genre classification system using machine learning algorithms such as KNN, SVM, and NB.</a:t>
            </a:r>
          </a:p>
          <a:p>
            <a:pPr algn="l">
              <a:lnSpc>
                <a:spcPts val="6495"/>
              </a:lnSpc>
            </a:pPr>
          </a:p>
          <a:p>
            <a:pPr algn="just" marL="865662" indent="-432831" lvl="1">
              <a:lnSpc>
                <a:spcPts val="6495"/>
              </a:lnSpc>
              <a:buFont typeface="Arial"/>
              <a:buChar char="•"/>
            </a:pPr>
            <a:r>
              <a:rPr lang="en-US" sz="4009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Compare the performance of these models to determine the most accurate one.</a:t>
            </a:r>
          </a:p>
          <a:p>
            <a:pPr algn="l">
              <a:lnSpc>
                <a:spcPts val="6495"/>
              </a:lnSpc>
            </a:pPr>
          </a:p>
          <a:p>
            <a:pPr algn="just" marL="865662" indent="-432831" lvl="1">
              <a:lnSpc>
                <a:spcPts val="6495"/>
              </a:lnSpc>
              <a:spcBef>
                <a:spcPct val="0"/>
              </a:spcBef>
              <a:buFont typeface="Arial"/>
              <a:buChar char="•"/>
            </a:pPr>
            <a:r>
              <a:rPr lang="en-US" sz="4009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Create a user-friendly web interface for users to input audio files and obtain Genre Assignment.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7184" y="494127"/>
            <a:ext cx="16354710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8500" spc="79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PROPOSED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7402" y="2673086"/>
            <a:ext cx="17423447" cy="7085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1"/>
              </a:lnSpc>
            </a:pPr>
          </a:p>
          <a:p>
            <a:pPr algn="l" marL="725006" indent="-362503" lvl="1">
              <a:lnSpc>
                <a:spcPts val="5440"/>
              </a:lnSpc>
              <a:buFont typeface="Arial"/>
              <a:buChar char="•"/>
            </a:pPr>
            <a:r>
              <a:rPr lang="en-US" sz="3358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The project will follow a structured methodology which includes data preprocessing, model development, training, evaluation, and deployment.</a:t>
            </a:r>
          </a:p>
          <a:p>
            <a:pPr algn="l">
              <a:lnSpc>
                <a:spcPts val="5440"/>
              </a:lnSpc>
            </a:pPr>
          </a:p>
          <a:p>
            <a:pPr algn="l" marL="725006" indent="-362503" lvl="1">
              <a:lnSpc>
                <a:spcPts val="5440"/>
              </a:lnSpc>
              <a:buFont typeface="Arial"/>
              <a:buChar char="•"/>
            </a:pPr>
            <a:r>
              <a:rPr lang="en-US" sz="3358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Data Preprocessing: It includes Handling Missing Values, Normalization, Feature Selection</a:t>
            </a:r>
          </a:p>
          <a:p>
            <a:pPr algn="l">
              <a:lnSpc>
                <a:spcPts val="5440"/>
              </a:lnSpc>
            </a:pPr>
          </a:p>
          <a:p>
            <a:pPr algn="l" marL="725006" indent="-362503" lvl="1">
              <a:lnSpc>
                <a:spcPts val="5440"/>
              </a:lnSpc>
              <a:buFont typeface="Arial"/>
              <a:buChar char="•"/>
            </a:pPr>
            <a:r>
              <a:rPr lang="en-US" sz="3358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Model Development  : Using KNN, SVM, NB.</a:t>
            </a:r>
          </a:p>
          <a:p>
            <a:pPr algn="l">
              <a:lnSpc>
                <a:spcPts val="5440"/>
              </a:lnSpc>
            </a:pPr>
          </a:p>
          <a:p>
            <a:pPr algn="l" marL="725006" indent="-362503" lvl="1">
              <a:lnSpc>
                <a:spcPts val="5440"/>
              </a:lnSpc>
              <a:spcBef>
                <a:spcPct val="0"/>
              </a:spcBef>
              <a:buFont typeface="Arial"/>
              <a:buChar char="•"/>
            </a:pPr>
            <a:r>
              <a:rPr lang="en-US" sz="3358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Model Training :The dataset will be split into training data and testing data (80% and 20% respectively).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7184" y="494127"/>
            <a:ext cx="16354710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8500" spc="79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PROPOSED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7402" y="2501636"/>
            <a:ext cx="17423447" cy="6033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7452" indent="-453726" lvl="1">
              <a:lnSpc>
                <a:spcPts val="6809"/>
              </a:lnSpc>
              <a:buFont typeface="Arial"/>
              <a:buChar char="•"/>
            </a:pPr>
            <a:r>
              <a:rPr lang="en-US" sz="4203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M</a:t>
            </a:r>
            <a:r>
              <a:rPr lang="en-US" sz="4203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odel Evaluation : Trained models will be evaluated.</a:t>
            </a:r>
          </a:p>
          <a:p>
            <a:pPr algn="l">
              <a:lnSpc>
                <a:spcPts val="6809"/>
              </a:lnSpc>
            </a:pPr>
          </a:p>
          <a:p>
            <a:pPr algn="l" marL="907452" indent="-453726" lvl="1">
              <a:lnSpc>
                <a:spcPts val="6809"/>
              </a:lnSpc>
              <a:buFont typeface="Arial"/>
              <a:buChar char="•"/>
            </a:pPr>
            <a:r>
              <a:rPr lang="en-US" sz="4203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Model Deployment : The trained model will be integrated with the web application created using flask.</a:t>
            </a:r>
          </a:p>
          <a:p>
            <a:pPr algn="l">
              <a:lnSpc>
                <a:spcPts val="6809"/>
              </a:lnSpc>
            </a:pPr>
          </a:p>
          <a:p>
            <a:pPr algn="l" marL="907452" indent="-453726" lvl="1">
              <a:lnSpc>
                <a:spcPts val="6809"/>
              </a:lnSpc>
              <a:spcBef>
                <a:spcPct val="0"/>
              </a:spcBef>
              <a:buFont typeface="Arial"/>
              <a:buChar char="•"/>
            </a:pPr>
            <a:r>
              <a:rPr lang="en-US" sz="4203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C</a:t>
            </a:r>
            <a:r>
              <a:rPr lang="en-US" sz="4203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onclusion: Comparison of KNN, SVM, and NB for high-accuracy genre classification.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7184" y="494152"/>
            <a:ext cx="16354710" cy="1466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8500" spc="79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DATASET DESCRIPTION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7184" y="2591829"/>
            <a:ext cx="17422764" cy="8553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5"/>
              </a:lnSpc>
            </a:pPr>
            <a:r>
              <a:rPr lang="en-US" sz="3342" spc="3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Dataset: GTZAN dataset (1,000 tracks, 10 genres) which is easily available on kaggle respository.</a:t>
            </a:r>
          </a:p>
          <a:p>
            <a:pPr algn="l">
              <a:lnSpc>
                <a:spcPts val="5315"/>
              </a:lnSpc>
            </a:pPr>
          </a:p>
          <a:p>
            <a:pPr algn="l">
              <a:lnSpc>
                <a:spcPts val="5315"/>
              </a:lnSpc>
            </a:pPr>
            <a:r>
              <a:rPr lang="en-US" sz="3342" spc="3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Features Extracted:</a:t>
            </a:r>
          </a:p>
          <a:p>
            <a:pPr algn="l" marL="721719" indent="-360859" lvl="1">
              <a:lnSpc>
                <a:spcPts val="5315"/>
              </a:lnSpc>
              <a:buFont typeface="Arial"/>
              <a:buChar char="•"/>
            </a:pPr>
            <a:r>
              <a:rPr lang="en-US" sz="3342" spc="3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Chroma Feature (chroma_stft)</a:t>
            </a:r>
          </a:p>
          <a:p>
            <a:pPr algn="l" marL="721719" indent="-360859" lvl="1">
              <a:lnSpc>
                <a:spcPts val="5315"/>
              </a:lnSpc>
              <a:buFont typeface="Arial"/>
              <a:buChar char="•"/>
            </a:pPr>
            <a:r>
              <a:rPr lang="en-US" sz="3342" spc="3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Root Mean Square Value (rms)</a:t>
            </a:r>
          </a:p>
          <a:p>
            <a:pPr algn="l" marL="721719" indent="-360859" lvl="1">
              <a:lnSpc>
                <a:spcPts val="5315"/>
              </a:lnSpc>
              <a:buFont typeface="Arial"/>
              <a:buChar char="•"/>
            </a:pPr>
            <a:r>
              <a:rPr lang="en-US" sz="3342" spc="3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Spectral Features: Centroid, bandwidth, contrast, rolloff.</a:t>
            </a:r>
          </a:p>
          <a:p>
            <a:pPr algn="l" marL="721719" indent="-360859" lvl="1">
              <a:lnSpc>
                <a:spcPts val="5315"/>
              </a:lnSpc>
              <a:buFont typeface="Arial"/>
              <a:buChar char="•"/>
            </a:pPr>
            <a:r>
              <a:rPr lang="en-US" sz="3342" spc="3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Zero Crossing Rate</a:t>
            </a:r>
          </a:p>
          <a:p>
            <a:pPr algn="l" marL="721719" indent="-360859" lvl="1">
              <a:lnSpc>
                <a:spcPts val="5315"/>
              </a:lnSpc>
              <a:buFont typeface="Arial"/>
              <a:buChar char="•"/>
            </a:pPr>
            <a:r>
              <a:rPr lang="en-US" sz="3342" spc="3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Harmony and Perceived Pitch</a:t>
            </a:r>
          </a:p>
          <a:p>
            <a:pPr algn="l" marL="721719" indent="-360859" lvl="1">
              <a:lnSpc>
                <a:spcPts val="5315"/>
              </a:lnSpc>
              <a:buFont typeface="Arial"/>
              <a:buChar char="•"/>
            </a:pPr>
            <a:r>
              <a:rPr lang="en-US" sz="3342" spc="3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Tempo</a:t>
            </a:r>
          </a:p>
          <a:p>
            <a:pPr algn="l" marL="721719" indent="-360859" lvl="1">
              <a:lnSpc>
                <a:spcPts val="5315"/>
              </a:lnSpc>
              <a:buFont typeface="Arial"/>
              <a:buChar char="•"/>
            </a:pPr>
            <a:r>
              <a:rPr lang="en-US" sz="3342" spc="3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Mel-Frequency Cepstral Coefficients(MFCCs)</a:t>
            </a:r>
          </a:p>
          <a:p>
            <a:pPr algn="l">
              <a:lnSpc>
                <a:spcPts val="2786"/>
              </a:lnSpc>
            </a:pPr>
          </a:p>
          <a:p>
            <a:pPr algn="l">
              <a:lnSpc>
                <a:spcPts val="2786"/>
              </a:lnSpc>
            </a:pPr>
          </a:p>
          <a:p>
            <a:pPr algn="l">
              <a:lnSpc>
                <a:spcPts val="278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0774" y="3642840"/>
            <a:ext cx="17467291" cy="3908306"/>
          </a:xfrm>
          <a:custGeom>
            <a:avLst/>
            <a:gdLst/>
            <a:ahLst/>
            <a:cxnLst/>
            <a:rect r="r" b="b" t="t" l="l"/>
            <a:pathLst>
              <a:path h="3908306" w="17467291">
                <a:moveTo>
                  <a:pt x="0" y="0"/>
                </a:moveTo>
                <a:lnTo>
                  <a:pt x="17467291" y="0"/>
                </a:lnTo>
                <a:lnTo>
                  <a:pt x="17467291" y="3908307"/>
                </a:lnTo>
                <a:lnTo>
                  <a:pt x="0" y="39083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7184" y="494152"/>
            <a:ext cx="16354710" cy="1466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8500" spc="79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DATASET DESCRIPTION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4439" y="8360772"/>
            <a:ext cx="17899122" cy="895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Dataset Link: </a:t>
            </a:r>
            <a:r>
              <a:rPr lang="en-US" sz="2999" spc="26" u="sng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  <a:hlinkClick r:id="rId4" tooltip="https://www.kaggle.com/datasets/andradaolteanu/gtzan-dataset-music-genre-classification"/>
              </a:rPr>
              <a:t>https://www.kaggle.com/datasets/andradaolteanu/gtzan-dataset-music-genre-classification</a:t>
            </a:r>
          </a:p>
          <a:p>
            <a:pPr algn="ctr">
              <a:lnSpc>
                <a:spcPts val="359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50774" y="2714533"/>
            <a:ext cx="3311912" cy="50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 spc="28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DATASET SAMPLE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140" y="10473214"/>
            <a:ext cx="16596370" cy="95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spc="26">
                <a:solidFill>
                  <a:srgbClr val="A6A6A6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This presentation uses a free template provided by FPPT.com</a:t>
            </a:r>
          </a:p>
          <a:p>
            <a:pPr algn="l">
              <a:lnSpc>
                <a:spcPts val="3359"/>
              </a:lnSpc>
            </a:pPr>
            <a:r>
              <a:rPr lang="en-US" sz="2799" spc="26">
                <a:solidFill>
                  <a:srgbClr val="A6A6A6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www.free-power-point-templates.com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24242" y="4051381"/>
            <a:ext cx="8949748" cy="1714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 spc="93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THANK YOU !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40" y="10473214"/>
            <a:ext cx="16596370" cy="95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spc="26">
                <a:solidFill>
                  <a:srgbClr val="A6A6A6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This presentation uses a free template provided by FPPT.com</a:t>
            </a:r>
          </a:p>
          <a:p>
            <a:pPr algn="l">
              <a:lnSpc>
                <a:spcPts val="3359"/>
              </a:lnSpc>
            </a:pPr>
            <a:r>
              <a:rPr lang="en-US" sz="2799" spc="26">
                <a:solidFill>
                  <a:srgbClr val="A6A6A6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www.free-power-point-templates.com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055858" y="-67839"/>
            <a:ext cx="4232142" cy="10354839"/>
          </a:xfrm>
          <a:custGeom>
            <a:avLst/>
            <a:gdLst/>
            <a:ahLst/>
            <a:cxnLst/>
            <a:rect r="r" b="b" t="t" l="l"/>
            <a:pathLst>
              <a:path h="10354839" w="4232142">
                <a:moveTo>
                  <a:pt x="0" y="0"/>
                </a:moveTo>
                <a:lnTo>
                  <a:pt x="4232142" y="0"/>
                </a:lnTo>
                <a:lnTo>
                  <a:pt x="4232142" y="10354839"/>
                </a:lnTo>
                <a:lnTo>
                  <a:pt x="0" y="103548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971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03925" y="1324311"/>
            <a:ext cx="10978414" cy="3492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5"/>
              </a:lnSpc>
            </a:pPr>
            <a:r>
              <a:rPr lang="en-US" sz="10368" spc="93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MUSIC GENRE </a:t>
            </a:r>
          </a:p>
          <a:p>
            <a:pPr algn="ctr">
              <a:lnSpc>
                <a:spcPts val="9745"/>
              </a:lnSpc>
            </a:pPr>
            <a:r>
              <a:rPr lang="en-US" sz="10368" spc="93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IDENTIFICATION</a:t>
            </a:r>
          </a:p>
          <a:p>
            <a:pPr algn="ctr">
              <a:lnSpc>
                <a:spcPts val="6362"/>
              </a:lnSpc>
            </a:pPr>
            <a:r>
              <a:rPr lang="en-US" sz="6768" spc="63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using Machine Learning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53232" y="5305425"/>
            <a:ext cx="6879800" cy="127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 spc="35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By: AKHIL ROCK BABU</a:t>
            </a:r>
          </a:p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37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Reg No: MAC23MCA-2010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77759" y="8058317"/>
            <a:ext cx="6110546" cy="127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 spc="35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Under the guidance of:</a:t>
            </a:r>
          </a:p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37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Prof. Manu John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3992" y="212576"/>
            <a:ext cx="16525308" cy="1794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69"/>
              </a:lnSpc>
            </a:pPr>
            <a:r>
              <a:rPr lang="en-US" sz="8499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CONTENTS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149098"/>
            <a:ext cx="7967946" cy="4939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5193" indent="-517597" lvl="1">
              <a:lnSpc>
                <a:spcPts val="7767"/>
              </a:lnSpc>
              <a:buAutoNum type="arabicPeriod" startAt="1"/>
            </a:pPr>
            <a:r>
              <a:rPr lang="en-US" sz="4794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INTRODUCTION</a:t>
            </a:r>
          </a:p>
          <a:p>
            <a:pPr algn="l" marL="1035193" indent="-517597" lvl="1">
              <a:lnSpc>
                <a:spcPts val="7767"/>
              </a:lnSpc>
              <a:buAutoNum type="arabicPeriod" startAt="1"/>
            </a:pPr>
            <a:r>
              <a:rPr lang="en-US" sz="4794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LITERATURE REVIEW</a:t>
            </a:r>
          </a:p>
          <a:p>
            <a:pPr algn="l" marL="1035193" indent="-517597" lvl="1">
              <a:lnSpc>
                <a:spcPts val="7767"/>
              </a:lnSpc>
              <a:buAutoNum type="arabicPeriod" startAt="1"/>
            </a:pPr>
            <a:r>
              <a:rPr lang="en-US" sz="4794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COMPARISON</a:t>
            </a:r>
          </a:p>
          <a:p>
            <a:pPr algn="l" marL="1035193" indent="-517597" lvl="1">
              <a:lnSpc>
                <a:spcPts val="7767"/>
              </a:lnSpc>
              <a:buAutoNum type="arabicPeriod" startAt="1"/>
            </a:pPr>
            <a:r>
              <a:rPr lang="en-US" sz="4794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PROPOSED SYSTEM</a:t>
            </a:r>
          </a:p>
          <a:p>
            <a:pPr algn="l" marL="1035193" indent="-517597" lvl="1">
              <a:lnSpc>
                <a:spcPts val="7767"/>
              </a:lnSpc>
              <a:buAutoNum type="arabicPeriod" startAt="1"/>
            </a:pPr>
            <a:r>
              <a:rPr lang="en-US" sz="4794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DATASET DESCRIPTION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7184" y="494152"/>
            <a:ext cx="16354710" cy="1466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8500" spc="79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8442" y="2602432"/>
            <a:ext cx="17601787" cy="681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4399" indent="-397200" lvl="1">
              <a:lnSpc>
                <a:spcPts val="5960"/>
              </a:lnSpc>
              <a:buFont typeface="Arial"/>
              <a:buChar char="•"/>
            </a:pPr>
            <a:r>
              <a:rPr lang="en-US" sz="3679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With the amount of digital music available today, Organising audio files is a challenging task and important for various applications.</a:t>
            </a:r>
          </a:p>
          <a:p>
            <a:pPr algn="just">
              <a:lnSpc>
                <a:spcPts val="5960"/>
              </a:lnSpc>
            </a:pPr>
          </a:p>
          <a:p>
            <a:pPr algn="just" marL="794399" indent="-397200" lvl="1">
              <a:lnSpc>
                <a:spcPts val="5960"/>
              </a:lnSpc>
              <a:buFont typeface="Arial"/>
              <a:buChar char="•"/>
            </a:pPr>
            <a:r>
              <a:rPr lang="en-US" sz="3679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Objectives:</a:t>
            </a:r>
          </a:p>
          <a:p>
            <a:pPr algn="just" marL="1588799" indent="-529600" lvl="2">
              <a:lnSpc>
                <a:spcPts val="5960"/>
              </a:lnSpc>
              <a:buFont typeface="Arial"/>
              <a:buChar char="⚬"/>
            </a:pPr>
            <a:r>
              <a:rPr lang="en-US" sz="3679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Develop a machine learning model to classify music genres based on audio features.</a:t>
            </a:r>
          </a:p>
          <a:p>
            <a:pPr algn="just" marL="1588799" indent="-529600" lvl="2">
              <a:lnSpc>
                <a:spcPts val="5960"/>
              </a:lnSpc>
              <a:buFont typeface="Arial"/>
              <a:buChar char="⚬"/>
            </a:pPr>
            <a:r>
              <a:rPr lang="en-US" sz="3679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Improve accuracy and efficiency in genre classification compared to traditional methods.</a:t>
            </a:r>
          </a:p>
          <a:p>
            <a:pPr algn="just" marL="1588799" indent="-529600" lvl="2">
              <a:lnSpc>
                <a:spcPts val="5960"/>
              </a:lnSpc>
              <a:buFont typeface="Arial"/>
              <a:buChar char="⚬"/>
            </a:pPr>
            <a:r>
              <a:rPr lang="en-US" sz="3679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Provide a scalable solution that can handle large music libraries.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7184" y="494152"/>
            <a:ext cx="16354710" cy="1466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8500" spc="79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8442" y="2621482"/>
            <a:ext cx="16970858" cy="7435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8682" indent="-354341" lvl="1">
              <a:lnSpc>
                <a:spcPts val="5317"/>
              </a:lnSpc>
              <a:buFont typeface="Arial"/>
              <a:buChar char="•"/>
            </a:pPr>
            <a:r>
              <a:rPr lang="en-US" sz="3282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To Identify these Music Genres:</a:t>
            </a:r>
          </a:p>
          <a:p>
            <a:pPr algn="just" marL="1417365" indent="-472455" lvl="2">
              <a:lnSpc>
                <a:spcPts val="5317"/>
              </a:lnSpc>
              <a:buFont typeface="Arial"/>
              <a:buChar char="⚬"/>
            </a:pPr>
            <a:r>
              <a:rPr lang="en-US" sz="3282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Rock</a:t>
            </a:r>
          </a:p>
          <a:p>
            <a:pPr algn="just" marL="1417365" indent="-472455" lvl="2">
              <a:lnSpc>
                <a:spcPts val="5317"/>
              </a:lnSpc>
              <a:buFont typeface="Arial"/>
              <a:buChar char="⚬"/>
            </a:pPr>
            <a:r>
              <a:rPr lang="en-US" sz="3282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Jazz</a:t>
            </a:r>
          </a:p>
          <a:p>
            <a:pPr algn="just" marL="1417365" indent="-472455" lvl="2">
              <a:lnSpc>
                <a:spcPts val="5317"/>
              </a:lnSpc>
              <a:buFont typeface="Arial"/>
              <a:buChar char="⚬"/>
            </a:pPr>
            <a:r>
              <a:rPr lang="en-US" sz="3282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HipHop</a:t>
            </a:r>
          </a:p>
          <a:p>
            <a:pPr algn="just" marL="1417365" indent="-472455" lvl="2">
              <a:lnSpc>
                <a:spcPts val="5317"/>
              </a:lnSpc>
              <a:buFont typeface="Arial"/>
              <a:buChar char="⚬"/>
            </a:pPr>
            <a:r>
              <a:rPr lang="en-US" sz="3282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pop</a:t>
            </a:r>
          </a:p>
          <a:p>
            <a:pPr algn="just" marL="1417365" indent="-472455" lvl="2">
              <a:lnSpc>
                <a:spcPts val="5317"/>
              </a:lnSpc>
              <a:buFont typeface="Arial"/>
              <a:buChar char="⚬"/>
            </a:pPr>
            <a:r>
              <a:rPr lang="en-US" sz="3282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Classical</a:t>
            </a:r>
          </a:p>
          <a:p>
            <a:pPr algn="just" marL="1417365" indent="-472455" lvl="2">
              <a:lnSpc>
                <a:spcPts val="5317"/>
              </a:lnSpc>
              <a:buFont typeface="Arial"/>
              <a:buChar char="⚬"/>
            </a:pPr>
            <a:r>
              <a:rPr lang="en-US" sz="3282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Blues</a:t>
            </a:r>
          </a:p>
          <a:p>
            <a:pPr algn="just" marL="1417365" indent="-472455" lvl="2">
              <a:lnSpc>
                <a:spcPts val="5317"/>
              </a:lnSpc>
              <a:buFont typeface="Arial"/>
              <a:buChar char="⚬"/>
            </a:pPr>
            <a:r>
              <a:rPr lang="en-US" sz="3282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Country</a:t>
            </a:r>
          </a:p>
          <a:p>
            <a:pPr algn="just" marL="1417365" indent="-472455" lvl="2">
              <a:lnSpc>
                <a:spcPts val="5317"/>
              </a:lnSpc>
              <a:buFont typeface="Arial"/>
              <a:buChar char="⚬"/>
            </a:pPr>
            <a:r>
              <a:rPr lang="en-US" sz="3282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Disco</a:t>
            </a:r>
          </a:p>
          <a:p>
            <a:pPr algn="just" marL="1417365" indent="-472455" lvl="2">
              <a:lnSpc>
                <a:spcPts val="5317"/>
              </a:lnSpc>
              <a:buFont typeface="Arial"/>
              <a:buChar char="⚬"/>
            </a:pPr>
            <a:r>
              <a:rPr lang="en-US" sz="3282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Reggae</a:t>
            </a:r>
          </a:p>
          <a:p>
            <a:pPr algn="just" marL="1417365" indent="-472455" lvl="2">
              <a:lnSpc>
                <a:spcPts val="5317"/>
              </a:lnSpc>
              <a:buFont typeface="Arial"/>
              <a:buChar char="⚬"/>
            </a:pPr>
            <a:r>
              <a:rPr lang="en-US" sz="3282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Metal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7184" y="494152"/>
            <a:ext cx="16354710" cy="1466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8500" spc="79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8442" y="2818782"/>
            <a:ext cx="17314839" cy="624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2398" indent="-471199" lvl="1">
              <a:lnSpc>
                <a:spcPts val="7071"/>
              </a:lnSpc>
              <a:buFont typeface="Arial"/>
              <a:buChar char="•"/>
            </a:pPr>
            <a:r>
              <a:rPr lang="en-US" sz="4364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Applications:</a:t>
            </a:r>
          </a:p>
          <a:p>
            <a:pPr algn="l" marL="1884796" indent="-628265" lvl="2">
              <a:lnSpc>
                <a:spcPts val="7071"/>
              </a:lnSpc>
              <a:buFont typeface="Arial"/>
              <a:buChar char="⚬"/>
            </a:pPr>
            <a:r>
              <a:rPr lang="en-US" sz="4364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Enhances music recommendation systems</a:t>
            </a:r>
          </a:p>
          <a:p>
            <a:pPr algn="l" marL="1884796" indent="-628265" lvl="2">
              <a:lnSpc>
                <a:spcPts val="7071"/>
              </a:lnSpc>
              <a:buFont typeface="Arial"/>
              <a:buChar char="⚬"/>
            </a:pPr>
            <a:r>
              <a:rPr lang="en-US" sz="4364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Organizes music libraries</a:t>
            </a:r>
          </a:p>
          <a:p>
            <a:pPr algn="l" marL="1884796" indent="-628265" lvl="2">
              <a:lnSpc>
                <a:spcPts val="7071"/>
              </a:lnSpc>
              <a:buFont typeface="Arial"/>
              <a:buChar char="⚬"/>
            </a:pPr>
            <a:r>
              <a:rPr lang="en-US" sz="4364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Aids musicological research</a:t>
            </a:r>
          </a:p>
          <a:p>
            <a:pPr algn="l" marL="1884796" indent="-628265" lvl="2">
              <a:lnSpc>
                <a:spcPts val="7071"/>
              </a:lnSpc>
              <a:buFont typeface="Arial"/>
              <a:buChar char="⚬"/>
            </a:pPr>
            <a:r>
              <a:rPr lang="en-US" sz="4364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Supports digital music streaming services</a:t>
            </a:r>
          </a:p>
          <a:p>
            <a:pPr algn="l" marL="1884796" indent="-628265" lvl="2">
              <a:lnSpc>
                <a:spcPts val="7071"/>
              </a:lnSpc>
              <a:buFont typeface="Arial"/>
              <a:buChar char="⚬"/>
            </a:pPr>
            <a:r>
              <a:rPr lang="en-US" sz="4364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Facilitates personalized music experiences</a:t>
            </a:r>
          </a:p>
          <a:p>
            <a:pPr algn="l" marL="1884796" indent="-628265" lvl="2">
              <a:lnSpc>
                <a:spcPts val="7071"/>
              </a:lnSpc>
              <a:buFont typeface="Arial"/>
              <a:buChar char="⚬"/>
            </a:pPr>
            <a:r>
              <a:rPr lang="en-US" sz="4364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Improves metadata accuracy in music databases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508899" y="2756909"/>
          <a:ext cx="17150250" cy="6900022"/>
        </p:xfrm>
        <a:graphic>
          <a:graphicData uri="http://schemas.openxmlformats.org/drawingml/2006/table">
            <a:tbl>
              <a:tblPr/>
              <a:tblGrid>
                <a:gridCol w="3161059"/>
                <a:gridCol w="3538745"/>
                <a:gridCol w="3349902"/>
                <a:gridCol w="3568487"/>
                <a:gridCol w="3532056"/>
              </a:tblGrid>
              <a:tr h="10670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ABOUT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223">
                <a:tc rowSpan="3">
                  <a:txBody>
                    <a:bodyPr anchor="t" rtlCol="false"/>
                    <a:lstStyle/>
                    <a:p>
                      <a:pPr algn="just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Music Genre Classification: A Review of Deep-Learning and Traditional Machine-Learning Approaches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Ndou, N., Ajoodha, R., &amp; Jadhav, A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2021 IEEE International IOT, Electronics and Mechatronics Conference(IEMTRONICS)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GTZAN dataset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10000 Records &amp;</a:t>
                      </a:r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60 features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K-Nearest neighbor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92.69%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338">
                <a:tc vMerge="true">
                  <a:txBody>
                    <a:bodyPr anchor="t" rtlCol="false"/>
                    <a:lstStyle/>
                    <a:p>
                      <a:pPr algn="just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Music Genre Classification: A Review of Deep-Learning and Traditional Machine-Learning Approaches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Ndou, N., Ajoodha, R., &amp; Jadhav, A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2021 IEEE International IOT, Electronics and Mechatronics Conference(IEMTRONICS)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GTZAN dataset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10000 Records &amp;</a:t>
                      </a:r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60 features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Support Vector Machine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80.80%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5372">
                <a:tc vMerge="true">
                  <a:txBody>
                    <a:bodyPr anchor="t" rtlCol="false"/>
                    <a:lstStyle/>
                    <a:p>
                      <a:pPr algn="just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Music Genre Classification: A Review of Deep-Learning and Traditional Machine-Learning Approaches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Ndou, N., Ajoodha, R., &amp; Jadhav, A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2021 IEEE International IOT, Electronics and Mechatronics Conference(IEMTRONICS)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GTZAN dataset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10000 Records &amp;</a:t>
                      </a:r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60 features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Convolutional Neural Network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72.40%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73140" y="10473214"/>
            <a:ext cx="16596370" cy="95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spc="26">
                <a:solidFill>
                  <a:srgbClr val="A6A6A6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This presentation uses a free template provided by FPPT.com</a:t>
            </a:r>
          </a:p>
          <a:p>
            <a:pPr algn="l">
              <a:lnSpc>
                <a:spcPts val="3359"/>
              </a:lnSpc>
            </a:pPr>
            <a:r>
              <a:rPr lang="en-US" sz="2799" spc="26">
                <a:solidFill>
                  <a:srgbClr val="A6A6A6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www.free-power-point-templates.com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8899" y="142246"/>
            <a:ext cx="11605122" cy="1794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69"/>
              </a:lnSpc>
              <a:spcBef>
                <a:spcPct val="0"/>
              </a:spcBef>
            </a:pPr>
            <a:r>
              <a:rPr lang="en-US" sz="8499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LITERATURE REVIEW 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508899" y="2847376"/>
          <a:ext cx="17150250" cy="7211822"/>
        </p:xfrm>
        <a:graphic>
          <a:graphicData uri="http://schemas.openxmlformats.org/drawingml/2006/table">
            <a:tbl>
              <a:tblPr/>
              <a:tblGrid>
                <a:gridCol w="3161059"/>
                <a:gridCol w="3538745"/>
                <a:gridCol w="3349902"/>
                <a:gridCol w="3568487"/>
                <a:gridCol w="3532056"/>
              </a:tblGrid>
              <a:tr h="10628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ABOUT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92">
                <a:tc rowSpan="3"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Music Genre Classification using Machine Learning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Ghildiyal,Et al.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2020 4th International Conference on Electronics, Communication and Aerospace Technology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GTZAN dataset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10000 Records &amp;</a:t>
                      </a:r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60 features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Support Vector Machine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76.4%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041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Music Genre Classification using Machine Learning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Ghildiyal,Et al.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2020 4th International Conference on Electronics, Communication and Aerospace Technology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GTZAN dataset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10000 Records &amp;</a:t>
                      </a:r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60 features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K-Nearest Neighbors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69.6%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12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Music Genre Classification using Machine Learning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Ghildiyal,Et al.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2020 4th International Conference on Electronics, Communication and Aerospace Technology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GTZAN dataset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10000 Records &amp;</a:t>
                      </a:r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60 features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66.4%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73140" y="10473214"/>
            <a:ext cx="16596370" cy="95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spc="26">
                <a:solidFill>
                  <a:srgbClr val="A6A6A6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This presentation uses a free template provided by FPPT.com</a:t>
            </a:r>
          </a:p>
          <a:p>
            <a:pPr algn="l">
              <a:lnSpc>
                <a:spcPts val="3359"/>
              </a:lnSpc>
            </a:pPr>
            <a:r>
              <a:rPr lang="en-US" sz="2799" spc="26">
                <a:solidFill>
                  <a:srgbClr val="A6A6A6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www.free-power-point-templates.com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8899" y="142246"/>
            <a:ext cx="11605122" cy="179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69"/>
              </a:lnSpc>
              <a:spcBef>
                <a:spcPct val="0"/>
              </a:spcBef>
            </a:pPr>
            <a:r>
              <a:rPr lang="en-US" sz="8499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LITERATURE REVIEW 2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508899" y="2847376"/>
          <a:ext cx="17150250" cy="7311775"/>
        </p:xfrm>
        <a:graphic>
          <a:graphicData uri="http://schemas.openxmlformats.org/drawingml/2006/table">
            <a:tbl>
              <a:tblPr/>
              <a:tblGrid>
                <a:gridCol w="3161059"/>
                <a:gridCol w="3538745"/>
                <a:gridCol w="3349902"/>
                <a:gridCol w="3568487"/>
                <a:gridCol w="3532056"/>
              </a:tblGrid>
              <a:tr h="10628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ABOUT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7189">
                <a:tc rowSpan="3"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Comparison of SVM, KNN, and NB Classifier for Genre Music Classification based on Metadata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Setiadi Et al.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2020 International Seminar on Application for Technology of Information and Communication (iSemantic).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Spotify music dataset from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 www.crowdai.org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Support Vector Machine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80%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4133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Comparison of SVM, KNN, and NB Classifier for Genre Music Classification based on Metadata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Setiadi Et al.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2020 International Seminar on Application for Technology of Information and Communication (iSemantic).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Spotify music dataset from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 www.crowdai.org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K-Nearest Neighbors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75.61%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7640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Comparison of SVM, KNN, and NB Classifier for Genre Music Classification based on Metadata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Setiadi Et al.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2020 International Seminar on Application for Technology of Information and Communication (iSemantic).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Spotify music dataset from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 www.crowdai.org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Naive Bayes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75.05%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73140" y="10473214"/>
            <a:ext cx="16596370" cy="95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spc="26">
                <a:solidFill>
                  <a:srgbClr val="A6A6A6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This presentation uses a free template provided by FPPT.com</a:t>
            </a:r>
          </a:p>
          <a:p>
            <a:pPr algn="l">
              <a:lnSpc>
                <a:spcPts val="3359"/>
              </a:lnSpc>
            </a:pPr>
            <a:r>
              <a:rPr lang="en-US" sz="2799" spc="26">
                <a:solidFill>
                  <a:srgbClr val="A6A6A6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www.free-power-point-templates.com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8899" y="142246"/>
            <a:ext cx="11605122" cy="179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69"/>
              </a:lnSpc>
              <a:spcBef>
                <a:spcPct val="0"/>
              </a:spcBef>
            </a:pPr>
            <a:r>
              <a:rPr lang="en-US" sz="8499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LITERATURE REVIEW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DAGMEQtJMw4</dc:identifier>
  <dcterms:modified xsi:type="dcterms:W3CDTF">2011-08-01T06:04:30Z</dcterms:modified>
  <cp:revision>1</cp:revision>
  <dc:title>MUSIC GENRE IDENTIFICATION</dc:title>
</cp:coreProperties>
</file>