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4"/>
  </p:notes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F1535-7FF5-40E4-97DA-BB211F8570A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2D9AB-2921-465F-A37A-51236E6E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9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1B08-CC9A-4D8F-B245-2B4C936D5824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6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5CE9-9DE3-46D9-91DE-61EE039F7BFF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4977-4757-45F9-90B6-38EAB3567F39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8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A2CF-91BA-41E5-B3FC-378AFC7553EF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6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06B7-3992-4679-BD41-19968D1D252D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0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E6B2-0D1B-49F7-9169-CCE207D67358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3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8437-45C2-4DBF-A7E1-437FAAB7CD61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0AD4-2765-42CA-88E3-9B133E83BFCE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0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9359B4-486A-494B-B9FE-0B7A9D812737}"/>
              </a:ext>
            </a:extLst>
          </p:cNvPr>
          <p:cNvSpPr/>
          <p:nvPr userDrawn="1"/>
        </p:nvSpPr>
        <p:spPr>
          <a:xfrm>
            <a:off x="9977188" y="6435328"/>
            <a:ext cx="2214811" cy="39965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ED9B-20B6-4D4C-899C-FB3E867E0D65}" type="datetime1">
              <a:rPr lang="en-US" smtClean="0"/>
              <a:t>3/20/2021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0AB8FB-0F4D-474D-8499-9EC867EBD088}"/>
              </a:ext>
            </a:extLst>
          </p:cNvPr>
          <p:cNvCxnSpPr>
            <a:cxnSpLocks/>
          </p:cNvCxnSpPr>
          <p:nvPr userDrawn="1"/>
        </p:nvCxnSpPr>
        <p:spPr>
          <a:xfrm>
            <a:off x="10923104" y="6530009"/>
            <a:ext cx="0" cy="178904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508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 </a:t>
            </a:r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7895B9BB-53C3-4E11-81EE-143370E96125}"/>
              </a:ext>
            </a:extLst>
          </p:cNvPr>
          <p:cNvSpPr/>
          <p:nvPr userDrawn="1"/>
        </p:nvSpPr>
        <p:spPr>
          <a:xfrm>
            <a:off x="9473542" y="6423819"/>
            <a:ext cx="503647" cy="411162"/>
          </a:xfrm>
          <a:prstGeom prst="parallelogram">
            <a:avLst>
              <a:gd name="adj" fmla="val 78982"/>
            </a:avLst>
          </a:prstGeom>
          <a:solidFill>
            <a:schemeClr val="accent2">
              <a:lumMod val="50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6A81C532-1D75-48BA-A4F7-EC38A1543267}"/>
              </a:ext>
            </a:extLst>
          </p:cNvPr>
          <p:cNvSpPr/>
          <p:nvPr userDrawn="1"/>
        </p:nvSpPr>
        <p:spPr>
          <a:xfrm flipH="1">
            <a:off x="9649932" y="6423820"/>
            <a:ext cx="327257" cy="411162"/>
          </a:xfrm>
          <a:prstGeom prst="rtTriangl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3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DAAEC2-8740-45A9-B295-149C9EA429E0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CBB8C0CB-BED2-4183-BC32-864B62D2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671DA11F-E84A-4C50-ACEF-4D23D5E8C9DF}"/>
              </a:ext>
            </a:extLst>
          </p:cNvPr>
          <p:cNvSpPr/>
          <p:nvPr userDrawn="1"/>
        </p:nvSpPr>
        <p:spPr>
          <a:xfrm>
            <a:off x="9473542" y="6423819"/>
            <a:ext cx="503647" cy="411162"/>
          </a:xfrm>
          <a:prstGeom prst="parallelogram">
            <a:avLst>
              <a:gd name="adj" fmla="val 78982"/>
            </a:avLst>
          </a:prstGeom>
          <a:solidFill>
            <a:schemeClr val="accent2">
              <a:lumMod val="50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1B30B49-FF15-4E2B-BD48-8CB1E20E8E08}"/>
              </a:ext>
            </a:extLst>
          </p:cNvPr>
          <p:cNvSpPr/>
          <p:nvPr userDrawn="1"/>
        </p:nvSpPr>
        <p:spPr>
          <a:xfrm flipH="1">
            <a:off x="9649932" y="6423820"/>
            <a:ext cx="327257" cy="411162"/>
          </a:xfrm>
          <a:prstGeom prst="rtTriangle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1FE34-CC86-4CE3-8F34-E515B202018E}"/>
              </a:ext>
            </a:extLst>
          </p:cNvPr>
          <p:cNvSpPr/>
          <p:nvPr userDrawn="1"/>
        </p:nvSpPr>
        <p:spPr>
          <a:xfrm>
            <a:off x="9977188" y="6435328"/>
            <a:ext cx="2214811" cy="399653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FFC78292-10FF-4DF9-B7B4-B45E83A7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7C18ED9B-20B6-4D4C-899C-FB3E867E0D65}" type="datetime1">
              <a:rPr lang="en-US" smtClean="0"/>
              <a:t>3/20/2021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45E529-04EF-45E5-82B8-95AAA498200C}"/>
              </a:ext>
            </a:extLst>
          </p:cNvPr>
          <p:cNvCxnSpPr/>
          <p:nvPr userDrawn="1"/>
        </p:nvCxnSpPr>
        <p:spPr>
          <a:xfrm>
            <a:off x="10923104" y="6446838"/>
            <a:ext cx="0" cy="365125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3365949E-8135-4C9A-ABD6-B7E594F9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r>
              <a:rPr lang="en-US" dirty="0"/>
              <a:t>Slide  </a:t>
            </a:r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253A87-0D72-4D3A-9976-F8F08A0DAC17}"/>
              </a:ext>
            </a:extLst>
          </p:cNvPr>
          <p:cNvCxnSpPr>
            <a:cxnSpLocks/>
          </p:cNvCxnSpPr>
          <p:nvPr userDrawn="1"/>
        </p:nvCxnSpPr>
        <p:spPr>
          <a:xfrm>
            <a:off x="643465" y="2983152"/>
            <a:ext cx="3517567" cy="1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05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B26D85-8CB6-4B62-A223-88A0B6F71396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D07150A-9F66-4BC9-8E71-B3931B0CA455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4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51" r:id="rId6"/>
    <p:sldLayoutId id="2147483746" r:id="rId7"/>
    <p:sldLayoutId id="2147483747" r:id="rId8"/>
    <p:sldLayoutId id="2147483748" r:id="rId9"/>
    <p:sldLayoutId id="2147483750" r:id="rId10"/>
    <p:sldLayoutId id="214748374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FB694FE-CEA1-454E-8F09-AD11DA3D1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63000" detail="6"/>
                    </a14:imgEffect>
                    <a14:imgEffect>
                      <a14:saturation sat="297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-15379" y="0"/>
            <a:ext cx="12207379" cy="6866649"/>
          </a:xfrm>
          <a:prstGeom prst="rect">
            <a:avLst/>
          </a:prstGeom>
          <a:scene3d>
            <a:camera prst="perspectiveFront"/>
            <a:lightRig rig="threePt" dir="t"/>
          </a:scene3d>
          <a:sp3d/>
        </p:spPr>
      </p:pic>
      <p:sp>
        <p:nvSpPr>
          <p:cNvPr id="9" name="ectangle 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38DAD-E07B-40D9-97CF-8A2541CE2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en-US" sz="370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Phonon Momentum Group : Theory &amp; Python Fitting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D1A64-EA01-4949-8590-893BA85B8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69" y="3824516"/>
            <a:ext cx="3659246" cy="2393403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Akhil Sadam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9074E-15D6-4C75-8D47-F9A50108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46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444EC-1645-463F-AFDE-421C20B4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96A3-3BC4-4565-9E80-3F3EED9D7632}" type="datetime1">
              <a:rPr lang="en-US" sz="1050" smtClean="0"/>
              <a:t>3/20/2021</a:t>
            </a:fld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8422-6F11-4F76-9C60-A6AF2459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Slide </a:t>
            </a:r>
            <a:fld id="{3A98EE3D-8CD1-4C3F-BD1C-C98C9596463C}" type="slidenum">
              <a:rPr lang="en-US" sz="1000" smtClean="0"/>
              <a:t>10</a:t>
            </a:fld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5C73D-A72D-4164-B6E5-5E40CA92F8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411162"/>
            <a:ext cx="10058400" cy="793404"/>
          </a:xfrm>
        </p:spPr>
        <p:txBody>
          <a:bodyPr>
            <a:normAutofit/>
          </a:bodyPr>
          <a:lstStyle/>
          <a:p>
            <a:r>
              <a:rPr lang="en-US" dirty="0"/>
              <a:t>Estimates: Induced Eddy Current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A5801-B6F5-4731-8FF8-75DA532AF2E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799" y="1697692"/>
            <a:ext cx="10492409" cy="41940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From Faraday’s law applied on a cylinder (not shown here), the net induced eddy current can be estimated to be approximately: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R: the radius of the cylindrical sample (~1*10^-3)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A: the magnetic field’s AC amplitude (8T)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h: the height of the cylindrical sample (~1*10^-3)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p: </a:t>
            </a:r>
            <a:r>
              <a:rPr lang="en-US" dirty="0" err="1"/>
              <a:t>resisitivity</a:t>
            </a:r>
            <a:endParaRPr 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w: 9000Hz at resonance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So p ~ 4x10^6 (order of magnitude estimate) to have the same magnitude of angular momentum as the phonon/magnon effects.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D1E100-C98C-4818-A2CA-62FE21F8283D}"/>
              </a:ext>
            </a:extLst>
          </p:cNvPr>
          <p:cNvCxnSpPr/>
          <p:nvPr/>
        </p:nvCxnSpPr>
        <p:spPr>
          <a:xfrm>
            <a:off x="1066800" y="1331843"/>
            <a:ext cx="9926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5EED5AC-A31A-4BB7-BEFA-346F72E5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640" y="2947356"/>
            <a:ext cx="3541636" cy="9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3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C73D-A72D-4164-B6E5-5E40CA92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00" y="2267875"/>
            <a:ext cx="3517567" cy="697522"/>
          </a:xfrm>
        </p:spPr>
        <p:txBody>
          <a:bodyPr>
            <a:normAutofit/>
          </a:bodyPr>
          <a:lstStyle/>
          <a:p>
            <a:r>
              <a:rPr lang="en-US" dirty="0"/>
              <a:t>Python Fitting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A5801-B6F5-4731-8FF8-75DA532AF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7143" y="2616636"/>
            <a:ext cx="2140173" cy="9895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Current Fits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Next: Radial Fits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444EC-1645-463F-AFDE-421C20B4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96A3-3BC4-4565-9E80-3F3EED9D7632}" type="datetime1">
              <a:rPr lang="en-US" sz="1050" smtClean="0"/>
              <a:t>3/20/2021</a:t>
            </a:fld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8422-6F11-4F76-9C60-A6AF2459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Slide </a:t>
            </a:r>
            <a:fld id="{3A98EE3D-8CD1-4C3F-BD1C-C98C9596463C}" type="slidenum">
              <a:rPr lang="en-US" sz="1000" smtClean="0"/>
              <a:t>11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1373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444EC-1645-463F-AFDE-421C20B4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96A3-3BC4-4565-9E80-3F3EED9D7632}" type="datetime1">
              <a:rPr lang="en-US" sz="1050" smtClean="0"/>
              <a:t>3/20/2021</a:t>
            </a:fld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8422-6F11-4F76-9C60-A6AF2459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Slide </a:t>
            </a:r>
            <a:fld id="{3A98EE3D-8CD1-4C3F-BD1C-C98C9596463C}" type="slidenum">
              <a:rPr lang="en-US" sz="1000" smtClean="0"/>
              <a:t>12</a:t>
            </a:fld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5C73D-A72D-4164-B6E5-5E40CA92F8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411162"/>
            <a:ext cx="10058400" cy="793404"/>
          </a:xfrm>
        </p:spPr>
        <p:txBody>
          <a:bodyPr>
            <a:normAutofit/>
          </a:bodyPr>
          <a:lstStyle/>
          <a:p>
            <a:r>
              <a:rPr lang="en-US" dirty="0"/>
              <a:t>Fits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A5801-B6F5-4731-8FF8-75DA532AF2E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2354" y="1578422"/>
            <a:ext cx="6512237" cy="41940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An example fit: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Peak 1 of 1 at 2134.8315720812807 Hz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ABSORPTION AMPLITUDE:  0.025833302480915782 V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ELASTIC AMPLITUDE:            0.025833302480915782 V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RESONANCE AMPLITUDE:   -4.7254017387085305 V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RESONANCE QUALITY:         248.0307084952861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Clearly the background is not yet fit properly – radial fits will be tried next.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D1E100-C98C-4818-A2CA-62FE21F8283D}"/>
              </a:ext>
            </a:extLst>
          </p:cNvPr>
          <p:cNvCxnSpPr/>
          <p:nvPr/>
        </p:nvCxnSpPr>
        <p:spPr>
          <a:xfrm>
            <a:off x="1066800" y="1331843"/>
            <a:ext cx="9926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FA10157-B5B7-4972-81E9-CE7447D1D3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459" y="1677001"/>
            <a:ext cx="2678365" cy="1697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BA6C5A-F5C5-49EE-936F-CFC4BC778B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00" y="3374223"/>
            <a:ext cx="3597482" cy="2465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290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C73D-A72D-4164-B6E5-5E40CA92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8" y="2325334"/>
            <a:ext cx="4492884" cy="697522"/>
          </a:xfrm>
        </p:spPr>
        <p:txBody>
          <a:bodyPr>
            <a:normAutofit/>
          </a:bodyPr>
          <a:lstStyle/>
          <a:p>
            <a:r>
              <a:rPr lang="en-US" dirty="0"/>
              <a:t>Theory &amp; Experiment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444EC-1645-463F-AFDE-421C20B4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96A3-3BC4-4565-9E80-3F3EED9D7632}" type="datetime1">
              <a:rPr lang="en-US" sz="1050" smtClean="0"/>
              <a:t>3/20/2021</a:t>
            </a:fld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8422-6F11-4F76-9C60-A6AF2459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Slide </a:t>
            </a:r>
            <a:fld id="{3A98EE3D-8CD1-4C3F-BD1C-C98C9596463C}" type="slidenum">
              <a:rPr lang="en-US" sz="1000" smtClean="0"/>
              <a:t>2</a:t>
            </a:fld>
            <a:endParaRPr lang="en-US" sz="1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182734-C6F5-49CD-A842-759663C3D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4771577" cy="637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444EC-1645-463F-AFDE-421C20B4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96A3-3BC4-4565-9E80-3F3EED9D7632}" type="datetime1">
              <a:rPr lang="en-US" sz="1050" smtClean="0"/>
              <a:t>3/20/2021</a:t>
            </a:fld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8422-6F11-4F76-9C60-A6AF2459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Slide </a:t>
            </a:r>
            <a:fld id="{3A98EE3D-8CD1-4C3F-BD1C-C98C9596463C}" type="slidenum">
              <a:rPr lang="en-US" sz="1000" smtClean="0"/>
              <a:t>3</a:t>
            </a:fld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5C73D-A72D-4164-B6E5-5E40CA92F8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411162"/>
            <a:ext cx="10058400" cy="793404"/>
          </a:xfrm>
        </p:spPr>
        <p:txBody>
          <a:bodyPr>
            <a:normAutofit/>
          </a:bodyPr>
          <a:lstStyle/>
          <a:p>
            <a:r>
              <a:rPr lang="en-US" dirty="0"/>
              <a:t>Theory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BA5801-B6F5-4731-8FF8-75DA532AF2EC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1066800" y="1697692"/>
                <a:ext cx="10058400" cy="4297749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Phonons are quantized lattice vibrations.</a:t>
                </a:r>
              </a:p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Measurement of their net angular momentum can be made using conservation of momentum:</a:t>
                </a:r>
              </a:p>
              <a:p>
                <a:pPr lvl="1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The net angular momentum of a lattice: J = </a:t>
                </a:r>
                <a:r>
                  <a:rPr lang="en-US" dirty="0" err="1"/>
                  <a:t>J</a:t>
                </a:r>
                <a:r>
                  <a:rPr lang="en-US" sz="1600" dirty="0" err="1"/>
                  <a:t>lattice</a:t>
                </a:r>
                <a:r>
                  <a:rPr lang="en-US" dirty="0"/>
                  <a:t> + </a:t>
                </a:r>
                <a:r>
                  <a:rPr lang="en-US" dirty="0" err="1"/>
                  <a:t>J</a:t>
                </a:r>
                <a:r>
                  <a:rPr lang="en-US" sz="1600" dirty="0" err="1"/>
                  <a:t>orbital</a:t>
                </a:r>
                <a:r>
                  <a:rPr lang="en-US" dirty="0"/>
                  <a:t> + </a:t>
                </a:r>
                <a:r>
                  <a:rPr lang="en-US" dirty="0" err="1"/>
                  <a:t>J</a:t>
                </a:r>
                <a:r>
                  <a:rPr lang="en-US" sz="1600" dirty="0" err="1"/>
                  <a:t>spin</a:t>
                </a:r>
                <a:r>
                  <a:rPr lang="en-US" dirty="0"/>
                  <a:t> + </a:t>
                </a:r>
                <a:r>
                  <a:rPr lang="en-US" dirty="0" err="1"/>
                  <a:t>J</a:t>
                </a:r>
                <a:r>
                  <a:rPr lang="en-US" sz="1600" dirty="0" err="1"/>
                  <a:t>magnon</a:t>
                </a:r>
                <a:r>
                  <a:rPr lang="en-US" dirty="0"/>
                  <a:t> + </a:t>
                </a:r>
                <a:r>
                  <a:rPr lang="en-US" dirty="0" err="1"/>
                  <a:t>J</a:t>
                </a:r>
                <a:r>
                  <a:rPr lang="en-US" sz="1600" dirty="0" err="1"/>
                  <a:t>phonon</a:t>
                </a:r>
                <a:r>
                  <a:rPr lang="en-US" sz="1600" dirty="0"/>
                  <a:t>.</a:t>
                </a:r>
              </a:p>
              <a:p>
                <a:pPr lvl="2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 err="1"/>
                  <a:t>Jlattice</a:t>
                </a:r>
                <a:r>
                  <a:rPr lang="en-US" dirty="0"/>
                  <a:t> is the macroscopic angular momentum</a:t>
                </a:r>
              </a:p>
              <a:p>
                <a:pPr lvl="2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 err="1"/>
                  <a:t>Jorbital</a:t>
                </a:r>
                <a:r>
                  <a:rPr lang="en-US" dirty="0"/>
                  <a:t> is the angular momentum from electron orbital motion (constant)</a:t>
                </a:r>
              </a:p>
              <a:p>
                <a:pPr lvl="2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 err="1"/>
                  <a:t>Jspin</a:t>
                </a:r>
                <a:r>
                  <a:rPr lang="en-US" dirty="0"/>
                  <a:t> is the angular momentum from electron spin (dependent on magnetic fields, independent of temperature)</a:t>
                </a:r>
              </a:p>
              <a:p>
                <a:pPr lvl="2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 err="1"/>
                  <a:t>Jmagnon</a:t>
                </a:r>
                <a:r>
                  <a:rPr lang="en-US" dirty="0"/>
                  <a:t> is the angular momentum from quantized spin waves (dependent on magnetic fields, independent of temperature), (induction of a magnon reduces saturation magnetic field by </a:t>
                </a:r>
                <a:r>
                  <a:rPr lang="en-US" dirty="0">
                    <a:effectLst/>
                    <a:ea typeface="Calibri" panose="020F0502020204030204" pitchFamily="34" charset="0"/>
                  </a:rPr>
                  <a:t>γ</a:t>
                </a: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ffectLst/>
                    <a:ea typeface="Calibri" panose="020F0502020204030204" pitchFamily="34" charset="0"/>
                  </a:rPr>
                  <a:t>ћ</a:t>
                </a: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for </a:t>
                </a:r>
                <a:r>
                  <a:rPr lang="en-US" dirty="0">
                    <a:effectLst/>
                    <a:ea typeface="Calibri" panose="020F0502020204030204" pitchFamily="34" charset="0"/>
                  </a:rPr>
                  <a:t>γ =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 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  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𝑒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2 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since they are produced by spin oscillations)</a:t>
                </a:r>
              </a:p>
              <a:p>
                <a:pPr lvl="2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 err="1"/>
                  <a:t>Jphonon</a:t>
                </a:r>
                <a:r>
                  <a:rPr lang="en-US" dirty="0"/>
                  <a:t> is the angular momentum from the quantized lattice vibrations (what we are trying to measure)</a:t>
                </a:r>
              </a:p>
              <a:p>
                <a:pPr lvl="1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Note </a:t>
                </a:r>
                <a:r>
                  <a:rPr lang="en-US" dirty="0" err="1"/>
                  <a:t>Jspin</a:t>
                </a:r>
                <a:r>
                  <a:rPr lang="en-US" dirty="0"/>
                  <a:t> and </a:t>
                </a:r>
                <a:r>
                  <a:rPr lang="en-US" dirty="0" err="1"/>
                  <a:t>Jmagnon</a:t>
                </a:r>
                <a:r>
                  <a:rPr lang="en-US" dirty="0"/>
                  <a:t> are both related to electron spin, and that </a:t>
                </a:r>
                <a:r>
                  <a:rPr lang="en-US" dirty="0" err="1"/>
                  <a:t>Jmagnon</a:t>
                </a:r>
                <a:r>
                  <a:rPr lang="en-US" dirty="0"/>
                  <a:t> is coupled to </a:t>
                </a:r>
                <a:r>
                  <a:rPr lang="en-US" dirty="0" err="1"/>
                  <a:t>Jphonon</a:t>
                </a:r>
                <a:r>
                  <a:rPr lang="en-US" dirty="0"/>
                  <a:t>, since EM field oscillations will cause lattice vibrations.</a:t>
                </a:r>
              </a:p>
              <a:p>
                <a:pPr lvl="2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BA5801-B6F5-4731-8FF8-75DA532AF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066800" y="1697692"/>
                <a:ext cx="10058400" cy="4297749"/>
              </a:xfrm>
              <a:blipFill>
                <a:blip r:embed="rId2"/>
                <a:stretch>
                  <a:fillRect l="-1455" t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D1E100-C98C-4818-A2CA-62FE21F8283D}"/>
              </a:ext>
            </a:extLst>
          </p:cNvPr>
          <p:cNvCxnSpPr/>
          <p:nvPr/>
        </p:nvCxnSpPr>
        <p:spPr>
          <a:xfrm>
            <a:off x="1066800" y="1331843"/>
            <a:ext cx="9926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97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444EC-1645-463F-AFDE-421C20B4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96A3-3BC4-4565-9E80-3F3EED9D7632}" type="datetime1">
              <a:rPr lang="en-US" sz="1050" smtClean="0"/>
              <a:t>3/20/2021</a:t>
            </a:fld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8422-6F11-4F76-9C60-A6AF2459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Slide </a:t>
            </a:r>
            <a:fld id="{3A98EE3D-8CD1-4C3F-BD1C-C98C9596463C}" type="slidenum">
              <a:rPr lang="en-US" sz="1000" smtClean="0"/>
              <a:t>4</a:t>
            </a:fld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5C73D-A72D-4164-B6E5-5E40CA92F8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411162"/>
            <a:ext cx="10058400" cy="793404"/>
          </a:xfrm>
        </p:spPr>
        <p:txBody>
          <a:bodyPr>
            <a:normAutofit/>
          </a:bodyPr>
          <a:lstStyle/>
          <a:p>
            <a:r>
              <a:rPr lang="en-US" dirty="0"/>
              <a:t>Theory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A5801-B6F5-4731-8FF8-75DA532AF2E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1697693"/>
            <a:ext cx="10058400" cy="3760788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By inducing a spin change, </a:t>
            </a:r>
            <a:r>
              <a:rPr lang="el-GR" dirty="0"/>
              <a:t>Δ</a:t>
            </a:r>
            <a:r>
              <a:rPr lang="en-US" dirty="0" err="1"/>
              <a:t>Jphonon</a:t>
            </a:r>
            <a:r>
              <a:rPr lang="en-US" dirty="0"/>
              <a:t> can be extracted via measurement of  </a:t>
            </a:r>
            <a:r>
              <a:rPr lang="el-GR" dirty="0"/>
              <a:t>Δ</a:t>
            </a:r>
            <a:r>
              <a:rPr lang="en-US" dirty="0" err="1"/>
              <a:t>Jlattice</a:t>
            </a:r>
            <a:r>
              <a:rPr lang="en-US" dirty="0"/>
              <a:t> above and below the Debye temperature. There will be an induced </a:t>
            </a:r>
            <a:r>
              <a:rPr lang="el-GR" dirty="0"/>
              <a:t>Δ</a:t>
            </a:r>
            <a:r>
              <a:rPr lang="en-US" dirty="0" err="1"/>
              <a:t>J</a:t>
            </a:r>
            <a:r>
              <a:rPr lang="en-US" sz="1800" dirty="0" err="1"/>
              <a:t>magnon</a:t>
            </a:r>
            <a:r>
              <a:rPr lang="en-US" dirty="0"/>
              <a:t> and </a:t>
            </a:r>
            <a:r>
              <a:rPr lang="el-GR" dirty="0"/>
              <a:t>Δ</a:t>
            </a:r>
            <a:r>
              <a:rPr lang="en-US" dirty="0" err="1"/>
              <a:t>J</a:t>
            </a:r>
            <a:r>
              <a:rPr lang="en-US" sz="1800" dirty="0" err="1"/>
              <a:t>phonon</a:t>
            </a:r>
            <a:r>
              <a:rPr lang="en-US" sz="1800" dirty="0"/>
              <a:t> as well, since magnons are quantized spin waves and thus respond to spin changes, and phonons are coupled to magnons.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Then </a:t>
            </a:r>
            <a:r>
              <a:rPr lang="el-GR" dirty="0"/>
              <a:t>Δ</a:t>
            </a:r>
            <a:r>
              <a:rPr lang="en-US" dirty="0" err="1"/>
              <a:t>J</a:t>
            </a:r>
            <a:r>
              <a:rPr lang="en-US" sz="1800" dirty="0" err="1"/>
              <a:t>lattice</a:t>
            </a:r>
            <a:r>
              <a:rPr lang="en-US" dirty="0"/>
              <a:t>  =  - (</a:t>
            </a:r>
            <a:r>
              <a:rPr lang="el-GR" dirty="0"/>
              <a:t>Δ</a:t>
            </a:r>
            <a:r>
              <a:rPr lang="en-US" dirty="0" err="1"/>
              <a:t>J</a:t>
            </a:r>
            <a:r>
              <a:rPr lang="en-US" sz="2000" dirty="0" err="1"/>
              <a:t>spin</a:t>
            </a:r>
            <a:r>
              <a:rPr lang="en-US" dirty="0"/>
              <a:t> + </a:t>
            </a:r>
            <a:r>
              <a:rPr lang="el-GR" dirty="0"/>
              <a:t>Δ</a:t>
            </a:r>
            <a:r>
              <a:rPr lang="en-US" dirty="0" err="1"/>
              <a:t>J</a:t>
            </a:r>
            <a:r>
              <a:rPr lang="en-US" sz="1800" dirty="0" err="1"/>
              <a:t>magnon</a:t>
            </a:r>
            <a:r>
              <a:rPr lang="en-US" dirty="0"/>
              <a:t> +  </a:t>
            </a:r>
            <a:r>
              <a:rPr lang="el-GR" dirty="0"/>
              <a:t>Δ</a:t>
            </a:r>
            <a:r>
              <a:rPr lang="en-US" dirty="0" err="1"/>
              <a:t>J</a:t>
            </a:r>
            <a:r>
              <a:rPr lang="en-US" sz="1800" dirty="0" err="1"/>
              <a:t>phonon</a:t>
            </a:r>
            <a:r>
              <a:rPr lang="en-US" sz="1800" dirty="0"/>
              <a:t>.)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Above Debye Temperature: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l-GR" dirty="0"/>
              <a:t>Δ</a:t>
            </a:r>
            <a:r>
              <a:rPr lang="en-US" dirty="0"/>
              <a:t>Jlattice1 +</a:t>
            </a:r>
            <a:r>
              <a:rPr lang="el-GR" dirty="0"/>
              <a:t> Δ</a:t>
            </a:r>
            <a:r>
              <a:rPr lang="en-US" dirty="0" err="1"/>
              <a:t>Jspin</a:t>
            </a:r>
            <a:r>
              <a:rPr lang="en-US" dirty="0"/>
              <a:t> =  - </a:t>
            </a:r>
            <a:r>
              <a:rPr lang="el-GR" dirty="0"/>
              <a:t>Δ</a:t>
            </a:r>
            <a:r>
              <a:rPr lang="en-US" dirty="0" err="1"/>
              <a:t>Jmagnon</a:t>
            </a:r>
            <a:r>
              <a:rPr lang="en-US" dirty="0"/>
              <a:t>, as </a:t>
            </a:r>
            <a:r>
              <a:rPr lang="en-US" dirty="0" err="1"/>
              <a:t>Jphonon</a:t>
            </a:r>
            <a:r>
              <a:rPr lang="en-US" dirty="0"/>
              <a:t> has a classical limit of 0.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Below Debye Temperature: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l-GR" dirty="0"/>
              <a:t>Δ</a:t>
            </a:r>
            <a:r>
              <a:rPr lang="en-US" dirty="0"/>
              <a:t>Jlattice2 +</a:t>
            </a:r>
            <a:r>
              <a:rPr lang="el-GR" dirty="0"/>
              <a:t> Δ</a:t>
            </a:r>
            <a:r>
              <a:rPr lang="en-US" dirty="0" err="1"/>
              <a:t>Jspin</a:t>
            </a:r>
            <a:r>
              <a:rPr lang="en-US" dirty="0"/>
              <a:t> =  - (</a:t>
            </a:r>
            <a:r>
              <a:rPr lang="el-GR" dirty="0"/>
              <a:t>Δ</a:t>
            </a:r>
            <a:r>
              <a:rPr lang="en-US" dirty="0" err="1"/>
              <a:t>Jmagnon</a:t>
            </a:r>
            <a:r>
              <a:rPr lang="en-US" dirty="0"/>
              <a:t> +  </a:t>
            </a:r>
            <a:r>
              <a:rPr lang="el-GR" dirty="0"/>
              <a:t>Δ</a:t>
            </a:r>
            <a:r>
              <a:rPr lang="en-US" dirty="0" err="1"/>
              <a:t>Jphonon</a:t>
            </a:r>
            <a:r>
              <a:rPr lang="en-US" dirty="0"/>
              <a:t>.)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Comparing these two measurements will allow us to identify the </a:t>
            </a:r>
            <a:r>
              <a:rPr lang="el-GR" dirty="0"/>
              <a:t>Δ</a:t>
            </a:r>
            <a:r>
              <a:rPr lang="en-US" dirty="0" err="1"/>
              <a:t>Jphonon</a:t>
            </a:r>
            <a:r>
              <a:rPr lang="en-US" dirty="0"/>
              <a:t> by removing the </a:t>
            </a:r>
            <a:r>
              <a:rPr lang="el-GR" dirty="0"/>
              <a:t>Δ</a:t>
            </a:r>
            <a:r>
              <a:rPr lang="en-US" dirty="0" err="1"/>
              <a:t>J</a:t>
            </a:r>
            <a:r>
              <a:rPr lang="en-US" sz="1800" dirty="0" err="1"/>
              <a:t>magnon</a:t>
            </a:r>
            <a:r>
              <a:rPr lang="en-US" sz="1800" dirty="0"/>
              <a:t> and </a:t>
            </a:r>
            <a:r>
              <a:rPr lang="el-GR" dirty="0"/>
              <a:t>Δ</a:t>
            </a:r>
            <a:r>
              <a:rPr lang="en-US" dirty="0" err="1"/>
              <a:t>Jspin</a:t>
            </a:r>
            <a:r>
              <a:rPr lang="en-US" dirty="0"/>
              <a:t> </a:t>
            </a:r>
            <a:r>
              <a:rPr lang="en-US" sz="1800" dirty="0"/>
              <a:t>contributions, since they are the same in both cases.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D1E100-C98C-4818-A2CA-62FE21F8283D}"/>
              </a:ext>
            </a:extLst>
          </p:cNvPr>
          <p:cNvCxnSpPr/>
          <p:nvPr/>
        </p:nvCxnSpPr>
        <p:spPr>
          <a:xfrm>
            <a:off x="1066800" y="1331843"/>
            <a:ext cx="9926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33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444EC-1645-463F-AFDE-421C20B4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96A3-3BC4-4565-9E80-3F3EED9D7632}" type="datetime1">
              <a:rPr lang="en-US" sz="1050" smtClean="0"/>
              <a:t>3/20/2021</a:t>
            </a:fld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8422-6F11-4F76-9C60-A6AF2459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Slide </a:t>
            </a:r>
            <a:fld id="{3A98EE3D-8CD1-4C3F-BD1C-C98C9596463C}" type="slidenum">
              <a:rPr lang="en-US" sz="1000" smtClean="0"/>
              <a:t>5</a:t>
            </a:fld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5C73D-A72D-4164-B6E5-5E40CA92F8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411162"/>
            <a:ext cx="10058400" cy="793404"/>
          </a:xfrm>
        </p:spPr>
        <p:txBody>
          <a:bodyPr>
            <a:normAutofit/>
          </a:bodyPr>
          <a:lstStyle/>
          <a:p>
            <a:r>
              <a:rPr lang="en-US" dirty="0"/>
              <a:t>Experiment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A5801-B6F5-4731-8FF8-75DA532AF2E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1697693"/>
            <a:ext cx="10058400" cy="3760788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We plan to induce electron spin changes through an oscillating external magnetic field. A magnetometer (Hall effect sensor) (optional) may be used to confirm that the number of magnons induced are equivalent in both measurements by measuring magnetization.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Measurement of </a:t>
            </a:r>
            <a:r>
              <a:rPr lang="el-GR" dirty="0"/>
              <a:t>Δ</a:t>
            </a:r>
            <a:r>
              <a:rPr lang="en-US" dirty="0" err="1"/>
              <a:t>Jlattice</a:t>
            </a:r>
            <a:r>
              <a:rPr lang="en-US" dirty="0"/>
              <a:t> will be done by measuring angular deflection of the mounted sample.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To increase sensitivity: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The sample will be mounted upon a high-Q double torsional oscillator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Angular deflection torque measurements will be done with both fiber-optic interferometry and capacitive detection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The sample will be chosen as to reduce induced eddy current momentum.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D1E100-C98C-4818-A2CA-62FE21F8283D}"/>
              </a:ext>
            </a:extLst>
          </p:cNvPr>
          <p:cNvCxnSpPr/>
          <p:nvPr/>
        </p:nvCxnSpPr>
        <p:spPr>
          <a:xfrm>
            <a:off x="1066800" y="1331843"/>
            <a:ext cx="9926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75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C73D-A72D-4164-B6E5-5E40CA92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70" y="2235881"/>
            <a:ext cx="3517567" cy="697522"/>
          </a:xfrm>
        </p:spPr>
        <p:txBody>
          <a:bodyPr>
            <a:normAutofit/>
          </a:bodyPr>
          <a:lstStyle/>
          <a:p>
            <a:r>
              <a:rPr lang="en-US" dirty="0"/>
              <a:t>Estimates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A5801-B6F5-4731-8FF8-75DA532AF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99" y="1565420"/>
            <a:ext cx="5928344" cy="3091992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Null Hypothesis: Estimate of </a:t>
            </a:r>
            <a:r>
              <a:rPr lang="el-GR" dirty="0"/>
              <a:t>Δ</a:t>
            </a:r>
            <a:r>
              <a:rPr lang="en-US" dirty="0" err="1"/>
              <a:t>Jlattice</a:t>
            </a:r>
            <a:r>
              <a:rPr lang="en-US" dirty="0"/>
              <a:t> assuming no magnon or phonon angular momentum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Order of magnitude estimate of phonon angular momentum for MgZn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Induced eddy current momentum estimate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Thermal noise limit and force sensitivity estimates (not calculated here – done by Mr. Matthew Dwyer)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444EC-1645-463F-AFDE-421C20B4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96A3-3BC4-4565-9E80-3F3EED9D7632}" type="datetime1">
              <a:rPr lang="en-US" sz="1050" smtClean="0"/>
              <a:t>3/20/2021</a:t>
            </a:fld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8422-6F11-4F76-9C60-A6AF2459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Slide </a:t>
            </a:r>
            <a:fld id="{3A98EE3D-8CD1-4C3F-BD1C-C98C9596463C}" type="slidenum">
              <a:rPr lang="en-US" sz="1000" smtClean="0"/>
              <a:t>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092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444EC-1645-463F-AFDE-421C20B4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96A3-3BC4-4565-9E80-3F3EED9D7632}" type="datetime1">
              <a:rPr lang="en-US" sz="1050" smtClean="0"/>
              <a:t>3/20/2021</a:t>
            </a:fld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8422-6F11-4F76-9C60-A6AF2459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Slide </a:t>
            </a:r>
            <a:fld id="{3A98EE3D-8CD1-4C3F-BD1C-C98C9596463C}" type="slidenum">
              <a:rPr lang="en-US" sz="1000" smtClean="0"/>
              <a:t>7</a:t>
            </a:fld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5C73D-A72D-4164-B6E5-5E40CA92F8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411162"/>
            <a:ext cx="10058400" cy="793404"/>
          </a:xfrm>
        </p:spPr>
        <p:txBody>
          <a:bodyPr>
            <a:normAutofit/>
          </a:bodyPr>
          <a:lstStyle/>
          <a:p>
            <a:r>
              <a:rPr lang="en-US" dirty="0"/>
              <a:t>Estimates: Null Hypothesis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BA5801-B6F5-4731-8FF8-75DA532AF2EC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1066800" y="1697693"/>
                <a:ext cx="10058400" cy="37607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l-GR" dirty="0"/>
                  <a:t>Δ</a:t>
                </a:r>
                <a:r>
                  <a:rPr lang="en-US" dirty="0" err="1"/>
                  <a:t>J</a:t>
                </a:r>
                <a:r>
                  <a:rPr lang="en-US" sz="1800" dirty="0" err="1"/>
                  <a:t>lattice</a:t>
                </a:r>
                <a:r>
                  <a:rPr lang="en-US" dirty="0"/>
                  <a:t>  =  - (</a:t>
                </a:r>
                <a:r>
                  <a:rPr lang="el-GR" dirty="0"/>
                  <a:t>Δ</a:t>
                </a:r>
                <a:r>
                  <a:rPr lang="en-US" dirty="0" err="1"/>
                  <a:t>J</a:t>
                </a:r>
                <a:r>
                  <a:rPr lang="en-US" sz="2000" dirty="0" err="1"/>
                  <a:t>spin</a:t>
                </a:r>
                <a:r>
                  <a:rPr lang="en-US" dirty="0"/>
                  <a:t> + </a:t>
                </a:r>
                <a:r>
                  <a:rPr lang="el-GR" dirty="0"/>
                  <a:t>Δ</a:t>
                </a:r>
                <a:r>
                  <a:rPr lang="en-US" dirty="0" err="1"/>
                  <a:t>J</a:t>
                </a:r>
                <a:r>
                  <a:rPr lang="en-US" sz="1800" dirty="0" err="1"/>
                  <a:t>magnon</a:t>
                </a:r>
                <a:r>
                  <a:rPr lang="en-US" dirty="0"/>
                  <a:t> +  </a:t>
                </a:r>
                <a:r>
                  <a:rPr lang="el-GR" dirty="0"/>
                  <a:t>Δ</a:t>
                </a:r>
                <a:r>
                  <a:rPr lang="en-US" dirty="0" err="1"/>
                  <a:t>J</a:t>
                </a:r>
                <a:r>
                  <a:rPr lang="en-US" sz="1800" dirty="0" err="1"/>
                  <a:t>phonon</a:t>
                </a:r>
                <a:r>
                  <a:rPr lang="en-US" sz="1800" dirty="0"/>
                  <a:t>.)</a:t>
                </a:r>
              </a:p>
              <a:p>
                <a:pPr lvl="1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l-GR" sz="1800" dirty="0"/>
                  <a:t>Δ</a:t>
                </a:r>
                <a:r>
                  <a:rPr lang="en-US" dirty="0" err="1"/>
                  <a:t>J</a:t>
                </a:r>
                <a:r>
                  <a:rPr lang="en-US" sz="1600" dirty="0" err="1"/>
                  <a:t>magnon</a:t>
                </a:r>
                <a:r>
                  <a:rPr lang="en-US" sz="1600" dirty="0"/>
                  <a:t> =  Nm * Magnon Angular Momentum, </a:t>
                </a:r>
                <a:r>
                  <a:rPr lang="el-GR" sz="1800" dirty="0"/>
                  <a:t>Δ</a:t>
                </a:r>
                <a:r>
                  <a:rPr lang="en-US" sz="1600" dirty="0" err="1"/>
                  <a:t>Jphonon</a:t>
                </a:r>
                <a:r>
                  <a:rPr lang="en-US" sz="1600" dirty="0"/>
                  <a:t> =  Np * Phonon Angular Momentum,</a:t>
                </a:r>
              </a:p>
              <a:p>
                <a:pPr lvl="1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/>
                  <a:t>Note that Nm also corresponds to the number of spin changes in the sample (since a spin oscillation is needed to generate a magnon!)</a:t>
                </a:r>
              </a:p>
              <a:p>
                <a:pPr lvl="1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lvl="1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1600" dirty="0"/>
                  <a:t>By measuring magnetization change:</a:t>
                </a:r>
              </a:p>
              <a:p>
                <a:pPr marL="384048" lvl="2" indent="0">
                  <a:buClr>
                    <a:schemeClr val="tx1"/>
                  </a:buClr>
                  <a:buNone/>
                </a:pP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sz="1800" dirty="0"/>
                  <a:t>Δ 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 = N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ea typeface="Calibri" panose="020F0502020204030204" pitchFamily="34" charset="0"/>
                  </a:rPr>
                  <a:t>γ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ea typeface="Calibri" panose="020F0502020204030204" pitchFamily="34" charset="0"/>
                  </a:rPr>
                  <a:t>ћ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for </a:t>
                </a:r>
                <a:r>
                  <a:rPr lang="en-US" sz="1800" dirty="0">
                    <a:effectLst/>
                    <a:ea typeface="Calibri" panose="020F0502020204030204" pitchFamily="34" charset="0"/>
                  </a:rPr>
                  <a:t>γ =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 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  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𝑒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2 </m:t>
                        </m:r>
                        <m:sSub>
                          <m:sSub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>
                    <a:effectLst/>
                    <a:ea typeface="Yu Mincho" panose="02020400000000000000" pitchFamily="18" charset="-128"/>
                  </a:rPr>
                  <a:t>, </a:t>
                </a:r>
                <a:r>
                  <a:rPr lang="en-US" sz="1800" dirty="0">
                    <a:ea typeface="Yu Mincho" panose="02020400000000000000" pitchFamily="18" charset="-128"/>
                  </a:rPr>
                  <a:t>so we can measure the # of magnons &amp; spin oscillations.</a:t>
                </a:r>
              </a:p>
              <a:p>
                <a:pPr marL="384048" lvl="2" indent="0">
                  <a:buClr>
                    <a:schemeClr val="tx1"/>
                  </a:buClr>
                  <a:buNone/>
                </a:pPr>
                <a:r>
                  <a:rPr lang="en-US" sz="1800" dirty="0">
                    <a:ea typeface="Yu Mincho" panose="02020400000000000000" pitchFamily="18" charset="-128"/>
                  </a:rPr>
                  <a:t>The net angular momentum change from the spin: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ћ</m:t>
                    </m:r>
                  </m:oMath>
                </a14:m>
                <a:r>
                  <a:rPr lang="en-US" sz="1600" dirty="0"/>
                  <a:t>, </a:t>
                </a:r>
                <a:r>
                  <a:rPr lang="en-US" sz="1800" dirty="0"/>
                  <a:t>since an electron would go from +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ћ</m:t>
                    </m:r>
                  </m:oMath>
                </a14:m>
                <a:r>
                  <a:rPr lang="en-US" sz="1800" dirty="0"/>
                  <a:t>/2 to –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ћ</m:t>
                    </m:r>
                  </m:oMath>
                </a14:m>
                <a:r>
                  <a:rPr lang="en-US" sz="1800" dirty="0"/>
                  <a:t>/2.</a:t>
                </a:r>
              </a:p>
              <a:p>
                <a:pPr marL="201168" lvl="1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BA5801-B6F5-4731-8FF8-75DA532AF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066800" y="1697693"/>
                <a:ext cx="10058400" cy="3760788"/>
              </a:xfrm>
              <a:blipFill>
                <a:blip r:embed="rId2"/>
                <a:stretch>
                  <a:fillRect l="-1455" t="-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D1E100-C98C-4818-A2CA-62FE21F8283D}"/>
              </a:ext>
            </a:extLst>
          </p:cNvPr>
          <p:cNvCxnSpPr/>
          <p:nvPr/>
        </p:nvCxnSpPr>
        <p:spPr>
          <a:xfrm>
            <a:off x="1066800" y="1331843"/>
            <a:ext cx="9926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3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444EC-1645-463F-AFDE-421C20B4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96A3-3BC4-4565-9E80-3F3EED9D7632}" type="datetime1">
              <a:rPr lang="en-US" sz="1050" smtClean="0"/>
              <a:t>3/20/2021</a:t>
            </a:fld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8422-6F11-4F76-9C60-A6AF2459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Slide </a:t>
            </a:r>
            <a:fld id="{3A98EE3D-8CD1-4C3F-BD1C-C98C9596463C}" type="slidenum">
              <a:rPr lang="en-US" sz="1000" smtClean="0"/>
              <a:t>8</a:t>
            </a:fld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5C73D-A72D-4164-B6E5-5E40CA92F8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411162"/>
            <a:ext cx="10058400" cy="793404"/>
          </a:xfrm>
        </p:spPr>
        <p:txBody>
          <a:bodyPr>
            <a:normAutofit/>
          </a:bodyPr>
          <a:lstStyle/>
          <a:p>
            <a:r>
              <a:rPr lang="en-US" dirty="0"/>
              <a:t>Estimates: Null Hypothesis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BA5801-B6F5-4731-8FF8-75DA532AF2EC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1066800" y="1697692"/>
                <a:ext cx="10058400" cy="4194057"/>
              </a:xfrm>
            </p:spPr>
            <p:txBody>
              <a:bodyPr>
                <a:normAutofit fontScale="92500"/>
              </a:bodyPr>
              <a:lstStyle/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With no magnon or phonon angular momentum, </a:t>
                </a:r>
              </a:p>
              <a:p>
                <a:pPr lvl="1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l-GR" dirty="0"/>
                  <a:t>Δ</a:t>
                </a:r>
                <a:r>
                  <a:rPr lang="en-US" dirty="0" err="1"/>
                  <a:t>J</a:t>
                </a:r>
                <a:r>
                  <a:rPr lang="en-US" sz="1600" dirty="0" err="1"/>
                  <a:t>lattice</a:t>
                </a:r>
                <a:r>
                  <a:rPr lang="en-US" dirty="0"/>
                  <a:t>  =  -</a:t>
                </a:r>
                <a:r>
                  <a:rPr lang="el-GR" dirty="0"/>
                  <a:t>Δ</a:t>
                </a:r>
                <a:r>
                  <a:rPr lang="en-US" dirty="0" err="1"/>
                  <a:t>Jspin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ћ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So the measured angular deflection would be (from underdamped oscillator theory):</a:t>
                </a:r>
              </a:p>
              <a:p>
                <a:pPr marL="384048" lvl="2" indent="0"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mbria Math" panose="02040503050406030204" pitchFamily="18" charset="0"/>
                          </a:rPr>
                          <m:t>𝐽𝑙𝑎𝑡𝑡𝑖𝑐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baseline="-2500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baseline="-25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𝐼𝐾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 =</a:t>
                </a:r>
                <a:r>
                  <a:rPr lang="en-US" sz="2400" dirty="0">
                    <a:ea typeface="Yu Mincho" panose="02020400000000000000" pitchFamily="18" charset="-128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baseline="-2500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baseline="-25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𝐼𝐾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/>
              </a:p>
              <a:p>
                <a:pPr lvl="1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where I is the moment of inertia of the oscillator-mass system, and K is the torsional constant of the system.</a:t>
                </a:r>
              </a:p>
              <a:p>
                <a:pPr lvl="1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Applying appropriate values for a 1mm^3 MgZn ferrite sample, and assuming a 5% magnon population (or spin changes) / total # of electrons gives</a:t>
                </a:r>
              </a:p>
              <a:p>
                <a:pPr lvl="2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1900" dirty="0"/>
                  <a:t>3*10^19 magnons</a:t>
                </a:r>
              </a:p>
              <a:p>
                <a:pPr lvl="2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1900" dirty="0"/>
                  <a:t>in terms of a force at the edge of the oscillator, this would approximately be </a:t>
                </a:r>
                <a:r>
                  <a:rPr lang="en-US" sz="19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5 x 10­^(-7) N </a:t>
                </a:r>
                <a:endParaRPr lang="en-US" sz="1900" b="1" dirty="0"/>
              </a:p>
              <a:p>
                <a:pPr lvl="1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marL="201168" lvl="1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BA5801-B6F5-4731-8FF8-75DA532AF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066800" y="1697692"/>
                <a:ext cx="10058400" cy="4194057"/>
              </a:xfrm>
              <a:blipFill>
                <a:blip r:embed="rId2"/>
                <a:stretch>
                  <a:fillRect l="-1333" t="-581" r="-1394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D1E100-C98C-4818-A2CA-62FE21F8283D}"/>
              </a:ext>
            </a:extLst>
          </p:cNvPr>
          <p:cNvCxnSpPr/>
          <p:nvPr/>
        </p:nvCxnSpPr>
        <p:spPr>
          <a:xfrm>
            <a:off x="1066800" y="1331843"/>
            <a:ext cx="9926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34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444EC-1645-463F-AFDE-421C20B4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96A3-3BC4-4565-9E80-3F3EED9D7632}" type="datetime1">
              <a:rPr lang="en-US" sz="1050" smtClean="0"/>
              <a:t>3/20/2021</a:t>
            </a:fld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8422-6F11-4F76-9C60-A6AF2459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00" dirty="0"/>
              <a:t>Slide </a:t>
            </a:r>
            <a:fld id="{3A98EE3D-8CD1-4C3F-BD1C-C98C9596463C}" type="slidenum">
              <a:rPr lang="en-US" sz="1000" smtClean="0"/>
              <a:t>9</a:t>
            </a:fld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5C73D-A72D-4164-B6E5-5E40CA92F8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411162"/>
            <a:ext cx="10058400" cy="793404"/>
          </a:xfrm>
        </p:spPr>
        <p:txBody>
          <a:bodyPr>
            <a:normAutofit/>
          </a:bodyPr>
          <a:lstStyle/>
          <a:p>
            <a:r>
              <a:rPr lang="en-US" dirty="0"/>
              <a:t>Estimates: Null Hypothesis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A5801-B6F5-4731-8FF8-75DA532AF2E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799" y="1697692"/>
            <a:ext cx="10492409" cy="419405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Note that we have not yet quantified the # of phonons (Np) produced! (This will be related to the temperature.)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Also note that this is only a rough estimate of the magnitude of the phonon effect – we will need to make a direct estimate from Dr. </a:t>
            </a:r>
            <a:r>
              <a:rPr lang="en-US" dirty="0" err="1"/>
              <a:t>Niu’s</a:t>
            </a:r>
            <a:r>
              <a:rPr lang="en-US" dirty="0"/>
              <a:t> paper.</a:t>
            </a:r>
          </a:p>
          <a:p>
            <a:pPr marL="201168" lvl="1" indent="0">
              <a:buClr>
                <a:schemeClr val="tx1"/>
              </a:buClr>
              <a:buNone/>
            </a:pPr>
            <a:endParaRPr lang="en-US" dirty="0"/>
          </a:p>
          <a:p>
            <a:pPr marL="201168" lvl="1" indent="0">
              <a:buClr>
                <a:schemeClr val="tx1"/>
              </a:buClr>
              <a:buNone/>
            </a:pPr>
            <a:r>
              <a:rPr lang="en-US" dirty="0"/>
              <a:t>With a thermal noise of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 x 10</a:t>
            </a:r>
            <a:r>
              <a:rPr lang="en-US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-14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N/sqrt{Hz} (from Dr. Wei Lu’s paper), and a force sensitivity of: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Capacitive detection: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-8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N/sqrt{Hz}</a:t>
            </a:r>
            <a:endParaRPr lang="en-US" dirty="0"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Interferometer detection: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 x 10</a:t>
            </a:r>
            <a:r>
              <a:rPr lang="en-US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-11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N/sqrt{Hz},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dirty="0">
                <a:cs typeface="Times New Roman" panose="02020603050405020304" pitchFamily="18" charset="0"/>
              </a:rPr>
              <a:t>We can see that the force (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5x10­</a:t>
            </a:r>
            <a:r>
              <a:rPr lang="en-US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-7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dirty="0">
                <a:cs typeface="Times New Roman" panose="02020603050405020304" pitchFamily="18" charset="0"/>
              </a:rPr>
              <a:t>) would be easily detectable.</a:t>
            </a: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D1E100-C98C-4818-A2CA-62FE21F8283D}"/>
              </a:ext>
            </a:extLst>
          </p:cNvPr>
          <p:cNvCxnSpPr/>
          <p:nvPr/>
        </p:nvCxnSpPr>
        <p:spPr>
          <a:xfrm>
            <a:off x="1066800" y="1331843"/>
            <a:ext cx="9926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8163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1037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Cambria Math</vt:lpstr>
      <vt:lpstr>RetrospectVTI</vt:lpstr>
      <vt:lpstr>Phonon Momentum Group : Theory &amp; Python Fitting</vt:lpstr>
      <vt:lpstr>Theory &amp; Experiment</vt:lpstr>
      <vt:lpstr>Theory  </vt:lpstr>
      <vt:lpstr>Theory  </vt:lpstr>
      <vt:lpstr>Experiment  </vt:lpstr>
      <vt:lpstr>Estimates</vt:lpstr>
      <vt:lpstr>Estimates: Null Hypothesis   </vt:lpstr>
      <vt:lpstr>Estimates: Null Hypothesis   </vt:lpstr>
      <vt:lpstr>Estimates: Null Hypothesis   </vt:lpstr>
      <vt:lpstr>Estimates: Induced Eddy Current</vt:lpstr>
      <vt:lpstr>Python Fitting</vt:lpstr>
      <vt:lpstr>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Phonon Momentum Group : Theory &amp; Python Fitting</dc:title>
  <dc:creator>Akhil Sadam</dc:creator>
  <cp:lastModifiedBy>Akhil Sadam</cp:lastModifiedBy>
  <cp:revision>42</cp:revision>
  <dcterms:created xsi:type="dcterms:W3CDTF">2020-11-19T05:21:15Z</dcterms:created>
  <dcterms:modified xsi:type="dcterms:W3CDTF">2021-03-20T21:48:32Z</dcterms:modified>
</cp:coreProperties>
</file>