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263" r:id="rId2"/>
    <p:sldId id="278" r:id="rId3"/>
    <p:sldId id="279" r:id="rId4"/>
    <p:sldId id="276" r:id="rId5"/>
    <p:sldId id="277"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C6E7"/>
    <a:srgbClr val="C6ECAC"/>
    <a:srgbClr val="002060"/>
    <a:srgbClr val="0099CC"/>
    <a:srgbClr val="FF9999"/>
    <a:srgbClr val="996633"/>
    <a:srgbClr val="CC99FF"/>
    <a:srgbClr val="FF66FF"/>
    <a:srgbClr val="9999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8" autoAdjust="0"/>
    <p:restoredTop sz="93305" autoAdjust="0"/>
  </p:normalViewPr>
  <p:slideViewPr>
    <p:cSldViewPr snapToGrid="0">
      <p:cViewPr varScale="1">
        <p:scale>
          <a:sx n="73" d="100"/>
          <a:sy n="73" d="100"/>
        </p:scale>
        <p:origin x="882" y="-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B1EF8-74F3-47C0-AFAC-9E81C6A135DF}" type="datetimeFigureOut">
              <a:rPr lang="en-GB" smtClean="0"/>
              <a:t>20/05/2020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E4413-93A0-4E71-9383-1F2FD7FD58B0}" type="slidenum">
              <a:rPr lang="en-GB" smtClean="0"/>
              <a:t>‹#›</a:t>
            </a:fld>
            <a:endParaRPr lang="en-GB" dirty="0"/>
          </a:p>
        </p:txBody>
      </p:sp>
    </p:spTree>
    <p:extLst>
      <p:ext uri="{BB962C8B-B14F-4D97-AF65-F5344CB8AC3E}">
        <p14:creationId xmlns:p14="http://schemas.microsoft.com/office/powerpoint/2010/main" val="187256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577F3CE7-ED39-4DCA-B997-3091546AA5B2}"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1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577F3CE7-ED39-4DCA-B997-3091546AA5B2}"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0264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29"/>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19"/>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768172"/>
          </a:xfrm>
        </p:spPr>
        <p:txBody>
          <a:bodyPr/>
          <a:lstStyle>
            <a:lvl1pPr>
              <a:defRPr lang="en-GB" sz="4399"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70" y="6371716"/>
            <a:ext cx="1915091"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5277581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2" name="Titel 1"/>
          <p:cNvSpPr>
            <a:spLocks noGrp="1"/>
          </p:cNvSpPr>
          <p:nvPr>
            <p:ph type="title" hasCustomPrompt="1"/>
          </p:nvPr>
        </p:nvSpPr>
        <p:spPr>
          <a:xfrm>
            <a:off x="265148" y="2552109"/>
            <a:ext cx="4174452" cy="3296241"/>
          </a:xfrm>
        </p:spPr>
        <p:txBody>
          <a:bodyPr lIns="144000" tIns="216000" rIns="0" anchor="t"/>
          <a:lstStyle>
            <a:lvl1pPr>
              <a:defRPr lang="de-DE" sz="19996"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normAutofit/>
          </a:bodyPr>
          <a:lstStyle>
            <a:lvl1pPr marL="0" algn="l" defTabSz="1218926" rtl="0" eaLnBrk="1" latinLnBrk="0" hangingPunct="1">
              <a:defRPr lang="de-DE" sz="3599"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12021003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8926" rtl="0" eaLnBrk="1" latinLnBrk="0" hangingPunct="1">
              <a:defRPr lang="de-DE" sz="3599"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35" y="3559939"/>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15776153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2963174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3" name="Fußzeilenplatzhalter 2"/>
          <p:cNvSpPr>
            <a:spLocks noGrp="1"/>
          </p:cNvSpPr>
          <p:nvPr>
            <p:ph type="ftr" sz="quarter" idx="17"/>
          </p:nvPr>
        </p:nvSpPr>
        <p:spPr/>
        <p:txBody>
          <a:bodyPr/>
          <a:lstStyle/>
          <a:p>
            <a:r>
              <a:rPr lang="en-GB" noProof="0" dirty="0"/>
              <a:t>File name | department | Author </a:t>
            </a:r>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28548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606" y="766622"/>
            <a:ext cx="3063639" cy="2034069"/>
          </a:xfrm>
        </p:spPr>
        <p:txBody>
          <a:bodyPr/>
          <a:lstStyle>
            <a:lvl1pPr>
              <a:defRPr lang="en-GB" sz="4399"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10"/>
          </p:nvPr>
        </p:nvSpPr>
        <p:spPr/>
        <p:txBody>
          <a:bodyPr/>
          <a:lstStyle>
            <a:lvl1pPr algn="l">
              <a:defRPr/>
            </a:lvl1pPr>
          </a:lstStyle>
          <a:p>
            <a:fld id="{94C5268C-6958-4C27-B9A9-7B732B3052BE}" type="datetimeFigureOut">
              <a:rPr lang="en-GB" smtClean="0"/>
              <a:pPr/>
              <a:t>20/05/2020</a:t>
            </a:fld>
            <a:endParaRPr lang="en-GB" dirty="0"/>
          </a:p>
        </p:txBody>
      </p:sp>
      <p:sp>
        <p:nvSpPr>
          <p:cNvPr id="6" name="Fußzeilenplatzhalter 5"/>
          <p:cNvSpPr>
            <a:spLocks noGrp="1"/>
          </p:cNvSpPr>
          <p:nvPr>
            <p:ph type="ftr" sz="quarter" idx="11"/>
          </p:nvPr>
        </p:nvSpPr>
        <p:spPr/>
        <p:txBody>
          <a:bodyPr/>
          <a:lstStyle/>
          <a:p>
            <a:r>
              <a:rPr lang="en-GB" noProof="0" dirty="0"/>
              <a:t>File name | department | Author </a:t>
            </a:r>
          </a:p>
        </p:txBody>
      </p:sp>
      <p:sp>
        <p:nvSpPr>
          <p:cNvPr id="9" name="Foliennummernplatzhalter 8"/>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9984903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813" y="1272881"/>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01" y="768171"/>
            <a:ext cx="3054813" cy="3310759"/>
          </a:xfrm>
        </p:spPr>
        <p:txBody>
          <a:bodyPr/>
          <a:lstStyle>
            <a:lvl1pPr>
              <a:defRPr sz="4399"/>
            </a:lvl1pPr>
          </a:lstStyle>
          <a:p>
            <a:r>
              <a:rPr lang="en-GB" noProof="0" dirty="0"/>
              <a:t>Title</a:t>
            </a:r>
            <a:endParaRPr lang="en-GB" dirty="0"/>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0105282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813" y="1272881"/>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07" y="1272881"/>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01" y="768171"/>
            <a:ext cx="3054813" cy="3310759"/>
          </a:xfrm>
        </p:spPr>
        <p:txBody>
          <a:bodyPr/>
          <a:lstStyle>
            <a:lvl1pPr>
              <a:defRPr sz="4399"/>
            </a:lvl1pPr>
          </a:lstStyle>
          <a:p>
            <a:r>
              <a:rPr lang="en-GB" noProof="0" dirty="0"/>
              <a:t>Title</a:t>
            </a:r>
            <a:endParaRPr lang="en-GB" dirty="0"/>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4411813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507998" y="1529996"/>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382" y="1529996"/>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
        <p:nvSpPr>
          <p:cNvPr id="10"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2"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0468508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1"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8001" y="1030050"/>
            <a:ext cx="4334505" cy="2277535"/>
          </a:xfrm>
        </p:spPr>
        <p:txBody>
          <a:bodyPr anchor="b"/>
          <a:lstStyle>
            <a:lvl1pPr>
              <a:defRPr sz="4399"/>
            </a:lvl1pPr>
          </a:lstStyle>
          <a:p>
            <a:r>
              <a:rPr lang="en-GB" noProof="0" dirty="0" err="1"/>
              <a:t>TitlE</a:t>
            </a:r>
            <a:endParaRPr lang="en-GB" noProof="0" dirty="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lvl1pPr algn="l">
              <a:defRPr/>
            </a:lvl1pPr>
          </a:lstStyle>
          <a:p>
            <a:fld id="{94C5268C-6958-4C27-B9A9-7B732B3052BE}" type="datetimeFigureOut">
              <a:rPr lang="en-GB" smtClean="0"/>
              <a:pPr/>
              <a:t>20/05/2020</a:t>
            </a:fld>
            <a:endParaRPr lang="en-GB" dirty="0"/>
          </a:p>
        </p:txBody>
      </p:sp>
      <p:sp>
        <p:nvSpPr>
          <p:cNvPr id="3" name="Fußzeilenplatzhalter 2"/>
          <p:cNvSpPr>
            <a:spLocks noGrp="1"/>
          </p:cNvSpPr>
          <p:nvPr>
            <p:ph type="ftr" sz="quarter" idx="20"/>
          </p:nvPr>
        </p:nvSpPr>
        <p:spPr/>
        <p:txBody>
          <a:bodyPr/>
          <a:lstStyle/>
          <a:p>
            <a:r>
              <a:rPr lang="en-GB" noProof="0" dirty="0"/>
              <a:t>File name | department | Author </a:t>
            </a:r>
          </a:p>
        </p:txBody>
      </p:sp>
      <p:sp>
        <p:nvSpPr>
          <p:cNvPr id="5" name="Foliennummernplatzhalter 4"/>
          <p:cNvSpPr>
            <a:spLocks noGrp="1"/>
          </p:cNvSpPr>
          <p:nvPr>
            <p:ph type="sldNum" sz="quarter" idx="21"/>
          </p:nvPr>
        </p:nvSpPr>
        <p:spPr/>
        <p:txBody>
          <a:bodyPr/>
          <a:lstStyle/>
          <a:p>
            <a:fld id="{61201FF1-C63B-412E-ABF0-3D0E918900AC}" type="slidenum">
              <a:rPr lang="en-GB" smtClean="0"/>
              <a:pPr/>
              <a:t>‹#›</a:t>
            </a:fld>
            <a:endParaRPr lang="en-GB" dirty="0"/>
          </a:p>
        </p:txBody>
      </p:sp>
      <p:sp>
        <p:nvSpPr>
          <p:cNvPr id="48" name="Textplatzhalter 5"/>
          <p:cNvSpPr>
            <a:spLocks noGrp="1"/>
          </p:cNvSpPr>
          <p:nvPr>
            <p:ph type="body" sz="quarter" idx="23"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89857228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1"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8001" y="1030050"/>
            <a:ext cx="4334505" cy="2277535"/>
          </a:xfrm>
        </p:spPr>
        <p:txBody>
          <a:bodyPr anchor="b"/>
          <a:lstStyle>
            <a:lvl1pPr>
              <a:defRPr sz="4399"/>
            </a:lvl1pPr>
          </a:lstStyle>
          <a:p>
            <a:r>
              <a:rPr lang="en-GB" noProof="0" dirty="0" err="1"/>
              <a:t>TitlE</a:t>
            </a:r>
            <a:endParaRPr lang="en-GB" noProof="0" dirty="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936" y="1030050"/>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lvl1pPr algn="l">
              <a:defRPr/>
            </a:lvl1pPr>
          </a:lstStyle>
          <a:p>
            <a:fld id="{94C5268C-6958-4C27-B9A9-7B732B3052BE}" type="datetimeFigureOut">
              <a:rPr lang="en-GB" smtClean="0"/>
              <a:pPr/>
              <a:t>20/05/2020</a:t>
            </a:fld>
            <a:endParaRPr lang="en-GB" dirty="0"/>
          </a:p>
        </p:txBody>
      </p:sp>
      <p:sp>
        <p:nvSpPr>
          <p:cNvPr id="5" name="Fußzeilenplatzhalter 4"/>
          <p:cNvSpPr>
            <a:spLocks noGrp="1"/>
          </p:cNvSpPr>
          <p:nvPr>
            <p:ph type="ftr" sz="quarter" idx="21"/>
          </p:nvPr>
        </p:nvSpPr>
        <p:spPr/>
        <p:txBody>
          <a:bodyPr/>
          <a:lstStyle/>
          <a:p>
            <a:r>
              <a:rPr lang="en-GB" noProof="0" dirty="0"/>
              <a:t>File name | department | Author </a:t>
            </a:r>
          </a:p>
        </p:txBody>
      </p:sp>
      <p:sp>
        <p:nvSpPr>
          <p:cNvPr id="11" name="Foliennummernplatzhalter 10"/>
          <p:cNvSpPr>
            <a:spLocks noGrp="1"/>
          </p:cNvSpPr>
          <p:nvPr>
            <p:ph type="sldNum" sz="quarter" idx="2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430213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368612" cy="768172"/>
          </a:xfrm>
        </p:spPr>
        <p:txBody>
          <a:bodyPr/>
          <a:lstStyle>
            <a:lvl1pPr>
              <a:defRPr lang="en-GB" sz="4399"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2505" y="1"/>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11" name="Rechteck 10"/>
          <p:cNvSpPr/>
          <p:nvPr/>
        </p:nvSpPr>
        <p:spPr>
          <a:xfrm>
            <a:off x="291970" y="6371716"/>
            <a:ext cx="2059126"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1609" y="6008798"/>
            <a:ext cx="2035239" cy="227864"/>
          </a:xfrm>
          <a:prstGeom prst="rect">
            <a:avLst/>
          </a:prstGeom>
        </p:spPr>
      </p:pic>
    </p:spTree>
    <p:extLst>
      <p:ext uri="{BB962C8B-B14F-4D97-AF65-F5344CB8AC3E}">
        <p14:creationId xmlns:p14="http://schemas.microsoft.com/office/powerpoint/2010/main" val="7884470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399"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794"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6" name="Textplatzhalter 9"/>
          <p:cNvSpPr>
            <a:spLocks noGrp="1"/>
          </p:cNvSpPr>
          <p:nvPr>
            <p:ph type="body" sz="quarter" idx="15" hasCustomPrompt="1"/>
          </p:nvPr>
        </p:nvSpPr>
        <p:spPr>
          <a:xfrm>
            <a:off x="508067" y="3559938"/>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6" name="Foliennummernplatzhalter 5"/>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122638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98"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3" name="Fußzeilenplatzhalter 2"/>
          <p:cNvSpPr>
            <a:spLocks noGrp="1"/>
          </p:cNvSpPr>
          <p:nvPr>
            <p:ph type="ftr" sz="quarter" idx="17"/>
          </p:nvPr>
        </p:nvSpPr>
        <p:spPr/>
        <p:txBody>
          <a:bodyPr/>
          <a:lstStyle/>
          <a:p>
            <a:r>
              <a:rPr lang="en-GB" noProof="0" dirty="0"/>
              <a:t>File name | department | Author </a:t>
            </a:r>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92654480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88"/>
          <a:ext cx="1587" cy="1587"/>
        </p:xfrm>
        <a:graphic>
          <a:graphicData uri="http://schemas.openxmlformats.org/presentationml/2006/ole">
            <mc:AlternateContent xmlns:mc="http://schemas.openxmlformats.org/markup-compatibility/2006">
              <mc:Choice xmlns:v="urn:schemas-microsoft-com:vml" Requires="v">
                <p:oleObj spid="_x0000_s322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88"/>
                        <a:ext cx="1587" cy="1587"/>
                      </a:xfrm>
                      <a:prstGeom prst="rect">
                        <a:avLst/>
                      </a:prstGeom>
                    </p:spPr>
                  </p:pic>
                </p:oleObj>
              </mc:Fallback>
            </mc:AlternateContent>
          </a:graphicData>
        </a:graphic>
      </p:graphicFrame>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99" y="4845052"/>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1" y="4845052"/>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64" y="4845052"/>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7999"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083"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865"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6" name="Fußzeilenplatzhalter 5"/>
          <p:cNvSpPr>
            <a:spLocks noGrp="1"/>
          </p:cNvSpPr>
          <p:nvPr>
            <p:ph type="ftr" sz="quarter" idx="23"/>
          </p:nvPr>
        </p:nvSpPr>
        <p:spPr/>
        <p:txBody>
          <a:bodyPr/>
          <a:lstStyle/>
          <a:p>
            <a:r>
              <a:rPr lang="en-GB" dirty="0" smtClean="0"/>
              <a:t>File name | department | Author </a:t>
            </a:r>
            <a:endParaRPr lang="en-GB" dirty="0"/>
          </a:p>
        </p:txBody>
      </p:sp>
      <p:sp>
        <p:nvSpPr>
          <p:cNvPr id="8" name="Foliennummernplatzhalter 7"/>
          <p:cNvSpPr>
            <a:spLocks noGrp="1"/>
          </p:cNvSpPr>
          <p:nvPr>
            <p:ph type="sldNum" sz="quarter" idx="24"/>
          </p:nvPr>
        </p:nvSpPr>
        <p:spPr/>
        <p:txBody>
          <a:bodyPr/>
          <a:lstStyle/>
          <a:p>
            <a:fld id="{61201FF1-C63B-412E-ABF0-3D0E918900AC}" type="slidenum">
              <a:rPr lang="en-GB" smtClean="0"/>
              <a:pPr/>
              <a:t>‹#›</a:t>
            </a:fld>
            <a:endParaRPr lang="en-GB" dirty="0"/>
          </a:p>
        </p:txBody>
      </p:sp>
      <p:sp>
        <p:nvSpPr>
          <p:cNvPr id="17"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20"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1" name="Datumsplatzhalter 1"/>
          <p:cNvSpPr>
            <a:spLocks noGrp="1"/>
          </p:cNvSpPr>
          <p:nvPr>
            <p:ph type="dt" sz="half" idx="16"/>
          </p:nvPr>
        </p:nvSpPr>
        <p:spPr>
          <a:xfrm>
            <a:off x="2135044" y="6492896"/>
            <a:ext cx="792191" cy="103723"/>
          </a:xfrm>
        </p:spPr>
        <p:txBody>
          <a:bodyPr/>
          <a:lstStyle>
            <a:lvl1pPr algn="l">
              <a:defRPr/>
            </a:lvl1pPr>
          </a:lstStyle>
          <a:p>
            <a:fld id="{94C5268C-6958-4C27-B9A9-7B732B3052BE}" type="datetimeFigureOut">
              <a:rPr lang="en-GB" smtClean="0"/>
              <a:pPr/>
              <a:t>20/05/2020</a:t>
            </a:fld>
            <a:endParaRPr lang="en-GB" dirty="0"/>
          </a:p>
        </p:txBody>
      </p:sp>
    </p:spTree>
    <p:extLst>
      <p:ext uri="{BB962C8B-B14F-4D97-AF65-F5344CB8AC3E}">
        <p14:creationId xmlns:p14="http://schemas.microsoft.com/office/powerpoint/2010/main" val="5658231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001"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1"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63"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02" y="2032001"/>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080" y="2032001"/>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7999" y="2032001"/>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0" name="Fußzeilenplatzhalter 9"/>
          <p:cNvSpPr>
            <a:spLocks noGrp="1"/>
          </p:cNvSpPr>
          <p:nvPr>
            <p:ph type="ftr" sz="quarter" idx="26"/>
          </p:nvPr>
        </p:nvSpPr>
        <p:spPr/>
        <p:txBody>
          <a:bodyPr/>
          <a:lstStyle/>
          <a:p>
            <a:r>
              <a:rPr lang="en-GB" noProof="0" dirty="0"/>
              <a:t>File name | department | Author </a:t>
            </a:r>
          </a:p>
        </p:txBody>
      </p:sp>
      <p:sp>
        <p:nvSpPr>
          <p:cNvPr id="12" name="Foliennummernplatzhalter 11"/>
          <p:cNvSpPr>
            <a:spLocks noGrp="1"/>
          </p:cNvSpPr>
          <p:nvPr>
            <p:ph type="sldNum" sz="quarter" idx="27"/>
          </p:nvPr>
        </p:nvSpPr>
        <p:spPr/>
        <p:txBody>
          <a:bodyPr/>
          <a:lstStyle/>
          <a:p>
            <a:fld id="{61201FF1-C63B-412E-ABF0-3D0E918900AC}" type="slidenum">
              <a:rPr lang="en-GB" smtClean="0"/>
              <a:pPr/>
              <a:t>‹#›</a:t>
            </a:fld>
            <a:endParaRPr lang="en-GB" dirty="0"/>
          </a:p>
        </p:txBody>
      </p:sp>
      <p:sp>
        <p:nvSpPr>
          <p:cNvPr id="15"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9"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0" name="Datumsplatzhalter 1"/>
          <p:cNvSpPr>
            <a:spLocks noGrp="1"/>
          </p:cNvSpPr>
          <p:nvPr>
            <p:ph type="dt" sz="half" idx="16"/>
          </p:nvPr>
        </p:nvSpPr>
        <p:spPr>
          <a:xfrm>
            <a:off x="2135044" y="6492896"/>
            <a:ext cx="792191" cy="103723"/>
          </a:xfrm>
        </p:spPr>
        <p:txBody>
          <a:bodyPr/>
          <a:lstStyle>
            <a:lvl1pPr algn="l">
              <a:defRPr/>
            </a:lvl1pPr>
          </a:lstStyle>
          <a:p>
            <a:fld id="{94C5268C-6958-4C27-B9A9-7B732B3052BE}" type="datetimeFigureOut">
              <a:rPr lang="en-GB" smtClean="0"/>
              <a:pPr/>
              <a:t>20/05/2020</a:t>
            </a:fld>
            <a:endParaRPr lang="en-GB" dirty="0"/>
          </a:p>
        </p:txBody>
      </p:sp>
    </p:spTree>
    <p:extLst>
      <p:ext uri="{BB962C8B-B14F-4D97-AF65-F5344CB8AC3E}">
        <p14:creationId xmlns:p14="http://schemas.microsoft.com/office/powerpoint/2010/main" val="58411639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801" y="432223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01" y="203010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01" y="432223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01"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0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05"/>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lvl1pPr algn="l">
              <a:defRPr/>
            </a:lvl1pPr>
          </a:lstStyle>
          <a:p>
            <a:fld id="{94C5268C-6958-4C27-B9A9-7B732B3052BE}" type="datetimeFigureOut">
              <a:rPr lang="en-GB" smtClean="0"/>
              <a:pPr/>
              <a:t>20/05/2020</a:t>
            </a:fld>
            <a:endParaRPr lang="en-GB" dirty="0"/>
          </a:p>
        </p:txBody>
      </p:sp>
      <p:sp>
        <p:nvSpPr>
          <p:cNvPr id="10" name="Fußzeilenplatzhalter 9"/>
          <p:cNvSpPr>
            <a:spLocks noGrp="1"/>
          </p:cNvSpPr>
          <p:nvPr>
            <p:ph type="ftr" sz="quarter" idx="28"/>
          </p:nvPr>
        </p:nvSpPr>
        <p:spPr/>
        <p:txBody>
          <a:bodyPr/>
          <a:lstStyle/>
          <a:p>
            <a:r>
              <a:rPr lang="en-GB" noProof="0" dirty="0"/>
              <a:t>File name | department | Author </a:t>
            </a:r>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2959317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801" y="432223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01" y="4333828"/>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01" y="432223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01"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0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28"/>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lvl1pPr algn="r">
              <a:defRPr/>
            </a:lvl1pPr>
          </a:lstStyle>
          <a:p>
            <a:pPr algn="l"/>
            <a:fld id="{94C5268C-6958-4C27-B9A9-7B732B3052BE}" type="datetimeFigureOut">
              <a:rPr lang="en-GB" smtClean="0"/>
              <a:pPr algn="l"/>
              <a:t>20/05/2020</a:t>
            </a:fld>
            <a:endParaRPr lang="en-GB" dirty="0"/>
          </a:p>
        </p:txBody>
      </p:sp>
      <p:sp>
        <p:nvSpPr>
          <p:cNvPr id="10" name="Fußzeilenplatzhalter 9"/>
          <p:cNvSpPr>
            <a:spLocks noGrp="1"/>
          </p:cNvSpPr>
          <p:nvPr>
            <p:ph type="ftr" sz="quarter" idx="28"/>
          </p:nvPr>
        </p:nvSpPr>
        <p:spPr/>
        <p:txBody>
          <a:bodyPr/>
          <a:lstStyle/>
          <a:p>
            <a:r>
              <a:rPr lang="en-GB" noProof="0" dirty="0"/>
              <a:t>File name | department | Author </a:t>
            </a:r>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608296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8247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879"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1" y="21511"/>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771345"/>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2" name="Titel 1"/>
          <p:cNvSpPr>
            <a:spLocks noGrp="1"/>
          </p:cNvSpPr>
          <p:nvPr>
            <p:ph type="title" hasCustomPrompt="1"/>
          </p:nvPr>
        </p:nvSpPr>
        <p:spPr>
          <a:xfrm>
            <a:off x="6096794" y="765321"/>
            <a:ext cx="5599842" cy="768172"/>
          </a:xfrm>
        </p:spPr>
        <p:txBody>
          <a:bodyPr/>
          <a:lstStyle>
            <a:lvl1pPr>
              <a:defRPr sz="4399">
                <a:solidFill>
                  <a:schemeClr val="tx2"/>
                </a:solidFill>
              </a:defRPr>
            </a:lvl1pPr>
          </a:lstStyle>
          <a:p>
            <a:r>
              <a:rPr lang="en-GB" noProof="0" dirty="0" err="1"/>
              <a:t>TiteL</a:t>
            </a:r>
            <a:endParaRPr lang="en-GB" noProof="0" dirty="0"/>
          </a:p>
        </p:txBody>
      </p:sp>
      <p:sp>
        <p:nvSpPr>
          <p:cNvPr id="8" name="Rechteck 10"/>
          <p:cNvSpPr/>
          <p:nvPr userDrawn="1"/>
        </p:nvSpPr>
        <p:spPr>
          <a:xfrm>
            <a:off x="291970" y="6371716"/>
            <a:ext cx="2059126"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1609" y="6008798"/>
            <a:ext cx="2035239" cy="227864"/>
          </a:xfrm>
          <a:prstGeom prst="rect">
            <a:avLst/>
          </a:prstGeom>
        </p:spPr>
      </p:pic>
    </p:spTree>
    <p:extLst>
      <p:ext uri="{BB962C8B-B14F-4D97-AF65-F5344CB8AC3E}">
        <p14:creationId xmlns:p14="http://schemas.microsoft.com/office/powerpoint/2010/main" val="32018074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766584"/>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1070050"/>
            <a:ext cx="7878265" cy="1711028"/>
          </a:xfrm>
        </p:spPr>
        <p:txBody>
          <a:bodyPr/>
          <a:lstStyle>
            <a:lvl1pPr>
              <a:defRPr sz="4399">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9876502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8"/>
          <a:ext cx="1587" cy="1587"/>
        </p:xfrm>
        <a:graphic>
          <a:graphicData uri="http://schemas.openxmlformats.org/presentationml/2006/ole">
            <mc:AlternateContent xmlns:mc="http://schemas.openxmlformats.org/markup-compatibility/2006">
              <mc:Choice xmlns:v="urn:schemas-microsoft-com:vml" Requires="v">
                <p:oleObj spid="_x0000_s220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88"/>
                        <a:ext cx="1587" cy="1587"/>
                      </a:xfrm>
                      <a:prstGeom prst="rect">
                        <a:avLst/>
                      </a:prstGeom>
                    </p:spPr>
                  </p:pic>
                </p:oleObj>
              </mc:Fallback>
            </mc:AlternateContent>
          </a:graphicData>
        </a:graphic>
      </p:graphicFrame>
      <p:sp>
        <p:nvSpPr>
          <p:cNvPr id="6" name="Textplatzhalter 23"/>
          <p:cNvSpPr>
            <a:spLocks noGrp="1"/>
          </p:cNvSpPr>
          <p:nvPr>
            <p:ph type="body" sz="quarter" idx="18"/>
          </p:nvPr>
        </p:nvSpPr>
        <p:spPr>
          <a:xfrm>
            <a:off x="1" y="1"/>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766584"/>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878265" cy="768172"/>
          </a:xfrm>
        </p:spPr>
        <p:txBody>
          <a:bodyPr/>
          <a:lstStyle>
            <a:lvl1pPr>
              <a:defRPr sz="4399">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0961579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8926" rtl="0" eaLnBrk="1" latinLnBrk="0" hangingPunct="1">
              <a:spcAft>
                <a:spcPts val="4799"/>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2" name="Titel 1"/>
          <p:cNvSpPr>
            <a:spLocks noGrp="1"/>
          </p:cNvSpPr>
          <p:nvPr>
            <p:ph type="title"/>
          </p:nvPr>
        </p:nvSpPr>
        <p:spPr>
          <a:xfrm>
            <a:off x="508001" y="768172"/>
            <a:ext cx="3054814" cy="645071"/>
          </a:xfrm>
        </p:spPr>
        <p:txBody>
          <a:bodyPr/>
          <a:lstStyle>
            <a:lvl1pPr>
              <a:defRPr sz="4399"/>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lvl1pPr algn="l">
              <a:defRPr/>
            </a:lvl1pPr>
          </a:lstStyle>
          <a:p>
            <a:fld id="{94C5268C-6958-4C27-B9A9-7B732B3052BE}" type="datetimeFigureOut">
              <a:rPr lang="en-GB" smtClean="0"/>
              <a:pPr/>
              <a:t>20/05/2020</a:t>
            </a:fld>
            <a:endParaRPr lang="en-GB" dirty="0"/>
          </a:p>
        </p:txBody>
      </p:sp>
      <p:sp>
        <p:nvSpPr>
          <p:cNvPr id="9" name="Fußzeilenplatzhalter 8"/>
          <p:cNvSpPr>
            <a:spLocks noGrp="1"/>
          </p:cNvSpPr>
          <p:nvPr>
            <p:ph type="ftr" sz="quarter" idx="11"/>
          </p:nvPr>
        </p:nvSpPr>
        <p:spPr/>
        <p:txBody>
          <a:bodyPr/>
          <a:lstStyle/>
          <a:p>
            <a:r>
              <a:rPr lang="en-GB" noProof="0" dirty="0"/>
              <a:t>File name | department | Author </a:t>
            </a:r>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40192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6350" y="1416993"/>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1"/>
            <a:ext cx="7619470" cy="2925061"/>
          </a:xfrm>
        </p:spPr>
        <p:txBody>
          <a:bodyPr tIns="198000"/>
          <a:lstStyle>
            <a:lvl1pPr>
              <a:defRPr sz="4399"/>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8" name="Fußzeilenplatzhalter 7"/>
          <p:cNvSpPr>
            <a:spLocks noGrp="1"/>
          </p:cNvSpPr>
          <p:nvPr>
            <p:ph type="ftr" sz="quarter" idx="17"/>
          </p:nvPr>
        </p:nvSpPr>
        <p:spPr/>
        <p:txBody>
          <a:bodyPr/>
          <a:lstStyle/>
          <a:p>
            <a:r>
              <a:rPr lang="en-GB" noProof="0" dirty="0"/>
              <a:t>File name | department | Author </a:t>
            </a:r>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1751069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10"/>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1"/>
            <a:ext cx="7619471" cy="2925060"/>
          </a:xfrm>
        </p:spPr>
        <p:txBody>
          <a:bodyPr tIns="198000"/>
          <a:lstStyle>
            <a:lvl1pPr>
              <a:defRPr sz="4399"/>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8" name="Fußzeilenplatzhalter 7"/>
          <p:cNvSpPr>
            <a:spLocks noGrp="1"/>
          </p:cNvSpPr>
          <p:nvPr>
            <p:ph type="ftr" sz="quarter" idx="17"/>
          </p:nvPr>
        </p:nvSpPr>
        <p:spPr/>
        <p:txBody>
          <a:bodyPr/>
          <a:lstStyle/>
          <a:p>
            <a:r>
              <a:rPr lang="en-GB" noProof="0" dirty="0"/>
              <a:t>File name | department | Author </a:t>
            </a:r>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640787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10"/>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1428" y="2552109"/>
            <a:ext cx="6095271" cy="3296241"/>
          </a:xfrm>
        </p:spPr>
        <p:txBody>
          <a:bodyPr lIns="360000" tIns="216000" rIns="0" anchor="t"/>
          <a:lstStyle>
            <a:lvl1pPr>
              <a:defRPr lang="de-DE" sz="19996"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8926" rtl="0" eaLnBrk="1" latinLnBrk="0" hangingPunct="1">
              <a:defRPr lang="de-DE" sz="4399"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3"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20/05/2020</a:t>
            </a:fld>
            <a:endParaRPr lang="en-GB" dirty="0"/>
          </a:p>
        </p:txBody>
      </p:sp>
      <p:sp>
        <p:nvSpPr>
          <p:cNvPr id="8" name="Fußzeilenplatzhalter 7"/>
          <p:cNvSpPr>
            <a:spLocks noGrp="1"/>
          </p:cNvSpPr>
          <p:nvPr>
            <p:ph type="ftr" sz="quarter" idx="17"/>
          </p:nvPr>
        </p:nvSpPr>
        <p:spPr/>
        <p:txBody>
          <a:bodyPr/>
          <a:lstStyle/>
          <a:p>
            <a:r>
              <a:rPr lang="en-GB" noProof="0" dirty="0"/>
              <a:t>File name | department | Author </a:t>
            </a:r>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8173227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9"/>
            </p:custDataLst>
            <p:extLst/>
          </p:nvPr>
        </p:nvGraphicFramePr>
        <p:xfrm>
          <a:off x="1589" y="1588"/>
          <a:ext cx="1587" cy="1587"/>
        </p:xfrm>
        <a:graphic>
          <a:graphicData uri="http://schemas.openxmlformats.org/presentationml/2006/ole">
            <mc:AlternateContent xmlns:mc="http://schemas.openxmlformats.org/markup-compatibility/2006">
              <mc:Choice xmlns:v="urn:schemas-microsoft-com:vml" Requires="v">
                <p:oleObj spid="_x0000_s1179" name="think-cell Slide" r:id="rId30" imgW="270" imgH="270" progId="TCLayout.ActiveDocument.1">
                  <p:embed/>
                </p:oleObj>
              </mc:Choice>
              <mc:Fallback>
                <p:oleObj name="think-cell Slide" r:id="rId30" imgW="270" imgH="270" progId="TCLayout.ActiveDocument.1">
                  <p:embed/>
                  <p:pic>
                    <p:nvPicPr>
                      <p:cNvPr id="3" name="Object 2" hidden="1"/>
                      <p:cNvPicPr/>
                      <p:nvPr/>
                    </p:nvPicPr>
                    <p:blipFill>
                      <a:blip r:embed="rId31"/>
                      <a:stretch>
                        <a:fillRect/>
                      </a:stretch>
                    </p:blipFill>
                    <p:spPr>
                      <a:xfrm>
                        <a:off x="1589" y="1588"/>
                        <a:ext cx="1587" cy="1587"/>
                      </a:xfrm>
                      <a:prstGeom prst="rect">
                        <a:avLst/>
                      </a:prstGeom>
                    </p:spPr>
                  </p:pic>
                </p:oleObj>
              </mc:Fallback>
            </mc:AlternateContent>
          </a:graphicData>
        </a:graphic>
      </p:graphicFrame>
      <p:sp>
        <p:nvSpPr>
          <p:cNvPr id="2" name="Titelplatzhalter 1" descr="Standard-Headline" title="Standard-Headline"/>
          <p:cNvSpPr>
            <a:spLocks noGrp="1"/>
          </p:cNvSpPr>
          <p:nvPr>
            <p:ph type="title"/>
          </p:nvPr>
        </p:nvSpPr>
        <p:spPr>
          <a:xfrm>
            <a:off x="508001"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02" y="6375047"/>
            <a:ext cx="2419234" cy="117850"/>
          </a:xfrm>
          <a:prstGeom prst="rect">
            <a:avLst/>
          </a:prstGeom>
        </p:spPr>
        <p:txBody>
          <a:bodyPr vert="horz" wrap="square" lIns="0" tIns="0" rIns="0" bIns="0" rtlCol="0" anchor="t">
            <a:noAutofit/>
          </a:bodyPr>
          <a:lstStyle>
            <a:lvl1pPr algn="l">
              <a:defRPr sz="800">
                <a:solidFill>
                  <a:schemeClr val="tx1"/>
                </a:solidFill>
              </a:defRPr>
            </a:lvl1pPr>
          </a:lstStyle>
          <a:p>
            <a:r>
              <a:rPr lang="en-GB" noProof="0" dirty="0"/>
              <a:t>File name | department | Author </a:t>
            </a:r>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en-GB" smtClean="0"/>
              <a:pPr/>
              <a:t>‹#›</a:t>
            </a:fld>
            <a:endParaRPr lang="en-GB" dirty="0"/>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66" y="6492897"/>
            <a:ext cx="1843430" cy="123082"/>
          </a:xfrm>
          <a:prstGeom prst="rect">
            <a:avLst/>
          </a:prstGeom>
          <a:noFill/>
        </p:spPr>
        <p:txBody>
          <a:bodyPr wrap="square" lIns="0" tIns="0" rIns="0" bIns="0" rtlCol="0">
            <a:spAutoFit/>
          </a:bodyPr>
          <a:lstStyle/>
          <a:p>
            <a:r>
              <a:rPr lang="en-GB" sz="800" kern="1200" noProof="0" dirty="0">
                <a:solidFill>
                  <a:schemeClr val="tx1"/>
                </a:solidFill>
                <a:latin typeface="+mn-lt"/>
                <a:ea typeface="+mn-ea"/>
                <a:cs typeface="+mn-cs"/>
              </a:rPr>
              <a:t>© Copyright Allianz </a:t>
            </a:r>
            <a:r>
              <a:rPr lang="en-GB" sz="800" kern="1200" noProof="0" dirty="0" smtClean="0">
                <a:solidFill>
                  <a:schemeClr val="tx1"/>
                </a:solidFill>
                <a:latin typeface="+mn-lt"/>
                <a:ea typeface="+mn-ea"/>
                <a:cs typeface="+mn-cs"/>
              </a:rPr>
              <a:t>Technology SE</a:t>
            </a:r>
            <a:endParaRPr lang="en-GB" sz="800" kern="1200" dirty="0">
              <a:solidFill>
                <a:schemeClr val="tx1"/>
              </a:solidFill>
              <a:latin typeface="+mn-lt"/>
              <a:ea typeface="+mn-ea"/>
              <a:cs typeface="+mn-cs"/>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65" y="1274105"/>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2135044" y="6492896"/>
            <a:ext cx="792191" cy="123083"/>
          </a:xfrm>
          <a:prstGeom prst="rect">
            <a:avLst/>
          </a:prstGeom>
        </p:spPr>
        <p:txBody>
          <a:bodyPr vert="horz" lIns="0" tIns="0" rIns="0" bIns="0" rtlCol="0" anchor="t"/>
          <a:lstStyle>
            <a:lvl1pPr algn="l">
              <a:defRPr sz="800">
                <a:solidFill>
                  <a:schemeClr val="tx1"/>
                </a:solidFill>
              </a:defRPr>
            </a:lvl1pPr>
          </a:lstStyle>
          <a:p>
            <a:fld id="{94C5268C-6958-4C27-B9A9-7B732B3052BE}" type="datetimeFigureOut">
              <a:rPr lang="en-GB" smtClean="0"/>
              <a:pPr/>
              <a:t>20/05/2020</a:t>
            </a:fld>
            <a:endParaRPr lang="en-GB" dirty="0"/>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9245694" y="152329"/>
            <a:ext cx="2193832" cy="576293"/>
          </a:xfrm>
          <a:prstGeom prst="rect">
            <a:avLst/>
          </a:prstGeom>
        </p:spPr>
        <p:txBody>
          <a:bodyPr vert="horz" wrap="square" lIns="72000" tIns="72000" rIns="72000" bIns="72000" rtlCol="0">
            <a:spAutoFit/>
          </a:bodyPr>
          <a:lstStyle/>
          <a:p>
            <a:r>
              <a:rPr lang="en-US" sz="2800" b="1" dirty="0" smtClean="0">
                <a:solidFill>
                  <a:schemeClr val="bg1">
                    <a:lumMod val="75000"/>
                  </a:schemeClr>
                </a:solidFill>
                <a:latin typeface="Allianz Neo" panose="020B0504020203020204" pitchFamily="34" charset="0"/>
              </a:rPr>
              <a:t>Let’z</a:t>
            </a:r>
            <a:r>
              <a:rPr lang="en-US" sz="2800" dirty="0" smtClean="0">
                <a:solidFill>
                  <a:schemeClr val="bg1">
                    <a:lumMod val="75000"/>
                  </a:schemeClr>
                </a:solidFill>
                <a:latin typeface="Allianz Neo" panose="020B0504020203020204" pitchFamily="34" charset="0"/>
              </a:rPr>
              <a:t> </a:t>
            </a:r>
            <a:r>
              <a:rPr lang="en-US" sz="2800" dirty="0" err="1" smtClean="0">
                <a:solidFill>
                  <a:schemeClr val="bg1">
                    <a:lumMod val="75000"/>
                  </a:schemeClr>
                </a:solidFill>
                <a:latin typeface="Allianz Neo" panose="020B0504020203020204" pitchFamily="34" charset="0"/>
              </a:rPr>
              <a:t>innov</a:t>
            </a:r>
            <a:r>
              <a:rPr lang="en-US" sz="2800" b="1" dirty="0" err="1" smtClean="0">
                <a:solidFill>
                  <a:schemeClr val="bg1">
                    <a:lumMod val="75000"/>
                  </a:schemeClr>
                </a:solidFill>
                <a:latin typeface="Allianz Neo" panose="020B0504020203020204" pitchFamily="34" charset="0"/>
              </a:rPr>
              <a:t>IT</a:t>
            </a:r>
            <a:endParaRPr lang="en-US" sz="2800" b="1" dirty="0" smtClean="0">
              <a:solidFill>
                <a:schemeClr val="bg1">
                  <a:lumMod val="75000"/>
                </a:schemeClr>
              </a:solidFill>
              <a:latin typeface="Allianz Neo" panose="020B0504020203020204" pitchFamily="34" charset="0"/>
            </a:endParaRPr>
          </a:p>
        </p:txBody>
      </p:sp>
    </p:spTree>
    <p:extLst>
      <p:ext uri="{BB962C8B-B14F-4D97-AF65-F5344CB8AC3E}">
        <p14:creationId xmlns:p14="http://schemas.microsoft.com/office/powerpoint/2010/main" val="209332858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Lst>
  <p:timing>
    <p:tnLst>
      <p:par>
        <p:cTn id="1" dur="indefinite" restart="never" nodeType="tmRoot"/>
      </p:par>
    </p:tnLst>
  </p:timing>
  <p:hf hdr="0"/>
  <p:txStyles>
    <p:titleStyle>
      <a:lvl1pPr algn="l" defTabSz="1218926" rtl="0" eaLnBrk="1" latinLnBrk="0" hangingPunct="1">
        <a:spcBef>
          <a:spcPct val="0"/>
        </a:spcBef>
        <a:buNone/>
        <a:defRPr sz="2999" b="1" kern="1200" cap="all" baseline="0">
          <a:solidFill>
            <a:schemeClr val="tx2"/>
          </a:solidFill>
          <a:latin typeface="+mj-lt"/>
          <a:ea typeface="+mj-ea"/>
          <a:cs typeface="+mj-cs"/>
        </a:defRPr>
      </a:lvl1pPr>
    </p:titleStyle>
    <p:bodyStyle>
      <a:lvl1pPr marL="0" indent="0" algn="l" defTabSz="1218926"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52" marR="0" indent="-179352" algn="l" defTabSz="1218926"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3942" indent="-179352" algn="l" defTabSz="1218926"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14" indent="-237014" algn="l" defTabSz="1218926"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8926"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52" indent="-179352" algn="l" defTabSz="1218926"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8926"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8926"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39" indent="-122739" algn="l" defTabSz="1218926"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8926" rtl="0" eaLnBrk="1" latinLnBrk="0" hangingPunct="1">
        <a:defRPr sz="240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8"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7"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9.emf"/><Relationship Id="rId4" Type="http://schemas.openxmlformats.org/officeDocument/2006/relationships/image" Target="../media/image10.png"/><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8"/>
          </p:nvPr>
        </p:nvSpPr>
        <p:spPr/>
        <p:txBody>
          <a:bodyPr/>
          <a:lstStyle/>
          <a:p>
            <a:pPr defTabSz="1218926">
              <a:defRPr/>
            </a:pPr>
            <a:fld id="{61201FF1-C63B-412E-ABF0-3D0E918900AC}" type="slidenum">
              <a:rPr lang="en-GB">
                <a:solidFill>
                  <a:srgbClr val="000000"/>
                </a:solidFill>
                <a:latin typeface="Arial"/>
              </a:rPr>
              <a:pPr defTabSz="1218926">
                <a:defRPr/>
              </a:pPr>
              <a:t>1</a:t>
            </a:fld>
            <a:endParaRPr lang="en-GB" dirty="0">
              <a:solidFill>
                <a:srgbClr val="000000"/>
              </a:solidFill>
              <a:latin typeface="Arial"/>
            </a:endParaRPr>
          </a:p>
        </p:txBody>
      </p:sp>
      <p:sp>
        <p:nvSpPr>
          <p:cNvPr id="91" name="Textplatzhalter 3"/>
          <p:cNvSpPr txBox="1">
            <a:spLocks/>
          </p:cNvSpPr>
          <p:nvPr/>
        </p:nvSpPr>
        <p:spPr>
          <a:xfrm>
            <a:off x="3290832" y="2432451"/>
            <a:ext cx="1936812" cy="808295"/>
          </a:xfrm>
          <a:prstGeom prst="rect">
            <a:avLst/>
          </a:prstGeom>
        </p:spPr>
        <p:txBody>
          <a:bodyPr lIns="0" tIns="0" rIns="0" bIns="0" anchor="ctr">
            <a:noAutofit/>
          </a:bodyPr>
          <a:lstStyle>
            <a:lvl1pPr marL="0" indent="0" algn="l" defTabSz="1219170" rtl="0" eaLnBrk="1" latinLnBrk="0" hangingPunct="1">
              <a:lnSpc>
                <a:spcPct val="100000"/>
              </a:lnSpc>
              <a:spcBef>
                <a:spcPts val="200"/>
              </a:spcBef>
              <a:spcAft>
                <a:spcPts val="200"/>
              </a:spcAft>
              <a:buFont typeface="Arial" panose="020B0604020202020204" pitchFamily="34" charset="0"/>
              <a:buNone/>
              <a:defRPr sz="14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400" kern="1200" noProof="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2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2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2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0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0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8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600" kern="1200">
                <a:solidFill>
                  <a:schemeClr val="tx1"/>
                </a:solidFill>
                <a:latin typeface="+mn-lt"/>
                <a:ea typeface="+mn-ea"/>
                <a:cs typeface="+mn-cs"/>
              </a:defRPr>
            </a:lvl9pPr>
          </a:lstStyle>
          <a:p>
            <a:pPr algn="ctr" defTabSz="1218926">
              <a:defRPr/>
            </a:pPr>
            <a:r>
              <a:rPr lang="en-GB" sz="1600" dirty="0">
                <a:solidFill>
                  <a:srgbClr val="FFFFFF"/>
                </a:solidFill>
                <a:latin typeface="Allianz Neo" panose="020B0504020203020204" pitchFamily="34" charset="0"/>
              </a:rPr>
              <a:t>Pre-check</a:t>
            </a:r>
          </a:p>
        </p:txBody>
      </p:sp>
      <p:sp>
        <p:nvSpPr>
          <p:cNvPr id="105" name="Line 429"/>
          <p:cNvSpPr>
            <a:spLocks noChangeShapeType="1"/>
          </p:cNvSpPr>
          <p:nvPr/>
        </p:nvSpPr>
        <p:spPr bwMode="auto">
          <a:xfrm>
            <a:off x="2364700" y="3818875"/>
            <a:ext cx="0" cy="0"/>
          </a:xfrm>
          <a:prstGeom prst="line">
            <a:avLst/>
          </a:prstGeom>
          <a:noFill/>
          <a:ln w="12700" cap="flat">
            <a:solidFill>
              <a:schemeClr val="bg1"/>
            </a:solidFill>
            <a:prstDash val="solid"/>
            <a:miter lim="800000"/>
            <a:headEnd/>
            <a:tailEnd/>
          </a:ln>
          <a:extLst/>
        </p:spPr>
        <p:txBody>
          <a:bodyPr vert="horz" wrap="square" lIns="91419" tIns="45709" rIns="91419" bIns="45709" numCol="1" anchor="t" anchorCtr="0" compatLnSpc="1">
            <a:prstTxWarp prst="textNoShape">
              <a:avLst/>
            </a:prstTxWarp>
          </a:bodyPr>
          <a:lstStyle/>
          <a:p>
            <a:pPr defTabSz="1218926">
              <a:defRPr/>
            </a:pPr>
            <a:endParaRPr lang="en-US" sz="1600" dirty="0">
              <a:solidFill>
                <a:srgbClr val="000000"/>
              </a:solidFill>
              <a:latin typeface="Allianz Neo" panose="020B0504020203020204" pitchFamily="34" charset="0"/>
            </a:endParaRPr>
          </a:p>
        </p:txBody>
      </p:sp>
      <p:sp>
        <p:nvSpPr>
          <p:cNvPr id="107" name="Line 431"/>
          <p:cNvSpPr>
            <a:spLocks noChangeShapeType="1"/>
          </p:cNvSpPr>
          <p:nvPr/>
        </p:nvSpPr>
        <p:spPr bwMode="auto">
          <a:xfrm>
            <a:off x="2364700" y="3851458"/>
            <a:ext cx="95038" cy="0"/>
          </a:xfrm>
          <a:prstGeom prst="line">
            <a:avLst/>
          </a:prstGeom>
          <a:noFill/>
          <a:ln w="12700" cap="rnd">
            <a:solidFill>
              <a:schemeClr val="bg1"/>
            </a:solidFill>
            <a:prstDash val="solid"/>
            <a:round/>
            <a:headEnd/>
            <a:tailEnd/>
          </a:ln>
          <a:extLst/>
        </p:spPr>
        <p:txBody>
          <a:bodyPr vert="horz" wrap="square" lIns="91419" tIns="45709" rIns="91419" bIns="45709" numCol="1" anchor="t" anchorCtr="0" compatLnSpc="1">
            <a:prstTxWarp prst="textNoShape">
              <a:avLst/>
            </a:prstTxWarp>
          </a:bodyPr>
          <a:lstStyle/>
          <a:p>
            <a:pPr defTabSz="1218926">
              <a:defRPr/>
            </a:pPr>
            <a:endParaRPr lang="en-US" sz="1600" dirty="0">
              <a:solidFill>
                <a:srgbClr val="000000"/>
              </a:solidFill>
              <a:latin typeface="Allianz Neo" panose="020B0504020203020204" pitchFamily="34" charset="0"/>
            </a:endParaRPr>
          </a:p>
        </p:txBody>
      </p:sp>
      <p:sp>
        <p:nvSpPr>
          <p:cNvPr id="108" name="Line 432"/>
          <p:cNvSpPr>
            <a:spLocks noChangeShapeType="1"/>
          </p:cNvSpPr>
          <p:nvPr/>
        </p:nvSpPr>
        <p:spPr bwMode="auto">
          <a:xfrm>
            <a:off x="2364700" y="3881328"/>
            <a:ext cx="95038" cy="0"/>
          </a:xfrm>
          <a:prstGeom prst="line">
            <a:avLst/>
          </a:prstGeom>
          <a:noFill/>
          <a:ln w="12700" cap="rnd">
            <a:solidFill>
              <a:schemeClr val="bg1"/>
            </a:solidFill>
            <a:prstDash val="solid"/>
            <a:round/>
            <a:headEnd/>
            <a:tailEnd/>
          </a:ln>
          <a:extLst/>
        </p:spPr>
        <p:txBody>
          <a:bodyPr vert="horz" wrap="square" lIns="91419" tIns="45709" rIns="91419" bIns="45709" numCol="1" anchor="t" anchorCtr="0" compatLnSpc="1">
            <a:prstTxWarp prst="textNoShape">
              <a:avLst/>
            </a:prstTxWarp>
          </a:bodyPr>
          <a:lstStyle/>
          <a:p>
            <a:pPr defTabSz="1218926">
              <a:defRPr/>
            </a:pPr>
            <a:endParaRPr lang="en-US" sz="1600" dirty="0">
              <a:solidFill>
                <a:srgbClr val="000000"/>
              </a:solidFill>
              <a:latin typeface="Allianz Neo" panose="020B0504020203020204" pitchFamily="34" charset="0"/>
            </a:endParaRPr>
          </a:p>
        </p:txBody>
      </p:sp>
      <p:sp>
        <p:nvSpPr>
          <p:cNvPr id="109" name="Line 433"/>
          <p:cNvSpPr>
            <a:spLocks noChangeShapeType="1"/>
          </p:cNvSpPr>
          <p:nvPr/>
        </p:nvSpPr>
        <p:spPr bwMode="auto">
          <a:xfrm>
            <a:off x="2386422" y="3903051"/>
            <a:ext cx="40731" cy="0"/>
          </a:xfrm>
          <a:prstGeom prst="line">
            <a:avLst/>
          </a:prstGeom>
          <a:noFill/>
          <a:ln w="12700" cap="rnd">
            <a:solidFill>
              <a:schemeClr val="bg1"/>
            </a:solidFill>
            <a:prstDash val="solid"/>
            <a:round/>
            <a:headEnd/>
            <a:tailEnd/>
          </a:ln>
          <a:extLst/>
        </p:spPr>
        <p:txBody>
          <a:bodyPr vert="horz" wrap="square" lIns="91419" tIns="45709" rIns="91419" bIns="45709" numCol="1" anchor="t" anchorCtr="0" compatLnSpc="1">
            <a:prstTxWarp prst="textNoShape">
              <a:avLst/>
            </a:prstTxWarp>
          </a:bodyPr>
          <a:lstStyle/>
          <a:p>
            <a:pPr defTabSz="1218926">
              <a:defRPr/>
            </a:pPr>
            <a:endParaRPr lang="en-US" sz="1600" dirty="0">
              <a:solidFill>
                <a:srgbClr val="000000"/>
              </a:solidFill>
              <a:latin typeface="Allianz Neo" panose="020B0504020203020204" pitchFamily="34" charset="0"/>
            </a:endParaRPr>
          </a:p>
        </p:txBody>
      </p:sp>
      <p:pic>
        <p:nvPicPr>
          <p:cNvPr id="2" name="Picture 1"/>
          <p:cNvPicPr>
            <a:picLocks noChangeAspect="1"/>
          </p:cNvPicPr>
          <p:nvPr/>
        </p:nvPicPr>
        <p:blipFill>
          <a:blip r:embed="rId3">
            <a:lum bright="70000" contrast="-70000"/>
          </a:blip>
          <a:stretch>
            <a:fillRect/>
          </a:stretch>
        </p:blipFill>
        <p:spPr>
          <a:xfrm>
            <a:off x="368300" y="1168400"/>
            <a:ext cx="11328400" cy="5192773"/>
          </a:xfrm>
          <a:prstGeom prst="rect">
            <a:avLst/>
          </a:prstGeom>
        </p:spPr>
      </p:pic>
      <p:sp>
        <p:nvSpPr>
          <p:cNvPr id="3" name="TextBox 2"/>
          <p:cNvSpPr txBox="1"/>
          <p:nvPr/>
        </p:nvSpPr>
        <p:spPr>
          <a:xfrm>
            <a:off x="796926" y="2707198"/>
            <a:ext cx="10642600" cy="2330620"/>
          </a:xfrm>
          <a:prstGeom prst="rect">
            <a:avLst/>
          </a:prstGeom>
          <a:effectLst>
            <a:outerShdw blurRad="50800" dist="63500" dir="8100000" algn="tr" rotWithShape="0">
              <a:prstClr val="black">
                <a:alpha val="40000"/>
              </a:prstClr>
            </a:outerShdw>
          </a:effectLst>
        </p:spPr>
        <p:txBody>
          <a:bodyPr vert="horz" wrap="square" lIns="72000" tIns="72000" rIns="72000" bIns="72000" rtlCol="0">
            <a:spAutoFit/>
          </a:bodyPr>
          <a:lstStyle/>
          <a:p>
            <a:r>
              <a:rPr lang="en-US" sz="5400" b="1" dirty="0" smtClean="0">
                <a:solidFill>
                  <a:schemeClr val="tx2">
                    <a:lumMod val="75000"/>
                  </a:schemeClr>
                </a:solidFill>
                <a:latin typeface="Allianz Neo" panose="020B0504020203020204" pitchFamily="34" charset="0"/>
              </a:rPr>
              <a:t>CPS InnovIT Campaign_Q1’2020</a:t>
            </a:r>
            <a:endParaRPr lang="en-US" sz="4800" b="1" dirty="0" smtClean="0">
              <a:solidFill>
                <a:schemeClr val="tx2">
                  <a:lumMod val="75000"/>
                </a:schemeClr>
              </a:solidFill>
              <a:latin typeface="Allianz Neo" panose="020B0504020203020204" pitchFamily="34" charset="0"/>
            </a:endParaRPr>
          </a:p>
          <a:p>
            <a:endParaRPr lang="en-US" sz="4000" dirty="0" smtClean="0">
              <a:solidFill>
                <a:schemeClr val="tx2">
                  <a:lumMod val="75000"/>
                </a:schemeClr>
              </a:solidFill>
              <a:latin typeface="Allianz Neo" panose="020B0504020203020204" pitchFamily="34" charset="0"/>
            </a:endParaRPr>
          </a:p>
          <a:p>
            <a:r>
              <a:rPr lang="en-US" sz="4800" b="1" dirty="0" smtClean="0">
                <a:solidFill>
                  <a:schemeClr val="tx2">
                    <a:lumMod val="75000"/>
                  </a:schemeClr>
                </a:solidFill>
                <a:latin typeface="Allianz Neo" panose="020B0504020203020204" pitchFamily="34" charset="0"/>
              </a:rPr>
              <a:t>Theme: Simplification and Digitization</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830" y="341826"/>
            <a:ext cx="2034974" cy="227917"/>
          </a:xfrm>
          <a:prstGeom prst="rect">
            <a:avLst/>
          </a:prstGeom>
        </p:spPr>
      </p:pic>
      <p:sp>
        <p:nvSpPr>
          <p:cNvPr id="4" name="TextBox 3"/>
          <p:cNvSpPr txBox="1"/>
          <p:nvPr/>
        </p:nvSpPr>
        <p:spPr>
          <a:xfrm>
            <a:off x="8360229" y="569744"/>
            <a:ext cx="3566161" cy="914848"/>
          </a:xfrm>
          <a:prstGeom prst="rect">
            <a:avLst/>
          </a:prstGeom>
        </p:spPr>
        <p:txBody>
          <a:bodyPr vert="horz" wrap="square" lIns="72000" tIns="72000" rIns="72000" bIns="72000" rtlCol="0">
            <a:spAutoFit/>
          </a:bodyPr>
          <a:lstStyle/>
          <a:p>
            <a:pPr algn="ctr"/>
            <a:r>
              <a:rPr lang="en-IN" sz="1600" b="1" dirty="0" smtClean="0"/>
              <a:t>SAS Platform Team: BI Big Data</a:t>
            </a:r>
          </a:p>
          <a:p>
            <a:pPr algn="ctr"/>
            <a:r>
              <a:rPr lang="en-IN" sz="1600" b="1" dirty="0" smtClean="0"/>
              <a:t>Analytics</a:t>
            </a:r>
          </a:p>
          <a:p>
            <a:endParaRPr lang="en-US" sz="1800" dirty="0" smtClean="0"/>
          </a:p>
        </p:txBody>
      </p:sp>
    </p:spTree>
    <p:extLst>
      <p:ext uri="{BB962C8B-B14F-4D97-AF65-F5344CB8AC3E}">
        <p14:creationId xmlns:p14="http://schemas.microsoft.com/office/powerpoint/2010/main" val="411675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8"/>
          </p:nvPr>
        </p:nvSpPr>
        <p:spPr/>
        <p:txBody>
          <a:bodyPr/>
          <a:lstStyle/>
          <a:p>
            <a:pPr defTabSz="1218926">
              <a:defRPr/>
            </a:pPr>
            <a:fld id="{61201FF1-C63B-412E-ABF0-3D0E918900AC}" type="slidenum">
              <a:rPr lang="en-GB">
                <a:solidFill>
                  <a:srgbClr val="000000"/>
                </a:solidFill>
                <a:latin typeface="Arial"/>
              </a:rPr>
              <a:pPr defTabSz="1218926">
                <a:defRPr/>
              </a:pPr>
              <a:t>2</a:t>
            </a:fld>
            <a:endParaRPr lang="en-GB" dirty="0">
              <a:solidFill>
                <a:srgbClr val="000000"/>
              </a:solidFill>
              <a:latin typeface="Arial"/>
            </a:endParaRPr>
          </a:p>
        </p:txBody>
      </p:sp>
      <p:pic>
        <p:nvPicPr>
          <p:cNvPr id="5" name="Picture 2" descr="Image result for problem icon"/>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74831" y="793860"/>
            <a:ext cx="880632" cy="880632"/>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a:off x="1522895" y="888966"/>
            <a:ext cx="1704781" cy="379978"/>
          </a:xfrm>
          <a:custGeom>
            <a:avLst/>
            <a:gdLst>
              <a:gd name="connsiteX0" fmla="*/ 577035 w 1154071"/>
              <a:gd name="connsiteY0" fmla="*/ 0 h 472440"/>
              <a:gd name="connsiteX1" fmla="*/ 1107800 w 1154071"/>
              <a:gd name="connsiteY1" fmla="*/ 362835 h 472440"/>
              <a:gd name="connsiteX2" fmla="*/ 1154071 w 1154071"/>
              <a:gd name="connsiteY2" fmla="*/ 472440 h 472440"/>
              <a:gd name="connsiteX3" fmla="*/ 0 w 1154071"/>
              <a:gd name="connsiteY3" fmla="*/ 472440 h 472440"/>
              <a:gd name="connsiteX4" fmla="*/ 46271 w 1154071"/>
              <a:gd name="connsiteY4" fmla="*/ 362835 h 472440"/>
              <a:gd name="connsiteX5" fmla="*/ 577035 w 1154071"/>
              <a:gd name="connsiteY5" fmla="*/ 0 h 47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4071" h="472440">
                <a:moveTo>
                  <a:pt x="577035" y="0"/>
                </a:moveTo>
                <a:cubicBezTo>
                  <a:pt x="797977" y="0"/>
                  <a:pt x="992772" y="143927"/>
                  <a:pt x="1107800" y="362835"/>
                </a:cubicBezTo>
                <a:lnTo>
                  <a:pt x="1154071" y="472440"/>
                </a:lnTo>
                <a:lnTo>
                  <a:pt x="0" y="472440"/>
                </a:lnTo>
                <a:lnTo>
                  <a:pt x="46271" y="362835"/>
                </a:lnTo>
                <a:cubicBezTo>
                  <a:pt x="161298" y="143927"/>
                  <a:pt x="356094" y="0"/>
                  <a:pt x="577035" y="0"/>
                </a:cubicBezTo>
                <a:close/>
              </a:path>
            </a:pathLst>
          </a:custGeom>
          <a:noFill/>
          <a:ln w="177800">
            <a:solidFill>
              <a:schemeClr val="tx2">
                <a:lumMod val="75000"/>
                <a:lumOff val="25000"/>
              </a:schemeClr>
            </a:solid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142311" y="1306084"/>
            <a:ext cx="4467269" cy="2412237"/>
            <a:chOff x="653691" y="2970969"/>
            <a:chExt cx="3510644" cy="2451502"/>
          </a:xfrm>
        </p:grpSpPr>
        <p:sp>
          <p:nvSpPr>
            <p:cNvPr id="8" name="Freeform 7"/>
            <p:cNvSpPr/>
            <p:nvPr/>
          </p:nvSpPr>
          <p:spPr>
            <a:xfrm>
              <a:off x="653691" y="3933522"/>
              <a:ext cx="3510644" cy="1488948"/>
            </a:xfrm>
            <a:custGeom>
              <a:avLst/>
              <a:gdLst>
                <a:gd name="connsiteX0" fmla="*/ 0 w 3211286"/>
                <a:gd name="connsiteY0" fmla="*/ 0 h 1361983"/>
                <a:gd name="connsiteX1" fmla="*/ 125496 w 3211286"/>
                <a:gd name="connsiteY1" fmla="*/ 74049 h 1361983"/>
                <a:gd name="connsiteX2" fmla="*/ 1611087 w 3211286"/>
                <a:gd name="connsiteY2" fmla="*/ 404043 h 1361983"/>
                <a:gd name="connsiteX3" fmla="*/ 3096678 w 3211286"/>
                <a:gd name="connsiteY3" fmla="*/ 74049 h 1361983"/>
                <a:gd name="connsiteX4" fmla="*/ 3211286 w 3211286"/>
                <a:gd name="connsiteY4" fmla="*/ 6425 h 1361983"/>
                <a:gd name="connsiteX5" fmla="*/ 3211286 w 3211286"/>
                <a:gd name="connsiteY5" fmla="*/ 988233 h 1361983"/>
                <a:gd name="connsiteX6" fmla="*/ 2837536 w 3211286"/>
                <a:gd name="connsiteY6" fmla="*/ 1361983 h 1361983"/>
                <a:gd name="connsiteX7" fmla="*/ 373750 w 3211286"/>
                <a:gd name="connsiteY7" fmla="*/ 1361983 h 1361983"/>
                <a:gd name="connsiteX8" fmla="*/ 0 w 3211286"/>
                <a:gd name="connsiteY8" fmla="*/ 988233 h 136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1286" h="1361983">
                  <a:moveTo>
                    <a:pt x="0" y="0"/>
                  </a:moveTo>
                  <a:lnTo>
                    <a:pt x="125496" y="74049"/>
                  </a:lnTo>
                  <a:cubicBezTo>
                    <a:pt x="505692" y="277936"/>
                    <a:pt x="1030928" y="404043"/>
                    <a:pt x="1611087" y="404043"/>
                  </a:cubicBezTo>
                  <a:cubicBezTo>
                    <a:pt x="2191247" y="404043"/>
                    <a:pt x="2716482" y="277936"/>
                    <a:pt x="3096678" y="74049"/>
                  </a:cubicBezTo>
                  <a:lnTo>
                    <a:pt x="3211286" y="6425"/>
                  </a:lnTo>
                  <a:lnTo>
                    <a:pt x="3211286" y="988233"/>
                  </a:lnTo>
                  <a:cubicBezTo>
                    <a:pt x="3211286" y="1194649"/>
                    <a:pt x="3043952" y="1361983"/>
                    <a:pt x="2837536" y="1361983"/>
                  </a:cubicBezTo>
                  <a:lnTo>
                    <a:pt x="373750" y="1361983"/>
                  </a:lnTo>
                  <a:cubicBezTo>
                    <a:pt x="167334" y="1361983"/>
                    <a:pt x="0" y="1194649"/>
                    <a:pt x="0" y="988233"/>
                  </a:cubicBezTo>
                  <a:close/>
                </a:path>
              </a:pathLst>
            </a:custGeom>
            <a:solidFill>
              <a:srgbClr val="00B0F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eform 9"/>
            <p:cNvSpPr/>
            <p:nvPr/>
          </p:nvSpPr>
          <p:spPr>
            <a:xfrm>
              <a:off x="653691" y="2970969"/>
              <a:ext cx="3510644" cy="1332856"/>
            </a:xfrm>
            <a:custGeom>
              <a:avLst/>
              <a:gdLst>
                <a:gd name="connsiteX0" fmla="*/ 373750 w 3211286"/>
                <a:gd name="connsiteY0" fmla="*/ 0 h 1219201"/>
                <a:gd name="connsiteX1" fmla="*/ 2837536 w 3211286"/>
                <a:gd name="connsiteY1" fmla="*/ 0 h 1219201"/>
                <a:gd name="connsiteX2" fmla="*/ 3211286 w 3211286"/>
                <a:gd name="connsiteY2" fmla="*/ 373750 h 1219201"/>
                <a:gd name="connsiteX3" fmla="*/ 3211286 w 3211286"/>
                <a:gd name="connsiteY3" fmla="*/ 821583 h 1219201"/>
                <a:gd name="connsiteX4" fmla="*/ 3096678 w 3211286"/>
                <a:gd name="connsiteY4" fmla="*/ 889207 h 1219201"/>
                <a:gd name="connsiteX5" fmla="*/ 1611087 w 3211286"/>
                <a:gd name="connsiteY5" fmla="*/ 1219201 h 1219201"/>
                <a:gd name="connsiteX6" fmla="*/ 125496 w 3211286"/>
                <a:gd name="connsiteY6" fmla="*/ 889207 h 1219201"/>
                <a:gd name="connsiteX7" fmla="*/ 0 w 3211286"/>
                <a:gd name="connsiteY7" fmla="*/ 815158 h 1219201"/>
                <a:gd name="connsiteX8" fmla="*/ 0 w 3211286"/>
                <a:gd name="connsiteY8" fmla="*/ 373750 h 1219201"/>
                <a:gd name="connsiteX9" fmla="*/ 373750 w 3211286"/>
                <a:gd name="connsiteY9" fmla="*/ 0 h 121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1286" h="1219201">
                  <a:moveTo>
                    <a:pt x="373750" y="0"/>
                  </a:moveTo>
                  <a:lnTo>
                    <a:pt x="2837536" y="0"/>
                  </a:lnTo>
                  <a:cubicBezTo>
                    <a:pt x="3043952" y="0"/>
                    <a:pt x="3211286" y="167334"/>
                    <a:pt x="3211286" y="373750"/>
                  </a:cubicBezTo>
                  <a:lnTo>
                    <a:pt x="3211286" y="821583"/>
                  </a:lnTo>
                  <a:lnTo>
                    <a:pt x="3096678" y="889207"/>
                  </a:lnTo>
                  <a:cubicBezTo>
                    <a:pt x="2716482" y="1093094"/>
                    <a:pt x="2191247" y="1219201"/>
                    <a:pt x="1611087" y="1219201"/>
                  </a:cubicBezTo>
                  <a:cubicBezTo>
                    <a:pt x="1030928" y="1219201"/>
                    <a:pt x="505692" y="1093094"/>
                    <a:pt x="125496" y="889207"/>
                  </a:cubicBezTo>
                  <a:lnTo>
                    <a:pt x="0" y="815158"/>
                  </a:lnTo>
                  <a:lnTo>
                    <a:pt x="0" y="373750"/>
                  </a:lnTo>
                  <a:cubicBezTo>
                    <a:pt x="0" y="167334"/>
                    <a:pt x="167334" y="0"/>
                    <a:pt x="373750" y="0"/>
                  </a:cubicBezTo>
                  <a:close/>
                </a:path>
              </a:pathLst>
            </a:custGeom>
            <a:solidFill>
              <a:schemeClr val="accent5">
                <a:lumMod val="60000"/>
                <a:lumOff val="40000"/>
              </a:schemeClr>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p:nvSpPr>
          <p:spPr>
            <a:xfrm>
              <a:off x="653691" y="3933523"/>
              <a:ext cx="1130546" cy="1488948"/>
            </a:xfrm>
            <a:custGeom>
              <a:avLst/>
              <a:gdLst>
                <a:gd name="connsiteX0" fmla="*/ 0 w 1034143"/>
                <a:gd name="connsiteY0" fmla="*/ 0 h 1361983"/>
                <a:gd name="connsiteX1" fmla="*/ 125496 w 1034143"/>
                <a:gd name="connsiteY1" fmla="*/ 74049 h 1361983"/>
                <a:gd name="connsiteX2" fmla="*/ 986331 w 1034143"/>
                <a:gd name="connsiteY2" fmla="*/ 353390 h 1361983"/>
                <a:gd name="connsiteX3" fmla="*/ 1034143 w 1034143"/>
                <a:gd name="connsiteY3" fmla="*/ 359983 h 1361983"/>
                <a:gd name="connsiteX4" fmla="*/ 1034143 w 1034143"/>
                <a:gd name="connsiteY4" fmla="*/ 1361983 h 1361983"/>
                <a:gd name="connsiteX5" fmla="*/ 373750 w 1034143"/>
                <a:gd name="connsiteY5" fmla="*/ 1361983 h 1361983"/>
                <a:gd name="connsiteX6" fmla="*/ 0 w 1034143"/>
                <a:gd name="connsiteY6" fmla="*/ 988233 h 136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4143" h="1361983">
                  <a:moveTo>
                    <a:pt x="0" y="0"/>
                  </a:moveTo>
                  <a:lnTo>
                    <a:pt x="125496" y="74049"/>
                  </a:lnTo>
                  <a:cubicBezTo>
                    <a:pt x="363119" y="201479"/>
                    <a:pt x="657397" y="298525"/>
                    <a:pt x="986331" y="353390"/>
                  </a:cubicBezTo>
                  <a:lnTo>
                    <a:pt x="1034143" y="359983"/>
                  </a:lnTo>
                  <a:lnTo>
                    <a:pt x="1034143" y="1361983"/>
                  </a:lnTo>
                  <a:lnTo>
                    <a:pt x="373750" y="1361983"/>
                  </a:lnTo>
                  <a:cubicBezTo>
                    <a:pt x="167334" y="1361983"/>
                    <a:pt x="0" y="1194649"/>
                    <a:pt x="0" y="988233"/>
                  </a:cubicBezTo>
                  <a:close/>
                </a:path>
              </a:pathLst>
            </a:cu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Freeform 11"/>
            <p:cNvSpPr/>
            <p:nvPr/>
          </p:nvSpPr>
          <p:spPr>
            <a:xfrm>
              <a:off x="653691" y="2970971"/>
              <a:ext cx="1130546" cy="1284689"/>
            </a:xfrm>
            <a:custGeom>
              <a:avLst/>
              <a:gdLst>
                <a:gd name="connsiteX0" fmla="*/ 373750 w 1034143"/>
                <a:gd name="connsiteY0" fmla="*/ 0 h 1175141"/>
                <a:gd name="connsiteX1" fmla="*/ 1034143 w 1034143"/>
                <a:gd name="connsiteY1" fmla="*/ 0 h 1175141"/>
                <a:gd name="connsiteX2" fmla="*/ 1034143 w 1034143"/>
                <a:gd name="connsiteY2" fmla="*/ 1175141 h 1175141"/>
                <a:gd name="connsiteX3" fmla="*/ 986331 w 1034143"/>
                <a:gd name="connsiteY3" fmla="*/ 1168548 h 1175141"/>
                <a:gd name="connsiteX4" fmla="*/ 125496 w 1034143"/>
                <a:gd name="connsiteY4" fmla="*/ 889207 h 1175141"/>
                <a:gd name="connsiteX5" fmla="*/ 0 w 1034143"/>
                <a:gd name="connsiteY5" fmla="*/ 815158 h 1175141"/>
                <a:gd name="connsiteX6" fmla="*/ 0 w 1034143"/>
                <a:gd name="connsiteY6" fmla="*/ 373750 h 1175141"/>
                <a:gd name="connsiteX7" fmla="*/ 373750 w 1034143"/>
                <a:gd name="connsiteY7" fmla="*/ 0 h 11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4143" h="1175141">
                  <a:moveTo>
                    <a:pt x="373750" y="0"/>
                  </a:moveTo>
                  <a:lnTo>
                    <a:pt x="1034143" y="0"/>
                  </a:lnTo>
                  <a:lnTo>
                    <a:pt x="1034143" y="1175141"/>
                  </a:lnTo>
                  <a:lnTo>
                    <a:pt x="986331" y="1168548"/>
                  </a:lnTo>
                  <a:cubicBezTo>
                    <a:pt x="657397" y="1113683"/>
                    <a:pt x="363119" y="1016637"/>
                    <a:pt x="125496" y="889207"/>
                  </a:cubicBezTo>
                  <a:lnTo>
                    <a:pt x="0" y="815158"/>
                  </a:lnTo>
                  <a:lnTo>
                    <a:pt x="0" y="373750"/>
                  </a:lnTo>
                  <a:cubicBezTo>
                    <a:pt x="0" y="167334"/>
                    <a:pt x="167334" y="0"/>
                    <a:pt x="373750" y="0"/>
                  </a:cubicBez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Freeform 12"/>
            <p:cNvSpPr/>
            <p:nvPr/>
          </p:nvSpPr>
          <p:spPr>
            <a:xfrm>
              <a:off x="3009987" y="3940546"/>
              <a:ext cx="1154348" cy="1481924"/>
            </a:xfrm>
            <a:custGeom>
              <a:avLst/>
              <a:gdLst>
                <a:gd name="connsiteX0" fmla="*/ 1055915 w 1055915"/>
                <a:gd name="connsiteY0" fmla="*/ 0 h 1355558"/>
                <a:gd name="connsiteX1" fmla="*/ 1055915 w 1055915"/>
                <a:gd name="connsiteY1" fmla="*/ 981808 h 1355558"/>
                <a:gd name="connsiteX2" fmla="*/ 682165 w 1055915"/>
                <a:gd name="connsiteY2" fmla="*/ 1355558 h 1355558"/>
                <a:gd name="connsiteX3" fmla="*/ 0 w 1055915"/>
                <a:gd name="connsiteY3" fmla="*/ 1355558 h 1355558"/>
                <a:gd name="connsiteX4" fmla="*/ 0 w 1055915"/>
                <a:gd name="connsiteY4" fmla="*/ 358062 h 1355558"/>
                <a:gd name="connsiteX5" fmla="*/ 80473 w 1055915"/>
                <a:gd name="connsiteY5" fmla="*/ 346965 h 1355558"/>
                <a:gd name="connsiteX6" fmla="*/ 941307 w 1055915"/>
                <a:gd name="connsiteY6" fmla="*/ 67624 h 135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915" h="1355558">
                  <a:moveTo>
                    <a:pt x="1055915" y="0"/>
                  </a:moveTo>
                  <a:lnTo>
                    <a:pt x="1055915" y="981808"/>
                  </a:lnTo>
                  <a:cubicBezTo>
                    <a:pt x="1055915" y="1188224"/>
                    <a:pt x="888581" y="1355558"/>
                    <a:pt x="682165" y="1355558"/>
                  </a:cubicBezTo>
                  <a:lnTo>
                    <a:pt x="0" y="1355558"/>
                  </a:lnTo>
                  <a:lnTo>
                    <a:pt x="0" y="358062"/>
                  </a:lnTo>
                  <a:lnTo>
                    <a:pt x="80473" y="346965"/>
                  </a:lnTo>
                  <a:cubicBezTo>
                    <a:pt x="409406" y="292100"/>
                    <a:pt x="703685" y="195054"/>
                    <a:pt x="941307" y="67624"/>
                  </a:cubicBez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p:nvSpPr>
          <p:spPr>
            <a:xfrm>
              <a:off x="3009987" y="2970971"/>
              <a:ext cx="1154348" cy="1289612"/>
            </a:xfrm>
            <a:custGeom>
              <a:avLst/>
              <a:gdLst>
                <a:gd name="connsiteX0" fmla="*/ 0 w 1055915"/>
                <a:gd name="connsiteY0" fmla="*/ 0 h 1179645"/>
                <a:gd name="connsiteX1" fmla="*/ 682165 w 1055915"/>
                <a:gd name="connsiteY1" fmla="*/ 0 h 1179645"/>
                <a:gd name="connsiteX2" fmla="*/ 1055915 w 1055915"/>
                <a:gd name="connsiteY2" fmla="*/ 373750 h 1179645"/>
                <a:gd name="connsiteX3" fmla="*/ 1055915 w 1055915"/>
                <a:gd name="connsiteY3" fmla="*/ 821583 h 1179645"/>
                <a:gd name="connsiteX4" fmla="*/ 941307 w 1055915"/>
                <a:gd name="connsiteY4" fmla="*/ 889207 h 1179645"/>
                <a:gd name="connsiteX5" fmla="*/ 80473 w 1055915"/>
                <a:gd name="connsiteY5" fmla="*/ 1168548 h 1179645"/>
                <a:gd name="connsiteX6" fmla="*/ 0 w 1055915"/>
                <a:gd name="connsiteY6" fmla="*/ 1179645 h 117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915" h="1179645">
                  <a:moveTo>
                    <a:pt x="0" y="0"/>
                  </a:moveTo>
                  <a:lnTo>
                    <a:pt x="682165" y="0"/>
                  </a:lnTo>
                  <a:cubicBezTo>
                    <a:pt x="888581" y="0"/>
                    <a:pt x="1055915" y="167334"/>
                    <a:pt x="1055915" y="373750"/>
                  </a:cubicBezTo>
                  <a:lnTo>
                    <a:pt x="1055915" y="821583"/>
                  </a:lnTo>
                  <a:lnTo>
                    <a:pt x="941307" y="889207"/>
                  </a:lnTo>
                  <a:cubicBezTo>
                    <a:pt x="703685" y="1016637"/>
                    <a:pt x="409406" y="1113683"/>
                    <a:pt x="80473" y="1168548"/>
                  </a:cubicBezTo>
                  <a:lnTo>
                    <a:pt x="0" y="1179645"/>
                  </a:lnTo>
                  <a:close/>
                </a:path>
              </a:pathLst>
            </a:cu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 name="Rounded Rectangle 14"/>
          <p:cNvSpPr/>
          <p:nvPr/>
        </p:nvSpPr>
        <p:spPr>
          <a:xfrm>
            <a:off x="1308345" y="1189992"/>
            <a:ext cx="583963" cy="87070"/>
          </a:xfrm>
          <a:prstGeom prst="round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ounded Rectangle 15"/>
          <p:cNvSpPr/>
          <p:nvPr/>
        </p:nvSpPr>
        <p:spPr>
          <a:xfrm>
            <a:off x="2842075" y="1189992"/>
            <a:ext cx="583963" cy="87070"/>
          </a:xfrm>
          <a:prstGeom prst="round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ound Same Side Corner Rectangle 16"/>
          <p:cNvSpPr/>
          <p:nvPr/>
        </p:nvSpPr>
        <p:spPr>
          <a:xfrm>
            <a:off x="118441" y="1233527"/>
            <a:ext cx="4513688" cy="2412235"/>
          </a:xfrm>
          <a:prstGeom prst="round2SameRect">
            <a:avLst>
              <a:gd name="adj1" fmla="val 16667"/>
              <a:gd name="adj2" fmla="val 17486"/>
            </a:avLst>
          </a:prstGeom>
          <a:solidFill>
            <a:srgbClr val="DAE3F3">
              <a:alpha val="93000"/>
            </a:srgbClr>
          </a:solidFill>
        </p:spPr>
        <p:txBody>
          <a:bodyPr wrap="square" tIns="0" bIns="0" anchor="t" anchorCtr="0">
            <a:noAutofit/>
          </a:bodyPr>
          <a:lstStyle/>
          <a:p>
            <a:pPr lvl="0" algn="ctr"/>
            <a:r>
              <a:rPr lang="en-US" b="1" dirty="0" smtClean="0">
                <a:solidFill>
                  <a:schemeClr val="accent2">
                    <a:lumMod val="50000"/>
                  </a:schemeClr>
                </a:solidFill>
              </a:rPr>
              <a:t>Business  Case</a:t>
            </a:r>
            <a:endParaRPr lang="en-IN" b="1" dirty="0">
              <a:solidFill>
                <a:schemeClr val="accent2">
                  <a:lumMod val="50000"/>
                </a:schemeClr>
              </a:solidFill>
            </a:endParaRPr>
          </a:p>
          <a:p>
            <a:pPr algn="ctr"/>
            <a:r>
              <a:rPr lang="en-US" sz="1000" dirty="0"/>
              <a:t>Faster incident resolution can be considered to be of </a:t>
            </a:r>
            <a:br>
              <a:rPr lang="en-US" sz="1000" dirty="0"/>
            </a:br>
            <a:r>
              <a:rPr lang="en-US" sz="1000" dirty="0" smtClean="0"/>
              <a:t>at most </a:t>
            </a:r>
            <a:r>
              <a:rPr lang="en-US" sz="1000" dirty="0"/>
              <a:t>importance from a service </a:t>
            </a:r>
            <a:r>
              <a:rPr lang="en-US" sz="1000" dirty="0" smtClean="0"/>
              <a:t>and customer perspective. The </a:t>
            </a:r>
            <a:r>
              <a:rPr lang="en-US" sz="1000" dirty="0"/>
              <a:t>time taken for incident resolution </a:t>
            </a:r>
            <a:r>
              <a:rPr lang="en-US" sz="1000" dirty="0" smtClean="0"/>
              <a:t>will increase if</a:t>
            </a:r>
          </a:p>
          <a:p>
            <a:pPr marL="171450" indent="-171450">
              <a:buFont typeface="Arial" panose="020B0604020202020204" pitchFamily="34" charset="0"/>
              <a:buChar char="•"/>
            </a:pPr>
            <a:r>
              <a:rPr lang="en-US" sz="1000" dirty="0" smtClean="0"/>
              <a:t>the </a:t>
            </a:r>
            <a:r>
              <a:rPr lang="en-US" sz="1000" dirty="0"/>
              <a:t>tickets are </a:t>
            </a:r>
            <a:r>
              <a:rPr lang="en-US" sz="1000" dirty="0" smtClean="0"/>
              <a:t>assigned to wrong team </a:t>
            </a:r>
          </a:p>
          <a:p>
            <a:pPr marL="171450" indent="-171450">
              <a:buFont typeface="Arial" panose="020B0604020202020204" pitchFamily="34" charset="0"/>
              <a:buChar char="•"/>
            </a:pPr>
            <a:r>
              <a:rPr lang="en-US" sz="1000" dirty="0" smtClean="0"/>
              <a:t>if </a:t>
            </a:r>
            <a:r>
              <a:rPr lang="en-US" sz="1000" dirty="0"/>
              <a:t>the ticket receiving team is not familiar with the said issue</a:t>
            </a:r>
            <a:r>
              <a:rPr lang="en-US" sz="1000" dirty="0" smtClean="0"/>
              <a:t>. </a:t>
            </a:r>
          </a:p>
          <a:p>
            <a:endParaRPr lang="en-US" sz="1000" dirty="0" smtClean="0"/>
          </a:p>
          <a:p>
            <a:pPr algn="ctr"/>
            <a:r>
              <a:rPr lang="en-US" sz="1000" dirty="0" smtClean="0"/>
              <a:t>The </a:t>
            </a:r>
            <a:r>
              <a:rPr lang="en-US" sz="1000" dirty="0"/>
              <a:t>proposition is to implement </a:t>
            </a:r>
            <a:r>
              <a:rPr lang="en-US" sz="1000" dirty="0" smtClean="0"/>
              <a:t>a </a:t>
            </a:r>
            <a:r>
              <a:rPr lang="en-US" sz="1000" dirty="0"/>
              <a:t>ticket </a:t>
            </a:r>
            <a:r>
              <a:rPr lang="en-US" sz="1000" dirty="0" smtClean="0"/>
              <a:t>recommendation </a:t>
            </a:r>
            <a:r>
              <a:rPr lang="en-US" sz="1000" dirty="0"/>
              <a:t>system based on natural language </a:t>
            </a:r>
            <a:r>
              <a:rPr lang="en-US" sz="1000" dirty="0" smtClean="0"/>
              <a:t>processing(NLP).  The interactive ticket recommendation system will recommend the most relevant ticket details including the functional group and resolution. This makes the ticketing process simple, efficient and customer friendly.</a:t>
            </a:r>
            <a:endParaRPr lang="en-US" b="1" dirty="0" smtClean="0">
              <a:solidFill>
                <a:schemeClr val="accent2">
                  <a:lumMod val="50000"/>
                </a:schemeClr>
              </a:solidFill>
            </a:endParaRPr>
          </a:p>
        </p:txBody>
      </p:sp>
      <p:sp>
        <p:nvSpPr>
          <p:cNvPr id="18" name="Rectangle 17"/>
          <p:cNvSpPr/>
          <p:nvPr/>
        </p:nvSpPr>
        <p:spPr>
          <a:xfrm>
            <a:off x="5718757" y="2138996"/>
            <a:ext cx="2216253" cy="1215717"/>
          </a:xfrm>
          <a:prstGeom prst="rect">
            <a:avLst/>
          </a:prstGeom>
          <a:noFill/>
          <a:ln>
            <a:noFill/>
          </a:ln>
        </p:spPr>
        <p:txBody>
          <a:bodyPr wrap="square">
            <a:spAutoFit/>
          </a:bodyPr>
          <a:lstStyle/>
          <a:p>
            <a:pPr>
              <a:spcAft>
                <a:spcPts val="600"/>
              </a:spcAft>
              <a:defRPr/>
            </a:pPr>
            <a:r>
              <a:rPr lang="en-US" b="1" dirty="0">
                <a:solidFill>
                  <a:schemeClr val="accent2">
                    <a:lumMod val="50000"/>
                  </a:schemeClr>
                </a:solidFill>
              </a:rPr>
              <a:t>Goal </a:t>
            </a:r>
            <a:r>
              <a:rPr lang="en-US" b="1" dirty="0" smtClean="0">
                <a:solidFill>
                  <a:schemeClr val="accent2">
                    <a:lumMod val="50000"/>
                  </a:schemeClr>
                </a:solidFill>
              </a:rPr>
              <a:t>Statement</a:t>
            </a:r>
            <a:endParaRPr lang="en-IN" b="1" dirty="0">
              <a:solidFill>
                <a:schemeClr val="accent2">
                  <a:lumMod val="50000"/>
                </a:schemeClr>
              </a:solidFill>
            </a:endParaRPr>
          </a:p>
          <a:p>
            <a:pPr>
              <a:spcAft>
                <a:spcPts val="600"/>
              </a:spcAft>
              <a:defRPr/>
            </a:pPr>
            <a:r>
              <a:rPr lang="en-US" sz="1000" dirty="0" smtClean="0"/>
              <a:t>To save the valuable time consumed in inefficient assignment of tickets and to serve as a valuable resource for users in issue resolution.</a:t>
            </a:r>
            <a:endParaRPr lang="en-US" sz="1000" b="1" dirty="0" smtClean="0">
              <a:solidFill>
                <a:schemeClr val="accent2">
                  <a:lumMod val="50000"/>
                </a:schemeClr>
              </a:solidFill>
            </a:endParaRPr>
          </a:p>
        </p:txBody>
      </p:sp>
      <p:grpSp>
        <p:nvGrpSpPr>
          <p:cNvPr id="19" name="Group 18"/>
          <p:cNvGrpSpPr/>
          <p:nvPr/>
        </p:nvGrpSpPr>
        <p:grpSpPr>
          <a:xfrm>
            <a:off x="4609580" y="1963231"/>
            <a:ext cx="1109177" cy="1103971"/>
            <a:chOff x="4149922" y="3196625"/>
            <a:chExt cx="1109177" cy="1103971"/>
          </a:xfrm>
        </p:grpSpPr>
        <p:pic>
          <p:nvPicPr>
            <p:cNvPr id="20" name="Picture 2" descr="D:\New Data\Siva\Icons\Targetobjectives.png"/>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49922" y="3196625"/>
              <a:ext cx="1109177" cy="11039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Oval 20"/>
            <p:cNvSpPr/>
            <p:nvPr/>
          </p:nvSpPr>
          <p:spPr>
            <a:xfrm>
              <a:off x="4572544" y="3705679"/>
              <a:ext cx="91440" cy="914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p:cNvSpPr txBox="1"/>
          <p:nvPr/>
        </p:nvSpPr>
        <p:spPr>
          <a:xfrm>
            <a:off x="25757" y="209392"/>
            <a:ext cx="5865591" cy="344700"/>
          </a:xfrm>
          <a:prstGeom prst="rect">
            <a:avLst/>
          </a:prstGeom>
          <a:solidFill>
            <a:srgbClr val="0070C0"/>
          </a:solidFill>
          <a:ln>
            <a:noFill/>
          </a:ln>
          <a:effectLst/>
        </p:spPr>
        <p:txBody>
          <a:bodyPr wrap="square" lIns="121915" tIns="60955" rIns="182880" bIns="60955" rtlCol="0" anchor="ctr" anchorCtr="0">
            <a:spAutoFit/>
          </a:bodyPr>
          <a:lstStyle/>
          <a:p>
            <a:pPr defTabSz="609576"/>
            <a:r>
              <a:rPr lang="en-US" sz="1440" b="1" i="1" dirty="0" smtClean="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rPr>
              <a:t>Idea (Project) Title: </a:t>
            </a:r>
            <a:r>
              <a:rPr lang="en-US" sz="1440" b="1" i="1" dirty="0" err="1" smtClean="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rPr>
              <a:t>ServiceNow</a:t>
            </a:r>
            <a:r>
              <a:rPr lang="en-US" sz="1440" b="1" i="1" dirty="0" smtClean="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rPr>
              <a:t> Ticket Recommendation System  </a:t>
            </a:r>
            <a:endParaRPr lang="en-US" sz="1440" i="1" dirty="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endParaRPr>
          </a:p>
        </p:txBody>
      </p:sp>
      <p:sp>
        <p:nvSpPr>
          <p:cNvPr id="23" name="Rectangle 22"/>
          <p:cNvSpPr/>
          <p:nvPr/>
        </p:nvSpPr>
        <p:spPr>
          <a:xfrm>
            <a:off x="5609030" y="758755"/>
            <a:ext cx="5699663" cy="1000274"/>
          </a:xfrm>
          <a:prstGeom prst="rect">
            <a:avLst/>
          </a:prstGeom>
          <a:noFill/>
          <a:ln>
            <a:noFill/>
          </a:ln>
        </p:spPr>
        <p:txBody>
          <a:bodyPr wrap="square">
            <a:spAutoFit/>
          </a:bodyPr>
          <a:lstStyle/>
          <a:p>
            <a:pPr>
              <a:spcAft>
                <a:spcPts val="600"/>
              </a:spcAft>
              <a:defRPr/>
            </a:pPr>
            <a:r>
              <a:rPr lang="en-US" b="1" dirty="0">
                <a:solidFill>
                  <a:schemeClr val="accent2">
                    <a:lumMod val="50000"/>
                  </a:schemeClr>
                </a:solidFill>
              </a:rPr>
              <a:t>Problem </a:t>
            </a:r>
            <a:r>
              <a:rPr lang="en-US" b="1" dirty="0" smtClean="0">
                <a:solidFill>
                  <a:schemeClr val="accent2">
                    <a:lumMod val="50000"/>
                  </a:schemeClr>
                </a:solidFill>
              </a:rPr>
              <a:t>Statement</a:t>
            </a:r>
          </a:p>
          <a:p>
            <a:pPr>
              <a:spcAft>
                <a:spcPts val="600"/>
              </a:spcAft>
              <a:defRPr/>
            </a:pPr>
            <a:r>
              <a:rPr lang="en-US" sz="900" dirty="0" smtClean="0"/>
              <a:t>On an Average X Man hours is lost due to Wrong assignment of tickets. If the supporting teams are not familiar with an issue and how it should be routed, It will cause delay in incident resolution and leads to business impact. This can become frustrating for the customer and will have huge impact on business in terms of man hours and also in terms of productivity.</a:t>
            </a:r>
            <a:endParaRPr lang="en-US" sz="1000" b="1" dirty="0">
              <a:solidFill>
                <a:schemeClr val="accent2">
                  <a:lumMod val="50000"/>
                </a:schemeClr>
              </a:solidFill>
            </a:endParaRPr>
          </a:p>
        </p:txBody>
      </p:sp>
      <p:pic>
        <p:nvPicPr>
          <p:cNvPr id="24" name="Picture 4" descr="Image result"/>
          <p:cNvPicPr>
            <a:picLocks noChangeAspect="1" noChangeArrowheads="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4587" t="4915" r="6251" b="16148"/>
          <a:stretch/>
        </p:blipFill>
        <p:spPr bwMode="auto">
          <a:xfrm>
            <a:off x="7868992" y="2223534"/>
            <a:ext cx="945495" cy="801132"/>
          </a:xfrm>
          <a:prstGeom prst="ellipse">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8836490" y="2186138"/>
            <a:ext cx="3101521" cy="1300356"/>
          </a:xfrm>
          <a:prstGeom prst="rect">
            <a:avLst/>
          </a:prstGeom>
          <a:noFill/>
          <a:ln>
            <a:noFill/>
          </a:ln>
        </p:spPr>
        <p:txBody>
          <a:bodyPr wrap="square">
            <a:spAutoFit/>
          </a:bodyPr>
          <a:lstStyle/>
          <a:p>
            <a:pPr>
              <a:spcAft>
                <a:spcPts val="600"/>
              </a:spcAft>
              <a:defRPr/>
            </a:pPr>
            <a:r>
              <a:rPr lang="en-US" b="1" dirty="0">
                <a:solidFill>
                  <a:schemeClr val="accent2">
                    <a:lumMod val="50000"/>
                  </a:schemeClr>
                </a:solidFill>
              </a:rPr>
              <a:t>Project  </a:t>
            </a:r>
            <a:r>
              <a:rPr lang="en-US" b="1" dirty="0" smtClean="0">
                <a:solidFill>
                  <a:schemeClr val="accent2">
                    <a:lumMod val="50000"/>
                  </a:schemeClr>
                </a:solidFill>
              </a:rPr>
              <a:t>Team</a:t>
            </a:r>
            <a:endParaRPr lang="en-US" b="1" dirty="0">
              <a:solidFill>
                <a:schemeClr val="accent2">
                  <a:lumMod val="50000"/>
                </a:schemeClr>
              </a:solidFill>
            </a:endParaRPr>
          </a:p>
          <a:p>
            <a:pPr defTabSz="609576">
              <a:spcAft>
                <a:spcPts val="266"/>
              </a:spcAft>
              <a:buClr>
                <a:prstClr val="black"/>
              </a:buClr>
              <a:buSzPct val="80000"/>
              <a:defRPr/>
            </a:pPr>
            <a:r>
              <a:rPr lang="en-US" sz="1200" dirty="0" smtClean="0">
                <a:solidFill>
                  <a:srgbClr val="141414"/>
                </a:solidFill>
              </a:rPr>
              <a:t>Project </a:t>
            </a:r>
            <a:r>
              <a:rPr lang="en-US" sz="1200" dirty="0">
                <a:solidFill>
                  <a:srgbClr val="141414"/>
                </a:solidFill>
              </a:rPr>
              <a:t>Sponsor </a:t>
            </a:r>
            <a:r>
              <a:rPr lang="en-US" sz="1200" dirty="0" smtClean="0">
                <a:solidFill>
                  <a:srgbClr val="141414"/>
                </a:solidFill>
              </a:rPr>
              <a:t>/</a:t>
            </a:r>
            <a:r>
              <a:rPr lang="en-US" sz="1200" dirty="0" err="1" smtClean="0">
                <a:solidFill>
                  <a:srgbClr val="141414"/>
                </a:solidFill>
              </a:rPr>
              <a:t>Evaluator:Analytics</a:t>
            </a:r>
            <a:r>
              <a:rPr lang="en-US" sz="1200" dirty="0" smtClean="0">
                <a:solidFill>
                  <a:srgbClr val="141414"/>
                </a:solidFill>
              </a:rPr>
              <a:t> </a:t>
            </a:r>
          </a:p>
          <a:p>
            <a:pPr defTabSz="609576">
              <a:spcAft>
                <a:spcPts val="266"/>
              </a:spcAft>
              <a:buClr>
                <a:prstClr val="black"/>
              </a:buClr>
              <a:buSzPct val="80000"/>
              <a:defRPr/>
            </a:pPr>
            <a:r>
              <a:rPr lang="en-US" sz="1200" dirty="0" smtClean="0">
                <a:solidFill>
                  <a:srgbClr val="141414"/>
                </a:solidFill>
              </a:rPr>
              <a:t>Project Lead</a:t>
            </a:r>
            <a:r>
              <a:rPr lang="en-US" sz="1200" dirty="0">
                <a:solidFill>
                  <a:srgbClr val="141414"/>
                </a:solidFill>
              </a:rPr>
              <a:t>: </a:t>
            </a:r>
            <a:r>
              <a:rPr lang="en-US" sz="1200" smtClean="0">
                <a:solidFill>
                  <a:srgbClr val="141414"/>
                </a:solidFill>
              </a:rPr>
              <a:t>Akhil Sivanand</a:t>
            </a:r>
            <a:endParaRPr lang="en-US" sz="1200" dirty="0" smtClean="0">
              <a:solidFill>
                <a:srgbClr val="141414"/>
              </a:solidFill>
            </a:endParaRPr>
          </a:p>
          <a:p>
            <a:pPr defTabSz="609576">
              <a:spcAft>
                <a:spcPts val="266"/>
              </a:spcAft>
              <a:buClr>
                <a:prstClr val="black"/>
              </a:buClr>
              <a:buSzPct val="80000"/>
              <a:defRPr/>
            </a:pPr>
            <a:r>
              <a:rPr lang="en-IN" sz="1200" dirty="0" smtClean="0">
                <a:solidFill>
                  <a:srgbClr val="141414"/>
                </a:solidFill>
              </a:rPr>
              <a:t>Project Mentor: Siju Sasidharan</a:t>
            </a:r>
            <a:endParaRPr lang="en-US" sz="1200" dirty="0" smtClean="0">
              <a:solidFill>
                <a:srgbClr val="141414"/>
              </a:solidFill>
            </a:endParaRPr>
          </a:p>
          <a:p>
            <a:pPr defTabSz="609576">
              <a:spcAft>
                <a:spcPts val="266"/>
              </a:spcAft>
              <a:buClr>
                <a:prstClr val="black"/>
              </a:buClr>
              <a:buSzPct val="80000"/>
              <a:defRPr/>
            </a:pPr>
            <a:r>
              <a:rPr lang="en-US" sz="1200" dirty="0" smtClean="0">
                <a:solidFill>
                  <a:srgbClr val="141414"/>
                </a:solidFill>
              </a:rPr>
              <a:t>Project Team Members:</a:t>
            </a:r>
            <a:endParaRPr lang="en-US" sz="1200" dirty="0">
              <a:solidFill>
                <a:srgbClr val="141414"/>
              </a:solidFill>
            </a:endParaRPr>
          </a:p>
        </p:txBody>
      </p:sp>
      <p:sp>
        <p:nvSpPr>
          <p:cNvPr id="27" name="TextBox 228"/>
          <p:cNvSpPr txBox="1"/>
          <p:nvPr/>
        </p:nvSpPr>
        <p:spPr>
          <a:xfrm>
            <a:off x="80189" y="6451205"/>
            <a:ext cx="29956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i="1" dirty="0" smtClean="0">
                <a:solidFill>
                  <a:schemeClr val="bg1"/>
                </a:solidFill>
                <a:latin typeface="Calibri" panose="020F0502020204030204" pitchFamily="34" charset="0"/>
              </a:rPr>
              <a:t>Kaizen - Change for Good!</a:t>
            </a:r>
            <a:endParaRPr lang="en-US" b="1" i="1" dirty="0">
              <a:solidFill>
                <a:schemeClr val="bg1"/>
              </a:solidFill>
              <a:latin typeface="Calibri" panose="020F0502020204030204" pitchFamily="34" charset="0"/>
            </a:endParaRPr>
          </a:p>
        </p:txBody>
      </p:sp>
      <p:graphicFrame>
        <p:nvGraphicFramePr>
          <p:cNvPr id="28" name="Table 27"/>
          <p:cNvGraphicFramePr>
            <a:graphicFrameLocks noGrp="1"/>
          </p:cNvGraphicFramePr>
          <p:nvPr>
            <p:extLst/>
          </p:nvPr>
        </p:nvGraphicFramePr>
        <p:xfrm>
          <a:off x="308936" y="3953878"/>
          <a:ext cx="11601183" cy="3230880"/>
        </p:xfrm>
        <a:graphic>
          <a:graphicData uri="http://schemas.openxmlformats.org/drawingml/2006/table">
            <a:tbl>
              <a:tblPr firstRow="1" bandRow="1">
                <a:tableStyleId>{FABFCF23-3B69-468F-B69F-88F6DE6A72F2}</a:tableStyleId>
              </a:tblPr>
              <a:tblGrid>
                <a:gridCol w="3979730">
                  <a:extLst>
                    <a:ext uri="{9D8B030D-6E8A-4147-A177-3AD203B41FA5}">
                      <a16:colId xmlns:a16="http://schemas.microsoft.com/office/drawing/2014/main" val="20000"/>
                    </a:ext>
                  </a:extLst>
                </a:gridCol>
                <a:gridCol w="3477295">
                  <a:extLst>
                    <a:ext uri="{9D8B030D-6E8A-4147-A177-3AD203B41FA5}">
                      <a16:colId xmlns:a16="http://schemas.microsoft.com/office/drawing/2014/main" val="20001"/>
                    </a:ext>
                  </a:extLst>
                </a:gridCol>
                <a:gridCol w="4144158">
                  <a:extLst>
                    <a:ext uri="{9D8B030D-6E8A-4147-A177-3AD203B41FA5}">
                      <a16:colId xmlns:a16="http://schemas.microsoft.com/office/drawing/2014/main" val="20002"/>
                    </a:ext>
                  </a:extLst>
                </a:gridCol>
              </a:tblGrid>
              <a:tr h="0">
                <a:tc>
                  <a:txBody>
                    <a:bodyPr/>
                    <a:lstStyle/>
                    <a:p>
                      <a:pPr algn="ctr"/>
                      <a:r>
                        <a:rPr lang="en-US" sz="1200" b="1" dirty="0" smtClean="0">
                          <a:latin typeface="+mn-lt"/>
                        </a:rPr>
                        <a:t>Quick</a:t>
                      </a:r>
                      <a:r>
                        <a:rPr lang="en-US" sz="1200" b="1" baseline="0" dirty="0" smtClean="0">
                          <a:latin typeface="+mn-lt"/>
                        </a:rPr>
                        <a:t> Wins / </a:t>
                      </a:r>
                      <a:r>
                        <a:rPr lang="en-US" sz="1200" b="1" dirty="0" smtClean="0">
                          <a:latin typeface="+mn-lt"/>
                        </a:rPr>
                        <a:t>Solutions Implemented</a:t>
                      </a:r>
                      <a:endParaRPr lang="en-US" sz="1200" b="1" dirty="0">
                        <a:latin typeface="+mn-lt"/>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en-US" sz="1200" dirty="0" smtClean="0">
                          <a:solidFill>
                            <a:schemeClr val="tx1"/>
                          </a:solidFill>
                          <a:latin typeface="+mn-lt"/>
                        </a:rPr>
                        <a:t>Cost</a:t>
                      </a:r>
                      <a:r>
                        <a:rPr lang="en-US" sz="1200" baseline="0" dirty="0" smtClean="0">
                          <a:solidFill>
                            <a:schemeClr val="tx1"/>
                          </a:solidFill>
                          <a:latin typeface="+mn-lt"/>
                        </a:rPr>
                        <a:t> </a:t>
                      </a:r>
                      <a:r>
                        <a:rPr lang="en-US" sz="1200" dirty="0" smtClean="0">
                          <a:solidFill>
                            <a:schemeClr val="tx1"/>
                          </a:solidFill>
                          <a:latin typeface="+mn-lt"/>
                        </a:rPr>
                        <a:t> Benefit Analysis</a:t>
                      </a:r>
                      <a:r>
                        <a:rPr lang="en-US" sz="1200" baseline="0" dirty="0" smtClean="0">
                          <a:solidFill>
                            <a:schemeClr val="tx1"/>
                          </a:solidFill>
                          <a:latin typeface="+mn-lt"/>
                        </a:rPr>
                        <a:t> &amp; </a:t>
                      </a:r>
                      <a:r>
                        <a:rPr lang="en-US" sz="1200" dirty="0" smtClean="0">
                          <a:solidFill>
                            <a:schemeClr val="tx1"/>
                          </a:solidFill>
                          <a:latin typeface="+mn-lt"/>
                        </a:rPr>
                        <a:t>Sponsor Approval</a:t>
                      </a:r>
                      <a:endParaRPr lang="en-US" sz="1200" dirty="0">
                        <a:solidFill>
                          <a:schemeClr val="tx1"/>
                        </a:solidFill>
                        <a:latin typeface="+mn-lt"/>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GB" sz="1200" dirty="0" smtClean="0">
                          <a:latin typeface="+mn-lt"/>
                        </a:rPr>
                        <a:t>Project</a:t>
                      </a:r>
                      <a:r>
                        <a:rPr lang="en-GB" sz="1200" baseline="0" dirty="0" smtClean="0">
                          <a:latin typeface="+mn-lt"/>
                        </a:rPr>
                        <a:t> Achievements</a:t>
                      </a:r>
                      <a:endParaRPr lang="en-US" sz="1200" dirty="0">
                        <a:latin typeface="+mn-lt"/>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2034806">
                <a:tc>
                  <a:txBody>
                    <a:bodyPr/>
                    <a:lstStyle/>
                    <a:p>
                      <a:pPr marL="228600" marR="0" lvl="0" indent="-228600" algn="l" defTabSz="1548719" rtl="0" eaLnBrk="1" fontAlgn="auto" latinLnBrk="0" hangingPunct="1">
                        <a:lnSpc>
                          <a:spcPct val="120000"/>
                        </a:lnSpc>
                        <a:spcBef>
                          <a:spcPts val="200"/>
                        </a:spcBef>
                        <a:spcAft>
                          <a:spcPts val="200"/>
                        </a:spcAft>
                        <a:buClrTx/>
                        <a:buSzTx/>
                        <a:buFontTx/>
                        <a:buAutoNum type="arabicPeriod"/>
                        <a:tabLst/>
                        <a:defRPr/>
                      </a:pPr>
                      <a:r>
                        <a:rPr kumimoji="0" lang="en-US" altLang="en-US" sz="1050" b="0" i="0" u="none" strike="noStrike" cap="none" normalizeH="0" baseline="0" dirty="0" smtClean="0">
                          <a:ln>
                            <a:noFill/>
                          </a:ln>
                          <a:solidFill>
                            <a:schemeClr val="tx1"/>
                          </a:solidFill>
                          <a:effectLst/>
                          <a:latin typeface="+mn-lt"/>
                          <a:cs typeface="Arial" charset="0"/>
                        </a:rPr>
                        <a:t>Help the user in identifying the most probable cause of an issue.</a:t>
                      </a:r>
                    </a:p>
                    <a:p>
                      <a:pPr marL="228600" marR="0" lvl="0" indent="-228600" algn="l" defTabSz="1548719" rtl="0" eaLnBrk="1" fontAlgn="auto" latinLnBrk="0" hangingPunct="1">
                        <a:lnSpc>
                          <a:spcPct val="120000"/>
                        </a:lnSpc>
                        <a:spcBef>
                          <a:spcPts val="200"/>
                        </a:spcBef>
                        <a:spcAft>
                          <a:spcPts val="200"/>
                        </a:spcAft>
                        <a:buClrTx/>
                        <a:buSzTx/>
                        <a:buFontTx/>
                        <a:buAutoNum type="arabicPeriod"/>
                        <a:tabLst/>
                        <a:defRPr/>
                      </a:pPr>
                      <a:r>
                        <a:rPr kumimoji="0" lang="en-IN" altLang="en-US" sz="1050" b="0" i="0" u="none" strike="noStrike" cap="none" normalizeH="0" baseline="0" dirty="0" smtClean="0">
                          <a:ln>
                            <a:noFill/>
                          </a:ln>
                          <a:solidFill>
                            <a:schemeClr val="tx1"/>
                          </a:solidFill>
                          <a:effectLst/>
                          <a:latin typeface="+mn-lt"/>
                          <a:cs typeface="Arial" charset="0"/>
                        </a:rPr>
                        <a:t>Help the support teams in finding quick fixes for the issues</a:t>
                      </a:r>
                    </a:p>
                    <a:p>
                      <a:pPr marL="228600" marR="0" lvl="0" indent="-228600" algn="l" defTabSz="1548719" rtl="0" eaLnBrk="1" fontAlgn="auto" latinLnBrk="0" hangingPunct="1">
                        <a:lnSpc>
                          <a:spcPct val="120000"/>
                        </a:lnSpc>
                        <a:spcBef>
                          <a:spcPts val="200"/>
                        </a:spcBef>
                        <a:spcAft>
                          <a:spcPts val="200"/>
                        </a:spcAft>
                        <a:buClrTx/>
                        <a:buSzTx/>
                        <a:buFontTx/>
                        <a:buAutoNum type="arabicPeriod"/>
                        <a:tabLst/>
                        <a:defRPr/>
                      </a:pPr>
                      <a:r>
                        <a:rPr kumimoji="0" lang="en-IN" altLang="en-US" sz="1050" b="0" i="0" u="none" strike="noStrike" cap="none" normalizeH="0" baseline="0" dirty="0" smtClean="0">
                          <a:ln>
                            <a:noFill/>
                          </a:ln>
                          <a:solidFill>
                            <a:schemeClr val="tx1"/>
                          </a:solidFill>
                          <a:effectLst/>
                          <a:latin typeface="+mn-lt"/>
                          <a:cs typeface="Arial" charset="0"/>
                        </a:rPr>
                        <a:t>Scalable and reusable across multiple platforms</a:t>
                      </a:r>
                    </a:p>
                    <a:p>
                      <a:pPr marL="0" marR="0" lvl="0" indent="0" algn="l" defTabSz="1548719" rtl="0" eaLnBrk="1" fontAlgn="auto" latinLnBrk="0" hangingPunct="1">
                        <a:lnSpc>
                          <a:spcPct val="120000"/>
                        </a:lnSpc>
                        <a:spcBef>
                          <a:spcPts val="200"/>
                        </a:spcBef>
                        <a:spcAft>
                          <a:spcPts val="200"/>
                        </a:spcAft>
                        <a:buClrTx/>
                        <a:buSzTx/>
                        <a:buFontTx/>
                        <a:buNone/>
                        <a:tabLst/>
                        <a:defRPr/>
                      </a:pPr>
                      <a:r>
                        <a:rPr kumimoji="0" lang="en-IN" altLang="en-US" sz="1050" b="1" i="0" u="none" strike="noStrike" cap="none" normalizeH="0" baseline="0" dirty="0" smtClean="0">
                          <a:ln>
                            <a:noFill/>
                          </a:ln>
                          <a:solidFill>
                            <a:schemeClr val="tx1"/>
                          </a:solidFill>
                          <a:effectLst/>
                          <a:latin typeface="+mn-lt"/>
                          <a:cs typeface="Arial" charset="0"/>
                        </a:rPr>
                        <a:t>Solution Implemented</a:t>
                      </a:r>
                      <a:r>
                        <a:rPr kumimoji="0" lang="en-IN" altLang="en-US" sz="1050" b="0" i="0" u="none" strike="noStrike" cap="none" normalizeH="0" baseline="0" dirty="0" smtClean="0">
                          <a:ln>
                            <a:noFill/>
                          </a:ln>
                          <a:solidFill>
                            <a:schemeClr val="tx1"/>
                          </a:solidFill>
                          <a:effectLst/>
                          <a:latin typeface="+mn-lt"/>
                          <a:cs typeface="Arial" charset="0"/>
                        </a:rPr>
                        <a:t>:</a:t>
                      </a:r>
                    </a:p>
                    <a:p>
                      <a:pPr marL="228600" marR="0" lvl="0" indent="-228600" algn="l" defTabSz="1548719" rtl="0" eaLnBrk="1" fontAlgn="auto" latinLnBrk="0" hangingPunct="1">
                        <a:lnSpc>
                          <a:spcPct val="120000"/>
                        </a:lnSpc>
                        <a:spcBef>
                          <a:spcPts val="200"/>
                        </a:spcBef>
                        <a:spcAft>
                          <a:spcPts val="200"/>
                        </a:spcAft>
                        <a:buClrTx/>
                        <a:buSzTx/>
                        <a:buFontTx/>
                        <a:buAutoNum type="arabicPeriod"/>
                        <a:tabLst/>
                        <a:defRPr/>
                      </a:pPr>
                      <a:r>
                        <a:rPr kumimoji="0" lang="en-US" altLang="en-US" sz="1050" b="0" i="0" u="none" strike="noStrike" cap="none" normalizeH="0" baseline="0" dirty="0" smtClean="0">
                          <a:ln>
                            <a:noFill/>
                          </a:ln>
                          <a:solidFill>
                            <a:schemeClr val="tx1"/>
                          </a:solidFill>
                          <a:effectLst/>
                          <a:latin typeface="+mn-lt"/>
                          <a:cs typeface="Arial" charset="0"/>
                        </a:rPr>
                        <a:t>The textual data from issue description and work notes can be processed to create a feature matrix, which can accurately predict most  correlated tickets from the history. This can be used to create an interactive ticket recommendation system</a:t>
                      </a:r>
                    </a:p>
                    <a:p>
                      <a:pPr marL="228600" marR="0" lvl="0" indent="-228600" algn="l" defTabSz="1548719" rtl="0" eaLnBrk="1" fontAlgn="auto" latinLnBrk="0" hangingPunct="1">
                        <a:lnSpc>
                          <a:spcPct val="120000"/>
                        </a:lnSpc>
                        <a:spcBef>
                          <a:spcPts val="200"/>
                        </a:spcBef>
                        <a:spcAft>
                          <a:spcPts val="200"/>
                        </a:spcAft>
                        <a:buClrTx/>
                        <a:buSzTx/>
                        <a:buFontTx/>
                        <a:buAutoNum type="arabicPeriod"/>
                        <a:tabLst/>
                        <a:defRPr/>
                      </a:pPr>
                      <a:endParaRPr kumimoji="0" lang="en-IN" altLang="en-US" sz="1200" b="0" i="0" u="none" strike="noStrike" cap="none" normalizeH="0" baseline="0" dirty="0" smtClean="0">
                        <a:ln>
                          <a:noFill/>
                        </a:ln>
                        <a:solidFill>
                          <a:schemeClr val="tx1"/>
                        </a:solidFill>
                        <a:effectLst/>
                        <a:latin typeface="+mn-lt"/>
                        <a:cs typeface="Arial" charset="0"/>
                      </a:endParaRPr>
                    </a:p>
                    <a:p>
                      <a:pPr marL="0" marR="0" lvl="0" indent="0" algn="l" defTabSz="1548719" rtl="0" eaLnBrk="1" fontAlgn="auto" latinLnBrk="0" hangingPunct="1">
                        <a:lnSpc>
                          <a:spcPct val="120000"/>
                        </a:lnSpc>
                        <a:spcBef>
                          <a:spcPts val="200"/>
                        </a:spcBef>
                        <a:spcAft>
                          <a:spcPts val="20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Segoe UI" panose="020B0502040204020203" pitchFamily="34" charset="0"/>
                        <a:cs typeface="Segoe UI" panose="020B0502040204020203" pitchFamily="34" charset="0"/>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r>
                        <a:rPr kumimoji="0" lang="en-IN" sz="1200" b="0" i="0" u="none" strike="noStrike" kern="1200" cap="none" spc="0" normalizeH="0" baseline="0" dirty="0" smtClean="0">
                          <a:ln>
                            <a:noFill/>
                          </a:ln>
                          <a:solidFill>
                            <a:schemeClr val="tx1"/>
                          </a:solidFill>
                          <a:effectLst/>
                          <a:uLnTx/>
                          <a:uFillTx/>
                          <a:latin typeface="+mn-lt"/>
                          <a:ea typeface="+mn-ea"/>
                          <a:cs typeface="+mn-cs"/>
                        </a:rPr>
                        <a:t>First Business Case: Wrong routed tickets</a:t>
                      </a: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r>
                        <a:rPr kumimoji="0" lang="en-IN" sz="1200" b="1" i="0" u="none" strike="noStrike" kern="1200" cap="none" spc="0" normalizeH="0" baseline="0" dirty="0" smtClean="0">
                          <a:ln>
                            <a:noFill/>
                          </a:ln>
                          <a:solidFill>
                            <a:schemeClr val="tx1"/>
                          </a:solidFill>
                          <a:effectLst/>
                          <a:uLnTx/>
                          <a:uFillTx/>
                          <a:latin typeface="+mn-lt"/>
                          <a:ea typeface="+mn-ea"/>
                          <a:cs typeface="+mn-cs"/>
                        </a:rPr>
                        <a:t>Total Savings : </a:t>
                      </a:r>
                      <a:r>
                        <a:rPr kumimoji="0" lang="en-IN" sz="1200" b="1" i="0" u="none" strike="noStrike" kern="1200" cap="none" spc="0" normalizeH="0" baseline="0" dirty="0" smtClean="0">
                          <a:ln>
                            <a:noFill/>
                          </a:ln>
                          <a:solidFill>
                            <a:srgbClr val="FF0000"/>
                          </a:solidFill>
                          <a:effectLst/>
                          <a:uLnTx/>
                          <a:uFillTx/>
                          <a:latin typeface="+mn-lt"/>
                          <a:ea typeface="+mn-ea"/>
                          <a:cs typeface="+mn-cs"/>
                        </a:rPr>
                        <a:t>289220 Euros</a:t>
                      </a: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endParaRPr kumimoji="0" lang="en-IN" sz="1200" b="0" i="0" u="none" strike="noStrike" kern="1200" cap="none" spc="0" normalizeH="0" baseline="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endParaRPr kumimoji="0" lang="en-IN" sz="1200" b="0" i="0" u="none" strike="noStrike" kern="1200" cap="none" spc="0" normalizeH="0" baseline="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endParaRPr kumimoji="0" lang="en-IN" sz="1200" b="0" i="0" u="none" strike="noStrike" kern="1200" cap="none" spc="0" normalizeH="0" baseline="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endParaRPr kumimoji="0" lang="en-IN" sz="1200" b="0" i="0" u="none" strike="noStrike" kern="1200" cap="none" spc="0" normalizeH="0" baseline="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r>
                        <a:rPr kumimoji="0" lang="en-IN" sz="1100" b="0" i="0" u="none" strike="noStrike" kern="1200" cap="none" spc="0" normalizeH="0" baseline="0" dirty="0" smtClean="0">
                          <a:ln>
                            <a:noFill/>
                          </a:ln>
                          <a:solidFill>
                            <a:schemeClr val="tx1"/>
                          </a:solidFill>
                          <a:effectLst/>
                          <a:uLnTx/>
                          <a:uFillTx/>
                          <a:latin typeface="+mn-lt"/>
                          <a:ea typeface="+mn-ea"/>
                          <a:cs typeface="+mn-cs"/>
                        </a:rPr>
                        <a:t>Second Business Case: Analysis of single category</a:t>
                      </a:r>
                      <a:br>
                        <a:rPr kumimoji="0" lang="en-IN" sz="1100" b="0" i="0" u="none" strike="noStrike" kern="1200" cap="none" spc="0" normalizeH="0" baseline="0" dirty="0" smtClean="0">
                          <a:ln>
                            <a:noFill/>
                          </a:ln>
                          <a:solidFill>
                            <a:schemeClr val="tx1"/>
                          </a:solidFill>
                          <a:effectLst/>
                          <a:uLnTx/>
                          <a:uFillTx/>
                          <a:latin typeface="+mn-lt"/>
                          <a:ea typeface="+mn-ea"/>
                          <a:cs typeface="+mn-cs"/>
                        </a:rPr>
                      </a:br>
                      <a:r>
                        <a:rPr kumimoji="0" lang="en-IN" sz="1100" b="1" i="0" u="none" strike="noStrike" kern="1200" cap="none" spc="0" normalizeH="0" baseline="0" dirty="0" smtClean="0">
                          <a:ln>
                            <a:noFill/>
                          </a:ln>
                          <a:solidFill>
                            <a:schemeClr val="tx1"/>
                          </a:solidFill>
                          <a:effectLst/>
                          <a:uLnTx/>
                          <a:uFillTx/>
                          <a:latin typeface="+mn-lt"/>
                          <a:ea typeface="+mn-ea"/>
                          <a:cs typeface="+mn-cs"/>
                        </a:rPr>
                        <a:t>Total Savings: </a:t>
                      </a:r>
                      <a:r>
                        <a:rPr kumimoji="0" lang="en-IN" sz="1100" b="1" i="0" u="none" strike="noStrike" kern="1200" cap="none" spc="0" normalizeH="0" baseline="0" dirty="0" smtClean="0">
                          <a:ln>
                            <a:noFill/>
                          </a:ln>
                          <a:solidFill>
                            <a:srgbClr val="FF0000"/>
                          </a:solidFill>
                          <a:effectLst/>
                          <a:uLnTx/>
                          <a:uFillTx/>
                          <a:latin typeface="+mn-lt"/>
                          <a:ea typeface="+mn-ea"/>
                          <a:cs typeface="+mn-cs"/>
                        </a:rPr>
                        <a:t>575044 Euros</a:t>
                      </a: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r>
                        <a:rPr kumimoji="0" lang="en-IN" sz="1100" b="0" i="0" u="none" strike="noStrike" kern="1200" cap="none" spc="0" normalizeH="0" baseline="0" dirty="0" smtClean="0">
                          <a:ln>
                            <a:noFill/>
                          </a:ln>
                          <a:solidFill>
                            <a:schemeClr val="tx1"/>
                          </a:solidFill>
                          <a:effectLst/>
                          <a:uLnTx/>
                          <a:uFillTx/>
                          <a:latin typeface="+mn-lt"/>
                          <a:ea typeface="+mn-ea"/>
                          <a:cs typeface="+mn-cs"/>
                        </a:rPr>
                        <a:t/>
                      </a:r>
                      <a:br>
                        <a:rPr kumimoji="0" lang="en-IN" sz="1100" b="0" i="0" u="none" strike="noStrike" kern="1200" cap="none" spc="0" normalizeH="0" baseline="0" dirty="0" smtClean="0">
                          <a:ln>
                            <a:noFill/>
                          </a:ln>
                          <a:solidFill>
                            <a:schemeClr val="tx1"/>
                          </a:solidFill>
                          <a:effectLst/>
                          <a:uLnTx/>
                          <a:uFillTx/>
                          <a:latin typeface="+mn-lt"/>
                          <a:ea typeface="+mn-ea"/>
                          <a:cs typeface="+mn-cs"/>
                        </a:rPr>
                      </a:br>
                      <a:r>
                        <a:rPr kumimoji="0" lang="en-IN" sz="1100" b="0" i="0" u="none" strike="noStrike" kern="1200" cap="none" spc="0" normalizeH="0" baseline="0" dirty="0" smtClean="0">
                          <a:ln>
                            <a:noFill/>
                          </a:ln>
                          <a:solidFill>
                            <a:schemeClr val="tx1"/>
                          </a:solidFill>
                          <a:effectLst/>
                          <a:uLnTx/>
                          <a:uFillTx/>
                          <a:latin typeface="+mn-lt"/>
                          <a:ea typeface="+mn-ea"/>
                          <a:cs typeface="+mn-cs"/>
                        </a:rPr>
                        <a:t/>
                      </a:r>
                      <a:br>
                        <a:rPr kumimoji="0" lang="en-IN" sz="1100" b="0" i="0" u="none" strike="noStrike" kern="1200" cap="none" spc="0" normalizeH="0" baseline="0" dirty="0" smtClean="0">
                          <a:ln>
                            <a:noFill/>
                          </a:ln>
                          <a:solidFill>
                            <a:schemeClr val="tx1"/>
                          </a:solidFill>
                          <a:effectLst/>
                          <a:uLnTx/>
                          <a:uFillTx/>
                          <a:latin typeface="+mn-lt"/>
                          <a:ea typeface="+mn-ea"/>
                          <a:cs typeface="+mn-cs"/>
                        </a:rPr>
                      </a:br>
                      <a:r>
                        <a:rPr kumimoji="0" lang="en-IN" sz="1100" b="0" i="0" u="none" strike="noStrike" kern="1200" cap="none" spc="0" normalizeH="0" baseline="0" dirty="0" smtClean="0">
                          <a:ln>
                            <a:noFill/>
                          </a:ln>
                          <a:solidFill>
                            <a:schemeClr val="tx1"/>
                          </a:solidFill>
                          <a:effectLst/>
                          <a:uLnTx/>
                          <a:uFillTx/>
                          <a:latin typeface="+mn-lt"/>
                          <a:ea typeface="+mn-ea"/>
                          <a:cs typeface="+mn-cs"/>
                        </a:rPr>
                        <a:t/>
                      </a:r>
                      <a:br>
                        <a:rPr kumimoji="0" lang="en-IN" sz="1100" b="0" i="0" u="none" strike="noStrike" kern="1200" cap="none" spc="0" normalizeH="0" baseline="0" dirty="0" smtClean="0">
                          <a:ln>
                            <a:noFill/>
                          </a:ln>
                          <a:solidFill>
                            <a:schemeClr val="tx1"/>
                          </a:solidFill>
                          <a:effectLst/>
                          <a:uLnTx/>
                          <a:uFillTx/>
                          <a:latin typeface="+mn-lt"/>
                          <a:ea typeface="+mn-ea"/>
                          <a:cs typeface="+mn-cs"/>
                        </a:rPr>
                      </a:br>
                      <a:r>
                        <a:rPr kumimoji="0" lang="en-IN" sz="1100" b="0" i="0" u="none" strike="noStrike" kern="1200" cap="none" spc="0" normalizeH="0" baseline="0" dirty="0" smtClean="0">
                          <a:ln>
                            <a:noFill/>
                          </a:ln>
                          <a:solidFill>
                            <a:schemeClr val="tx1"/>
                          </a:solidFill>
                          <a:effectLst/>
                          <a:uLnTx/>
                          <a:uFillTx/>
                          <a:latin typeface="+mn-lt"/>
                          <a:ea typeface="+mn-ea"/>
                          <a:cs typeface="+mn-cs"/>
                        </a:rPr>
                        <a:t/>
                      </a:r>
                      <a:br>
                        <a:rPr kumimoji="0" lang="en-IN" sz="1100" b="0" i="0" u="none" strike="noStrike" kern="1200" cap="none" spc="0" normalizeH="0" baseline="0" dirty="0" smtClean="0">
                          <a:ln>
                            <a:noFill/>
                          </a:ln>
                          <a:solidFill>
                            <a:schemeClr val="tx1"/>
                          </a:solidFill>
                          <a:effectLst/>
                          <a:uLnTx/>
                          <a:uFillTx/>
                          <a:latin typeface="+mn-lt"/>
                          <a:ea typeface="+mn-ea"/>
                          <a:cs typeface="+mn-cs"/>
                        </a:rPr>
                      </a:br>
                      <a:r>
                        <a:rPr kumimoji="0" lang="en-IN" sz="1100" b="0" i="0" u="none" strike="noStrike" kern="1200" cap="none" spc="0" normalizeH="0" baseline="0" dirty="0" smtClean="0">
                          <a:ln>
                            <a:noFill/>
                          </a:ln>
                          <a:solidFill>
                            <a:schemeClr val="tx1"/>
                          </a:solidFill>
                          <a:effectLst/>
                          <a:uLnTx/>
                          <a:uFillTx/>
                          <a:latin typeface="+mn-lt"/>
                          <a:ea typeface="+mn-ea"/>
                          <a:cs typeface="+mn-cs"/>
                        </a:rPr>
                        <a:t/>
                      </a:r>
                      <a:br>
                        <a:rPr kumimoji="0" lang="en-IN" sz="1100" b="0" i="0" u="none" strike="noStrike" kern="1200" cap="none" spc="0" normalizeH="0" baseline="0" dirty="0" smtClean="0">
                          <a:ln>
                            <a:noFill/>
                          </a:ln>
                          <a:solidFill>
                            <a:schemeClr val="tx1"/>
                          </a:solidFill>
                          <a:effectLst/>
                          <a:uLnTx/>
                          <a:uFillTx/>
                          <a:latin typeface="+mn-lt"/>
                          <a:ea typeface="+mn-ea"/>
                          <a:cs typeface="+mn-cs"/>
                        </a:rPr>
                      </a:br>
                      <a:r>
                        <a:rPr kumimoji="0" lang="en-IN" sz="1100" b="1" i="0" u="none" strike="noStrike" kern="1200" cap="none" spc="0" normalizeH="0" baseline="0" dirty="0" smtClean="0">
                          <a:ln>
                            <a:noFill/>
                          </a:ln>
                          <a:solidFill>
                            <a:schemeClr val="tx1"/>
                          </a:solidFill>
                          <a:effectLst/>
                          <a:uLnTx/>
                          <a:uFillTx/>
                          <a:latin typeface="+mn-lt"/>
                          <a:ea typeface="+mn-ea"/>
                          <a:cs typeface="+mn-cs"/>
                        </a:rPr>
                        <a:t>Total Cost Savings: </a:t>
                      </a:r>
                      <a:r>
                        <a:rPr kumimoji="0" lang="en-IN" sz="1100" b="1" i="0" u="none" strike="noStrike" kern="1200" cap="none" spc="0" normalizeH="0" baseline="0" dirty="0" smtClean="0">
                          <a:ln>
                            <a:noFill/>
                          </a:ln>
                          <a:solidFill>
                            <a:srgbClr val="FF0000"/>
                          </a:solidFill>
                          <a:effectLst/>
                          <a:uLnTx/>
                          <a:uFillTx/>
                          <a:latin typeface="+mn-lt"/>
                          <a:ea typeface="+mn-ea"/>
                          <a:cs typeface="+mn-cs"/>
                        </a:rPr>
                        <a:t>864274 Euros</a:t>
                      </a: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endParaRPr kumimoji="0" lang="en-IN" sz="1200" b="0" i="0" u="none" strike="noStrike" kern="1200" cap="none" spc="0" normalizeH="0" baseline="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anose="05000000000000000000" pitchFamily="2" charset="2"/>
                        <a:buNone/>
                        <a:tabLst>
                          <a:tab pos="117475" algn="l"/>
                        </a:tabLst>
                        <a:defRPr/>
                      </a:pPr>
                      <a:endParaRPr kumimoji="0" lang="en-US" sz="1200" b="0" i="0" u="none" strike="noStrike" kern="1200" cap="none" spc="0" normalizeH="0" baseline="0" dirty="0" smtClean="0">
                        <a:ln>
                          <a:noFill/>
                        </a:ln>
                        <a:solidFill>
                          <a:schemeClr val="tx1"/>
                        </a:solidFill>
                        <a:effectLst/>
                        <a:uLnTx/>
                        <a:uFillTx/>
                        <a:latin typeface="+mn-lt"/>
                        <a:ea typeface="+mn-ea"/>
                        <a:cs typeface="+mn-cs"/>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marL="171450" indent="-171450">
                        <a:lnSpc>
                          <a:spcPct val="100000"/>
                        </a:lnSpc>
                        <a:spcAft>
                          <a:spcPts val="600"/>
                        </a:spcAft>
                        <a:buFont typeface="Arial" panose="020B0604020202020204" pitchFamily="34" charset="0"/>
                        <a:buChar char="•"/>
                      </a:pPr>
                      <a:r>
                        <a:rPr lang="en-IN" sz="1200" b="0" i="0" u="none" strike="noStrike" kern="1200" baseline="0" dirty="0" smtClean="0">
                          <a:solidFill>
                            <a:schemeClr val="tx1"/>
                          </a:solidFill>
                          <a:latin typeface="+mn-lt"/>
                          <a:ea typeface="+mn-ea"/>
                          <a:cs typeface="+mn-cs"/>
                        </a:rPr>
                        <a:t>Improve User Experience and Makes the ticketing process Customer centric</a:t>
                      </a:r>
                    </a:p>
                    <a:p>
                      <a:pPr marL="171450" indent="-171450">
                        <a:lnSpc>
                          <a:spcPct val="100000"/>
                        </a:lnSpc>
                        <a:spcAft>
                          <a:spcPts val="600"/>
                        </a:spcAft>
                        <a:buFont typeface="Arial" panose="020B0604020202020204" pitchFamily="34" charset="0"/>
                        <a:buChar char="•"/>
                      </a:pPr>
                      <a:r>
                        <a:rPr lang="en-IN" sz="1200" b="0" i="0" u="none" strike="noStrike" kern="1200" baseline="0" dirty="0" smtClean="0">
                          <a:solidFill>
                            <a:schemeClr val="tx1"/>
                          </a:solidFill>
                          <a:latin typeface="+mn-lt"/>
                          <a:ea typeface="+mn-ea"/>
                          <a:cs typeface="+mn-cs"/>
                        </a:rPr>
                        <a:t>Saves the time lost in wrong routing of tickets and thus brings huge value to business</a:t>
                      </a:r>
                    </a:p>
                    <a:p>
                      <a:pPr marL="171450" indent="-171450">
                        <a:lnSpc>
                          <a:spcPct val="100000"/>
                        </a:lnSpc>
                        <a:spcAft>
                          <a:spcPts val="600"/>
                        </a:spcAft>
                        <a:buFont typeface="Arial" panose="020B0604020202020204" pitchFamily="34" charset="0"/>
                        <a:buChar char="•"/>
                      </a:pPr>
                      <a:r>
                        <a:rPr lang="en-IN" sz="1200" b="0" i="0" u="none" strike="noStrike" kern="1200" baseline="0" dirty="0" smtClean="0">
                          <a:solidFill>
                            <a:schemeClr val="tx1"/>
                          </a:solidFill>
                          <a:latin typeface="+mn-lt"/>
                          <a:ea typeface="+mn-ea"/>
                          <a:cs typeface="+mn-cs"/>
                        </a:rPr>
                        <a:t>Can be used as a knowledge system for the user and will help in solving simple issues without a ticket.</a:t>
                      </a:r>
                    </a:p>
                    <a:p>
                      <a:pPr marL="171450" indent="-171450">
                        <a:lnSpc>
                          <a:spcPct val="100000"/>
                        </a:lnSpc>
                        <a:spcAft>
                          <a:spcPts val="600"/>
                        </a:spcAft>
                        <a:buFont typeface="Arial" panose="020B0604020202020204" pitchFamily="34" charset="0"/>
                        <a:buChar char="•"/>
                      </a:pPr>
                      <a:r>
                        <a:rPr lang="en-IN" sz="1200" b="0" i="0" u="none" strike="noStrike" kern="1200" baseline="0" dirty="0" smtClean="0">
                          <a:solidFill>
                            <a:schemeClr val="tx1"/>
                          </a:solidFill>
                          <a:latin typeface="+mn-lt"/>
                          <a:ea typeface="+mn-ea"/>
                          <a:cs typeface="+mn-cs"/>
                        </a:rPr>
                        <a:t>Can be integrated with a Chabot for extended support</a:t>
                      </a:r>
                    </a:p>
                    <a:p>
                      <a:pPr marL="171450" indent="-171450">
                        <a:lnSpc>
                          <a:spcPct val="100000"/>
                        </a:lnSpc>
                        <a:spcAft>
                          <a:spcPts val="600"/>
                        </a:spcAft>
                        <a:buFont typeface="Arial" panose="020B0604020202020204" pitchFamily="34" charset="0"/>
                        <a:buChar char="•"/>
                      </a:pPr>
                      <a:r>
                        <a:rPr lang="en-IN" sz="1200" b="0" i="0" u="none" strike="noStrike" kern="1200" baseline="0" dirty="0" smtClean="0">
                          <a:solidFill>
                            <a:schemeClr val="tx1"/>
                          </a:solidFill>
                          <a:latin typeface="+mn-lt"/>
                          <a:ea typeface="+mn-ea"/>
                          <a:cs typeface="+mn-cs"/>
                        </a:rPr>
                        <a:t>Can be extended as an automatic ticket resolution system for common issues</a:t>
                      </a:r>
                      <a:endParaRPr lang="en-US" sz="1200" b="0" i="0" u="none" strike="noStrike" kern="1200" baseline="0" dirty="0" smtClean="0">
                        <a:solidFill>
                          <a:schemeClr val="tx1"/>
                        </a:solidFill>
                        <a:latin typeface="+mn-lt"/>
                        <a:ea typeface="+mn-ea"/>
                        <a:cs typeface="+mn-cs"/>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0001"/>
                  </a:ext>
                </a:extLst>
              </a:tr>
            </a:tbl>
          </a:graphicData>
        </a:graphic>
      </p:graphicFrame>
      <p:graphicFrame>
        <p:nvGraphicFramePr>
          <p:cNvPr id="4" name="Object 3"/>
          <p:cNvGraphicFramePr>
            <a:graphicFrameLocks noChangeAspect="1"/>
          </p:cNvGraphicFramePr>
          <p:nvPr>
            <p:extLst/>
          </p:nvPr>
        </p:nvGraphicFramePr>
        <p:xfrm>
          <a:off x="4307267" y="4736623"/>
          <a:ext cx="3561726" cy="616315"/>
        </p:xfrm>
        <a:graphic>
          <a:graphicData uri="http://schemas.openxmlformats.org/presentationml/2006/ole">
            <mc:AlternateContent xmlns:mc="http://schemas.openxmlformats.org/markup-compatibility/2006">
              <mc:Choice xmlns:v="urn:schemas-microsoft-com:vml" Requires="v">
                <p:oleObj spid="_x0000_s5140" name="Worksheet" r:id="rId7" imgW="4734014" imgH="819139" progId="Excel.Sheet.12">
                  <p:embed/>
                </p:oleObj>
              </mc:Choice>
              <mc:Fallback>
                <p:oleObj name="Worksheet" r:id="rId7" imgW="4734014" imgH="819139" progId="Excel.Sheet.12">
                  <p:embed/>
                  <p:pic>
                    <p:nvPicPr>
                      <p:cNvPr id="4" name="Object 3"/>
                      <p:cNvPicPr/>
                      <p:nvPr/>
                    </p:nvPicPr>
                    <p:blipFill>
                      <a:blip r:embed="rId8"/>
                      <a:stretch>
                        <a:fillRect/>
                      </a:stretch>
                    </p:blipFill>
                    <p:spPr>
                      <a:xfrm>
                        <a:off x="4307267" y="4736623"/>
                        <a:ext cx="3561726" cy="616315"/>
                      </a:xfrm>
                      <a:prstGeom prst="rect">
                        <a:avLst/>
                      </a:prstGeom>
                    </p:spPr>
                  </p:pic>
                </p:oleObj>
              </mc:Fallback>
            </mc:AlternateContent>
          </a:graphicData>
        </a:graphic>
      </p:graphicFrame>
      <p:graphicFrame>
        <p:nvGraphicFramePr>
          <p:cNvPr id="26" name="Object 25"/>
          <p:cNvGraphicFramePr>
            <a:graphicFrameLocks noChangeAspect="1"/>
          </p:cNvGraphicFramePr>
          <p:nvPr>
            <p:extLst/>
          </p:nvPr>
        </p:nvGraphicFramePr>
        <p:xfrm>
          <a:off x="4307266" y="5840094"/>
          <a:ext cx="3561726" cy="616315"/>
        </p:xfrm>
        <a:graphic>
          <a:graphicData uri="http://schemas.openxmlformats.org/presentationml/2006/ole">
            <mc:AlternateContent xmlns:mc="http://schemas.openxmlformats.org/markup-compatibility/2006">
              <mc:Choice xmlns:v="urn:schemas-microsoft-com:vml" Requires="v">
                <p:oleObj spid="_x0000_s5141" name="Worksheet" r:id="rId9" imgW="4734014" imgH="819139" progId="Excel.Sheet.12">
                  <p:embed/>
                </p:oleObj>
              </mc:Choice>
              <mc:Fallback>
                <p:oleObj name="Worksheet" r:id="rId9" imgW="4734014" imgH="819139" progId="Excel.Sheet.12">
                  <p:embed/>
                  <p:pic>
                    <p:nvPicPr>
                      <p:cNvPr id="26" name="Object 25"/>
                      <p:cNvPicPr/>
                      <p:nvPr/>
                    </p:nvPicPr>
                    <p:blipFill>
                      <a:blip r:embed="rId10"/>
                      <a:stretch>
                        <a:fillRect/>
                      </a:stretch>
                    </p:blipFill>
                    <p:spPr>
                      <a:xfrm>
                        <a:off x="4307266" y="5840094"/>
                        <a:ext cx="3561726" cy="616315"/>
                      </a:xfrm>
                      <a:prstGeom prst="rect">
                        <a:avLst/>
                      </a:prstGeom>
                    </p:spPr>
                  </p:pic>
                </p:oleObj>
              </mc:Fallback>
            </mc:AlternateContent>
          </a:graphicData>
        </a:graphic>
      </p:graphicFrame>
      <p:sp>
        <p:nvSpPr>
          <p:cNvPr id="64" name="TextBox 63"/>
          <p:cNvSpPr txBox="1"/>
          <p:nvPr/>
        </p:nvSpPr>
        <p:spPr>
          <a:xfrm>
            <a:off x="5891348" y="209392"/>
            <a:ext cx="3304903" cy="791737"/>
          </a:xfrm>
          <a:prstGeom prst="rect">
            <a:avLst/>
          </a:prstGeom>
        </p:spPr>
        <p:txBody>
          <a:bodyPr vert="horz" wrap="square" lIns="72000" tIns="72000" rIns="72000" bIns="72000" rtlCol="0">
            <a:spAutoFit/>
          </a:bodyPr>
          <a:lstStyle/>
          <a:p>
            <a:pPr algn="ctr"/>
            <a:r>
              <a:rPr lang="en-IN" sz="1200" b="1" dirty="0"/>
              <a:t>SAS Platform Team: BI Big Data</a:t>
            </a:r>
          </a:p>
          <a:p>
            <a:pPr algn="ctr"/>
            <a:r>
              <a:rPr lang="en-IN" sz="1200" b="1" dirty="0"/>
              <a:t>Analytics</a:t>
            </a:r>
          </a:p>
          <a:p>
            <a:endParaRPr lang="en-US" sz="1800" dirty="0" smtClean="0"/>
          </a:p>
        </p:txBody>
      </p:sp>
    </p:spTree>
    <p:extLst>
      <p:ext uri="{BB962C8B-B14F-4D97-AF65-F5344CB8AC3E}">
        <p14:creationId xmlns:p14="http://schemas.microsoft.com/office/powerpoint/2010/main" val="990714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61201FF1-C63B-412E-ABF0-3D0E918900AC}" type="slidenum">
              <a:rPr lang="en-GB" smtClean="0"/>
              <a:pPr/>
              <a:t>3</a:t>
            </a:fld>
            <a:endParaRPr lang="en-GB" dirty="0"/>
          </a:p>
        </p:txBody>
      </p:sp>
      <p:sp>
        <p:nvSpPr>
          <p:cNvPr id="9" name="TextBox 8"/>
          <p:cNvSpPr txBox="1"/>
          <p:nvPr/>
        </p:nvSpPr>
        <p:spPr>
          <a:xfrm>
            <a:off x="875211" y="2638697"/>
            <a:ext cx="1489166" cy="791737"/>
          </a:xfrm>
          <a:prstGeom prst="rect">
            <a:avLst/>
          </a:prstGeom>
        </p:spPr>
        <p:txBody>
          <a:bodyPr vert="horz" wrap="square" lIns="72000" tIns="72000" rIns="72000" bIns="72000" rtlCol="0">
            <a:spAutoFit/>
          </a:bodyPr>
          <a:lstStyle/>
          <a:p>
            <a:r>
              <a:rPr lang="en-IN" sz="1400" dirty="0" smtClean="0"/>
              <a:t>User </a:t>
            </a:r>
            <a:r>
              <a:rPr lang="en-IN" sz="1400" dirty="0" smtClean="0"/>
              <a:t>creates </a:t>
            </a:r>
            <a:r>
              <a:rPr lang="en-IN" sz="1400" dirty="0" smtClean="0"/>
              <a:t>Ticket in </a:t>
            </a:r>
            <a:r>
              <a:rPr lang="en-IN" sz="1400" dirty="0" smtClean="0"/>
              <a:t>Service Now</a:t>
            </a:r>
            <a:endParaRPr lang="en-US" sz="1400" dirty="0" smtClean="0"/>
          </a:p>
        </p:txBody>
      </p:sp>
      <p:sp>
        <p:nvSpPr>
          <p:cNvPr id="10" name="TextBox 9"/>
          <p:cNvSpPr txBox="1"/>
          <p:nvPr/>
        </p:nvSpPr>
        <p:spPr>
          <a:xfrm>
            <a:off x="4607062" y="1435114"/>
            <a:ext cx="2618650" cy="1007181"/>
          </a:xfrm>
          <a:prstGeom prst="rect">
            <a:avLst/>
          </a:prstGeom>
        </p:spPr>
        <p:txBody>
          <a:bodyPr vert="horz" wrap="square" lIns="72000" tIns="72000" rIns="72000" bIns="72000" rtlCol="0">
            <a:spAutoFit/>
          </a:bodyPr>
          <a:lstStyle/>
          <a:p>
            <a:r>
              <a:rPr lang="en-IN" sz="1400" dirty="0" smtClean="0"/>
              <a:t>Predictive model classifies the tickets and provides known solution to the user by a popup window or email</a:t>
            </a:r>
            <a:endParaRPr lang="en-US" sz="1400" dirty="0" smtClean="0"/>
          </a:p>
        </p:txBody>
      </p:sp>
      <p:cxnSp>
        <p:nvCxnSpPr>
          <p:cNvPr id="12" name="Elbow Connector 11"/>
          <p:cNvCxnSpPr>
            <a:stCxn id="9" idx="3"/>
            <a:endCxn id="23" idx="1"/>
          </p:cNvCxnSpPr>
          <p:nvPr/>
        </p:nvCxnSpPr>
        <p:spPr>
          <a:xfrm flipV="1">
            <a:off x="2364377" y="1903918"/>
            <a:ext cx="2241969" cy="113064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74635" y="4238473"/>
            <a:ext cx="2618651" cy="1007181"/>
          </a:xfrm>
          <a:prstGeom prst="rect">
            <a:avLst/>
          </a:prstGeom>
        </p:spPr>
        <p:txBody>
          <a:bodyPr vert="horz" wrap="square" lIns="72000" tIns="72000" rIns="72000" bIns="72000" rtlCol="0">
            <a:spAutoFit/>
          </a:bodyPr>
          <a:lstStyle/>
          <a:p>
            <a:r>
              <a:rPr lang="en-IN" sz="1400" dirty="0" smtClean="0"/>
              <a:t>Provides insights from the most similar ticket to the user and corrects common mistakes like wrong assignment group</a:t>
            </a:r>
            <a:endParaRPr lang="en-US" sz="1400" dirty="0" smtClean="0"/>
          </a:p>
        </p:txBody>
      </p:sp>
      <p:cxnSp>
        <p:nvCxnSpPr>
          <p:cNvPr id="21" name="Elbow Connector 20"/>
          <p:cNvCxnSpPr>
            <a:stCxn id="9" idx="3"/>
            <a:endCxn id="24" idx="1"/>
          </p:cNvCxnSpPr>
          <p:nvPr/>
        </p:nvCxnSpPr>
        <p:spPr>
          <a:xfrm>
            <a:off x="2364377" y="3034566"/>
            <a:ext cx="2226765" cy="169967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875211" y="2638697"/>
            <a:ext cx="1489166" cy="929454"/>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23" name="Rounded Rectangle 22"/>
          <p:cNvSpPr/>
          <p:nvPr/>
        </p:nvSpPr>
        <p:spPr>
          <a:xfrm>
            <a:off x="4606346" y="1400327"/>
            <a:ext cx="2508069" cy="1007181"/>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24" name="Rounded Rectangle 23"/>
          <p:cNvSpPr/>
          <p:nvPr/>
        </p:nvSpPr>
        <p:spPr>
          <a:xfrm>
            <a:off x="4591142" y="4230648"/>
            <a:ext cx="2618650" cy="1007181"/>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cxnSp>
        <p:nvCxnSpPr>
          <p:cNvPr id="28" name="Elbow Connector 27"/>
          <p:cNvCxnSpPr>
            <a:endCxn id="30" idx="1"/>
          </p:cNvCxnSpPr>
          <p:nvPr/>
        </p:nvCxnSpPr>
        <p:spPr>
          <a:xfrm flipV="1">
            <a:off x="7201541" y="3252326"/>
            <a:ext cx="1837957" cy="155714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9039498" y="2936500"/>
            <a:ext cx="1763486" cy="576293"/>
          </a:xfrm>
          <a:prstGeom prst="rect">
            <a:avLst/>
          </a:prstGeom>
        </p:spPr>
        <p:txBody>
          <a:bodyPr vert="horz" wrap="square" lIns="72000" tIns="72000" rIns="72000" bIns="72000" rtlCol="0">
            <a:spAutoFit/>
          </a:bodyPr>
          <a:lstStyle/>
          <a:p>
            <a:r>
              <a:rPr lang="en-IN" sz="1400" dirty="0" smtClean="0"/>
              <a:t>Faster Issue resolution</a:t>
            </a:r>
            <a:endParaRPr lang="en-US" sz="1400" dirty="0" smtClean="0"/>
          </a:p>
        </p:txBody>
      </p:sp>
      <p:sp>
        <p:nvSpPr>
          <p:cNvPr id="30" name="Rounded Rectangle 29"/>
          <p:cNvSpPr/>
          <p:nvPr/>
        </p:nvSpPr>
        <p:spPr>
          <a:xfrm>
            <a:off x="9039498" y="2936500"/>
            <a:ext cx="1397725" cy="631651"/>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31" name="Rectangle 30"/>
          <p:cNvSpPr/>
          <p:nvPr/>
        </p:nvSpPr>
        <p:spPr>
          <a:xfrm>
            <a:off x="4341223" y="224338"/>
            <a:ext cx="6096000" cy="461665"/>
          </a:xfrm>
          <a:prstGeom prst="rect">
            <a:avLst/>
          </a:prstGeom>
        </p:spPr>
        <p:txBody>
          <a:bodyPr>
            <a:spAutoFit/>
          </a:bodyPr>
          <a:lstStyle/>
          <a:p>
            <a:pPr lvl="0" algn="ctr"/>
            <a:r>
              <a:rPr lang="en-IN" sz="1200" b="1" dirty="0">
                <a:solidFill>
                  <a:prstClr val="black"/>
                </a:solidFill>
              </a:rPr>
              <a:t>SAS Platform Team: BI Big Data</a:t>
            </a:r>
          </a:p>
          <a:p>
            <a:pPr lvl="0" algn="ctr"/>
            <a:r>
              <a:rPr lang="en-IN" sz="1200" b="1" dirty="0">
                <a:solidFill>
                  <a:prstClr val="black"/>
                </a:solidFill>
              </a:rPr>
              <a:t>Analytics</a:t>
            </a:r>
          </a:p>
        </p:txBody>
      </p:sp>
      <p:sp>
        <p:nvSpPr>
          <p:cNvPr id="32" name="TextBox 31"/>
          <p:cNvSpPr txBox="1"/>
          <p:nvPr/>
        </p:nvSpPr>
        <p:spPr>
          <a:xfrm>
            <a:off x="3173754" y="1403866"/>
            <a:ext cx="1322010" cy="330072"/>
          </a:xfrm>
          <a:prstGeom prst="rect">
            <a:avLst/>
          </a:prstGeom>
        </p:spPr>
        <p:style>
          <a:lnRef idx="3">
            <a:schemeClr val="lt1"/>
          </a:lnRef>
          <a:fillRef idx="1">
            <a:schemeClr val="accent2"/>
          </a:fillRef>
          <a:effectRef idx="1">
            <a:schemeClr val="accent2"/>
          </a:effectRef>
          <a:fontRef idx="minor">
            <a:schemeClr val="lt1"/>
          </a:fontRef>
        </p:style>
        <p:txBody>
          <a:bodyPr vert="horz" wrap="none" lIns="72000" tIns="72000" rIns="72000" bIns="72000" rtlCol="0">
            <a:spAutoFit/>
          </a:bodyPr>
          <a:lstStyle/>
          <a:p>
            <a:r>
              <a:rPr lang="en-IN" sz="1200" b="1" dirty="0" smtClean="0"/>
              <a:t>Solution Known</a:t>
            </a:r>
            <a:endParaRPr lang="en-US" sz="1200" b="1" dirty="0" smtClean="0"/>
          </a:p>
        </p:txBody>
      </p:sp>
      <p:sp>
        <p:nvSpPr>
          <p:cNvPr id="33" name="TextBox 32"/>
          <p:cNvSpPr txBox="1"/>
          <p:nvPr/>
        </p:nvSpPr>
        <p:spPr>
          <a:xfrm>
            <a:off x="3036863" y="4904219"/>
            <a:ext cx="1498993" cy="330072"/>
          </a:xfrm>
          <a:prstGeom prst="rect">
            <a:avLst/>
          </a:prstGeom>
        </p:spPr>
        <p:style>
          <a:lnRef idx="3">
            <a:schemeClr val="lt1"/>
          </a:lnRef>
          <a:fillRef idx="1">
            <a:schemeClr val="accent2"/>
          </a:fillRef>
          <a:effectRef idx="1">
            <a:schemeClr val="accent2"/>
          </a:effectRef>
          <a:fontRef idx="minor">
            <a:schemeClr val="lt1"/>
          </a:fontRef>
        </p:style>
        <p:txBody>
          <a:bodyPr vert="horz" wrap="square" lIns="72000" tIns="72000" rIns="72000" bIns="72000" rtlCol="0">
            <a:spAutoFit/>
          </a:bodyPr>
          <a:lstStyle/>
          <a:p>
            <a:r>
              <a:rPr lang="en-IN" sz="1200" b="1" dirty="0" smtClean="0"/>
              <a:t>Solution Unknown</a:t>
            </a:r>
            <a:endParaRPr lang="en-US" sz="1200" b="1" dirty="0" smtClean="0"/>
          </a:p>
        </p:txBody>
      </p:sp>
      <p:sp>
        <p:nvSpPr>
          <p:cNvPr id="18" name="TextBox 17"/>
          <p:cNvSpPr txBox="1"/>
          <p:nvPr/>
        </p:nvSpPr>
        <p:spPr>
          <a:xfrm>
            <a:off x="25757" y="209392"/>
            <a:ext cx="5865591" cy="344700"/>
          </a:xfrm>
          <a:prstGeom prst="rect">
            <a:avLst/>
          </a:prstGeom>
          <a:solidFill>
            <a:srgbClr val="0070C0"/>
          </a:solidFill>
          <a:ln>
            <a:noFill/>
          </a:ln>
          <a:effectLst/>
        </p:spPr>
        <p:txBody>
          <a:bodyPr wrap="square" lIns="121915" tIns="60955" rIns="182880" bIns="60955" rtlCol="0" anchor="ctr" anchorCtr="0">
            <a:spAutoFit/>
          </a:bodyPr>
          <a:lstStyle/>
          <a:p>
            <a:pPr defTabSz="609576"/>
            <a:r>
              <a:rPr lang="en-US" sz="1440" b="1" i="1" dirty="0" smtClean="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rPr>
              <a:t>Idea (Project) Title: </a:t>
            </a:r>
            <a:r>
              <a:rPr lang="en-US" sz="1440" b="1" i="1" dirty="0" err="1" smtClean="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rPr>
              <a:t>ServiceNow</a:t>
            </a:r>
            <a:r>
              <a:rPr lang="en-US" sz="1440" b="1" i="1" dirty="0" smtClean="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rPr>
              <a:t> Ticket Recommendation System  </a:t>
            </a:r>
            <a:endParaRPr lang="en-US" sz="1440" i="1" dirty="0">
              <a:solidFill>
                <a:schemeClr val="bg1">
                  <a:lumMod val="95000"/>
                </a:schemeClr>
              </a:solidFill>
              <a:latin typeface="Allianz Neo" panose="020B0504020203020204" pitchFamily="34" charset="0"/>
              <a:ea typeface="Verdana" panose="020B0604030504040204" pitchFamily="34" charset="0"/>
              <a:cs typeface="Verdana" panose="020B0604030504040204" pitchFamily="34" charset="0"/>
            </a:endParaRPr>
          </a:p>
        </p:txBody>
      </p:sp>
      <p:sp>
        <p:nvSpPr>
          <p:cNvPr id="20" name="Rounded Rectangle 19"/>
          <p:cNvSpPr/>
          <p:nvPr/>
        </p:nvSpPr>
        <p:spPr>
          <a:xfrm>
            <a:off x="9039496" y="3833993"/>
            <a:ext cx="1397725" cy="631651"/>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25" name="Rounded Rectangle 24"/>
          <p:cNvSpPr/>
          <p:nvPr/>
        </p:nvSpPr>
        <p:spPr>
          <a:xfrm>
            <a:off x="9039497" y="1942782"/>
            <a:ext cx="1397725" cy="631651"/>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34" name="TextBox 33"/>
          <p:cNvSpPr txBox="1"/>
          <p:nvPr/>
        </p:nvSpPr>
        <p:spPr>
          <a:xfrm>
            <a:off x="9039498" y="1962739"/>
            <a:ext cx="1763486" cy="576293"/>
          </a:xfrm>
          <a:prstGeom prst="rect">
            <a:avLst/>
          </a:prstGeom>
        </p:spPr>
        <p:txBody>
          <a:bodyPr vert="horz" wrap="square" lIns="72000" tIns="72000" rIns="72000" bIns="72000" rtlCol="0">
            <a:spAutoFit/>
          </a:bodyPr>
          <a:lstStyle/>
          <a:p>
            <a:r>
              <a:rPr lang="en-IN" sz="1400" dirty="0" smtClean="0"/>
              <a:t>Better User Experience</a:t>
            </a:r>
            <a:endParaRPr lang="en-US" sz="1400" dirty="0" smtClean="0"/>
          </a:p>
        </p:txBody>
      </p:sp>
      <p:sp>
        <p:nvSpPr>
          <p:cNvPr id="35" name="TextBox 34"/>
          <p:cNvSpPr txBox="1"/>
          <p:nvPr/>
        </p:nvSpPr>
        <p:spPr>
          <a:xfrm>
            <a:off x="9039496" y="3918094"/>
            <a:ext cx="1763486" cy="360850"/>
          </a:xfrm>
          <a:prstGeom prst="rect">
            <a:avLst/>
          </a:prstGeom>
        </p:spPr>
        <p:txBody>
          <a:bodyPr vert="horz" wrap="square" lIns="72000" tIns="72000" rIns="72000" bIns="72000" rtlCol="0">
            <a:spAutoFit/>
          </a:bodyPr>
          <a:lstStyle/>
          <a:p>
            <a:r>
              <a:rPr lang="en-IN" sz="1400" dirty="0" smtClean="0"/>
              <a:t>Cost Savings</a:t>
            </a:r>
            <a:endParaRPr lang="en-US" sz="1400" dirty="0" smtClean="0"/>
          </a:p>
        </p:txBody>
      </p:sp>
      <p:cxnSp>
        <p:nvCxnSpPr>
          <p:cNvPr id="41" name="Elbow Connector 40"/>
          <p:cNvCxnSpPr>
            <a:stCxn id="23" idx="3"/>
          </p:cNvCxnSpPr>
          <p:nvPr/>
        </p:nvCxnSpPr>
        <p:spPr>
          <a:xfrm>
            <a:off x="7114415" y="1903918"/>
            <a:ext cx="994808" cy="135745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4" idx="1"/>
          </p:cNvCxnSpPr>
          <p:nvPr/>
        </p:nvCxnSpPr>
        <p:spPr>
          <a:xfrm rot="5400000" flipH="1" flipV="1">
            <a:off x="8225596" y="2463896"/>
            <a:ext cx="1026912" cy="6008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rot="16200000" flipH="1">
            <a:off x="8334208" y="3411514"/>
            <a:ext cx="842705" cy="633904"/>
          </a:xfrm>
          <a:prstGeom prst="bentConnector3">
            <a:avLst>
              <a:gd name="adj1" fmla="val 96504"/>
            </a:avLst>
          </a:prstGeom>
          <a:ln>
            <a:tailEnd type="triangle"/>
          </a:ln>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2"/>
          <a:stretch>
            <a:fillRect/>
          </a:stretch>
        </p:blipFill>
        <p:spPr>
          <a:xfrm>
            <a:off x="891720" y="1372189"/>
            <a:ext cx="1362075" cy="1181100"/>
          </a:xfrm>
          <a:prstGeom prst="rect">
            <a:avLst/>
          </a:prstGeom>
        </p:spPr>
      </p:pic>
      <p:pic>
        <p:nvPicPr>
          <p:cNvPr id="47" name="Picture 46"/>
          <p:cNvPicPr>
            <a:picLocks noChangeAspect="1"/>
          </p:cNvPicPr>
          <p:nvPr/>
        </p:nvPicPr>
        <p:blipFill>
          <a:blip r:embed="rId3"/>
          <a:stretch>
            <a:fillRect/>
          </a:stretch>
        </p:blipFill>
        <p:spPr>
          <a:xfrm>
            <a:off x="4574635" y="2553289"/>
            <a:ext cx="2285905" cy="1463196"/>
          </a:xfrm>
          <a:prstGeom prst="rect">
            <a:avLst/>
          </a:prstGeom>
        </p:spPr>
      </p:pic>
    </p:spTree>
    <p:extLst>
      <p:ext uri="{BB962C8B-B14F-4D97-AF65-F5344CB8AC3E}">
        <p14:creationId xmlns:p14="http://schemas.microsoft.com/office/powerpoint/2010/main" val="205414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349808" y="1257206"/>
            <a:ext cx="4852769" cy="2191388"/>
          </a:xfrm>
        </p:spPr>
        <p:style>
          <a:lnRef idx="3">
            <a:schemeClr val="lt1"/>
          </a:lnRef>
          <a:fillRef idx="1">
            <a:schemeClr val="accent6"/>
          </a:fillRef>
          <a:effectRef idx="1">
            <a:schemeClr val="accent6"/>
          </a:effectRef>
          <a:fontRef idx="minor">
            <a:schemeClr val="lt1"/>
          </a:fontRef>
        </p:style>
        <p:txBody>
          <a:bodyPr/>
          <a:lstStyle/>
          <a:p>
            <a:endParaRPr lang="en-IN" dirty="0" smtClean="0"/>
          </a:p>
          <a:p>
            <a:pPr marL="465102" lvl="1" indent="-285750">
              <a:buFont typeface="Wingdings" panose="05000000000000000000" pitchFamily="2" charset="2"/>
              <a:buChar char="§"/>
            </a:pPr>
            <a:r>
              <a:rPr lang="en-IN" sz="1300" dirty="0" smtClean="0"/>
              <a:t>User will get basic information regarding his ticket including the F group of the support team who is responsible for the issue</a:t>
            </a:r>
          </a:p>
          <a:p>
            <a:pPr marL="465102" lvl="1" indent="-285750">
              <a:buFont typeface="Wingdings" panose="05000000000000000000" pitchFamily="2" charset="2"/>
              <a:buChar char="§"/>
            </a:pPr>
            <a:r>
              <a:rPr lang="en-IN" sz="1300" dirty="0" smtClean="0"/>
              <a:t>The support teams which assign the tickets will be out of picture as the users will be able to create tickets for themselves</a:t>
            </a:r>
          </a:p>
          <a:p>
            <a:pPr marL="465102" lvl="1" indent="-285750">
              <a:buFont typeface="Wingdings" panose="05000000000000000000" pitchFamily="2" charset="2"/>
              <a:buChar char="§"/>
            </a:pPr>
            <a:r>
              <a:rPr lang="en-IN" sz="1300" dirty="0"/>
              <a:t>Total cost </a:t>
            </a:r>
            <a:r>
              <a:rPr lang="en-IN" sz="1300" dirty="0" smtClean="0"/>
              <a:t>Savings </a:t>
            </a:r>
            <a:r>
              <a:rPr lang="en-IN" sz="1300" dirty="0"/>
              <a:t>= 289220 Euros</a:t>
            </a:r>
          </a:p>
          <a:p>
            <a:pPr marL="285750" indent="-285750">
              <a:buFont typeface="Arial" panose="020B0604020202020204" pitchFamily="34" charset="0"/>
              <a:buChar char="•"/>
            </a:pPr>
            <a:endParaRPr lang="en-IN" sz="1400" dirty="0" smtClean="0"/>
          </a:p>
          <a:p>
            <a:pPr marL="285750" indent="-285750">
              <a:buFont typeface="Arial" panose="020B0604020202020204" pitchFamily="34" charset="0"/>
              <a:buChar char="•"/>
            </a:pPr>
            <a:endParaRPr lang="en-IN" sz="1400" dirty="0" smtClean="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smtClean="0"/>
          </a:p>
        </p:txBody>
      </p:sp>
      <p:sp>
        <p:nvSpPr>
          <p:cNvPr id="3" name="Slide Number Placeholder 2"/>
          <p:cNvSpPr>
            <a:spLocks noGrp="1"/>
          </p:cNvSpPr>
          <p:nvPr>
            <p:ph type="sldNum" sz="quarter" idx="18"/>
          </p:nvPr>
        </p:nvSpPr>
        <p:spPr>
          <a:xfrm>
            <a:off x="10668005" y="6186273"/>
            <a:ext cx="514348" cy="365554"/>
          </a:xfrm>
        </p:spPr>
        <p:txBody>
          <a:bodyPr/>
          <a:lstStyle/>
          <a:p>
            <a:fld id="{61201FF1-C63B-412E-ABF0-3D0E918900AC}" type="slidenum">
              <a:rPr lang="en-GB" smtClean="0"/>
              <a:pPr/>
              <a:t>4</a:t>
            </a:fld>
            <a:endParaRPr lang="en-GB" dirty="0"/>
          </a:p>
        </p:txBody>
      </p:sp>
      <p:sp>
        <p:nvSpPr>
          <p:cNvPr id="5" name="Title 4"/>
          <p:cNvSpPr>
            <a:spLocks noGrp="1"/>
          </p:cNvSpPr>
          <p:nvPr>
            <p:ph type="title"/>
          </p:nvPr>
        </p:nvSpPr>
        <p:spPr>
          <a:xfrm>
            <a:off x="524435" y="301263"/>
            <a:ext cx="2571462" cy="209794"/>
          </a:xfrm>
        </p:spPr>
        <p:txBody>
          <a:bodyPr/>
          <a:lstStyle/>
          <a:p>
            <a:r>
              <a:rPr lang="en-IN" sz="1600" dirty="0" smtClean="0"/>
              <a:t>Current Scenario</a:t>
            </a:r>
            <a:endParaRPr lang="en-US" sz="1600" dirty="0"/>
          </a:p>
        </p:txBody>
      </p:sp>
      <p:sp>
        <p:nvSpPr>
          <p:cNvPr id="7" name="Title 4"/>
          <p:cNvSpPr txBox="1">
            <a:spLocks/>
          </p:cNvSpPr>
          <p:nvPr/>
        </p:nvSpPr>
        <p:spPr>
          <a:xfrm>
            <a:off x="6488095" y="328085"/>
            <a:ext cx="5056776" cy="514232"/>
          </a:xfrm>
          <a:prstGeom prst="rect">
            <a:avLst/>
          </a:prstGeom>
        </p:spPr>
        <p:txBody>
          <a:bodyPr vert="horz" wrap="square" lIns="0" tIns="36000" rIns="0" bIns="0" rtlCol="0" anchor="t">
            <a:noAutofit/>
          </a:bodyPr>
          <a:lstStyle>
            <a:lvl1pPr algn="l" defTabSz="1218926" rtl="0" eaLnBrk="1" latinLnBrk="0" hangingPunct="1">
              <a:spcBef>
                <a:spcPct val="0"/>
              </a:spcBef>
              <a:buNone/>
              <a:defRPr sz="2999" b="1" kern="1200" cap="all" baseline="0">
                <a:solidFill>
                  <a:schemeClr val="tx2"/>
                </a:solidFill>
                <a:latin typeface="+mj-lt"/>
                <a:ea typeface="+mj-ea"/>
                <a:cs typeface="+mj-cs"/>
              </a:defRPr>
            </a:lvl1pPr>
          </a:lstStyle>
          <a:p>
            <a:r>
              <a:rPr lang="en-IN" sz="1600" dirty="0" smtClean="0"/>
              <a:t>Future Scenario</a:t>
            </a:r>
            <a:endParaRPr lang="en-US" sz="1600" dirty="0"/>
          </a:p>
        </p:txBody>
      </p:sp>
      <p:sp>
        <p:nvSpPr>
          <p:cNvPr id="8" name="Content Placeholder 1"/>
          <p:cNvSpPr txBox="1">
            <a:spLocks/>
          </p:cNvSpPr>
          <p:nvPr/>
        </p:nvSpPr>
        <p:spPr>
          <a:xfrm>
            <a:off x="195942" y="1257206"/>
            <a:ext cx="5298795" cy="2191388"/>
          </a:xfrm>
          <a:prstGeom prst="rect">
            <a:avLst/>
          </a:prstGeom>
        </p:spPr>
        <p:style>
          <a:lnRef idx="3">
            <a:schemeClr val="lt1"/>
          </a:lnRef>
          <a:fillRef idx="1">
            <a:schemeClr val="accent1"/>
          </a:fillRef>
          <a:effectRef idx="1">
            <a:schemeClr val="accent1"/>
          </a:effectRef>
          <a:fontRef idx="minor">
            <a:schemeClr val="lt1"/>
          </a:fontRef>
        </p:style>
        <p:txBody>
          <a:bodyPr vert="horz" lIns="0" tIns="0" rIns="0" bIns="0" rtlCol="0">
            <a:noAutofit/>
          </a:bodyPr>
          <a:lstStyle>
            <a:lvl1pPr marL="0" indent="0" algn="l" defTabSz="1218926" rtl="0" eaLnBrk="1" latinLnBrk="0" hangingPunct="1">
              <a:lnSpc>
                <a:spcPts val="1920"/>
              </a:lnSpc>
              <a:spcBef>
                <a:spcPts val="200"/>
              </a:spcBef>
              <a:spcAft>
                <a:spcPts val="0"/>
              </a:spcAft>
              <a:buFont typeface="Arial" panose="020B0604020202020204" pitchFamily="34" charset="0"/>
              <a:buNone/>
              <a:defRPr lang="en-GB" sz="1800" b="0" kern="1200" cap="none" baseline="0" noProof="0" dirty="0" smtClean="0">
                <a:solidFill>
                  <a:schemeClr val="tx1"/>
                </a:solidFill>
                <a:latin typeface="+mn-lt"/>
                <a:ea typeface="+mn-ea"/>
                <a:cs typeface="+mn-cs"/>
              </a:defRPr>
            </a:lvl1pPr>
            <a:lvl2pPr marL="179352" marR="0" indent="-179352" algn="l" defTabSz="1218926" rtl="0" eaLnBrk="1" fontAlgn="auto" latinLnBrk="0" hangingPunct="1">
              <a:lnSpc>
                <a:spcPct val="100000"/>
              </a:lnSpc>
              <a:spcBef>
                <a:spcPts val="200"/>
              </a:spcBef>
              <a:spcAft>
                <a:spcPts val="200"/>
              </a:spcAft>
              <a:buClrTx/>
              <a:buSzTx/>
              <a:buFont typeface="Arial" panose="020B0604020202020204" pitchFamily="34" charset="0"/>
              <a:buChar char="•"/>
              <a:tabLst/>
              <a:defRPr lang="de-DE" sz="1800" kern="1200" noProof="0" dirty="0" smtClean="0">
                <a:solidFill>
                  <a:schemeClr val="tx1"/>
                </a:solidFill>
                <a:latin typeface="+mn-lt"/>
                <a:ea typeface="+mn-ea"/>
                <a:cs typeface="+mn-cs"/>
              </a:defRPr>
            </a:lvl2pPr>
            <a:lvl3pPr marL="353942" indent="-179352" algn="l" defTabSz="1218926"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14" indent="-237014" algn="l" defTabSz="1218926"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8926" rtl="0" eaLnBrk="1" latinLnBrk="0" hangingPunct="1">
              <a:lnSpc>
                <a:spcPct val="100000"/>
              </a:lnSpc>
              <a:spcBef>
                <a:spcPts val="200"/>
              </a:spcBef>
              <a:spcAft>
                <a:spcPts val="200"/>
              </a:spcAft>
              <a:buFont typeface="Arial" panose="020B0604020202020204" pitchFamily="34" charset="0"/>
              <a:buNone/>
              <a:defRPr sz="1500" kern="1200" baseline="0">
                <a:solidFill>
                  <a:schemeClr val="tx1"/>
                </a:solidFill>
                <a:latin typeface="+mn-lt"/>
                <a:ea typeface="+mn-ea"/>
                <a:cs typeface="+mn-cs"/>
              </a:defRPr>
            </a:lvl5pPr>
            <a:lvl6pPr marL="179352" indent="-179352" algn="l" defTabSz="1218926" rtl="0" eaLnBrk="1" latinLnBrk="0" hangingPunct="1">
              <a:lnSpc>
                <a:spcPct val="100000"/>
              </a:lnSpc>
              <a:spcBef>
                <a:spcPts val="200"/>
              </a:spcBef>
              <a:spcAft>
                <a:spcPts val="200"/>
              </a:spcAft>
              <a:buFont typeface="Symbol" panose="05050102010706020507" pitchFamily="18" charset="2"/>
              <a:buChar char="-"/>
              <a:defRPr sz="1500" kern="1200">
                <a:solidFill>
                  <a:schemeClr val="tx1"/>
                </a:solidFill>
                <a:latin typeface="+mn-lt"/>
                <a:ea typeface="+mn-ea"/>
                <a:cs typeface="+mn-cs"/>
              </a:defRPr>
            </a:lvl6pPr>
            <a:lvl7pPr marL="0" indent="0" algn="l" defTabSz="1218926"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8926"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39" indent="-122739" algn="l" defTabSz="1218926"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pPr lvl="1"/>
            <a:endParaRPr lang="en-IN" sz="1350" dirty="0" smtClean="0"/>
          </a:p>
          <a:p>
            <a:pPr lvl="2">
              <a:buFont typeface="Wingdings" panose="05000000000000000000" pitchFamily="2" charset="2"/>
              <a:buChar char="§"/>
            </a:pPr>
            <a:r>
              <a:rPr lang="en-IN" sz="1300" dirty="0" smtClean="0"/>
              <a:t>User assigns the ticket to wrong F group as he is not aware of the correct support team</a:t>
            </a:r>
          </a:p>
          <a:p>
            <a:pPr lvl="2">
              <a:buFont typeface="Wingdings" panose="05000000000000000000" pitchFamily="2" charset="2"/>
              <a:buChar char="§"/>
            </a:pPr>
            <a:r>
              <a:rPr lang="en-IN" sz="1300" dirty="0" smtClean="0"/>
              <a:t>3.01 % of ticket of tickets are wrongly rooted based on analysis conducted on a single team</a:t>
            </a:r>
          </a:p>
          <a:p>
            <a:pPr lvl="2">
              <a:buFont typeface="Wingdings" panose="05000000000000000000" pitchFamily="2" charset="2"/>
              <a:buChar char="§"/>
            </a:pPr>
            <a:r>
              <a:rPr lang="en-US" sz="1300" dirty="0" smtClean="0"/>
              <a:t>Projected </a:t>
            </a:r>
            <a:r>
              <a:rPr lang="en-US" sz="1300" dirty="0"/>
              <a:t>cost incurred </a:t>
            </a:r>
            <a:r>
              <a:rPr lang="en-US" sz="1300" dirty="0" smtClean="0"/>
              <a:t>due </a:t>
            </a:r>
            <a:r>
              <a:rPr lang="en-US" sz="1300" dirty="0"/>
              <a:t>to wrong routing in man </a:t>
            </a:r>
            <a:r>
              <a:rPr lang="en-US" sz="1300" dirty="0" smtClean="0"/>
              <a:t>hours considering 8*5 working </a:t>
            </a:r>
            <a:r>
              <a:rPr lang="en-US" sz="1300" dirty="0"/>
              <a:t>hours </a:t>
            </a:r>
            <a:r>
              <a:rPr lang="en-US" sz="1300" dirty="0" smtClean="0"/>
              <a:t>= 67877</a:t>
            </a:r>
          </a:p>
          <a:p>
            <a:pPr lvl="2">
              <a:buFont typeface="Wingdings" panose="05000000000000000000" pitchFamily="2" charset="2"/>
              <a:buChar char="§"/>
            </a:pPr>
            <a:r>
              <a:rPr lang="en-US" sz="1300" dirty="0"/>
              <a:t>Projected cost </a:t>
            </a:r>
            <a:r>
              <a:rPr lang="en-US" sz="1300" dirty="0" smtClean="0"/>
              <a:t>incurred to service teams </a:t>
            </a:r>
            <a:r>
              <a:rPr lang="en-US" sz="1300" dirty="0"/>
              <a:t>due to wrong routing in man </a:t>
            </a:r>
            <a:r>
              <a:rPr lang="en-US" sz="1300" dirty="0" smtClean="0"/>
              <a:t>hours considering an average of 2 hours lost per wrong routed ticket= </a:t>
            </a:r>
            <a:r>
              <a:rPr lang="en-US" sz="1300" dirty="0"/>
              <a:t>4428</a:t>
            </a:r>
            <a:endParaRPr lang="en-US" sz="1300" dirty="0" smtClean="0"/>
          </a:p>
          <a:p>
            <a:pPr marL="0" lvl="1" indent="0">
              <a:buNone/>
            </a:pPr>
            <a:endParaRPr lang="en-IN" sz="1400" dirty="0" smtClean="0"/>
          </a:p>
          <a:p>
            <a:endParaRPr lang="en-IN" dirty="0" smtClean="0"/>
          </a:p>
          <a:p>
            <a:endParaRPr lang="en-IN" dirty="0" smtClean="0"/>
          </a:p>
          <a:p>
            <a:pPr marL="285750" indent="-285750">
              <a:buFont typeface="Arial" panose="020B0604020202020204" pitchFamily="34" charset="0"/>
              <a:buChar char="•"/>
            </a:pPr>
            <a:endParaRPr lang="en-US" dirty="0"/>
          </a:p>
        </p:txBody>
      </p:sp>
      <p:sp>
        <p:nvSpPr>
          <p:cNvPr id="9" name="Right Arrow 8"/>
          <p:cNvSpPr/>
          <p:nvPr/>
        </p:nvSpPr>
        <p:spPr>
          <a:xfrm>
            <a:off x="5695405" y="2304063"/>
            <a:ext cx="654403" cy="386886"/>
          </a:xfrm>
          <a:prstGeom prst="rightArrow">
            <a:avLst/>
          </a:prstGeom>
          <a:solidFill>
            <a:schemeClr val="accent4">
              <a:lumMod val="75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10" name="TextBox 9"/>
          <p:cNvSpPr txBox="1"/>
          <p:nvPr/>
        </p:nvSpPr>
        <p:spPr>
          <a:xfrm>
            <a:off x="339185" y="790237"/>
            <a:ext cx="1815736" cy="422405"/>
          </a:xfrm>
          <a:prstGeom prst="rect">
            <a:avLst/>
          </a:prstGeom>
        </p:spPr>
        <p:txBody>
          <a:bodyPr vert="horz" wrap="square" lIns="72000" tIns="72000" rIns="72000" bIns="72000" rtlCol="0">
            <a:spAutoFit/>
          </a:bodyPr>
          <a:lstStyle/>
          <a:p>
            <a:r>
              <a:rPr lang="en-IN" sz="1800" dirty="0" smtClean="0"/>
              <a:t>CASE 1</a:t>
            </a:r>
            <a:endParaRPr lang="en-US" sz="1800" dirty="0" smtClean="0"/>
          </a:p>
        </p:txBody>
      </p:sp>
      <p:sp>
        <p:nvSpPr>
          <p:cNvPr id="11" name="Content Placeholder 1"/>
          <p:cNvSpPr txBox="1">
            <a:spLocks/>
          </p:cNvSpPr>
          <p:nvPr/>
        </p:nvSpPr>
        <p:spPr>
          <a:xfrm>
            <a:off x="6349809" y="4244785"/>
            <a:ext cx="4846867" cy="2560633"/>
          </a:xfrm>
          <a:prstGeom prst="rect">
            <a:avLst/>
          </a:prstGeom>
        </p:spPr>
        <p:style>
          <a:lnRef idx="3">
            <a:schemeClr val="lt1"/>
          </a:lnRef>
          <a:fillRef idx="1">
            <a:schemeClr val="accent6"/>
          </a:fillRef>
          <a:effectRef idx="1">
            <a:schemeClr val="accent6"/>
          </a:effectRef>
          <a:fontRef idx="minor">
            <a:schemeClr val="lt1"/>
          </a:fontRef>
        </p:style>
        <p:txBody>
          <a:bodyPr vert="horz" lIns="0" tIns="0" rIns="0" bIns="0" rtlCol="0">
            <a:noAutofit/>
          </a:bodyPr>
          <a:lstStyle>
            <a:lvl1pPr marL="0" indent="0" algn="l" defTabSz="1218926" rtl="0" eaLnBrk="1" latinLnBrk="0" hangingPunct="1">
              <a:lnSpc>
                <a:spcPts val="1920"/>
              </a:lnSpc>
              <a:spcBef>
                <a:spcPts val="200"/>
              </a:spcBef>
              <a:spcAft>
                <a:spcPts val="0"/>
              </a:spcAft>
              <a:buFont typeface="Arial" panose="020B0604020202020204" pitchFamily="34" charset="0"/>
              <a:buNone/>
              <a:defRPr lang="en-GB" sz="1800" b="0" kern="1200" cap="none" baseline="0" noProof="0" dirty="0" smtClean="0">
                <a:solidFill>
                  <a:schemeClr val="tx1"/>
                </a:solidFill>
                <a:latin typeface="+mn-lt"/>
                <a:ea typeface="+mn-ea"/>
                <a:cs typeface="+mn-cs"/>
              </a:defRPr>
            </a:lvl1pPr>
            <a:lvl2pPr marL="179352" marR="0" indent="-179352" algn="l" defTabSz="1218926" rtl="0" eaLnBrk="1" fontAlgn="auto" latinLnBrk="0" hangingPunct="1">
              <a:lnSpc>
                <a:spcPct val="100000"/>
              </a:lnSpc>
              <a:spcBef>
                <a:spcPts val="200"/>
              </a:spcBef>
              <a:spcAft>
                <a:spcPts val="200"/>
              </a:spcAft>
              <a:buClrTx/>
              <a:buSzTx/>
              <a:buFont typeface="Arial" panose="020B0604020202020204" pitchFamily="34" charset="0"/>
              <a:buChar char="•"/>
              <a:tabLst/>
              <a:defRPr lang="de-DE" sz="1800" kern="1200" noProof="0" dirty="0" smtClean="0">
                <a:solidFill>
                  <a:schemeClr val="tx1"/>
                </a:solidFill>
                <a:latin typeface="+mn-lt"/>
                <a:ea typeface="+mn-ea"/>
                <a:cs typeface="+mn-cs"/>
              </a:defRPr>
            </a:lvl2pPr>
            <a:lvl3pPr marL="353942" indent="-179352" algn="l" defTabSz="1218926"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14" indent="-237014" algn="l" defTabSz="1218926"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8926" rtl="0" eaLnBrk="1" latinLnBrk="0" hangingPunct="1">
              <a:lnSpc>
                <a:spcPct val="100000"/>
              </a:lnSpc>
              <a:spcBef>
                <a:spcPts val="200"/>
              </a:spcBef>
              <a:spcAft>
                <a:spcPts val="200"/>
              </a:spcAft>
              <a:buFont typeface="Arial" panose="020B0604020202020204" pitchFamily="34" charset="0"/>
              <a:buNone/>
              <a:defRPr sz="1500" kern="1200" baseline="0">
                <a:solidFill>
                  <a:schemeClr val="tx1"/>
                </a:solidFill>
                <a:latin typeface="+mn-lt"/>
                <a:ea typeface="+mn-ea"/>
                <a:cs typeface="+mn-cs"/>
              </a:defRPr>
            </a:lvl5pPr>
            <a:lvl6pPr marL="179352" indent="-179352" algn="l" defTabSz="1218926" rtl="0" eaLnBrk="1" latinLnBrk="0" hangingPunct="1">
              <a:lnSpc>
                <a:spcPct val="100000"/>
              </a:lnSpc>
              <a:spcBef>
                <a:spcPts val="200"/>
              </a:spcBef>
              <a:spcAft>
                <a:spcPts val="200"/>
              </a:spcAft>
              <a:buFont typeface="Symbol" panose="05050102010706020507" pitchFamily="18" charset="2"/>
              <a:buChar char="-"/>
              <a:defRPr sz="1500" kern="1200">
                <a:solidFill>
                  <a:schemeClr val="tx1"/>
                </a:solidFill>
                <a:latin typeface="+mn-lt"/>
                <a:ea typeface="+mn-ea"/>
                <a:cs typeface="+mn-cs"/>
              </a:defRPr>
            </a:lvl6pPr>
            <a:lvl7pPr marL="0" indent="0" algn="l" defTabSz="1218926"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8926"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39" indent="-122739" algn="l" defTabSz="1218926"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endParaRPr lang="en-IN" dirty="0" smtClean="0"/>
          </a:p>
          <a:p>
            <a:pPr marL="465102" lvl="1" indent="-285750">
              <a:buFont typeface="Wingdings" panose="05000000000000000000" pitchFamily="2" charset="2"/>
              <a:buChar char="§"/>
            </a:pPr>
            <a:r>
              <a:rPr lang="en-IN" sz="1300" dirty="0" smtClean="0"/>
              <a:t>User will get all the information about access management and how to request the access he wants from </a:t>
            </a:r>
            <a:r>
              <a:rPr lang="en-IN" sz="1300" dirty="0" err="1" smtClean="0"/>
              <a:t>giam</a:t>
            </a:r>
            <a:endParaRPr lang="en-IN" sz="1300" dirty="0" smtClean="0"/>
          </a:p>
          <a:p>
            <a:pPr marL="465102" lvl="1" indent="-285750">
              <a:buFont typeface="Wingdings" panose="05000000000000000000" pitchFamily="2" charset="2"/>
              <a:buChar char="§"/>
            </a:pPr>
            <a:r>
              <a:rPr lang="en-IN" sz="1300" dirty="0" smtClean="0"/>
              <a:t>Saves the valuable time of support team lost in giving the same information to different users</a:t>
            </a:r>
          </a:p>
          <a:p>
            <a:pPr marL="465102" lvl="1" indent="-285750">
              <a:buFont typeface="Wingdings" panose="05000000000000000000" pitchFamily="2" charset="2"/>
              <a:buChar char="§"/>
            </a:pPr>
            <a:r>
              <a:rPr lang="en-IN" sz="1300" dirty="0" smtClean="0"/>
              <a:t>Total cost Savings = </a:t>
            </a:r>
            <a:r>
              <a:rPr lang="en-IN" sz="1300" dirty="0"/>
              <a:t>864274</a:t>
            </a:r>
            <a:r>
              <a:rPr lang="en-IN" sz="1300" dirty="0" smtClean="0"/>
              <a:t> Euros</a:t>
            </a:r>
          </a:p>
          <a:p>
            <a:pPr marL="285750" indent="-285750">
              <a:buFont typeface="Arial" panose="020B0604020202020204" pitchFamily="34" charset="0"/>
              <a:buChar char="•"/>
            </a:pPr>
            <a:endParaRPr lang="en-IN" sz="1400" dirty="0" smtClean="0"/>
          </a:p>
          <a:p>
            <a:pPr marL="285750" indent="-285750">
              <a:buFont typeface="Arial" panose="020B0604020202020204" pitchFamily="34" charset="0"/>
              <a:buChar char="•"/>
            </a:pPr>
            <a:endParaRPr lang="en-IN" sz="1400" dirty="0" smtClean="0"/>
          </a:p>
          <a:p>
            <a:pPr marL="285750" indent="-285750">
              <a:buFont typeface="Arial" panose="020B0604020202020204" pitchFamily="34" charset="0"/>
              <a:buChar char="•"/>
            </a:pPr>
            <a:endParaRPr lang="en-IN" sz="1400" dirty="0" smtClean="0"/>
          </a:p>
          <a:p>
            <a:pPr marL="285750" indent="-285750">
              <a:buFont typeface="Arial" panose="020B0604020202020204" pitchFamily="34" charset="0"/>
              <a:buChar char="•"/>
            </a:pPr>
            <a:endParaRPr lang="en-IN" sz="1400" dirty="0"/>
          </a:p>
        </p:txBody>
      </p:sp>
      <p:sp>
        <p:nvSpPr>
          <p:cNvPr id="12" name="Content Placeholder 1"/>
          <p:cNvSpPr txBox="1">
            <a:spLocks/>
          </p:cNvSpPr>
          <p:nvPr/>
        </p:nvSpPr>
        <p:spPr>
          <a:xfrm>
            <a:off x="195942" y="4249546"/>
            <a:ext cx="5298796" cy="2555872"/>
          </a:xfrm>
          <a:prstGeom prst="rect">
            <a:avLst/>
          </a:prstGeom>
        </p:spPr>
        <p:style>
          <a:lnRef idx="3">
            <a:schemeClr val="lt1"/>
          </a:lnRef>
          <a:fillRef idx="1">
            <a:schemeClr val="accent1"/>
          </a:fillRef>
          <a:effectRef idx="1">
            <a:schemeClr val="accent1"/>
          </a:effectRef>
          <a:fontRef idx="minor">
            <a:schemeClr val="lt1"/>
          </a:fontRef>
        </p:style>
        <p:txBody>
          <a:bodyPr vert="horz" lIns="0" tIns="0" rIns="0" bIns="0" rtlCol="0">
            <a:noAutofit/>
          </a:bodyPr>
          <a:lstStyle>
            <a:lvl1pPr marL="0" indent="0" algn="l" defTabSz="1218926" rtl="0" eaLnBrk="1" latinLnBrk="0" hangingPunct="1">
              <a:lnSpc>
                <a:spcPts val="1920"/>
              </a:lnSpc>
              <a:spcBef>
                <a:spcPts val="200"/>
              </a:spcBef>
              <a:spcAft>
                <a:spcPts val="0"/>
              </a:spcAft>
              <a:buFont typeface="Arial" panose="020B0604020202020204" pitchFamily="34" charset="0"/>
              <a:buNone/>
              <a:defRPr lang="en-GB" sz="1800" b="0" kern="1200" cap="none" baseline="0" noProof="0" dirty="0" smtClean="0">
                <a:solidFill>
                  <a:schemeClr val="tx1"/>
                </a:solidFill>
                <a:latin typeface="+mn-lt"/>
                <a:ea typeface="+mn-ea"/>
                <a:cs typeface="+mn-cs"/>
              </a:defRPr>
            </a:lvl1pPr>
            <a:lvl2pPr marL="179352" marR="0" indent="-179352" algn="l" defTabSz="1218926" rtl="0" eaLnBrk="1" fontAlgn="auto" latinLnBrk="0" hangingPunct="1">
              <a:lnSpc>
                <a:spcPct val="100000"/>
              </a:lnSpc>
              <a:spcBef>
                <a:spcPts val="200"/>
              </a:spcBef>
              <a:spcAft>
                <a:spcPts val="200"/>
              </a:spcAft>
              <a:buClrTx/>
              <a:buSzTx/>
              <a:buFont typeface="Arial" panose="020B0604020202020204" pitchFamily="34" charset="0"/>
              <a:buChar char="•"/>
              <a:tabLst/>
              <a:defRPr lang="de-DE" sz="1800" kern="1200" noProof="0" dirty="0" smtClean="0">
                <a:solidFill>
                  <a:schemeClr val="tx1"/>
                </a:solidFill>
                <a:latin typeface="+mn-lt"/>
                <a:ea typeface="+mn-ea"/>
                <a:cs typeface="+mn-cs"/>
              </a:defRPr>
            </a:lvl2pPr>
            <a:lvl3pPr marL="353942" indent="-179352" algn="l" defTabSz="1218926"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14" indent="-237014" algn="l" defTabSz="1218926"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8926" rtl="0" eaLnBrk="1" latinLnBrk="0" hangingPunct="1">
              <a:lnSpc>
                <a:spcPct val="100000"/>
              </a:lnSpc>
              <a:spcBef>
                <a:spcPts val="200"/>
              </a:spcBef>
              <a:spcAft>
                <a:spcPts val="200"/>
              </a:spcAft>
              <a:buFont typeface="Arial" panose="020B0604020202020204" pitchFamily="34" charset="0"/>
              <a:buNone/>
              <a:defRPr sz="1500" kern="1200" baseline="0">
                <a:solidFill>
                  <a:schemeClr val="tx1"/>
                </a:solidFill>
                <a:latin typeface="+mn-lt"/>
                <a:ea typeface="+mn-ea"/>
                <a:cs typeface="+mn-cs"/>
              </a:defRPr>
            </a:lvl5pPr>
            <a:lvl6pPr marL="179352" indent="-179352" algn="l" defTabSz="1218926" rtl="0" eaLnBrk="1" latinLnBrk="0" hangingPunct="1">
              <a:lnSpc>
                <a:spcPct val="100000"/>
              </a:lnSpc>
              <a:spcBef>
                <a:spcPts val="200"/>
              </a:spcBef>
              <a:spcAft>
                <a:spcPts val="200"/>
              </a:spcAft>
              <a:buFont typeface="Symbol" panose="05050102010706020507" pitchFamily="18" charset="2"/>
              <a:buChar char="-"/>
              <a:defRPr sz="1500" kern="1200">
                <a:solidFill>
                  <a:schemeClr val="tx1"/>
                </a:solidFill>
                <a:latin typeface="+mn-lt"/>
                <a:ea typeface="+mn-ea"/>
                <a:cs typeface="+mn-cs"/>
              </a:defRPr>
            </a:lvl6pPr>
            <a:lvl7pPr marL="0" indent="0" algn="l" defTabSz="1218926"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8926"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39" indent="-122739" algn="l" defTabSz="1218926"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pPr marL="465102" lvl="1" indent="-285750"/>
            <a:endParaRPr lang="en-IN" sz="1400" dirty="0"/>
          </a:p>
          <a:p>
            <a:pPr lvl="2">
              <a:buFont typeface="Wingdings" panose="05000000000000000000" pitchFamily="2" charset="2"/>
              <a:buChar char="§"/>
            </a:pPr>
            <a:r>
              <a:rPr lang="en-US" sz="1300" dirty="0"/>
              <a:t>User creates a ticket as he is not aware of access related </a:t>
            </a:r>
            <a:r>
              <a:rPr lang="en-US" sz="1300" dirty="0" smtClean="0"/>
              <a:t>information</a:t>
            </a:r>
          </a:p>
          <a:p>
            <a:pPr lvl="2">
              <a:buFont typeface="Wingdings" panose="05000000000000000000" pitchFamily="2" charset="2"/>
              <a:buChar char="§"/>
            </a:pPr>
            <a:r>
              <a:rPr lang="en-IN" sz="1300" dirty="0" smtClean="0"/>
              <a:t>10 % of ticket of tickets are wrongly rooted based on analysis conducted on a single team</a:t>
            </a:r>
          </a:p>
          <a:p>
            <a:pPr lvl="2">
              <a:buFont typeface="Wingdings" panose="05000000000000000000" pitchFamily="2" charset="2"/>
              <a:buChar char="§"/>
            </a:pPr>
            <a:r>
              <a:rPr lang="en-US" sz="1300" dirty="0" smtClean="0"/>
              <a:t>Projected </a:t>
            </a:r>
            <a:r>
              <a:rPr lang="en-US" sz="1300" dirty="0"/>
              <a:t>cost </a:t>
            </a:r>
            <a:r>
              <a:rPr lang="en-US" sz="1300" dirty="0" smtClean="0"/>
              <a:t>incurred to customer due to lack of access related information </a:t>
            </a:r>
            <a:r>
              <a:rPr lang="en-US" sz="1300" dirty="0"/>
              <a:t>in man </a:t>
            </a:r>
            <a:r>
              <a:rPr lang="en-US" sz="1300" dirty="0" smtClean="0"/>
              <a:t>hours considering 8*5 working </a:t>
            </a:r>
            <a:r>
              <a:rPr lang="en-US" sz="1300" dirty="0"/>
              <a:t>hours = 129677</a:t>
            </a:r>
            <a:endParaRPr lang="en-US" sz="1300" dirty="0" smtClean="0"/>
          </a:p>
          <a:p>
            <a:pPr lvl="2">
              <a:buFont typeface="Wingdings" panose="05000000000000000000" pitchFamily="2" charset="2"/>
              <a:buChar char="§"/>
            </a:pPr>
            <a:r>
              <a:rPr lang="en-US" sz="1300" dirty="0"/>
              <a:t>Projected cost </a:t>
            </a:r>
            <a:r>
              <a:rPr lang="en-US" sz="1300" dirty="0" smtClean="0"/>
              <a:t>incurred to service teams </a:t>
            </a:r>
            <a:r>
              <a:rPr lang="en-US" sz="1300" dirty="0"/>
              <a:t>due to </a:t>
            </a:r>
            <a:r>
              <a:rPr lang="en-US" sz="1300" dirty="0" smtClean="0"/>
              <a:t>working on access info tickets </a:t>
            </a:r>
            <a:r>
              <a:rPr lang="en-US" sz="1300" dirty="0"/>
              <a:t>in man </a:t>
            </a:r>
            <a:r>
              <a:rPr lang="en-US" sz="1300" dirty="0" smtClean="0"/>
              <a:t>hours considering an average of 2 hours lost per access info tickets= </a:t>
            </a:r>
            <a:r>
              <a:rPr lang="en-US" sz="1300" dirty="0"/>
              <a:t>14094</a:t>
            </a:r>
            <a:endParaRPr lang="en-US" sz="1300" dirty="0" smtClean="0"/>
          </a:p>
          <a:p>
            <a:pPr lvl="1"/>
            <a:endParaRPr lang="en-IN" sz="1400" dirty="0" smtClean="0"/>
          </a:p>
          <a:p>
            <a:pPr lvl="1"/>
            <a:endParaRPr lang="en-IN" sz="1400" dirty="0" smtClean="0"/>
          </a:p>
          <a:p>
            <a:endParaRPr lang="en-IN" dirty="0" smtClean="0"/>
          </a:p>
          <a:p>
            <a:endParaRPr lang="en-IN" dirty="0" smtClean="0"/>
          </a:p>
          <a:p>
            <a:pPr marL="285750" indent="-285750">
              <a:buFont typeface="Arial" panose="020B0604020202020204" pitchFamily="34" charset="0"/>
              <a:buChar char="•"/>
            </a:pPr>
            <a:endParaRPr lang="en-US" dirty="0"/>
          </a:p>
        </p:txBody>
      </p:sp>
      <p:sp>
        <p:nvSpPr>
          <p:cNvPr id="13" name="Right Arrow 12"/>
          <p:cNvSpPr/>
          <p:nvPr/>
        </p:nvSpPr>
        <p:spPr>
          <a:xfrm>
            <a:off x="5695404" y="5329158"/>
            <a:ext cx="596167" cy="405436"/>
          </a:xfrm>
          <a:prstGeom prst="rightArrow">
            <a:avLst/>
          </a:prstGeom>
          <a:solidFill>
            <a:schemeClr val="accent4">
              <a:lumMod val="75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14" name="TextBox 13"/>
          <p:cNvSpPr txBox="1"/>
          <p:nvPr/>
        </p:nvSpPr>
        <p:spPr>
          <a:xfrm>
            <a:off x="195943" y="3827141"/>
            <a:ext cx="1621245" cy="422405"/>
          </a:xfrm>
          <a:prstGeom prst="rect">
            <a:avLst/>
          </a:prstGeom>
        </p:spPr>
        <p:txBody>
          <a:bodyPr vert="horz" wrap="square" lIns="72000" tIns="72000" rIns="72000" bIns="72000" rtlCol="0">
            <a:spAutoFit/>
          </a:bodyPr>
          <a:lstStyle/>
          <a:p>
            <a:r>
              <a:rPr lang="en-IN" sz="1800" dirty="0" smtClean="0"/>
              <a:t>CASE 2</a:t>
            </a:r>
            <a:endParaRPr lang="en-US" sz="1800" dirty="0" smtClean="0"/>
          </a:p>
        </p:txBody>
      </p:sp>
      <p:sp>
        <p:nvSpPr>
          <p:cNvPr id="15" name="TextBox 14"/>
          <p:cNvSpPr txBox="1"/>
          <p:nvPr/>
        </p:nvSpPr>
        <p:spPr>
          <a:xfrm>
            <a:off x="8758646" y="670645"/>
            <a:ext cx="3304903" cy="791737"/>
          </a:xfrm>
          <a:prstGeom prst="rect">
            <a:avLst/>
          </a:prstGeom>
        </p:spPr>
        <p:txBody>
          <a:bodyPr vert="horz" wrap="square" lIns="72000" tIns="72000" rIns="72000" bIns="72000" rtlCol="0">
            <a:spAutoFit/>
          </a:bodyPr>
          <a:lstStyle/>
          <a:p>
            <a:pPr algn="ctr"/>
            <a:r>
              <a:rPr lang="en-IN" sz="1200" b="1" dirty="0"/>
              <a:t>SAS Platform Team: BI Big Data</a:t>
            </a:r>
          </a:p>
          <a:p>
            <a:pPr algn="ctr"/>
            <a:r>
              <a:rPr lang="en-IN" sz="1200" b="1" dirty="0"/>
              <a:t>Analytics</a:t>
            </a:r>
          </a:p>
          <a:p>
            <a:endParaRPr lang="en-US" sz="1800" dirty="0" smtClean="0"/>
          </a:p>
        </p:txBody>
      </p:sp>
    </p:spTree>
    <p:extLst>
      <p:ext uri="{BB962C8B-B14F-4D97-AF65-F5344CB8AC3E}">
        <p14:creationId xmlns:p14="http://schemas.microsoft.com/office/powerpoint/2010/main" val="98768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61201FF1-C63B-412E-ABF0-3D0E918900AC}" type="slidenum">
              <a:rPr lang="en-GB" smtClean="0"/>
              <a:pPr/>
              <a:t>5</a:t>
            </a:fld>
            <a:endParaRPr lang="en-GB" dirty="0"/>
          </a:p>
        </p:txBody>
      </p:sp>
      <p:sp>
        <p:nvSpPr>
          <p:cNvPr id="5" name="Title 4"/>
          <p:cNvSpPr>
            <a:spLocks noGrp="1"/>
          </p:cNvSpPr>
          <p:nvPr>
            <p:ph type="title"/>
          </p:nvPr>
        </p:nvSpPr>
        <p:spPr/>
        <p:txBody>
          <a:bodyPr/>
          <a:lstStyle/>
          <a:p>
            <a:r>
              <a:rPr lang="en-IN" dirty="0" smtClean="0"/>
              <a:t>Proposed Solution</a:t>
            </a:r>
            <a:endParaRPr lang="en-US" dirty="0"/>
          </a:p>
        </p:txBody>
      </p:sp>
      <p:sp>
        <p:nvSpPr>
          <p:cNvPr id="7" name="TextBox 6">
            <a:extLst>
              <a:ext uri="{FF2B5EF4-FFF2-40B4-BE49-F238E27FC236}">
                <a16:creationId xmlns:a16="http://schemas.microsoft.com/office/drawing/2014/main" id="{CC12ED08-0913-43F2-9FB5-73D02502BDAC}"/>
              </a:ext>
            </a:extLst>
          </p:cNvPr>
          <p:cNvSpPr txBox="1"/>
          <p:nvPr/>
        </p:nvSpPr>
        <p:spPr>
          <a:xfrm>
            <a:off x="7733212" y="988272"/>
            <a:ext cx="3178322" cy="338554"/>
          </a:xfrm>
          <a:prstGeom prst="rect">
            <a:avLst/>
          </a:prstGeom>
          <a:noFill/>
        </p:spPr>
        <p:txBody>
          <a:bodyPr wrap="square" rtlCol="0">
            <a:spAutoFit/>
          </a:bodyPr>
          <a:lstStyle/>
          <a:p>
            <a:pPr algn="ctr"/>
            <a:r>
              <a:rPr lang="en-IN" sz="1600" dirty="0"/>
              <a:t>Data </a:t>
            </a:r>
            <a:r>
              <a:rPr lang="en-IN" sz="1600" dirty="0" smtClean="0"/>
              <a:t>Ingestion </a:t>
            </a:r>
            <a:endParaRPr lang="en-IN" sz="1600" dirty="0"/>
          </a:p>
        </p:txBody>
      </p:sp>
      <p:sp>
        <p:nvSpPr>
          <p:cNvPr id="8" name="TextBox 7">
            <a:extLst>
              <a:ext uri="{FF2B5EF4-FFF2-40B4-BE49-F238E27FC236}">
                <a16:creationId xmlns:a16="http://schemas.microsoft.com/office/drawing/2014/main" id="{3457FB55-B7EF-4178-9B19-F4375F7B91C7}"/>
              </a:ext>
            </a:extLst>
          </p:cNvPr>
          <p:cNvSpPr txBox="1"/>
          <p:nvPr/>
        </p:nvSpPr>
        <p:spPr>
          <a:xfrm>
            <a:off x="7875646" y="1923607"/>
            <a:ext cx="3146155" cy="584775"/>
          </a:xfrm>
          <a:prstGeom prst="rect">
            <a:avLst/>
          </a:prstGeom>
          <a:noFill/>
        </p:spPr>
        <p:txBody>
          <a:bodyPr wrap="square" rtlCol="0">
            <a:spAutoFit/>
          </a:bodyPr>
          <a:lstStyle/>
          <a:p>
            <a:pPr algn="ctr"/>
            <a:r>
              <a:rPr lang="en-IN" sz="1600" dirty="0"/>
              <a:t>Data </a:t>
            </a:r>
            <a:r>
              <a:rPr lang="en-IN" sz="1600" dirty="0" smtClean="0"/>
              <a:t>Cleaning and Pre-processing  </a:t>
            </a:r>
            <a:endParaRPr lang="en-IN" sz="1600" dirty="0"/>
          </a:p>
        </p:txBody>
      </p:sp>
      <p:sp>
        <p:nvSpPr>
          <p:cNvPr id="9" name="TextBox 8">
            <a:extLst>
              <a:ext uri="{FF2B5EF4-FFF2-40B4-BE49-F238E27FC236}">
                <a16:creationId xmlns:a16="http://schemas.microsoft.com/office/drawing/2014/main" id="{4FBCA63D-488A-43AB-8425-331A38240650}"/>
              </a:ext>
            </a:extLst>
          </p:cNvPr>
          <p:cNvSpPr txBox="1"/>
          <p:nvPr/>
        </p:nvSpPr>
        <p:spPr>
          <a:xfrm>
            <a:off x="8014324" y="4848780"/>
            <a:ext cx="3062464" cy="338554"/>
          </a:xfrm>
          <a:prstGeom prst="rect">
            <a:avLst/>
          </a:prstGeom>
          <a:noFill/>
        </p:spPr>
        <p:txBody>
          <a:bodyPr wrap="square" rtlCol="0">
            <a:spAutoFit/>
          </a:bodyPr>
          <a:lstStyle/>
          <a:p>
            <a:pPr algn="ctr"/>
            <a:r>
              <a:rPr lang="en-IN" sz="1600" dirty="0" smtClean="0"/>
              <a:t>Deploying the model in AWS</a:t>
            </a:r>
            <a:endParaRPr lang="en-IN" sz="1600" dirty="0"/>
          </a:p>
        </p:txBody>
      </p:sp>
      <p:sp>
        <p:nvSpPr>
          <p:cNvPr id="10" name="TextBox 9">
            <a:extLst>
              <a:ext uri="{FF2B5EF4-FFF2-40B4-BE49-F238E27FC236}">
                <a16:creationId xmlns:a16="http://schemas.microsoft.com/office/drawing/2014/main" id="{8AB1ED8C-9965-4070-AFDA-0377D50DDE52}"/>
              </a:ext>
            </a:extLst>
          </p:cNvPr>
          <p:cNvSpPr txBox="1"/>
          <p:nvPr/>
        </p:nvSpPr>
        <p:spPr>
          <a:xfrm>
            <a:off x="7634684" y="5674183"/>
            <a:ext cx="3828080" cy="584775"/>
          </a:xfrm>
          <a:prstGeom prst="rect">
            <a:avLst/>
          </a:prstGeom>
          <a:noFill/>
        </p:spPr>
        <p:txBody>
          <a:bodyPr wrap="square" rtlCol="0">
            <a:spAutoFit/>
          </a:bodyPr>
          <a:lstStyle/>
          <a:p>
            <a:pPr algn="ctr"/>
            <a:r>
              <a:rPr lang="en-IN" sz="1600" dirty="0" smtClean="0"/>
              <a:t>Integration with </a:t>
            </a:r>
            <a:r>
              <a:rPr lang="en-IN" sz="1600" dirty="0" err="1" smtClean="0"/>
              <a:t>ServiceNow</a:t>
            </a:r>
            <a:r>
              <a:rPr lang="en-IN" sz="1600" dirty="0" smtClean="0"/>
              <a:t> using REST API</a:t>
            </a:r>
            <a:endParaRPr lang="en-IN" sz="1600" dirty="0"/>
          </a:p>
        </p:txBody>
      </p:sp>
      <p:sp>
        <p:nvSpPr>
          <p:cNvPr id="11" name="Arrow: Down 11">
            <a:extLst>
              <a:ext uri="{FF2B5EF4-FFF2-40B4-BE49-F238E27FC236}">
                <a16:creationId xmlns:a16="http://schemas.microsoft.com/office/drawing/2014/main" id="{AAC9802B-D444-44F8-8347-A26619E8226B}"/>
              </a:ext>
            </a:extLst>
          </p:cNvPr>
          <p:cNvSpPr/>
          <p:nvPr/>
        </p:nvSpPr>
        <p:spPr>
          <a:xfrm>
            <a:off x="9173597" y="1482093"/>
            <a:ext cx="371959" cy="365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2">
            <a:extLst>
              <a:ext uri="{FF2B5EF4-FFF2-40B4-BE49-F238E27FC236}">
                <a16:creationId xmlns:a16="http://schemas.microsoft.com/office/drawing/2014/main" id="{13B6036C-3D1C-4083-812D-52B583B909E0}"/>
              </a:ext>
            </a:extLst>
          </p:cNvPr>
          <p:cNvSpPr/>
          <p:nvPr/>
        </p:nvSpPr>
        <p:spPr>
          <a:xfrm>
            <a:off x="9229968" y="2465587"/>
            <a:ext cx="371959" cy="365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3">
            <a:extLst>
              <a:ext uri="{FF2B5EF4-FFF2-40B4-BE49-F238E27FC236}">
                <a16:creationId xmlns:a16="http://schemas.microsoft.com/office/drawing/2014/main" id="{EB43DB84-9B64-4608-8466-474AC7E2B984}"/>
              </a:ext>
            </a:extLst>
          </p:cNvPr>
          <p:cNvSpPr/>
          <p:nvPr/>
        </p:nvSpPr>
        <p:spPr>
          <a:xfrm>
            <a:off x="9189288" y="3357553"/>
            <a:ext cx="371959" cy="365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4">
            <a:extLst>
              <a:ext uri="{FF2B5EF4-FFF2-40B4-BE49-F238E27FC236}">
                <a16:creationId xmlns:a16="http://schemas.microsoft.com/office/drawing/2014/main" id="{006019F5-35F6-449A-8302-75DD8A180E2C}"/>
              </a:ext>
            </a:extLst>
          </p:cNvPr>
          <p:cNvSpPr/>
          <p:nvPr/>
        </p:nvSpPr>
        <p:spPr>
          <a:xfrm>
            <a:off x="9189288" y="4472284"/>
            <a:ext cx="371959" cy="365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5">
            <a:extLst>
              <a:ext uri="{FF2B5EF4-FFF2-40B4-BE49-F238E27FC236}">
                <a16:creationId xmlns:a16="http://schemas.microsoft.com/office/drawing/2014/main" id="{98CEA657-8EDF-4460-9313-FB63245ECE1E}"/>
              </a:ext>
            </a:extLst>
          </p:cNvPr>
          <p:cNvSpPr/>
          <p:nvPr/>
        </p:nvSpPr>
        <p:spPr>
          <a:xfrm>
            <a:off x="9229968" y="5324201"/>
            <a:ext cx="371959" cy="365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884126" y="2831583"/>
            <a:ext cx="5322860" cy="338554"/>
          </a:xfrm>
          <a:prstGeom prst="rect">
            <a:avLst/>
          </a:prstGeom>
        </p:spPr>
        <p:txBody>
          <a:bodyPr wrap="square">
            <a:spAutoFit/>
          </a:bodyPr>
          <a:lstStyle/>
          <a:p>
            <a:pPr algn="ctr"/>
            <a:r>
              <a:rPr lang="en-IN" sz="1600" dirty="0" smtClean="0"/>
              <a:t>Creating a classification model</a:t>
            </a:r>
            <a:endParaRPr lang="en-IN" sz="1600" dirty="0"/>
          </a:p>
        </p:txBody>
      </p:sp>
      <p:sp>
        <p:nvSpPr>
          <p:cNvPr id="18" name="TextBox 17"/>
          <p:cNvSpPr txBox="1"/>
          <p:nvPr/>
        </p:nvSpPr>
        <p:spPr>
          <a:xfrm>
            <a:off x="5720561" y="170428"/>
            <a:ext cx="3304903" cy="791737"/>
          </a:xfrm>
          <a:prstGeom prst="rect">
            <a:avLst/>
          </a:prstGeom>
        </p:spPr>
        <p:txBody>
          <a:bodyPr vert="horz" wrap="square" lIns="72000" tIns="72000" rIns="72000" bIns="72000" rtlCol="0">
            <a:spAutoFit/>
          </a:bodyPr>
          <a:lstStyle/>
          <a:p>
            <a:pPr algn="ctr"/>
            <a:r>
              <a:rPr lang="en-IN" sz="1200" b="1" dirty="0"/>
              <a:t>SAS Platform Team: BI Big Data</a:t>
            </a:r>
          </a:p>
          <a:p>
            <a:pPr algn="ctr"/>
            <a:r>
              <a:rPr lang="en-IN" sz="1200" b="1" dirty="0"/>
              <a:t>Analytics</a:t>
            </a:r>
          </a:p>
          <a:p>
            <a:endParaRPr lang="en-US" sz="1800" dirty="0" smtClean="0"/>
          </a:p>
        </p:txBody>
      </p:sp>
      <p:sp>
        <p:nvSpPr>
          <p:cNvPr id="19" name="TextBox 18">
            <a:extLst>
              <a:ext uri="{FF2B5EF4-FFF2-40B4-BE49-F238E27FC236}">
                <a16:creationId xmlns:a16="http://schemas.microsoft.com/office/drawing/2014/main" id="{73B5C96D-9622-481D-85C6-1FC5BFC2AACE}"/>
              </a:ext>
            </a:extLst>
          </p:cNvPr>
          <p:cNvSpPr txBox="1"/>
          <p:nvPr/>
        </p:nvSpPr>
        <p:spPr>
          <a:xfrm>
            <a:off x="7534684" y="3772908"/>
            <a:ext cx="3828080" cy="584775"/>
          </a:xfrm>
          <a:prstGeom prst="rect">
            <a:avLst/>
          </a:prstGeom>
          <a:noFill/>
        </p:spPr>
        <p:txBody>
          <a:bodyPr wrap="square" rtlCol="0">
            <a:spAutoFit/>
          </a:bodyPr>
          <a:lstStyle/>
          <a:p>
            <a:pPr algn="ctr"/>
            <a:r>
              <a:rPr lang="en-IN" sz="1600" dirty="0" smtClean="0"/>
              <a:t>Evaluating the model and fine tuning for best results</a:t>
            </a:r>
            <a:endParaRPr lang="en-IN" sz="1600" dirty="0"/>
          </a:p>
        </p:txBody>
      </p:sp>
      <p:sp>
        <p:nvSpPr>
          <p:cNvPr id="21" name="Rounded Rectangle 20"/>
          <p:cNvSpPr/>
          <p:nvPr/>
        </p:nvSpPr>
        <p:spPr>
          <a:xfrm>
            <a:off x="7328680" y="772934"/>
            <a:ext cx="4433751" cy="5719512"/>
          </a:xfrm>
          <a:prstGeom prst="roundRect">
            <a:avLst/>
          </a:prstGeom>
          <a:noFill/>
          <a:ln>
            <a:solidFill>
              <a:schemeClr val="accent1"/>
            </a:solid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
        <p:nvSpPr>
          <p:cNvPr id="24" name="Rectangle 23"/>
          <p:cNvSpPr/>
          <p:nvPr/>
        </p:nvSpPr>
        <p:spPr>
          <a:xfrm>
            <a:off x="616226" y="1719590"/>
            <a:ext cx="6096000" cy="4247317"/>
          </a:xfrm>
          <a:prstGeom prst="rect">
            <a:avLst/>
          </a:prstGeom>
        </p:spPr>
        <p:txBody>
          <a:bodyPr>
            <a:spAutoFit/>
          </a:bodyPr>
          <a:lstStyle/>
          <a:p>
            <a:pPr marL="522252" lvl="1" indent="-342900">
              <a:buFont typeface="+mj-lt"/>
              <a:buAutoNum type="arabicPeriod"/>
            </a:pPr>
            <a:r>
              <a:rPr lang="en-IN" sz="1600" dirty="0"/>
              <a:t>Data Ingestion from </a:t>
            </a:r>
            <a:r>
              <a:rPr lang="en-IN" sz="1600" dirty="0" err="1"/>
              <a:t>ServiceNow</a:t>
            </a:r>
            <a:r>
              <a:rPr lang="en-IN" sz="1600" dirty="0"/>
              <a:t> (SNOW)</a:t>
            </a:r>
          </a:p>
          <a:p>
            <a:pPr marL="696842" lvl="2" indent="-342900">
              <a:buFont typeface="Wingdings" panose="05000000000000000000" pitchFamily="2" charset="2"/>
              <a:buChar char="§"/>
            </a:pPr>
            <a:r>
              <a:rPr lang="en-IN" sz="1400" dirty="0"/>
              <a:t>Using </a:t>
            </a:r>
            <a:r>
              <a:rPr lang="en-IN" sz="1400" dirty="0" smtClean="0"/>
              <a:t>REST API </a:t>
            </a:r>
            <a:r>
              <a:rPr lang="en-IN" sz="1400" dirty="0"/>
              <a:t>provided by SNOW</a:t>
            </a:r>
          </a:p>
          <a:p>
            <a:pPr marL="522252" lvl="1" indent="-342900">
              <a:buFont typeface="+mj-lt"/>
              <a:buAutoNum type="arabicPeriod"/>
            </a:pPr>
            <a:r>
              <a:rPr lang="en-IN" sz="1600" dirty="0"/>
              <a:t>Parse the JSON file and obtain the dataset (corpus) for training</a:t>
            </a:r>
          </a:p>
          <a:p>
            <a:pPr marL="522252" lvl="1" indent="-342900">
              <a:buFont typeface="+mj-lt"/>
              <a:buAutoNum type="arabicPeriod"/>
            </a:pPr>
            <a:r>
              <a:rPr lang="en-IN" sz="1600" dirty="0"/>
              <a:t>Implement common NLP techniques for Data cleansing  (removal of stop words, stemming, </a:t>
            </a:r>
            <a:r>
              <a:rPr lang="en-IN" sz="1600" dirty="0" err="1"/>
              <a:t>etc</a:t>
            </a:r>
            <a:r>
              <a:rPr lang="en-IN" sz="1600" dirty="0"/>
              <a:t>)</a:t>
            </a:r>
          </a:p>
          <a:p>
            <a:pPr marL="522252" lvl="1" indent="-342900">
              <a:buFont typeface="+mj-lt"/>
              <a:buAutoNum type="arabicPeriod"/>
            </a:pPr>
            <a:r>
              <a:rPr lang="en-IN" sz="1600" dirty="0"/>
              <a:t>Convert the document into a trainable model by converting the words into a vector format</a:t>
            </a:r>
          </a:p>
          <a:p>
            <a:pPr marL="522252" lvl="1" indent="-342900">
              <a:buFont typeface="+mj-lt"/>
              <a:buAutoNum type="arabicPeriod"/>
            </a:pPr>
            <a:r>
              <a:rPr lang="en-IN" sz="1600" dirty="0"/>
              <a:t>Visualize the model to find the relationships between the features and apply feature engineering.</a:t>
            </a:r>
          </a:p>
          <a:p>
            <a:pPr marL="522252" lvl="1" indent="-342900">
              <a:buFont typeface="+mj-lt"/>
              <a:buAutoNum type="arabicPeriod"/>
            </a:pPr>
            <a:r>
              <a:rPr lang="en-IN" sz="1600" dirty="0"/>
              <a:t>Classify the model by supervised or unsupervised classification techniques depending on the data insights</a:t>
            </a:r>
          </a:p>
          <a:p>
            <a:pPr marL="522252" lvl="1" indent="-342900">
              <a:buFont typeface="+mj-lt"/>
              <a:buAutoNum type="arabicPeriod"/>
            </a:pPr>
            <a:r>
              <a:rPr lang="en-IN" sz="1600" dirty="0"/>
              <a:t>Train and test the data using multiple algorithms by creating a data pipeline and optimise for maximum accuracy</a:t>
            </a:r>
          </a:p>
          <a:p>
            <a:pPr marL="522252" lvl="1" indent="-342900">
              <a:buFont typeface="+mj-lt"/>
              <a:buAutoNum type="arabicPeriod"/>
            </a:pPr>
            <a:r>
              <a:rPr lang="en-IN" sz="1600" dirty="0"/>
              <a:t>Deploy the model on AWS using Flask or Django</a:t>
            </a:r>
          </a:p>
          <a:p>
            <a:pPr marL="522252" lvl="1" indent="-342900">
              <a:buFont typeface="+mj-lt"/>
              <a:buAutoNum type="arabicPeriod"/>
            </a:pPr>
            <a:r>
              <a:rPr lang="en-IN" sz="1600" dirty="0"/>
              <a:t>Integrate with SNOW REST API</a:t>
            </a:r>
          </a:p>
          <a:p>
            <a:pPr marL="522252" lvl="1" indent="-342900">
              <a:buFont typeface="+mj-lt"/>
              <a:buAutoNum type="arabicPeriod"/>
            </a:pPr>
            <a:r>
              <a:rPr lang="en-IN" sz="1600" dirty="0"/>
              <a:t>Expand the solution globally.</a:t>
            </a:r>
          </a:p>
        </p:txBody>
      </p:sp>
      <p:sp>
        <p:nvSpPr>
          <p:cNvPr id="26" name="Rounded Rectangle 25"/>
          <p:cNvSpPr/>
          <p:nvPr/>
        </p:nvSpPr>
        <p:spPr>
          <a:xfrm>
            <a:off x="616226" y="1575033"/>
            <a:ext cx="6267899" cy="4686868"/>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US" sz="1400" dirty="0" smtClean="0"/>
          </a:p>
        </p:txBody>
      </p:sp>
    </p:spTree>
    <p:extLst>
      <p:ext uri="{BB962C8B-B14F-4D97-AF65-F5344CB8AC3E}">
        <p14:creationId xmlns:p14="http://schemas.microsoft.com/office/powerpoint/2010/main" val="192542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hteck 133"/>
          <p:cNvSpPr/>
          <p:nvPr/>
        </p:nvSpPr>
        <p:spPr>
          <a:xfrm>
            <a:off x="2205" y="0"/>
            <a:ext cx="12187591" cy="6858000"/>
          </a:xfrm>
          <a:prstGeom prst="rect">
            <a:avLst/>
          </a:prstGeom>
          <a:solidFill>
            <a:srgbClr val="003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platzhalter 2"/>
          <p:cNvSpPr>
            <a:spLocks noGrp="1"/>
          </p:cNvSpPr>
          <p:nvPr>
            <p:ph type="body" sz="quarter" idx="19"/>
          </p:nvPr>
        </p:nvSpPr>
        <p:spPr/>
        <p:txBody>
          <a:bodyPr/>
          <a:lstStyle/>
          <a:p>
            <a:endParaRPr lang="de-DE" dirty="0"/>
          </a:p>
        </p:txBody>
      </p:sp>
      <p:sp>
        <p:nvSpPr>
          <p:cNvPr id="59" name="Textplatzhalter 58"/>
          <p:cNvSpPr>
            <a:spLocks noGrp="1"/>
          </p:cNvSpPr>
          <p:nvPr>
            <p:ph type="body" sz="quarter" idx="14"/>
          </p:nvPr>
        </p:nvSpPr>
        <p:spPr/>
        <p:txBody>
          <a:bodyPr/>
          <a:lstStyle/>
          <a:p>
            <a:r>
              <a:rPr lang="en-GB" dirty="0" smtClean="0"/>
              <a:t>Thank you….!</a:t>
            </a:r>
            <a:endParaRPr lang="en-GB" dirty="0"/>
          </a:p>
        </p:txBody>
      </p:sp>
      <p:pic>
        <p:nvPicPr>
          <p:cNvPr id="43"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1"/>
            <a:ext cx="6093795" cy="6308020"/>
          </a:xfrm>
          <a:prstGeom prst="rect">
            <a:avLst/>
          </a:prstGeom>
        </p:spPr>
      </p:pic>
    </p:spTree>
    <p:extLst>
      <p:ext uri="{BB962C8B-B14F-4D97-AF65-F5344CB8AC3E}">
        <p14:creationId xmlns:p14="http://schemas.microsoft.com/office/powerpoint/2010/main" val="7915507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AZ Technology_Global_Master_16_9_June_2017">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1E4E79"/>
      </a:accent5>
      <a:accent6>
        <a:srgbClr val="70AD47"/>
      </a:accent6>
      <a:hlink>
        <a:srgbClr val="0563C1"/>
      </a:hlink>
      <a:folHlink>
        <a:srgbClr val="954F7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Words>
  <Application>Microsoft Office PowerPoint</Application>
  <PresentationFormat>Widescreen</PresentationFormat>
  <Paragraphs>118</Paragraphs>
  <Slides>6</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vt:i4>
      </vt:variant>
    </vt:vector>
  </HeadingPairs>
  <TitlesOfParts>
    <vt:vector size="16" baseType="lpstr">
      <vt:lpstr>Allianz Neo</vt:lpstr>
      <vt:lpstr>Arial</vt:lpstr>
      <vt:lpstr>Calibri</vt:lpstr>
      <vt:lpstr>Segoe UI</vt:lpstr>
      <vt:lpstr>Symbol</vt:lpstr>
      <vt:lpstr>Verdana</vt:lpstr>
      <vt:lpstr>Wingdings</vt:lpstr>
      <vt:lpstr>1_AZ Technology_Global_Master_16_9_June_2017</vt:lpstr>
      <vt:lpstr>think-cell Slide</vt:lpstr>
      <vt:lpstr>Worksheet</vt:lpstr>
      <vt:lpstr>PowerPoint Presentation</vt:lpstr>
      <vt:lpstr>PowerPoint Presentation</vt:lpstr>
      <vt:lpstr>PowerPoint Presentation</vt:lpstr>
      <vt:lpstr>Current Scenario</vt:lpstr>
      <vt:lpstr>Proposed Solution</vt:lpstr>
      <vt:lpstr>PowerPoint Presentation</vt:lpstr>
    </vt:vector>
  </TitlesOfParts>
  <Company>Allianz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Nair, Aswathy (Allianz Technology)</dc:creator>
  <cp:lastModifiedBy>Sasidharan, Siju (Allianz Technology)</cp:lastModifiedBy>
  <cp:revision>184</cp:revision>
  <dcterms:created xsi:type="dcterms:W3CDTF">2020-03-18T12:00:49Z</dcterms:created>
  <dcterms:modified xsi:type="dcterms:W3CDTF">2020-05-20T08:15:05Z</dcterms:modified>
</cp:coreProperties>
</file>