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206"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9FD6B-CC67-52A9-4D67-DCE0503838D8}"/>
              </a:ext>
            </a:extLst>
          </p:cNvPr>
          <p:cNvSpPr txBox="1"/>
          <p:nvPr/>
        </p:nvSpPr>
        <p:spPr>
          <a:xfrm>
            <a:off x="381000" y="590550"/>
            <a:ext cx="8153400" cy="2800767"/>
          </a:xfrm>
          <a:prstGeom prst="rect">
            <a:avLst/>
          </a:prstGeom>
          <a:noFill/>
        </p:spPr>
        <p:txBody>
          <a:bodyPr wrap="square" rtlCol="0">
            <a:spAutoFit/>
          </a:bodyPr>
          <a:lstStyle/>
          <a:p>
            <a:pPr algn="ctr"/>
            <a:r>
              <a:rPr lang="en-US" sz="2400" b="1" i="0" dirty="0">
                <a:effectLst/>
                <a:highlight>
                  <a:srgbClr val="FFFFFF"/>
                </a:highlight>
                <a:latin typeface="Arial" panose="020B0604020202020204" pitchFamily="34" charset="0"/>
              </a:rPr>
              <a:t>Protecting User Password Keys at rest (on the Disk)</a:t>
            </a:r>
          </a:p>
          <a:p>
            <a:pPr algn="ctr"/>
            <a:endParaRPr lang="en-US" sz="2400" dirty="0">
              <a:highlight>
                <a:srgbClr val="FFFFFF"/>
              </a:highlight>
              <a:latin typeface="Arial" panose="020B0604020202020204" pitchFamily="34" charset="0"/>
            </a:endParaRPr>
          </a:p>
          <a:p>
            <a:endParaRPr lang="en-US" sz="2000" b="1" dirty="0">
              <a:highlight>
                <a:srgbClr val="FFFFFF"/>
              </a:highlight>
              <a:latin typeface="Arial" panose="020B0604020202020204" pitchFamily="34" charset="0"/>
            </a:endParaRPr>
          </a:p>
          <a:p>
            <a:r>
              <a:rPr lang="en-US" sz="2000" b="1" dirty="0">
                <a:highlight>
                  <a:srgbClr val="FFFFFF"/>
                </a:highlight>
                <a:latin typeface="Arial" panose="020B0604020202020204" pitchFamily="34" charset="0"/>
              </a:rPr>
              <a:t>Category </a:t>
            </a:r>
            <a:r>
              <a:rPr lang="en-US" sz="2400" dirty="0">
                <a:highlight>
                  <a:srgbClr val="FFFFFF"/>
                </a:highlight>
                <a:latin typeface="Arial" panose="020B0604020202020204" pitchFamily="34" charset="0"/>
              </a:rPr>
              <a:t>     : </a:t>
            </a:r>
            <a:r>
              <a:rPr lang="en-US" sz="2000" dirty="0">
                <a:highlight>
                  <a:srgbClr val="FFFFFF"/>
                </a:highlight>
                <a:latin typeface="Arial" panose="020B0604020202020204" pitchFamily="34" charset="0"/>
              </a:rPr>
              <a:t>System software, File security</a:t>
            </a:r>
          </a:p>
          <a:p>
            <a:r>
              <a:rPr lang="en-US" sz="2000" b="1" dirty="0">
                <a:highlight>
                  <a:srgbClr val="FFFFFF"/>
                </a:highlight>
                <a:latin typeface="Arial" panose="020B0604020202020204" pitchFamily="34" charset="0"/>
              </a:rPr>
              <a:t>Team Scope  </a:t>
            </a:r>
            <a:r>
              <a:rPr lang="en-US" sz="2400" dirty="0">
                <a:highlight>
                  <a:srgbClr val="FFFFFF"/>
                </a:highlight>
                <a:latin typeface="Arial" panose="020B0604020202020204" pitchFamily="34" charset="0"/>
              </a:rPr>
              <a:t>: </a:t>
            </a:r>
            <a:r>
              <a:rPr lang="en-US" sz="2000" dirty="0">
                <a:highlight>
                  <a:srgbClr val="FFFFFF"/>
                </a:highlight>
                <a:latin typeface="Arial" panose="020B0604020202020204" pitchFamily="34" charset="0"/>
              </a:rPr>
              <a:t>Developing a application to encrypt and decrypt the files of the user.</a:t>
            </a:r>
          </a:p>
          <a:p>
            <a:r>
              <a:rPr lang="en-US" sz="2000" b="1" dirty="0">
                <a:highlight>
                  <a:srgbClr val="FFFFFF"/>
                </a:highlight>
                <a:latin typeface="Arial" panose="020B0604020202020204" pitchFamily="34" charset="0"/>
              </a:rPr>
              <a:t>Pre-requisite : </a:t>
            </a:r>
            <a:r>
              <a:rPr lang="en-US" sz="2000" dirty="0">
                <a:highlight>
                  <a:srgbClr val="FFFFFF"/>
                </a:highlight>
                <a:latin typeface="Arial" panose="020B0604020202020204" pitchFamily="34" charset="0"/>
              </a:rPr>
              <a:t>Linux operations, Crypto Algorithms. Any programming language is suited for system software like C,C++,</a:t>
            </a:r>
            <a:r>
              <a:rPr lang="en-US" sz="2000" dirty="0" err="1">
                <a:highlight>
                  <a:srgbClr val="FFFFFF"/>
                </a:highlight>
                <a:latin typeface="Arial" panose="020B0604020202020204" pitchFamily="34" charset="0"/>
              </a:rPr>
              <a:t>Python,Java</a:t>
            </a:r>
            <a:r>
              <a:rPr lang="en-US" sz="2000" dirty="0">
                <a:highlight>
                  <a:srgbClr val="FFFFFF"/>
                </a:highlight>
                <a:latin typeface="Arial" panose="020B0604020202020204" pitchFamily="34" charset="0"/>
              </a:rPr>
              <a:t>.</a:t>
            </a:r>
            <a:endParaRPr lang="en-IN"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5891BF1B-7E4C-99B3-CD91-652D5E68A177}"/>
              </a:ext>
            </a:extLst>
          </p:cNvPr>
          <p:cNvSpPr txBox="1"/>
          <p:nvPr/>
        </p:nvSpPr>
        <p:spPr>
          <a:xfrm>
            <a:off x="381000" y="895350"/>
            <a:ext cx="80772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To enhance the security of user passwords keys stored on disk by implementing a system using AES-256 encryption for robust security. </a:t>
            </a:r>
          </a:p>
          <a:p>
            <a:pPr marL="342900" indent="-342900">
              <a:buFont typeface="Arial" panose="020B0604020202020204" pitchFamily="34" charset="0"/>
              <a:buChar char="•"/>
            </a:pPr>
            <a:r>
              <a:rPr lang="en-US" sz="2400" dirty="0"/>
              <a:t>Utilize a passphrase-based key derivation function (PBKDF2) to generate encryption keys from user pass phrases, enhancing protection against brute force attacks. Store keys and salt securely ,using random bytes for key generation and salts to prevent attacks. </a:t>
            </a:r>
          </a:p>
          <a:p>
            <a:pPr marL="342900" indent="-342900">
              <a:buFont typeface="Arial" panose="020B0604020202020204" pitchFamily="34" charset="0"/>
              <a:buChar char="•"/>
            </a:pPr>
            <a:r>
              <a:rPr lang="en-US" sz="2400" dirty="0"/>
              <a:t>Encrypt files and directories by encrypting their content and securely storing encryption keys with user derived keys.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683AAB67-CBB2-2CA6-A8E4-02D88FFFA996}"/>
              </a:ext>
            </a:extLst>
          </p:cNvPr>
          <p:cNvSpPr txBox="1"/>
          <p:nvPr/>
        </p:nvSpPr>
        <p:spPr>
          <a:xfrm>
            <a:off x="457200" y="1123950"/>
            <a:ext cx="8229600" cy="3970318"/>
          </a:xfrm>
          <a:prstGeom prst="rect">
            <a:avLst/>
          </a:prstGeom>
          <a:noFill/>
        </p:spPr>
        <p:txBody>
          <a:bodyPr wrap="square" rtlCol="0">
            <a:spAutoFit/>
          </a:bodyPr>
          <a:lstStyle/>
          <a:p>
            <a:pPr marL="342900" indent="-342900">
              <a:buFont typeface="Wingdings" panose="05000000000000000000" pitchFamily="2" charset="2"/>
              <a:buChar char="Ø"/>
            </a:pPr>
            <a:r>
              <a:rPr lang="en-US" b="1" dirty="0"/>
              <a:t>AES-256 Encryption </a:t>
            </a:r>
            <a:r>
              <a:rPr lang="en-US" dirty="0"/>
              <a:t>:</a:t>
            </a:r>
          </a:p>
          <a:p>
            <a:r>
              <a:rPr lang="en-US" dirty="0"/>
              <a:t>	1)Uses AES-256 in CFB mode for encryption and decrypting.</a:t>
            </a:r>
            <a:endParaRPr lang="en-IN" dirty="0"/>
          </a:p>
          <a:p>
            <a:pPr marL="285750" indent="-285750">
              <a:buFont typeface="Wingdings" panose="05000000000000000000" pitchFamily="2" charset="2"/>
              <a:buChar char="Ø"/>
            </a:pPr>
            <a:r>
              <a:rPr lang="en-IN" b="1" dirty="0"/>
              <a:t>Random key generation :</a:t>
            </a:r>
          </a:p>
          <a:p>
            <a:pPr lvl="1"/>
            <a:r>
              <a:rPr lang="en-IN" b="1" dirty="0"/>
              <a:t>	</a:t>
            </a:r>
            <a:r>
              <a:rPr lang="en-US" dirty="0"/>
              <a:t>2)Generates a random 256-bit (32byte) key for encrypting file content.</a:t>
            </a:r>
            <a:endParaRPr lang="en-IN" b="1" dirty="0"/>
          </a:p>
          <a:p>
            <a:pPr marL="285750" indent="-285750">
              <a:buFont typeface="Wingdings" panose="05000000000000000000" pitchFamily="2" charset="2"/>
              <a:buChar char="Ø"/>
            </a:pPr>
            <a:r>
              <a:rPr lang="en-IN" b="1" dirty="0"/>
              <a:t>Passphrase-Based Key Derivation:</a:t>
            </a:r>
          </a:p>
          <a:p>
            <a:pPr lvl="2"/>
            <a:r>
              <a:rPr lang="en-IN" dirty="0"/>
              <a:t>3)</a:t>
            </a:r>
            <a:r>
              <a:rPr lang="en-US" dirty="0"/>
              <a:t> Uses PBKDF2 to derive a key encryption key from a user-provided passphrase and a randomly generated salt, adding an extra layer of security.</a:t>
            </a:r>
            <a:endParaRPr lang="en-IN" b="1" dirty="0"/>
          </a:p>
          <a:p>
            <a:pPr marL="285750" indent="-285750">
              <a:buFont typeface="Wingdings" panose="05000000000000000000" pitchFamily="2" charset="2"/>
              <a:buChar char="Ø"/>
            </a:pPr>
            <a:r>
              <a:rPr lang="en-US" b="1" dirty="0"/>
              <a:t>Secure Storage of Encrypted Keys:</a:t>
            </a:r>
          </a:p>
          <a:p>
            <a:pPr lvl="2"/>
            <a:r>
              <a:rPr lang="en-US" dirty="0"/>
              <a:t>4)Stores encrypted keys in separate ‘.</a:t>
            </a:r>
            <a:r>
              <a:rPr lang="en-US" dirty="0" err="1"/>
              <a:t>enc.key</a:t>
            </a:r>
            <a:r>
              <a:rPr lang="en-US" dirty="0"/>
              <a:t>’ or .</a:t>
            </a:r>
            <a:r>
              <a:rPr lang="en-US" dirty="0" err="1"/>
              <a:t>enc_key</a:t>
            </a:r>
            <a:r>
              <a:rPr lang="en-US" dirty="0"/>
              <a:t>’ files.</a:t>
            </a:r>
            <a:endParaRPr lang="en-US" b="1" dirty="0"/>
          </a:p>
          <a:p>
            <a:pPr marL="285750" indent="-285750">
              <a:buFont typeface="Wingdings" panose="05000000000000000000" pitchFamily="2" charset="2"/>
              <a:buChar char="Ø"/>
            </a:pPr>
            <a:r>
              <a:rPr lang="en-IN" b="1" dirty="0"/>
              <a:t>Automatic File Management:</a:t>
            </a:r>
          </a:p>
          <a:p>
            <a:pPr lvl="2"/>
            <a:r>
              <a:rPr lang="en-IN" dirty="0"/>
              <a:t>5)</a:t>
            </a:r>
            <a:r>
              <a:rPr lang="en-US" dirty="0"/>
              <a:t> Handles renaming and moving files during encryption/decryption processes.</a:t>
            </a:r>
          </a:p>
          <a:p>
            <a:pPr lvl="2"/>
            <a:endParaRPr lang="en-US" dirty="0"/>
          </a:p>
          <a:p>
            <a:pPr lvl="2"/>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55AAA2-853E-E11F-AC76-462F8AB7B8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3999" cy="48106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3" name="Picture 2">
            <a:extLst>
              <a:ext uri="{FF2B5EF4-FFF2-40B4-BE49-F238E27FC236}">
                <a16:creationId xmlns:a16="http://schemas.microsoft.com/office/drawing/2014/main" id="{E4B7403D-4EDD-FEC1-4201-EEE8E5740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47749"/>
            <a:ext cx="8001000" cy="37764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7" name="Rectangle 4">
            <a:extLst>
              <a:ext uri="{FF2B5EF4-FFF2-40B4-BE49-F238E27FC236}">
                <a16:creationId xmlns:a16="http://schemas.microsoft.com/office/drawing/2014/main" id="{6BC004A9-68C0-C809-B139-938E8D026E2C}"/>
              </a:ext>
            </a:extLst>
          </p:cNvPr>
          <p:cNvSpPr>
            <a:spLocks noChangeArrowheads="1"/>
          </p:cNvSpPr>
          <p:nvPr/>
        </p:nvSpPr>
        <p:spPr bwMode="auto">
          <a:xfrm>
            <a:off x="381000" y="555625"/>
            <a:ext cx="7772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1)</a:t>
            </a:r>
            <a:r>
              <a:rPr lang="en-US" altLang="en-US" b="1" dirty="0" err="1">
                <a:latin typeface="Arial" panose="020B0604020202020204" pitchFamily="34" charset="0"/>
              </a:rPr>
              <a:t>Tkinter</a:t>
            </a:r>
            <a:r>
              <a:rPr lang="en-US" altLang="en-US" b="1" dirty="0">
                <a:latin typeface="Arial" panose="020B0604020202020204" pitchFamily="34"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tkinter</a:t>
            </a:r>
            <a:r>
              <a:rPr kumimoji="0" lang="en-US" altLang="en-US" b="0" i="0" u="none" strike="noStrike" cap="none" normalizeH="0" baseline="0" dirty="0">
                <a:ln>
                  <a:noFill/>
                </a:ln>
                <a:solidFill>
                  <a:schemeClr val="tx1"/>
                </a:solidFill>
                <a:effectLst/>
              </a:rPr>
              <a:t>: Python's standard GUI (Graphical User Interface) toolkit for creating and managing windows, dialogs, buttons,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Modules and classes used: </a:t>
            </a:r>
            <a:r>
              <a:rPr kumimoji="0" lang="en-US" altLang="en-US" b="0" i="0" u="none" strike="noStrike" cap="none" normalizeH="0" baseline="0" dirty="0" err="1">
                <a:ln>
                  <a:noFill/>
                </a:ln>
                <a:solidFill>
                  <a:schemeClr val="tx1"/>
                </a:solidFill>
                <a:effectLst/>
              </a:rPr>
              <a:t>tk</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tk.Frame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tk.Label</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tk.Entry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tk.Button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tk.Toplevel</a:t>
            </a:r>
            <a:r>
              <a:rPr kumimoji="0" lang="en-US" altLang="en-US"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Submodules used: </a:t>
            </a:r>
            <a:r>
              <a:rPr kumimoji="0" lang="en-US" altLang="en-US" b="0" i="0" u="none" strike="noStrike" cap="none" normalizeH="0" baseline="0" dirty="0" err="1">
                <a:ln>
                  <a:noFill/>
                </a:ln>
                <a:solidFill>
                  <a:schemeClr val="tx1"/>
                </a:solidFill>
                <a:effectLst/>
              </a:rPr>
              <a:t>tkinter.filedialog</a:t>
            </a:r>
            <a:r>
              <a:rPr kumimoji="0" lang="en-US" altLang="en-US" b="0" i="0" u="none" strike="noStrike" cap="none" normalizeH="0" baseline="0" dirty="0">
                <a:ln>
                  <a:noFill/>
                </a:ln>
                <a:solidFill>
                  <a:schemeClr val="tx1"/>
                </a:solidFill>
                <a:effectLst/>
              </a:rPr>
              <a:t> (for opening file and folder dialogs), </a:t>
            </a:r>
            <a:r>
              <a:rPr kumimoji="0" lang="en-US" altLang="en-US" b="0" i="0" u="none" strike="noStrike" cap="none" normalizeH="0" baseline="0" dirty="0" err="1">
                <a:ln>
                  <a:noFill/>
                </a:ln>
                <a:solidFill>
                  <a:schemeClr val="tx1"/>
                </a:solidFill>
                <a:effectLst/>
              </a:rPr>
              <a:t>tkinter.messagebox</a:t>
            </a:r>
            <a:r>
              <a:rPr kumimoji="0" lang="en-US" altLang="en-US" b="0" i="0" u="none" strike="noStrike" cap="none" normalizeH="0" baseline="0" dirty="0">
                <a:ln>
                  <a:noFill/>
                </a:ln>
                <a:solidFill>
                  <a:schemeClr val="tx1"/>
                </a:solidFill>
                <a:effectLst/>
              </a:rPr>
              <a:t> (for displaying message boxes), </a:t>
            </a:r>
            <a:r>
              <a:rPr kumimoji="0" lang="en-US" altLang="en-US" b="0" i="0" u="none" strike="noStrike" cap="none" normalizeH="0" baseline="0" dirty="0" err="1">
                <a:ln>
                  <a:noFill/>
                </a:ln>
                <a:solidFill>
                  <a:schemeClr val="tx1"/>
                </a:solidFill>
                <a:effectLst/>
              </a:rPr>
              <a:t>tkinter.simpledialog</a:t>
            </a:r>
            <a:r>
              <a:rPr kumimoji="0" lang="en-US" altLang="en-US" b="0" i="0" u="none" strike="noStrike" cap="none" normalizeH="0" baseline="0" dirty="0">
                <a:ln>
                  <a:noFill/>
                </a:ln>
                <a:solidFill>
                  <a:schemeClr val="tx1"/>
                </a:solidFill>
                <a:effectLst/>
              </a:rPr>
              <a:t> (for simple dialogs).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Threading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threading: Used for running tasks concurrently with threads (Thread).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queue: Used for communication between threads (</a:t>
            </a:r>
            <a:r>
              <a:rPr kumimoji="0" lang="en-US" altLang="en-US" b="0" i="0" u="none" strike="noStrike" cap="none" normalizeH="0" baseline="0" dirty="0" err="1">
                <a:ln>
                  <a:noFill/>
                </a:ln>
                <a:solidFill>
                  <a:schemeClr val="tx1"/>
                </a:solidFill>
                <a:effectLst/>
              </a:rPr>
              <a:t>queue.Queue</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Cryptography Libraries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Crypto.Cipher.AES</a:t>
            </a:r>
            <a:r>
              <a:rPr kumimoji="0" lang="en-US" altLang="en-US" b="0" i="0" u="none" strike="noStrike" cap="none" normalizeH="0" baseline="0" dirty="0">
                <a:ln>
                  <a:noFill/>
                </a:ln>
                <a:solidFill>
                  <a:schemeClr val="tx1"/>
                </a:solidFill>
                <a:effectLst/>
              </a:rPr>
              <a:t>: From the </a:t>
            </a:r>
            <a:r>
              <a:rPr kumimoji="0" lang="en-US" altLang="en-US" b="0" i="0" u="none" strike="noStrike" cap="none" normalizeH="0" baseline="0" dirty="0" err="1">
                <a:ln>
                  <a:noFill/>
                </a:ln>
                <a:solidFill>
                  <a:schemeClr val="tx1"/>
                </a:solidFill>
                <a:effectLst/>
              </a:rPr>
              <a:t>pycryptodome</a:t>
            </a:r>
            <a:r>
              <a:rPr kumimoji="0" lang="en-US" altLang="en-US" b="0" i="0" u="none" strike="noStrike" cap="none" normalizeH="0" baseline="0" dirty="0">
                <a:ln>
                  <a:noFill/>
                </a:ln>
                <a:solidFill>
                  <a:schemeClr val="tx1"/>
                </a:solidFill>
                <a:effectLst/>
              </a:rPr>
              <a:t> package, provides AES encryption and decryption (</a:t>
            </a:r>
            <a:r>
              <a:rPr kumimoji="0" lang="en-US" altLang="en-US" b="0" i="0" u="none" strike="noStrike" cap="none" normalizeH="0" baseline="0" dirty="0" err="1">
                <a:ln>
                  <a:noFill/>
                </a:ln>
                <a:solidFill>
                  <a:schemeClr val="tx1"/>
                </a:solidFill>
                <a:effectLst/>
              </a:rPr>
              <a:t>AES.new</a:t>
            </a:r>
            <a:r>
              <a:rPr kumimoji="0" lang="en-US" altLang="en-US"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Crypto.Random.get_random_bytes</a:t>
            </a:r>
            <a:r>
              <a:rPr kumimoji="0" lang="en-US" altLang="en-US" b="0" i="0" u="none" strike="noStrike" cap="none" normalizeH="0" baseline="0" dirty="0">
                <a:ln>
                  <a:noFill/>
                </a:ln>
                <a:solidFill>
                  <a:schemeClr val="tx1"/>
                </a:solidFill>
                <a:effectLst/>
              </a:rPr>
              <a:t>: Generates cryptographically secure random bytes (</a:t>
            </a:r>
            <a:r>
              <a:rPr kumimoji="0" lang="en-US" altLang="en-US" b="0" i="0" u="none" strike="noStrike" cap="none" normalizeH="0" baseline="0" dirty="0" err="1">
                <a:ln>
                  <a:noFill/>
                </a:ln>
                <a:solidFill>
                  <a:schemeClr val="tx1"/>
                </a:solidFill>
                <a:effectLst/>
              </a:rPr>
              <a:t>get_random_bytes</a:t>
            </a:r>
            <a:r>
              <a:rPr kumimoji="0" lang="en-US" altLang="en-US" b="0" i="0" u="none" strike="noStrike" cap="none" normalizeH="0" baseline="0" dirty="0">
                <a:ln>
                  <a:noFill/>
                </a:ln>
                <a:solidFill>
                  <a:schemeClr val="tx1"/>
                </a:solidFill>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3" name="TextBox 2">
            <a:extLst>
              <a:ext uri="{FF2B5EF4-FFF2-40B4-BE49-F238E27FC236}">
                <a16:creationId xmlns:a16="http://schemas.microsoft.com/office/drawing/2014/main" id="{A6131FDB-63FF-189A-43EB-EDD5B626D204}"/>
              </a:ext>
            </a:extLst>
          </p:cNvPr>
          <p:cNvSpPr txBox="1"/>
          <p:nvPr/>
        </p:nvSpPr>
        <p:spPr>
          <a:xfrm>
            <a:off x="342900" y="631825"/>
            <a:ext cx="8458200" cy="4616648"/>
          </a:xfrm>
          <a:prstGeom prst="rect">
            <a:avLst/>
          </a:prstGeom>
          <a:noFill/>
        </p:spPr>
        <p:txBody>
          <a:bodyPr wrap="square" rtlCol="0">
            <a:spAutoFit/>
          </a:bodyPr>
          <a:lstStyle/>
          <a:p>
            <a:r>
              <a:rPr lang="en-US" b="1" dirty="0" err="1"/>
              <a:t>Bollineni</a:t>
            </a:r>
            <a:r>
              <a:rPr lang="en-US" b="1" dirty="0"/>
              <a:t> </a:t>
            </a:r>
            <a:r>
              <a:rPr lang="en-US" b="1" dirty="0" err="1"/>
              <a:t>satish</a:t>
            </a:r>
            <a:r>
              <a:rPr lang="en-US" b="1" dirty="0"/>
              <a:t> Chandra </a:t>
            </a:r>
            <a:r>
              <a:rPr lang="en-US" b="1" dirty="0" err="1"/>
              <a:t>kumar</a:t>
            </a:r>
            <a:endParaRPr lang="en-US" b="1" dirty="0"/>
          </a:p>
          <a:p>
            <a:r>
              <a:rPr lang="en-IN" sz="1600" dirty="0">
                <a:cs typeface="Times New Roman" panose="02020603050405020304" pitchFamily="18" charset="0"/>
              </a:rPr>
              <a:t>Cryptography and Security Implementation</a:t>
            </a:r>
            <a:endParaRPr lang="en-IN" sz="1600" b="1" dirty="0">
              <a:cs typeface="Times New Roman" panose="02020603050405020304" pitchFamily="18" charset="0"/>
            </a:endParaRPr>
          </a:p>
          <a:p>
            <a:pPr marL="285750" indent="-285750">
              <a:buFont typeface="Wingdings" panose="05000000000000000000" pitchFamily="2" charset="2"/>
              <a:buChar char="Ø"/>
            </a:pPr>
            <a:r>
              <a:rPr lang="en-IN" sz="1600" dirty="0">
                <a:cs typeface="Times New Roman" panose="02020603050405020304" pitchFamily="18" charset="0"/>
              </a:rPr>
              <a:t>Design and implement encryption and decryption algorithms using AES-256 in CFB mode.</a:t>
            </a:r>
            <a:endParaRPr lang="en-IN" sz="1600" b="1" dirty="0">
              <a:cs typeface="Times New Roman" panose="02020603050405020304" pitchFamily="18" charset="0"/>
            </a:endParaRPr>
          </a:p>
          <a:p>
            <a:pPr marL="285750" indent="-285750">
              <a:buFont typeface="Wingdings" panose="05000000000000000000" pitchFamily="2" charset="2"/>
              <a:buChar char="Ø"/>
            </a:pPr>
            <a:r>
              <a:rPr lang="en-IN" sz="1600" dirty="0">
                <a:cs typeface="Times New Roman" panose="02020603050405020304" pitchFamily="18" charset="0"/>
              </a:rPr>
              <a:t>Develop key management functions, including key generation and derivation using PBKDF2 and HMAC for integrity checks.</a:t>
            </a:r>
            <a:endParaRPr lang="en-IN" sz="1600" b="1" dirty="0">
              <a:cs typeface="Times New Roman" panose="02020603050405020304" pitchFamily="18" charset="0"/>
            </a:endParaRPr>
          </a:p>
          <a:p>
            <a:pPr marL="285750" indent="-285750">
              <a:buFont typeface="Wingdings" panose="05000000000000000000" pitchFamily="2" charset="2"/>
              <a:buChar char="Ø"/>
            </a:pPr>
            <a:r>
              <a:rPr lang="en-IN" sz="1600" dirty="0">
                <a:cs typeface="Times New Roman" panose="02020603050405020304" pitchFamily="18" charset="0"/>
              </a:rPr>
              <a:t>Ensure secure password handling and user authentication.</a:t>
            </a:r>
          </a:p>
          <a:p>
            <a:pPr marL="285750" indent="-285750">
              <a:buFont typeface="Wingdings" panose="05000000000000000000" pitchFamily="2" charset="2"/>
              <a:buChar char="Ø"/>
            </a:pPr>
            <a:r>
              <a:rPr lang="en-IN" sz="1600" dirty="0">
                <a:cs typeface="Times New Roman" panose="02020603050405020304" pitchFamily="18" charset="0"/>
              </a:rPr>
              <a:t>Develop recursive directory processing for encryption and decryption.</a:t>
            </a:r>
            <a:endParaRPr lang="en-IN" sz="1600" b="1" dirty="0">
              <a:cs typeface="Times New Roman" panose="02020603050405020304" pitchFamily="18" charset="0"/>
            </a:endParaRPr>
          </a:p>
          <a:p>
            <a:pPr marL="285750" indent="-285750">
              <a:buFont typeface="Wingdings" panose="05000000000000000000" pitchFamily="2" charset="2"/>
              <a:buChar char="Ø"/>
            </a:pPr>
            <a:r>
              <a:rPr lang="en-IN" sz="1600" b="1" dirty="0">
                <a:cs typeface="Times New Roman" panose="02020603050405020304" pitchFamily="18" charset="0"/>
              </a:rPr>
              <a:t>SKILLS: </a:t>
            </a:r>
            <a:r>
              <a:rPr lang="en-IN" sz="1600" dirty="0">
                <a:cs typeface="Times New Roman" panose="02020603050405020304" pitchFamily="18" charset="0"/>
              </a:rPr>
              <a:t>Strong understanding of cryptography, Python programming, and security best practices. Proficiency in file system operations, experience with multithreading in Python, and problem-solving skills.</a:t>
            </a:r>
            <a:endParaRPr lang="en-IN" sz="1600" b="1" dirty="0">
              <a:cs typeface="Times New Roman" panose="02020603050405020304" pitchFamily="18" charset="0"/>
            </a:endParaRPr>
          </a:p>
          <a:p>
            <a:r>
              <a:rPr lang="en-IN" b="1" dirty="0">
                <a:cs typeface="Times New Roman" panose="02020603050405020304" pitchFamily="18" charset="0"/>
              </a:rPr>
              <a:t>Akhil </a:t>
            </a:r>
            <a:r>
              <a:rPr lang="en-IN" b="1" dirty="0" err="1">
                <a:cs typeface="Times New Roman" panose="02020603050405020304" pitchFamily="18" charset="0"/>
              </a:rPr>
              <a:t>Sodinapalli</a:t>
            </a:r>
            <a:endParaRPr lang="en-IN" b="1" dirty="0">
              <a:cs typeface="Times New Roman" panose="02020603050405020304" pitchFamily="18" charset="0"/>
            </a:endParaRPr>
          </a:p>
          <a:p>
            <a:r>
              <a:rPr lang="en-IN" sz="1600" dirty="0">
                <a:cs typeface="Times New Roman" panose="02020603050405020304" pitchFamily="18" charset="0"/>
              </a:rPr>
              <a:t>GUI Development</a:t>
            </a:r>
            <a:endParaRPr lang="en-IN" sz="1600" b="1" dirty="0">
              <a:cs typeface="Times New Roman" panose="02020603050405020304" pitchFamily="18" charset="0"/>
            </a:endParaRPr>
          </a:p>
          <a:p>
            <a:pPr marL="285750" indent="-285750">
              <a:buFont typeface="Wingdings" panose="05000000000000000000" pitchFamily="2" charset="2"/>
              <a:buChar char="Ø"/>
            </a:pPr>
            <a:r>
              <a:rPr lang="en-IN" sz="1600" dirty="0">
                <a:cs typeface="Times New Roman" panose="02020603050405020304" pitchFamily="18" charset="0"/>
              </a:rPr>
              <a:t>Design and implement the graphical user interface.</a:t>
            </a:r>
          </a:p>
          <a:p>
            <a:pPr marL="285750" indent="-285750">
              <a:buFont typeface="Wingdings" panose="05000000000000000000" pitchFamily="2" charset="2"/>
              <a:buChar char="Ø"/>
            </a:pPr>
            <a:r>
              <a:rPr lang="en-IN" sz="1600" dirty="0">
                <a:cs typeface="Times New Roman" panose="02020603050405020304" pitchFamily="18" charset="0"/>
              </a:rPr>
              <a:t>Create and manage GUI components such as entry widgets, buttons, progress bars, and message boxes.</a:t>
            </a:r>
          </a:p>
          <a:p>
            <a:pPr marL="285750" indent="-285750">
              <a:buFont typeface="Wingdings" panose="05000000000000000000" pitchFamily="2" charset="2"/>
              <a:buChar char="Ø"/>
            </a:pPr>
            <a:r>
              <a:rPr lang="en-IN" sz="1600" dirty="0">
                <a:cs typeface="Times New Roman" panose="02020603050405020304" pitchFamily="18" charset="0"/>
              </a:rPr>
              <a:t>Implement visual effects like the "Matrix" style display using the Canvas widget.</a:t>
            </a:r>
          </a:p>
          <a:p>
            <a:pPr marL="285750" indent="-285750">
              <a:buFont typeface="Wingdings" panose="05000000000000000000" pitchFamily="2" charset="2"/>
              <a:buChar char="Ø"/>
            </a:pPr>
            <a:r>
              <a:rPr lang="en-IN" sz="1600" b="1" dirty="0">
                <a:cs typeface="Times New Roman" panose="02020603050405020304" pitchFamily="18" charset="0"/>
              </a:rPr>
              <a:t>SKILLS: </a:t>
            </a:r>
            <a:r>
              <a:rPr lang="en-IN" sz="1600" dirty="0">
                <a:cs typeface="Times New Roman" panose="02020603050405020304" pitchFamily="18" charset="0"/>
              </a:rPr>
              <a:t>Experience with GUI development, familiarity with ‘</a:t>
            </a:r>
            <a:r>
              <a:rPr lang="en-IN" sz="1600" dirty="0" err="1">
                <a:cs typeface="Times New Roman" panose="02020603050405020304" pitchFamily="18" charset="0"/>
              </a:rPr>
              <a:t>tkinter</a:t>
            </a:r>
            <a:r>
              <a:rPr lang="en-IN" sz="1600" dirty="0">
                <a:cs typeface="Times New Roman" panose="02020603050405020304" pitchFamily="18" charset="0"/>
              </a:rPr>
              <a:t>’ and user-friendly design</a:t>
            </a:r>
            <a:r>
              <a:rPr lang="en-IN" sz="1600" dirty="0">
                <a:latin typeface="Times New Roman" panose="02020603050405020304" pitchFamily="18" charset="0"/>
                <a:cs typeface="Times New Roman" panose="02020603050405020304" pitchFamily="18" charset="0"/>
              </a:rPr>
              <a:t>.</a:t>
            </a:r>
          </a:p>
          <a:p>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27009811-906E-1DAA-FDB6-D58582BFC72C}"/>
              </a:ext>
            </a:extLst>
          </p:cNvPr>
          <p:cNvSpPr txBox="1"/>
          <p:nvPr/>
        </p:nvSpPr>
        <p:spPr>
          <a:xfrm>
            <a:off x="457200" y="895350"/>
            <a:ext cx="8153400" cy="3970318"/>
          </a:xfrm>
          <a:prstGeom prst="rect">
            <a:avLst/>
          </a:prstGeom>
          <a:noFill/>
        </p:spPr>
        <p:txBody>
          <a:bodyPr wrap="square" rtlCol="0">
            <a:spAutoFit/>
          </a:bodyPr>
          <a:lstStyle/>
          <a:p>
            <a:pPr marL="285750" indent="-285750">
              <a:buFont typeface="Wingdings" panose="05000000000000000000" pitchFamily="2" charset="2"/>
              <a:buChar char="Ø"/>
            </a:pPr>
            <a:r>
              <a:rPr lang="en-IN" dirty="0"/>
              <a:t>I have implemented robust encryption and decryption algorithms using the Advanced Encryption Standard (AES) in CFB mode. Recognizing the critical importance of strong key management, I have integrated PBKDF2 for deriving secure keys from passwords and utilized HMACs for data integrity verification</a:t>
            </a:r>
          </a:p>
          <a:p>
            <a:pPr marL="285750" indent="-285750">
              <a:buFont typeface="Wingdings" panose="05000000000000000000" pitchFamily="2" charset="2"/>
              <a:buChar char="Ø"/>
            </a:pPr>
            <a:r>
              <a:rPr lang="en-US" dirty="0"/>
              <a:t>In terms of file operations, I have extensive experience in manual manipulation of files and directories. This includes reading, writing, and securely deleting files, as well as recursive management of directories.</a:t>
            </a:r>
          </a:p>
          <a:p>
            <a:pPr marL="285750" indent="-285750">
              <a:buFont typeface="Wingdings" panose="05000000000000000000" pitchFamily="2" charset="2"/>
              <a:buChar char="Ø"/>
            </a:pPr>
            <a:r>
              <a:rPr lang="en-US" dirty="0"/>
              <a:t>My proficiency in Python programming has been strengthened through extensive work with standard libraries for system interactions and third-party integrations, leveraging advanced functionalities.</a:t>
            </a:r>
          </a:p>
          <a:p>
            <a:pPr marL="285750" indent="-285750">
              <a:buFont typeface="Wingdings" panose="05000000000000000000" pitchFamily="2" charset="2"/>
              <a:buChar char="Ø"/>
            </a:pPr>
            <a:r>
              <a:rPr lang="en-US" dirty="0"/>
              <a:t>Regarding security, I have implemented secure user authentication mechanisms to safeguard sensitive operations. This includes ensuring that passwords are handled securely and never exposed in plaintext during input.</a:t>
            </a:r>
          </a:p>
          <a:p>
            <a:pPr marL="285750" indent="-285750">
              <a:buFont typeface="Wingdings" panose="05000000000000000000" pitchFamily="2" charset="2"/>
              <a:buChar char="Ø"/>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715</Words>
  <Application>Microsoft Office PowerPoint</Application>
  <PresentationFormat>On-screen Show (16:9)</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PowerPoint Presentation</vt:lpstr>
      <vt:lpstr>Unique Idea Brief (Solution)</vt:lpstr>
      <vt:lpstr>Features Offered</vt:lpstr>
      <vt:lpstr>PowerPoint Presentation</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sathish b</cp:lastModifiedBy>
  <cp:revision>1</cp:revision>
  <dcterms:created xsi:type="dcterms:W3CDTF">2024-07-15T15:34:37Z</dcterms:created>
  <dcterms:modified xsi:type="dcterms:W3CDTF">2024-07-15T17:29:35Z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