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6"/>
    <p:restoredTop sz="94716"/>
  </p:normalViewPr>
  <p:slideViewPr>
    <p:cSldViewPr snapToGrid="0">
      <p:cViewPr varScale="1">
        <p:scale>
          <a:sx n="148" d="100"/>
          <a:sy n="148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3/11/23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2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6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3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7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4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0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7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3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2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0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hilsurnedi5479/Data_Mining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3280B-EB72-4FA6-1BD4-710DE51EB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</a:pPr>
            <a:r>
              <a:rPr lang="en-US" sz="3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Netflix Movies and TV Shows – </a:t>
            </a:r>
            <a:br>
              <a:rPr lang="en-US" sz="3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r>
              <a:rPr lang="en-US" sz="3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Data Analysis using</a:t>
            </a:r>
            <a:br>
              <a:rPr lang="en-US" sz="3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r>
              <a:rPr lang="en-US" sz="3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Exploratory Data Analysis (EDA)</a:t>
            </a:r>
            <a:br>
              <a:rPr lang="en-CA" sz="3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B5F39-773B-1F89-0D6A-319C9D6B2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Akhil Surnedi(C0865688)</a:t>
            </a:r>
          </a:p>
          <a:p>
            <a:r>
              <a:rPr lang="en-US" dirty="0" err="1"/>
              <a:t>Supriya</a:t>
            </a:r>
            <a:r>
              <a:rPr lang="en-US" dirty="0"/>
              <a:t> </a:t>
            </a:r>
            <a:r>
              <a:rPr lang="en-US" dirty="0" err="1"/>
              <a:t>Karnam</a:t>
            </a:r>
            <a:r>
              <a:rPr lang="en-US" dirty="0"/>
              <a:t>(C0867461)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D60585-6616-C587-B1A1-ED0D6D2E5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81" r="25528" b="-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48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54B8-E47E-687F-278B-A617987F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6E75D-50FC-CBB1-7FF1-50FD909C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86151"/>
            <a:ext cx="8267296" cy="4298731"/>
          </a:xfrm>
        </p:spPr>
        <p:txBody>
          <a:bodyPr>
            <a:noAutofit/>
          </a:bodyPr>
          <a:lstStyle/>
          <a:p>
            <a:pPr marL="342900" lvl="0" indent="-342900" algn="just">
              <a:buAutoNum type="arabicPeriod" startAt="6"/>
              <a:tabLst>
                <a:tab pos="457200" algn="l"/>
              </a:tabLst>
            </a:pPr>
            <a:r>
              <a:rPr lang="en-CA" sz="1800" b="1" dirty="0">
                <a:effectLst/>
                <a:ea typeface="SimSun" panose="02010600030101010101" pitchFamily="2" charset="-122"/>
              </a:rPr>
              <a:t>country</a:t>
            </a:r>
            <a:r>
              <a:rPr lang="en-CA" sz="1800" dirty="0">
                <a:effectLst/>
                <a:ea typeface="SimSun" panose="02010600030101010101" pitchFamily="2" charset="-122"/>
              </a:rPr>
              <a:t>: This variable represents the country or countries where the TV show or movie was produced. It is a text variable.</a:t>
            </a:r>
          </a:p>
          <a:p>
            <a:pPr marL="342900" lvl="0" indent="-342900" algn="just">
              <a:buAutoNum type="arabicPeriod" startAt="6"/>
              <a:tabLst>
                <a:tab pos="457200" algn="l"/>
              </a:tabLst>
            </a:pPr>
            <a:r>
              <a:rPr lang="en-CA" sz="1800" b="1" dirty="0" err="1">
                <a:effectLst/>
                <a:ea typeface="SimSun" panose="02010600030101010101" pitchFamily="2" charset="-122"/>
              </a:rPr>
              <a:t>date_added</a:t>
            </a:r>
            <a:r>
              <a:rPr lang="en-CA" sz="1800" dirty="0">
                <a:effectLst/>
                <a:ea typeface="SimSun" panose="02010600030101010101" pitchFamily="2" charset="-122"/>
              </a:rPr>
              <a:t>: This variable represents the date when the TV show or movie was added to Netflix's catalog. It is a date variable.</a:t>
            </a:r>
          </a:p>
          <a:p>
            <a:pPr marL="342900" lvl="0" indent="-342900" algn="just">
              <a:buAutoNum type="arabicPeriod" startAt="6"/>
              <a:tabLst>
                <a:tab pos="457200" algn="l"/>
              </a:tabLst>
            </a:pPr>
            <a:r>
              <a:rPr lang="en-CA" sz="1800" b="1" dirty="0" err="1">
                <a:effectLst/>
                <a:ea typeface="SimSun" panose="02010600030101010101" pitchFamily="2" charset="-122"/>
              </a:rPr>
              <a:t>release_year</a:t>
            </a:r>
            <a:r>
              <a:rPr lang="en-CA" sz="1800" dirty="0">
                <a:effectLst/>
                <a:ea typeface="SimSun" panose="02010600030101010101" pitchFamily="2" charset="-122"/>
              </a:rPr>
              <a:t>: This variable represents the year when the TV show or movie was released. It is a numeric variable.</a:t>
            </a:r>
          </a:p>
          <a:p>
            <a:pPr marL="342900" lvl="0" indent="-342900" algn="just">
              <a:buAutoNum type="arabicPeriod" startAt="6"/>
              <a:tabLst>
                <a:tab pos="457200" algn="l"/>
              </a:tabLst>
            </a:pPr>
            <a:r>
              <a:rPr lang="en-CA" sz="1800" b="1" dirty="0">
                <a:effectLst/>
                <a:ea typeface="SimSun" panose="02010600030101010101" pitchFamily="2" charset="-122"/>
              </a:rPr>
              <a:t>rating</a:t>
            </a:r>
            <a:r>
              <a:rPr lang="en-CA" sz="1800" dirty="0">
                <a:effectLst/>
                <a:ea typeface="SimSun" panose="02010600030101010101" pitchFamily="2" charset="-122"/>
              </a:rPr>
              <a:t>: This variable represents the maturity rating of the TV show or movie. The possible values are "TV-MA", "TV-14", "TV-PG", "R", "PG-13", "PG", "G", "NR", and "UR".</a:t>
            </a:r>
          </a:p>
          <a:p>
            <a:pPr marL="342900" lvl="0" indent="-342900" algn="just">
              <a:buAutoNum type="arabicPeriod" startAt="6"/>
              <a:tabLst>
                <a:tab pos="457200" algn="l"/>
              </a:tabLst>
            </a:pPr>
            <a:r>
              <a:rPr lang="en-CA" sz="1800" b="1" dirty="0">
                <a:effectLst/>
                <a:ea typeface="SimSun" panose="02010600030101010101" pitchFamily="2" charset="-122"/>
              </a:rPr>
              <a:t>duration</a:t>
            </a:r>
            <a:r>
              <a:rPr lang="en-CA" sz="1800" dirty="0">
                <a:effectLst/>
                <a:ea typeface="SimSun" panose="02010600030101010101" pitchFamily="2" charset="-122"/>
              </a:rPr>
              <a:t>: This variable represents the length of the TV show or movie in minutes or seasons. It is a text variable.</a:t>
            </a:r>
          </a:p>
        </p:txBody>
      </p:sp>
    </p:spTree>
    <p:extLst>
      <p:ext uri="{BB962C8B-B14F-4D97-AF65-F5344CB8AC3E}">
        <p14:creationId xmlns:p14="http://schemas.microsoft.com/office/powerpoint/2010/main" val="236611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54B8-E47E-687F-278B-A617987F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6E75D-50FC-CBB1-7FF1-50FD909C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86151"/>
            <a:ext cx="8267296" cy="4298731"/>
          </a:xfrm>
        </p:spPr>
        <p:txBody>
          <a:bodyPr>
            <a:noAutofit/>
          </a:bodyPr>
          <a:lstStyle/>
          <a:p>
            <a:pPr marL="0" lvl="0" indent="0" algn="just">
              <a:buNone/>
              <a:tabLst>
                <a:tab pos="457200" algn="l"/>
              </a:tabLst>
            </a:pPr>
            <a:r>
              <a:rPr lang="en-CA" sz="1800" b="1" dirty="0">
                <a:effectLst/>
                <a:ea typeface="SimSun" panose="02010600030101010101" pitchFamily="2" charset="-122"/>
              </a:rPr>
              <a:t>11.	</a:t>
            </a:r>
            <a:r>
              <a:rPr lang="en-CA" sz="1800" b="1" dirty="0" err="1">
                <a:effectLst/>
                <a:ea typeface="SimSun" panose="02010600030101010101" pitchFamily="2" charset="-122"/>
              </a:rPr>
              <a:t>listed_in</a:t>
            </a:r>
            <a:r>
              <a:rPr lang="en-CA" sz="1800" dirty="0">
                <a:effectLst/>
                <a:ea typeface="SimSun" panose="02010600030101010101" pitchFamily="2" charset="-122"/>
              </a:rPr>
              <a:t>: This variable represents the categories or genres that the TV show or movie falls under. It is a text variable.</a:t>
            </a:r>
          </a:p>
          <a:p>
            <a:pPr marL="0" lvl="0" indent="0" algn="just">
              <a:buNone/>
              <a:tabLst>
                <a:tab pos="457200" algn="l"/>
              </a:tabLst>
            </a:pPr>
            <a:r>
              <a:rPr lang="en-CA" sz="1800" b="1" dirty="0">
                <a:ea typeface="SimSun" panose="02010600030101010101" pitchFamily="2" charset="-122"/>
              </a:rPr>
              <a:t>12.	</a:t>
            </a:r>
            <a:r>
              <a:rPr lang="en-CA" sz="1800" b="1" dirty="0">
                <a:effectLst/>
                <a:ea typeface="SimSun" panose="02010600030101010101" pitchFamily="2" charset="-122"/>
              </a:rPr>
              <a:t>description</a:t>
            </a:r>
            <a:r>
              <a:rPr lang="en-CA" sz="1800" dirty="0">
                <a:effectLst/>
                <a:ea typeface="SimSun" panose="02010600030101010101" pitchFamily="2" charset="-122"/>
              </a:rPr>
              <a:t>: This variable represents a brief summary or description of the TV show or movie.</a:t>
            </a:r>
          </a:p>
          <a:p>
            <a:pPr marL="0" lvl="0" indent="0" algn="just">
              <a:buNone/>
              <a:tabLst>
                <a:tab pos="457200" algn="l"/>
              </a:tabLst>
            </a:pPr>
            <a:endParaRPr lang="en-CA" sz="1800" dirty="0">
              <a:effectLst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08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A54B8-E47E-687F-278B-A617987F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US" dirty="0"/>
              <a:t>Planning</a:t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02EE32-BE49-71FA-C8B2-80A98C1CD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45431"/>
              </p:ext>
            </p:extLst>
          </p:nvPr>
        </p:nvGraphicFramePr>
        <p:xfrm>
          <a:off x="964548" y="2692400"/>
          <a:ext cx="9854387" cy="3187703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244683">
                  <a:extLst>
                    <a:ext uri="{9D8B030D-6E8A-4147-A177-3AD203B41FA5}">
                      <a16:colId xmlns:a16="http://schemas.microsoft.com/office/drawing/2014/main" val="106203436"/>
                    </a:ext>
                  </a:extLst>
                </a:gridCol>
                <a:gridCol w="6323163">
                  <a:extLst>
                    <a:ext uri="{9D8B030D-6E8A-4147-A177-3AD203B41FA5}">
                      <a16:colId xmlns:a16="http://schemas.microsoft.com/office/drawing/2014/main" val="3150620671"/>
                    </a:ext>
                  </a:extLst>
                </a:gridCol>
                <a:gridCol w="2286541">
                  <a:extLst>
                    <a:ext uri="{9D8B030D-6E8A-4147-A177-3AD203B41FA5}">
                      <a16:colId xmlns:a16="http://schemas.microsoft.com/office/drawing/2014/main" val="48937153"/>
                    </a:ext>
                  </a:extLst>
                </a:gridCol>
              </a:tblGrid>
              <a:tr h="320123">
                <a:tc>
                  <a:txBody>
                    <a:bodyPr/>
                    <a:lstStyle/>
                    <a:p>
                      <a:pPr algn="ctr"/>
                      <a:r>
                        <a:rPr lang="en-CA" sz="1000" b="0" cap="none" spc="0" baseline="0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CA" sz="1000" b="0" cap="none" spc="0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921" marR="40881" marT="67632" marB="6763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b="0" cap="none" spc="0" baseline="0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endParaRPr lang="en-CA" sz="1000" b="0" cap="none" spc="0" baseline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921" marR="40881" marT="67632" marB="676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b="0" cap="none" spc="0" baseline="0">
                          <a:solidFill>
                            <a:schemeClr val="bg1"/>
                          </a:solidFill>
                          <a:effectLst/>
                        </a:rPr>
                        <a:t>Responsibility</a:t>
                      </a:r>
                      <a:endParaRPr lang="en-CA" sz="1000" b="0" cap="none" spc="0" baseline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921" marR="40881" marT="67632" marB="676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122704"/>
                  </a:ext>
                </a:extLst>
              </a:tr>
              <a:tr h="477930">
                <a:tc>
                  <a:txBody>
                    <a:bodyPr/>
                    <a:lstStyle/>
                    <a:p>
                      <a:pPr algn="ctr"/>
                      <a:r>
                        <a:rPr lang="en-CA" sz="1000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CA" sz="1000" cap="none" spc="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921" marR="40881" marT="67632" marB="6763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cap="none" spc="0" baseline="0">
                          <a:solidFill>
                            <a:schemeClr val="tx1"/>
                          </a:solidFill>
                          <a:effectLst/>
                        </a:rPr>
                        <a:t>Familiarize with the dataset and understand the objectives of the project.</a:t>
                      </a:r>
                      <a:endParaRPr lang="en-CA" sz="1000" cap="none" spc="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921" marR="40881" marT="67632" marB="6763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cap="none" spc="0" baseline="0">
                          <a:solidFill>
                            <a:schemeClr val="tx1"/>
                          </a:solidFill>
                          <a:effectLst/>
                        </a:rPr>
                        <a:t>Akhil</a:t>
                      </a:r>
                    </a:p>
                    <a:p>
                      <a:pPr algn="ctr"/>
                      <a:r>
                        <a:rPr lang="en-CA" sz="1000" cap="none" spc="0" baseline="0">
                          <a:solidFill>
                            <a:schemeClr val="tx1"/>
                          </a:solidFill>
                          <a:effectLst/>
                        </a:rPr>
                        <a:t>Supriya</a:t>
                      </a:r>
                      <a:endParaRPr lang="en-CA" sz="1000" cap="none" spc="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921" marR="40881" marT="67632" marB="6763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813982"/>
                  </a:ext>
                </a:extLst>
              </a:tr>
              <a:tr h="477930">
                <a:tc>
                  <a:txBody>
                    <a:bodyPr/>
                    <a:lstStyle/>
                    <a:p>
                      <a:pPr algn="ctr"/>
                      <a:r>
                        <a:rPr lang="en-CA" sz="1000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000" cap="none" spc="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921" marR="40881" marT="67632" marB="6763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cap="none" spc="0" baseline="0">
                          <a:solidFill>
                            <a:schemeClr val="tx1"/>
                          </a:solidFill>
                          <a:effectLst/>
                        </a:rPr>
                        <a:t>Data cleaning</a:t>
                      </a:r>
                      <a:endParaRPr lang="en-CA" sz="1000" cap="none" spc="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921" marR="40881" marT="67632" marB="6763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cap="none" spc="0" baseline="0">
                          <a:solidFill>
                            <a:schemeClr val="tx1"/>
                          </a:solidFill>
                          <a:effectLst/>
                        </a:rPr>
                        <a:t>Akhil</a:t>
                      </a:r>
                    </a:p>
                    <a:p>
                      <a:pPr algn="ctr"/>
                      <a:r>
                        <a:rPr lang="en-CA" sz="1000" cap="none" spc="0" baseline="0">
                          <a:solidFill>
                            <a:schemeClr val="tx1"/>
                          </a:solidFill>
                          <a:effectLst/>
                        </a:rPr>
                        <a:t>Supriya</a:t>
                      </a:r>
                      <a:endParaRPr lang="en-CA" sz="1000" cap="none" spc="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921" marR="40881" marT="67632" marB="6763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385281"/>
                  </a:ext>
                </a:extLst>
              </a:tr>
              <a:tr h="477930">
                <a:tc>
                  <a:txBody>
                    <a:bodyPr/>
                    <a:lstStyle/>
                    <a:p>
                      <a:pPr algn="ctr"/>
                      <a:r>
                        <a:rPr lang="en-CA" sz="1000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CA" sz="1000" cap="none" spc="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921" marR="40881" marT="67632" marB="6763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cap="none" spc="0" baseline="0">
                          <a:solidFill>
                            <a:schemeClr val="tx1"/>
                          </a:solidFill>
                          <a:effectLst/>
                        </a:rPr>
                        <a:t>Data visualization</a:t>
                      </a:r>
                      <a:endParaRPr lang="en-CA" sz="1000" cap="none" spc="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921" marR="40881" marT="67632" marB="6763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cap="none" spc="0" baseline="0">
                          <a:solidFill>
                            <a:schemeClr val="tx1"/>
                          </a:solidFill>
                          <a:effectLst/>
                        </a:rPr>
                        <a:t>Akhil</a:t>
                      </a:r>
                    </a:p>
                    <a:p>
                      <a:pPr algn="ctr"/>
                      <a:r>
                        <a:rPr lang="en-CA" sz="1000" cap="none" spc="0" baseline="0" err="1">
                          <a:solidFill>
                            <a:schemeClr val="tx1"/>
                          </a:solidFill>
                          <a:effectLst/>
                        </a:rPr>
                        <a:t>Supriya</a:t>
                      </a:r>
                      <a:endParaRPr lang="en-CA" sz="1000" cap="none" spc="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921" marR="40881" marT="67632" marB="6763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194723"/>
                  </a:ext>
                </a:extLst>
              </a:tr>
              <a:tr h="477930">
                <a:tc>
                  <a:txBody>
                    <a:bodyPr/>
                    <a:lstStyle/>
                    <a:p>
                      <a:pPr algn="ctr"/>
                      <a:r>
                        <a:rPr lang="en-CA" sz="1000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CA" sz="1000" cap="none" spc="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921" marR="40881" marT="67632" marB="6763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cap="none" spc="0" baseline="0">
                          <a:solidFill>
                            <a:schemeClr val="tx1"/>
                          </a:solidFill>
                          <a:effectLst/>
                        </a:rPr>
                        <a:t>Statistical analysis</a:t>
                      </a:r>
                      <a:endParaRPr lang="en-CA" sz="1000" cap="none" spc="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921" marR="40881" marT="67632" marB="6763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cap="none" spc="0" baseline="0">
                          <a:solidFill>
                            <a:schemeClr val="tx1"/>
                          </a:solidFill>
                          <a:effectLst/>
                        </a:rPr>
                        <a:t>Akhil</a:t>
                      </a:r>
                    </a:p>
                    <a:p>
                      <a:pPr algn="ctr"/>
                      <a:r>
                        <a:rPr lang="en-CA" sz="1000" cap="none" spc="0" baseline="0">
                          <a:solidFill>
                            <a:schemeClr val="tx1"/>
                          </a:solidFill>
                          <a:effectLst/>
                        </a:rPr>
                        <a:t>Supriya</a:t>
                      </a:r>
                      <a:endParaRPr lang="en-CA" sz="1000" cap="none" spc="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921" marR="40881" marT="67632" marB="6763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57471"/>
                  </a:ext>
                </a:extLst>
              </a:tr>
              <a:tr h="477930">
                <a:tc>
                  <a:txBody>
                    <a:bodyPr/>
                    <a:lstStyle/>
                    <a:p>
                      <a:pPr algn="ctr"/>
                      <a:r>
                        <a:rPr lang="en-CA" sz="1000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1000" cap="none" spc="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921" marR="40881" marT="67632" marB="6763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CA" sz="1000" cap="none" spc="0" baseline="0">
                          <a:solidFill>
                            <a:schemeClr val="tx1"/>
                          </a:solidFill>
                          <a:effectLst/>
                        </a:rPr>
                        <a:t>Identify the most popular genres, countries, and directors based on the data available in the dataset. </a:t>
                      </a:r>
                      <a:endParaRPr lang="en-CA" sz="1000" cap="none" spc="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921" marR="40881" marT="67632" marB="6763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cap="none" spc="0" baseline="0">
                          <a:solidFill>
                            <a:schemeClr val="tx1"/>
                          </a:solidFill>
                          <a:effectLst/>
                        </a:rPr>
                        <a:t>Akhil</a:t>
                      </a:r>
                    </a:p>
                    <a:p>
                      <a:pPr algn="ctr"/>
                      <a:r>
                        <a:rPr lang="en-CA" sz="1000" cap="none" spc="0" baseline="0">
                          <a:solidFill>
                            <a:schemeClr val="tx1"/>
                          </a:solidFill>
                          <a:effectLst/>
                        </a:rPr>
                        <a:t>Supriya</a:t>
                      </a:r>
                      <a:endParaRPr lang="en-CA" sz="1000" cap="none" spc="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921" marR="40881" marT="67632" marB="6763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545576"/>
                  </a:ext>
                </a:extLst>
              </a:tr>
              <a:tr h="477930">
                <a:tc>
                  <a:txBody>
                    <a:bodyPr/>
                    <a:lstStyle/>
                    <a:p>
                      <a:pPr algn="ctr"/>
                      <a:r>
                        <a:rPr lang="en-CA" sz="1000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CA" sz="1000" cap="none" spc="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921" marR="40881" marT="67632" marB="6763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cap="none" spc="0" baseline="0">
                          <a:solidFill>
                            <a:schemeClr val="tx1"/>
                          </a:solidFill>
                          <a:effectLst/>
                        </a:rPr>
                        <a:t>Prepare the final report and presentation of the project. </a:t>
                      </a:r>
                      <a:endParaRPr lang="en-CA" sz="1000" cap="none" spc="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921" marR="40881" marT="67632" marB="6763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Akhil </a:t>
                      </a:r>
                    </a:p>
                    <a:p>
                      <a:pPr algn="ctr"/>
                      <a:r>
                        <a:rPr lang="en-CA" sz="1000" cap="none" spc="0" baseline="0" dirty="0" err="1">
                          <a:solidFill>
                            <a:schemeClr val="tx1"/>
                          </a:solidFill>
                          <a:effectLst/>
                        </a:rPr>
                        <a:t>Supriya</a:t>
                      </a:r>
                      <a:endParaRPr lang="en-CA" sz="1000" cap="none" spc="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921" marR="40881" marT="67632" marB="6763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03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70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54B8-E47E-687F-278B-A617987F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Links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C2E2F4-F009-A71C-4FF5-CE939762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https://github.com/akhilsurnedi5479/Data_Mining.git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18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54B8-E47E-687F-278B-A617987F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65817"/>
          </a:xfrm>
        </p:spPr>
        <p:txBody>
          <a:bodyPr/>
          <a:lstStyle/>
          <a:p>
            <a:r>
              <a:rPr lang="en-CA" sz="4400" dirty="0">
                <a:effectLst/>
                <a:ea typeface="SimSun" panose="02010600030101010101" pitchFamily="2" charset="-122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6E75D-50FC-CBB1-7FF1-50FD909C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86151"/>
            <a:ext cx="8267296" cy="4298731"/>
          </a:xfrm>
        </p:spPr>
        <p:txBody>
          <a:bodyPr>
            <a:noAutofit/>
          </a:bodyPr>
          <a:lstStyle/>
          <a:p>
            <a:pPr algn="just">
              <a:tabLst>
                <a:tab pos="457200" algn="l"/>
              </a:tabLst>
            </a:pPr>
            <a:r>
              <a:rPr lang="en-CA" sz="1800" dirty="0">
                <a:effectLst/>
                <a:ea typeface="SimSun" panose="02010600030101010101" pitchFamily="2" charset="-122"/>
              </a:rPr>
              <a:t>S. Bansal, “Netflix Movies and TV Shows,” Kaggle dataset, 2021. [Online]. Available: https://</a:t>
            </a:r>
            <a:r>
              <a:rPr lang="en-CA" sz="1800" dirty="0" err="1">
                <a:effectLst/>
                <a:ea typeface="SimSun" panose="02010600030101010101" pitchFamily="2" charset="-122"/>
              </a:rPr>
              <a:t>www.kaggle.com</a:t>
            </a:r>
            <a:r>
              <a:rPr lang="en-CA" sz="1800" dirty="0">
                <a:effectLst/>
                <a:ea typeface="SimSun" panose="02010600030101010101" pitchFamily="2" charset="-122"/>
              </a:rPr>
              <a:t>/</a:t>
            </a:r>
            <a:r>
              <a:rPr lang="en-CA" sz="1800" dirty="0" err="1">
                <a:effectLst/>
                <a:ea typeface="SimSun" panose="02010600030101010101" pitchFamily="2" charset="-122"/>
              </a:rPr>
              <a:t>shivamb</a:t>
            </a:r>
            <a:r>
              <a:rPr lang="en-CA" sz="1800" dirty="0">
                <a:effectLst/>
                <a:ea typeface="SimSun" panose="02010600030101010101" pitchFamily="2" charset="-122"/>
              </a:rPr>
              <a:t>/</a:t>
            </a:r>
            <a:r>
              <a:rPr lang="en-CA" sz="1800" dirty="0" err="1">
                <a:effectLst/>
                <a:ea typeface="SimSun" panose="02010600030101010101" pitchFamily="2" charset="-122"/>
              </a:rPr>
              <a:t>netflix</a:t>
            </a:r>
            <a:r>
              <a:rPr lang="en-CA" sz="1800" dirty="0">
                <a:effectLst/>
                <a:ea typeface="SimSun" panose="02010600030101010101" pitchFamily="2" charset="-122"/>
              </a:rPr>
              <a:t>-shows. </a:t>
            </a:r>
          </a:p>
          <a:p>
            <a:pPr algn="just">
              <a:tabLst>
                <a:tab pos="457200" algn="l"/>
              </a:tabLst>
            </a:pPr>
            <a:r>
              <a:rPr lang="en-CA" sz="1800" dirty="0">
                <a:effectLst/>
                <a:ea typeface="SimSun" panose="02010600030101010101" pitchFamily="2" charset="-122"/>
              </a:rPr>
              <a:t>S. </a:t>
            </a:r>
            <a:r>
              <a:rPr lang="en-CA" sz="1800" dirty="0" err="1">
                <a:effectLst/>
                <a:ea typeface="SimSun" panose="02010600030101010101" pitchFamily="2" charset="-122"/>
              </a:rPr>
              <a:t>Pachori</a:t>
            </a:r>
            <a:r>
              <a:rPr lang="en-CA" sz="1800" dirty="0">
                <a:effectLst/>
                <a:ea typeface="SimSun" panose="02010600030101010101" pitchFamily="2" charset="-122"/>
              </a:rPr>
              <a:t>, "Performing EDA of Netflix Dataset with </a:t>
            </a:r>
            <a:r>
              <a:rPr lang="en-CA" sz="1800" dirty="0" err="1">
                <a:effectLst/>
                <a:ea typeface="SimSun" panose="02010600030101010101" pitchFamily="2" charset="-122"/>
              </a:rPr>
              <a:t>Plotly</a:t>
            </a:r>
            <a:r>
              <a:rPr lang="en-CA" sz="1800" dirty="0">
                <a:effectLst/>
                <a:ea typeface="SimSun" panose="02010600030101010101" pitchFamily="2" charset="-122"/>
              </a:rPr>
              <a:t>," Analytics Vidhya, Sep. 14, 2021. [Online]. Available:	 https://</a:t>
            </a:r>
            <a:r>
              <a:rPr lang="en-CA" sz="1800" dirty="0" err="1">
                <a:effectLst/>
                <a:ea typeface="SimSun" panose="02010600030101010101" pitchFamily="2" charset="-122"/>
              </a:rPr>
              <a:t>www.analyticsvidhya.com</a:t>
            </a:r>
            <a:r>
              <a:rPr lang="en-CA" sz="1800" dirty="0">
                <a:effectLst/>
                <a:ea typeface="SimSun" panose="02010600030101010101" pitchFamily="2" charset="-122"/>
              </a:rPr>
              <a:t>/blog/2021/09/performing-</a:t>
            </a:r>
            <a:r>
              <a:rPr lang="en-CA" sz="1800" dirty="0" err="1">
                <a:effectLst/>
                <a:ea typeface="SimSun" panose="02010600030101010101" pitchFamily="2" charset="-122"/>
              </a:rPr>
              <a:t>eda</a:t>
            </a:r>
            <a:r>
              <a:rPr lang="en-CA" sz="1800" dirty="0">
                <a:effectLst/>
                <a:ea typeface="SimSun" panose="02010600030101010101" pitchFamily="2" charset="-122"/>
              </a:rPr>
              <a:t>-of-</a:t>
            </a:r>
            <a:r>
              <a:rPr lang="en-CA" sz="1800" dirty="0" err="1">
                <a:effectLst/>
                <a:ea typeface="SimSun" panose="02010600030101010101" pitchFamily="2" charset="-122"/>
              </a:rPr>
              <a:t>netflix</a:t>
            </a:r>
            <a:r>
              <a:rPr lang="en-CA" sz="1800" dirty="0">
                <a:effectLst/>
                <a:ea typeface="SimSun" panose="02010600030101010101" pitchFamily="2" charset="-122"/>
              </a:rPr>
              <a:t>-dataset-with-</a:t>
            </a:r>
            <a:r>
              <a:rPr lang="en-CA" sz="1800" dirty="0" err="1">
                <a:effectLst/>
                <a:ea typeface="SimSun" panose="02010600030101010101" pitchFamily="2" charset="-122"/>
              </a:rPr>
              <a:t>plotly</a:t>
            </a:r>
            <a:r>
              <a:rPr lang="en-CA" sz="1800" dirty="0">
                <a:effectLst/>
                <a:ea typeface="SimSun" panose="02010600030101010101" pitchFamily="2" charset="-122"/>
              </a:rPr>
              <a:t>/. </a:t>
            </a:r>
          </a:p>
          <a:p>
            <a:pPr algn="just">
              <a:tabLst>
                <a:tab pos="457200" algn="l"/>
              </a:tabLst>
            </a:pPr>
            <a:r>
              <a:rPr lang="en-CA" sz="1800" dirty="0">
                <a:effectLst/>
                <a:ea typeface="SimSun" panose="02010600030101010101" pitchFamily="2" charset="-122"/>
              </a:rPr>
              <a:t>L. </a:t>
            </a:r>
            <a:r>
              <a:rPr lang="en-CA" sz="1800" dirty="0" err="1">
                <a:effectLst/>
                <a:ea typeface="SimSun" panose="02010600030101010101" pitchFamily="2" charset="-122"/>
              </a:rPr>
              <a:t>Tagliaferri</a:t>
            </a:r>
            <a:r>
              <a:rPr lang="en-CA" sz="1800" dirty="0">
                <a:effectLst/>
                <a:ea typeface="SimSun" panose="02010600030101010101" pitchFamily="2" charset="-122"/>
              </a:rPr>
              <a:t>, "Exploratory Data Analysis in Python," </a:t>
            </a:r>
            <a:r>
              <a:rPr lang="en-CA" sz="1800" dirty="0" err="1">
                <a:effectLst/>
                <a:ea typeface="SimSun" panose="02010600030101010101" pitchFamily="2" charset="-122"/>
              </a:rPr>
              <a:t>DigitalOcean</a:t>
            </a:r>
            <a:r>
              <a:rPr lang="en-CA" sz="1800" dirty="0">
                <a:effectLst/>
                <a:ea typeface="SimSun" panose="02010600030101010101" pitchFamily="2" charset="-122"/>
              </a:rPr>
              <a:t>, Aug. 7, 2019. [Online]. Available:	 https://</a:t>
            </a:r>
            <a:r>
              <a:rPr lang="en-CA" sz="1800" dirty="0" err="1">
                <a:effectLst/>
                <a:ea typeface="SimSun" panose="02010600030101010101" pitchFamily="2" charset="-122"/>
              </a:rPr>
              <a:t>www.digitalocean.com</a:t>
            </a:r>
            <a:r>
              <a:rPr lang="en-CA" sz="1800" dirty="0">
                <a:effectLst/>
                <a:ea typeface="SimSun" panose="02010600030101010101" pitchFamily="2" charset="-122"/>
              </a:rPr>
              <a:t>/community/tutorials/exploratory-data-analysis-python.					</a:t>
            </a:r>
          </a:p>
          <a:p>
            <a:pPr algn="just">
              <a:tabLst>
                <a:tab pos="457200" algn="l"/>
              </a:tabLst>
            </a:pPr>
            <a:r>
              <a:rPr lang="en-CA" sz="1800" dirty="0">
                <a:effectLst/>
                <a:ea typeface="SimSun" panose="02010600030101010101" pitchFamily="2" charset="-122"/>
              </a:rPr>
              <a:t>S. K. Mukhiya and U. Ahmed, "Hands-On Exploratory Data Analysis with Python: Perform EDA techniques to understand, summarize and investigate your data," </a:t>
            </a:r>
            <a:r>
              <a:rPr lang="en-CA" sz="1800" dirty="0" err="1">
                <a:effectLst/>
                <a:ea typeface="SimSun" panose="02010600030101010101" pitchFamily="2" charset="-122"/>
              </a:rPr>
              <a:t>Packt</a:t>
            </a:r>
            <a:r>
              <a:rPr lang="en-CA" sz="1800" dirty="0">
                <a:effectLst/>
                <a:ea typeface="SimSun" panose="02010600030101010101" pitchFamily="2" charset="-122"/>
              </a:rPr>
              <a:t> Publishing, Mar. 2021.     	</a:t>
            </a:r>
          </a:p>
          <a:p>
            <a:pPr marL="0" lvl="0" indent="0" algn="just">
              <a:buNone/>
              <a:tabLst>
                <a:tab pos="457200" algn="l"/>
              </a:tabLst>
            </a:pPr>
            <a:br>
              <a:rPr lang="en-CA" sz="1800" dirty="0">
                <a:effectLst/>
                <a:ea typeface="SimSun" panose="02010600030101010101" pitchFamily="2" charset="-122"/>
              </a:rPr>
            </a:br>
            <a:r>
              <a:rPr lang="en-CA" sz="1800" dirty="0">
                <a:effectLst/>
                <a:ea typeface="SimSun" panose="02010600030101010101" pitchFamily="2" charset="-122"/>
              </a:rPr>
              <a:t> </a:t>
            </a:r>
          </a:p>
          <a:p>
            <a:pPr marL="0" lvl="0" indent="0" algn="just">
              <a:buNone/>
              <a:tabLst>
                <a:tab pos="457200" algn="l"/>
              </a:tabLst>
            </a:pPr>
            <a:endParaRPr lang="en-CA" sz="1800" dirty="0">
              <a:effectLst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513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1518-11DC-A5BA-403E-D33AF75D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ECC9-7ADF-78F9-C372-81031872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ea typeface="SimSun" panose="02010600030101010101" pitchFamily="2" charset="-122"/>
              </a:rPr>
              <a:t>The objective of the project is to explore the dataset to gain insights into the trends and patterns of movies and TV shows available on Netflix. </a:t>
            </a:r>
          </a:p>
          <a:p>
            <a:r>
              <a:rPr lang="en-US" sz="1800" dirty="0">
                <a:effectLst/>
                <a:ea typeface="SimSun" panose="02010600030101010101" pitchFamily="2" charset="-122"/>
              </a:rPr>
              <a:t>The EDA techniques such as data cleaning, data visualization, and statistical analysis are applied to the dataset to gain a better understanding of the data. </a:t>
            </a:r>
          </a:p>
          <a:p>
            <a:r>
              <a:rPr lang="en-US" sz="1800" dirty="0">
                <a:effectLst/>
                <a:ea typeface="SimSun" panose="02010600030101010101" pitchFamily="2" charset="-122"/>
              </a:rPr>
              <a:t>The project also aims to identify the most popular genres, countries, and directors based on the data available in the dataset</a:t>
            </a:r>
            <a:endParaRPr lang="en-CA" sz="1800" dirty="0">
              <a:effectLst/>
              <a:ea typeface="SimSun" panose="02010600030101010101" pitchFamily="2" charset="-122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252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1518-11DC-A5BA-403E-D33AF75D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ECC9-7ADF-78F9-C372-810318721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2" y="2417379"/>
            <a:ext cx="8138763" cy="3462845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ea typeface="SimSun" panose="02010600030101010101" pitchFamily="2" charset="-122"/>
              </a:rPr>
              <a:t>Netflix is a popular streaming platform that offers a wide variety of movies and TV shows to its viewers. </a:t>
            </a:r>
          </a:p>
          <a:p>
            <a:r>
              <a:rPr lang="en-US" sz="1800" dirty="0">
                <a:effectLst/>
                <a:ea typeface="SimSun" panose="02010600030101010101" pitchFamily="2" charset="-122"/>
              </a:rPr>
              <a:t>This project aims to study the dataset of movies and TV shows available on Netflix using a method called Exploratory Data Analysis (EDA). </a:t>
            </a:r>
          </a:p>
          <a:p>
            <a:r>
              <a:rPr lang="en-US" sz="1800" dirty="0">
                <a:effectLst/>
                <a:ea typeface="SimSun" panose="02010600030101010101" pitchFamily="2" charset="-122"/>
              </a:rPr>
              <a:t>The project aims to provide insights into the trends and patterns of movies and TV shows available on Netflix and to demonstrate the effectiveness of EDA in analyzing large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8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1518-11DC-A5BA-403E-D33AF75D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ECC9-7ADF-78F9-C372-81031872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explore the dataset using EDA techniques to gain insights into the trends and patterns of movies and TV shows available on Netflix.</a:t>
            </a:r>
          </a:p>
          <a:p>
            <a:r>
              <a:rPr lang="en-US" sz="1800" dirty="0"/>
              <a:t>To identify the most popular genres, countries, and directors based on the data available in the dataset.</a:t>
            </a:r>
          </a:p>
          <a:p>
            <a:r>
              <a:rPr lang="en-US" sz="1800" dirty="0"/>
              <a:t>To analyze the ratings of the movies and TV shows and identify the factors that affect the ratings.</a:t>
            </a:r>
          </a:p>
          <a:p>
            <a:r>
              <a:rPr lang="en-US" sz="1800" dirty="0"/>
              <a:t>To create visualizations that provide a better understanding of the data and facilitate the interpretation of the results.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259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54B8-E47E-687F-278B-A617987F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6E75D-50FC-CBB1-7FF1-50FD909C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86152"/>
            <a:ext cx="8267296" cy="3694072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15000"/>
              </a:lnSpc>
              <a:spcAft>
                <a:spcPts val="600"/>
              </a:spcAft>
              <a:buSzPts val="1000"/>
              <a:buNone/>
              <a:tabLst>
                <a:tab pos="182880" algn="l"/>
                <a:tab pos="182880" algn="l"/>
                <a:tab pos="228600" algn="l"/>
              </a:tabLst>
            </a:pPr>
            <a:r>
              <a:rPr lang="en-CA" sz="1800" b="1" spc="-5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Data cleaning: </a:t>
            </a:r>
          </a:p>
          <a:p>
            <a:pPr marL="228600" indent="182880" algn="just">
              <a:lnSpc>
                <a:spcPct val="11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800" spc="-5" dirty="0">
                <a:effectLst/>
                <a:ea typeface="SimSun" panose="02010600030101010101" pitchFamily="2" charset="-122"/>
              </a:rPr>
              <a:t>The first step in the methodology is data cleaning, which involves removing irrelevant or inconsistent data to ensure the accuracy of the analysis. </a:t>
            </a:r>
          </a:p>
          <a:p>
            <a:pPr marL="228600" indent="182880" algn="just">
              <a:lnSpc>
                <a:spcPct val="11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800" spc="-5" dirty="0">
                <a:effectLst/>
                <a:ea typeface="SimSun" panose="02010600030101010101" pitchFamily="2" charset="-122"/>
              </a:rPr>
              <a:t>The dataset is then transformed into a suitable format that can be analyzed using EDA techniques.</a:t>
            </a:r>
            <a:endParaRPr lang="en-CA" sz="1800" spc="-5" dirty="0">
              <a:effectLst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793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54B8-E47E-687F-278B-A617987F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6E75D-50FC-CBB1-7FF1-50FD909C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86152"/>
            <a:ext cx="8267296" cy="3694072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95000"/>
              </a:lnSpc>
              <a:spcAft>
                <a:spcPts val="600"/>
              </a:spcAft>
              <a:buSzPts val="1000"/>
              <a:buNone/>
              <a:tabLst>
                <a:tab pos="182880" algn="l"/>
                <a:tab pos="182880" algn="l"/>
                <a:tab pos="228600" algn="l"/>
              </a:tabLst>
            </a:pPr>
            <a:r>
              <a:rPr lang="en-CA" sz="1800" b="1" spc="-5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Data visualization:</a:t>
            </a:r>
          </a:p>
          <a:p>
            <a:pPr marL="228600"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800" spc="-5" dirty="0">
                <a:effectLst/>
                <a:ea typeface="SimSun" panose="02010600030101010101" pitchFamily="2" charset="-122"/>
              </a:rPr>
              <a:t>Data visualization techniques such as bar charts, line charts, scatter plots, and heatmaps are used to gain insights into the data. </a:t>
            </a:r>
          </a:p>
          <a:p>
            <a:pPr marL="228600"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800" spc="-5" dirty="0">
                <a:effectLst/>
                <a:ea typeface="SimSun" panose="02010600030101010101" pitchFamily="2" charset="-122"/>
              </a:rPr>
              <a:t>These visualizations help identify trends, patterns, and outliers in the data, which can be used to draw conclusions and make recommendations.</a:t>
            </a:r>
            <a:endParaRPr lang="en-CA" sz="1800" spc="-5" dirty="0">
              <a:effectLst/>
              <a:ea typeface="SimSun" panose="02010600030101010101" pitchFamily="2" charset="-122"/>
            </a:endParaRPr>
          </a:p>
          <a:p>
            <a:endParaRPr lang="en-US" sz="1800" dirty="0"/>
          </a:p>
          <a:p>
            <a:pPr marL="228600" indent="182880" algn="just">
              <a:lnSpc>
                <a:spcPct val="115000"/>
              </a:lnSpc>
              <a:spcAft>
                <a:spcPts val="600"/>
              </a:spcAft>
              <a:tabLst>
                <a:tab pos="182880" algn="l"/>
              </a:tabLst>
            </a:pPr>
            <a:endParaRPr lang="en-CA" sz="1800" spc="-5" dirty="0">
              <a:effectLst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79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54B8-E47E-687F-278B-A617987F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6E75D-50FC-CBB1-7FF1-50FD909C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86152"/>
            <a:ext cx="8267296" cy="3694072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95000"/>
              </a:lnSpc>
              <a:spcAft>
                <a:spcPts val="600"/>
              </a:spcAft>
              <a:buSzPts val="1000"/>
              <a:buNone/>
              <a:tabLst>
                <a:tab pos="182880" algn="l"/>
                <a:tab pos="182880" algn="l"/>
                <a:tab pos="228600" algn="l"/>
              </a:tabLst>
            </a:pPr>
            <a:r>
              <a:rPr lang="en-CA" sz="1800" b="1" spc="-5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Statistical analysis: </a:t>
            </a:r>
          </a:p>
          <a:p>
            <a:pPr marL="228600"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800" spc="-5" dirty="0">
                <a:effectLst/>
                <a:ea typeface="SimSun" panose="02010600030101010101" pitchFamily="2" charset="-122"/>
              </a:rPr>
              <a:t>Statistical analysis is then performed to validate the findings obtained from the visualizations. </a:t>
            </a:r>
          </a:p>
          <a:p>
            <a:pPr marL="228600"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800" spc="-5" dirty="0">
                <a:ea typeface="SimSun" panose="02010600030101010101" pitchFamily="2" charset="-122"/>
              </a:rPr>
              <a:t>C</a:t>
            </a:r>
            <a:r>
              <a:rPr lang="en-US" sz="1800" spc="-5" dirty="0">
                <a:effectLst/>
                <a:ea typeface="SimSun" panose="02010600030101010101" pitchFamily="2" charset="-122"/>
              </a:rPr>
              <a:t>alculating the mean, median, mode, and standard deviation of the data. </a:t>
            </a:r>
          </a:p>
          <a:p>
            <a:pPr marL="228600"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800" spc="-5" dirty="0">
                <a:effectLst/>
                <a:ea typeface="SimSun" panose="02010600030101010101" pitchFamily="2" charset="-122"/>
              </a:rPr>
              <a:t>The analysis helps identify statistical relationships between different variables in the dataset, such as the relationship between the rating of a movie or TV show and its release year or genre.</a:t>
            </a:r>
            <a:endParaRPr lang="en-CA" sz="1800" spc="-5" dirty="0">
              <a:effectLst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1800" dirty="0"/>
          </a:p>
          <a:p>
            <a:pPr marL="228600" indent="182880" algn="just">
              <a:lnSpc>
                <a:spcPct val="115000"/>
              </a:lnSpc>
              <a:spcAft>
                <a:spcPts val="600"/>
              </a:spcAft>
              <a:tabLst>
                <a:tab pos="182880" algn="l"/>
              </a:tabLst>
            </a:pPr>
            <a:endParaRPr lang="en-CA" sz="1800" spc="-5" dirty="0">
              <a:effectLst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70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54B8-E47E-687F-278B-A617987F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6E75D-50FC-CBB1-7FF1-50FD909C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86152"/>
            <a:ext cx="8267296" cy="3694072"/>
          </a:xfrm>
        </p:spPr>
        <p:txBody>
          <a:bodyPr>
            <a:noAutofit/>
          </a:bodyPr>
          <a:lstStyle/>
          <a:p>
            <a:pPr marL="228600" indent="182880" algn="just">
              <a:lnSpc>
                <a:spcPct val="11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CA" sz="1800" spc="-5" dirty="0">
                <a:effectLst/>
                <a:ea typeface="SimSun" panose="02010600030101010101" pitchFamily="2" charset="-122"/>
              </a:rPr>
              <a:t>The dataset used in this project has 12 columns and 7789 rows. </a:t>
            </a:r>
          </a:p>
          <a:p>
            <a:pPr marL="228600" indent="182880" algn="just">
              <a:lnSpc>
                <a:spcPct val="11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CA" sz="1800" spc="-5" dirty="0">
                <a:effectLst/>
                <a:ea typeface="SimSun" panose="02010600030101010101" pitchFamily="2" charset="-122"/>
              </a:rPr>
              <a:t>Each row represents a movie or a TV show available on Netflix.</a:t>
            </a:r>
          </a:p>
          <a:p>
            <a:pPr marL="228600" indent="182880" algn="just">
              <a:lnSpc>
                <a:spcPct val="11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CA" sz="1800" spc="-5" dirty="0">
                <a:effectLst/>
                <a:ea typeface="SimSun" panose="02010600030101010101" pitchFamily="2" charset="-122"/>
              </a:rPr>
              <a:t> </a:t>
            </a:r>
            <a:r>
              <a:rPr lang="en-CA" sz="1800" spc="-5" dirty="0">
                <a:ea typeface="SimSun" panose="02010600030101010101" pitchFamily="2" charset="-122"/>
              </a:rPr>
              <a:t>The </a:t>
            </a:r>
            <a:r>
              <a:rPr lang="en-CA" sz="1800" spc="-5" dirty="0">
                <a:effectLst/>
                <a:ea typeface="SimSun" panose="02010600030101010101" pitchFamily="2" charset="-122"/>
              </a:rPr>
              <a:t>columns provide information about different aspects of the content.</a:t>
            </a:r>
          </a:p>
          <a:p>
            <a:pPr marL="228600" indent="182880" algn="just">
              <a:lnSpc>
                <a:spcPct val="115000"/>
              </a:lnSpc>
              <a:spcAft>
                <a:spcPts val="600"/>
              </a:spcAft>
              <a:tabLst>
                <a:tab pos="182880" algn="l"/>
              </a:tabLst>
            </a:pPr>
            <a:endParaRPr lang="en-CA" sz="1800" spc="-5" dirty="0">
              <a:effectLst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27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54B8-E47E-687F-278B-A617987F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6E75D-50FC-CBB1-7FF1-50FD909C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86152"/>
            <a:ext cx="8267296" cy="3694072"/>
          </a:xfrm>
        </p:spPr>
        <p:txBody>
          <a:bodyPr>
            <a:noAutofit/>
          </a:bodyPr>
          <a:lstStyle/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CA" sz="1800" b="1" dirty="0" err="1">
                <a:effectLst/>
                <a:ea typeface="SimSun" panose="02010600030101010101" pitchFamily="2" charset="-122"/>
              </a:rPr>
              <a:t>show_id</a:t>
            </a:r>
            <a:r>
              <a:rPr lang="en-CA" sz="1800" dirty="0">
                <a:effectLst/>
                <a:ea typeface="SimSun" panose="02010600030101010101" pitchFamily="2" charset="-122"/>
              </a:rPr>
              <a:t>: This variable represents the unique ID for each TV show or movie available on Netflix. It is an alphanumeric variable.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CA" sz="1800" b="1" dirty="0">
                <a:effectLst/>
                <a:ea typeface="SimSun" panose="02010600030101010101" pitchFamily="2" charset="-122"/>
              </a:rPr>
              <a:t>type</a:t>
            </a:r>
            <a:r>
              <a:rPr lang="en-CA" sz="1800" dirty="0">
                <a:effectLst/>
                <a:ea typeface="SimSun" panose="02010600030101010101" pitchFamily="2" charset="-122"/>
              </a:rPr>
              <a:t>: This variable represents whether the entry is a TV show or movie. The possible values are "TV Show" and "Movie".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CA" sz="1800" b="1" dirty="0">
                <a:effectLst/>
                <a:ea typeface="SimSun" panose="02010600030101010101" pitchFamily="2" charset="-122"/>
              </a:rPr>
              <a:t>title</a:t>
            </a:r>
            <a:r>
              <a:rPr lang="en-CA" sz="1800" dirty="0">
                <a:effectLst/>
                <a:ea typeface="SimSun" panose="02010600030101010101" pitchFamily="2" charset="-122"/>
              </a:rPr>
              <a:t>: This variable represents the title of the TV show or movie. It is a text variable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CA" sz="1800" b="1" dirty="0">
                <a:effectLst/>
                <a:ea typeface="SimSun" panose="02010600030101010101" pitchFamily="2" charset="-122"/>
              </a:rPr>
              <a:t>director</a:t>
            </a:r>
            <a:r>
              <a:rPr lang="en-CA" sz="1800" dirty="0">
                <a:effectLst/>
                <a:ea typeface="SimSun" panose="02010600030101010101" pitchFamily="2" charset="-122"/>
              </a:rPr>
              <a:t>: This variable represents the name of the director of the TV show or movie. It is a text variable.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CA" sz="1800" b="1" dirty="0">
                <a:effectLst/>
                <a:ea typeface="SimSun" panose="02010600030101010101" pitchFamily="2" charset="-122"/>
              </a:rPr>
              <a:t>cast</a:t>
            </a:r>
            <a:r>
              <a:rPr lang="en-CA" sz="1800" dirty="0">
                <a:effectLst/>
                <a:ea typeface="SimSun" panose="02010600030101010101" pitchFamily="2" charset="-122"/>
              </a:rPr>
              <a:t>: This variable represents the names of the main actors and actresses in the TV show or movie. It is a text variable.</a:t>
            </a:r>
          </a:p>
        </p:txBody>
      </p:sp>
    </p:spTree>
    <p:extLst>
      <p:ext uri="{BB962C8B-B14F-4D97-AF65-F5344CB8AC3E}">
        <p14:creationId xmlns:p14="http://schemas.microsoft.com/office/powerpoint/2010/main" val="738310153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RightStep">
      <a:dk1>
        <a:srgbClr val="000000"/>
      </a:dk1>
      <a:lt1>
        <a:srgbClr val="FFFFFF"/>
      </a:lt1>
      <a:dk2>
        <a:srgbClr val="213B39"/>
      </a:dk2>
      <a:lt2>
        <a:srgbClr val="E2E8E7"/>
      </a:lt2>
      <a:accent1>
        <a:srgbClr val="EA7281"/>
      </a:accent1>
      <a:accent2>
        <a:srgbClr val="E67D53"/>
      </a:accent2>
      <a:accent3>
        <a:srgbClr val="C89F3B"/>
      </a:accent3>
      <a:accent4>
        <a:srgbClr val="9DAB3D"/>
      </a:accent4>
      <a:accent5>
        <a:srgbClr val="7BB44B"/>
      </a:accent5>
      <a:accent6>
        <a:srgbClr val="3EBA38"/>
      </a:accent6>
      <a:hlink>
        <a:srgbClr val="568E87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1039</Words>
  <Application>Microsoft Macintosh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Seaford Display</vt:lpstr>
      <vt:lpstr>System Font Regular</vt:lpstr>
      <vt:lpstr>Tenorite</vt:lpstr>
      <vt:lpstr>Times New Roman</vt:lpstr>
      <vt:lpstr>MadridVTI</vt:lpstr>
      <vt:lpstr>Netflix Movies and TV Shows –  Data Analysis using Exploratory Data Analysis (EDA) </vt:lpstr>
      <vt:lpstr>Abstract</vt:lpstr>
      <vt:lpstr>Introduction </vt:lpstr>
      <vt:lpstr>Goals</vt:lpstr>
      <vt:lpstr>Methodology</vt:lpstr>
      <vt:lpstr>Methodology</vt:lpstr>
      <vt:lpstr>Methodology</vt:lpstr>
      <vt:lpstr>Dataset</vt:lpstr>
      <vt:lpstr>Dataset</vt:lpstr>
      <vt:lpstr>Dataset</vt:lpstr>
      <vt:lpstr>Dataset</vt:lpstr>
      <vt:lpstr>Planning </vt:lpstr>
      <vt:lpstr>Github Links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Movies and TV Shows –  Data Analysis using Exploratory Data Analysis (EDA) </dc:title>
  <dc:creator>Akhil Surnedi</dc:creator>
  <cp:lastModifiedBy>Akhil Surnedi</cp:lastModifiedBy>
  <cp:revision>9</cp:revision>
  <dcterms:created xsi:type="dcterms:W3CDTF">2023-03-11T14:06:30Z</dcterms:created>
  <dcterms:modified xsi:type="dcterms:W3CDTF">2023-03-11T17:07:23Z</dcterms:modified>
</cp:coreProperties>
</file>