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58" r:id="rId3"/>
    <p:sldId id="297" r:id="rId4"/>
    <p:sldId id="336" r:id="rId5"/>
    <p:sldId id="259" r:id="rId6"/>
    <p:sldId id="296" r:id="rId7"/>
    <p:sldId id="260" r:id="rId8"/>
    <p:sldId id="263" r:id="rId9"/>
    <p:sldId id="283" r:id="rId10"/>
    <p:sldId id="284" r:id="rId11"/>
    <p:sldId id="285" r:id="rId12"/>
    <p:sldId id="286" r:id="rId13"/>
    <p:sldId id="288" r:id="rId14"/>
    <p:sldId id="289" r:id="rId15"/>
    <p:sldId id="290" r:id="rId16"/>
    <p:sldId id="291" r:id="rId17"/>
    <p:sldId id="292" r:id="rId18"/>
    <p:sldId id="298" r:id="rId19"/>
    <p:sldId id="299" r:id="rId20"/>
    <p:sldId id="300" r:id="rId21"/>
    <p:sldId id="337" r:id="rId22"/>
    <p:sldId id="267" r:id="rId23"/>
    <p:sldId id="332" r:id="rId24"/>
    <p:sldId id="331" r:id="rId25"/>
    <p:sldId id="330" r:id="rId26"/>
    <p:sldId id="334" r:id="rId27"/>
    <p:sldId id="33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5208" autoAdjust="0"/>
  </p:normalViewPr>
  <p:slideViewPr>
    <p:cSldViewPr snapToGrid="0">
      <p:cViewPr varScale="1">
        <p:scale>
          <a:sx n="108" d="100"/>
          <a:sy n="108" d="100"/>
        </p:scale>
        <p:origin x="58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F1D3EE-8C7C-412D-81A5-D4E3E6887916}" type="datetime1">
              <a:rPr lang="en-IN" smtClean="0"/>
              <a:t>28-10-2024</a:t>
            </a:fld>
            <a:endParaRPr lang="en-IN" dirty="0"/>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Team G012</a:t>
            </a:r>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4FDDE-647E-44DF-8749-3CBD56F44480}" type="slidenum">
              <a:rPr lang="en-IN" smtClean="0"/>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C3795-8EA9-462F-8FFB-B3000D00495A}" type="datetime1">
              <a:rPr lang="en-IN" smtClean="0"/>
              <a:t>28-10-2024</a:t>
            </a:fld>
            <a:endParaRPr lang="en-IN" dirty="0"/>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Team G012</a:t>
            </a:r>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06B3-53A4-4385-8833-0D66B5057653}"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dirty="0"/>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A3A94423-0FC9-4893-BF8B-2BD64DF39E49}"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dirty="0"/>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2</a:t>
            </a:fld>
            <a:endParaRPr lang="en-US" dirty="0"/>
          </a:p>
        </p:txBody>
      </p:sp>
    </p:spTree>
    <p:extLst>
      <p:ext uri="{BB962C8B-B14F-4D97-AF65-F5344CB8AC3E}">
        <p14:creationId xmlns:p14="http://schemas.microsoft.com/office/powerpoint/2010/main" val="119672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3</a:t>
            </a:fld>
            <a:endParaRPr lang="en-US"/>
          </a:p>
        </p:txBody>
      </p:sp>
    </p:spTree>
    <p:extLst>
      <p:ext uri="{BB962C8B-B14F-4D97-AF65-F5344CB8AC3E}">
        <p14:creationId xmlns:p14="http://schemas.microsoft.com/office/powerpoint/2010/main" val="39499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4</a:t>
            </a:fld>
            <a:endParaRPr lang="en-US"/>
          </a:p>
        </p:txBody>
      </p:sp>
    </p:spTree>
    <p:extLst>
      <p:ext uri="{BB962C8B-B14F-4D97-AF65-F5344CB8AC3E}">
        <p14:creationId xmlns:p14="http://schemas.microsoft.com/office/powerpoint/2010/main" val="119672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6</a:t>
            </a:fld>
            <a:endParaRPr lang="en-US"/>
          </a:p>
        </p:txBody>
      </p:sp>
    </p:spTree>
    <p:extLst>
      <p:ext uri="{BB962C8B-B14F-4D97-AF65-F5344CB8AC3E}">
        <p14:creationId xmlns:p14="http://schemas.microsoft.com/office/powerpoint/2010/main" val="265004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797194-026C-49FB-BB27-EDA8A7A6DB2C}" type="slidenum">
              <a:rPr lang="en-US" smtClean="0"/>
              <a:pPr/>
              <a:t>7</a:t>
            </a:fld>
            <a:endParaRPr lang="en-US"/>
          </a:p>
        </p:txBody>
      </p:sp>
    </p:spTree>
    <p:extLst>
      <p:ext uri="{BB962C8B-B14F-4D97-AF65-F5344CB8AC3E}">
        <p14:creationId xmlns:p14="http://schemas.microsoft.com/office/powerpoint/2010/main" val="55906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dirty="0"/>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3AC564DB-F6FB-4FC8-843F-6A2C2F5CA06F}" type="slidenum">
              <a:rPr lang="en-US" smtClean="0"/>
              <a:t>24</a:t>
            </a:fld>
            <a:endParaRPr lang="en-US" dirty="0"/>
          </a:p>
        </p:txBody>
      </p:sp>
    </p:spTree>
    <p:extLst>
      <p:ext uri="{BB962C8B-B14F-4D97-AF65-F5344CB8AC3E}">
        <p14:creationId xmlns:p14="http://schemas.microsoft.com/office/powerpoint/2010/main" val="120495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pPr marL="152400" marR="56515" indent="-6350" algn="ctr">
              <a:lnSpc>
                <a:spcPct val="107000"/>
              </a:lnSpc>
              <a:spcAft>
                <a:spcPts val="147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IN" dirty="0"/>
          </a:p>
        </p:txBody>
      </p:sp>
      <p:sp>
        <p:nvSpPr>
          <p:cNvPr id="4" name="Date Placeholder 3"/>
          <p:cNvSpPr>
            <a:spLocks noGrp="1" noEditPoints="1"/>
          </p:cNvSpPr>
          <p:nvPr>
            <p:ph type="dt" sz="half" idx="10"/>
          </p:nvPr>
        </p:nvSpPr>
        <p:spPr/>
        <p:txBody>
          <a:bodyPr/>
          <a:lstStyle/>
          <a:p>
            <a:fld id="{F7C0AF7A-6426-4631-97C8-9041AF241FAD}" type="datetime1">
              <a:rPr lang="en-IN" smtClean="0"/>
              <a:t>28-10-2024</a:t>
            </a:fld>
            <a:endParaRPr lang="en-IN" dirty="0"/>
          </a:p>
        </p:txBody>
      </p:sp>
      <p:sp>
        <p:nvSpPr>
          <p:cNvPr id="5" name="Footer Placeholder 4"/>
          <p:cNvSpPr>
            <a:spLocks noGrp="1" noEditPoints="1"/>
          </p:cNvSpPr>
          <p:nvPr>
            <p:ph type="ftr" sz="quarter" idx="11"/>
          </p:nvPr>
        </p:nvSpPr>
        <p:spPr/>
        <p:txBody>
          <a:bodyPr/>
          <a:lstStyle/>
          <a:p>
            <a:r>
              <a:rPr lang="en-IN" dirty="0"/>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989403F5-A967-45B9-AB93-6DFB1BAAE74B}" type="datetime1">
              <a:rPr lang="en-IN" smtClean="0"/>
              <a:t>28-10-2024</a:t>
            </a:fld>
            <a:endParaRPr lang="en-IN" dirty="0"/>
          </a:p>
        </p:txBody>
      </p:sp>
      <p:sp>
        <p:nvSpPr>
          <p:cNvPr id="5" name="Footer Placeholder 4"/>
          <p:cNvSpPr>
            <a:spLocks noGrp="1" noEditPoints="1"/>
          </p:cNvSpPr>
          <p:nvPr>
            <p:ph type="ftr" sz="quarter" idx="11"/>
          </p:nvPr>
        </p:nvSpPr>
        <p:spPr/>
        <p:txBody>
          <a:bodyPr/>
          <a:lstStyle/>
          <a:p>
            <a:r>
              <a:rPr lang="en-IN" dirty="0"/>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F1EC7D76-3A08-4686-A93A-2D742E9EF3B3}" type="datetime1">
              <a:rPr lang="en-IN" smtClean="0"/>
              <a:t>28-10-2024</a:t>
            </a:fld>
            <a:endParaRPr lang="en-IN" dirty="0"/>
          </a:p>
        </p:txBody>
      </p:sp>
      <p:sp>
        <p:nvSpPr>
          <p:cNvPr id="5" name="Footer Placeholder 4"/>
          <p:cNvSpPr>
            <a:spLocks noGrp="1" noEditPoints="1"/>
          </p:cNvSpPr>
          <p:nvPr>
            <p:ph type="ftr" sz="quarter" idx="11"/>
          </p:nvPr>
        </p:nvSpPr>
        <p:spPr/>
        <p:txBody>
          <a:bodyPr/>
          <a:lstStyle/>
          <a:p>
            <a:r>
              <a:rPr lang="en-IN" dirty="0"/>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CF45347F-3CF9-4AF8-A7AC-75F12C7CE604}" type="datetime1">
              <a:rPr lang="en-IN" smtClean="0"/>
              <a:t>28-10-2024</a:t>
            </a:fld>
            <a:endParaRPr lang="en-IN" dirty="0"/>
          </a:p>
        </p:txBody>
      </p:sp>
      <p:sp>
        <p:nvSpPr>
          <p:cNvPr id="5" name="Footer Placeholder 4"/>
          <p:cNvSpPr>
            <a:spLocks noGrp="1" noEditPoints="1"/>
          </p:cNvSpPr>
          <p:nvPr>
            <p:ph type="ftr" sz="quarter" idx="11"/>
          </p:nvPr>
        </p:nvSpPr>
        <p:spPr/>
        <p:txBody>
          <a:bodyPr/>
          <a:lstStyle/>
          <a:p>
            <a:r>
              <a:rPr lang="en-IN" dirty="0"/>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6ACEA175-B08C-40E7-B25A-3E19151AC406}" type="datetime1">
              <a:rPr lang="en-IN" smtClean="0"/>
              <a:t>28-10-2024</a:t>
            </a:fld>
            <a:endParaRPr lang="en-IN" dirty="0"/>
          </a:p>
        </p:txBody>
      </p:sp>
      <p:sp>
        <p:nvSpPr>
          <p:cNvPr id="5" name="Footer Placeholder 4"/>
          <p:cNvSpPr>
            <a:spLocks noGrp="1" noEditPoints="1"/>
          </p:cNvSpPr>
          <p:nvPr>
            <p:ph type="ftr" sz="quarter" idx="11"/>
          </p:nvPr>
        </p:nvSpPr>
        <p:spPr/>
        <p:txBody>
          <a:bodyPr/>
          <a:lstStyle/>
          <a:p>
            <a:r>
              <a:rPr lang="en-IN" dirty="0"/>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A8958E30-24A9-4851-8656-AA7AA70D004B}" type="datetime1">
              <a:rPr lang="en-IN" smtClean="0"/>
              <a:t>28-10-2024</a:t>
            </a:fld>
            <a:endParaRPr lang="en-IN" dirty="0"/>
          </a:p>
        </p:txBody>
      </p:sp>
      <p:sp>
        <p:nvSpPr>
          <p:cNvPr id="6" name="Footer Placeholder 5"/>
          <p:cNvSpPr>
            <a:spLocks noGrp="1" noEditPoints="1"/>
          </p:cNvSpPr>
          <p:nvPr>
            <p:ph type="ftr" sz="quarter" idx="11"/>
          </p:nvPr>
        </p:nvSpPr>
        <p:spPr/>
        <p:txBody>
          <a:bodyPr/>
          <a:lstStyle/>
          <a:p>
            <a:r>
              <a:rPr lang="en-IN" dirty="0"/>
              <a:t>Team G012</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4F074C2C-673A-47C8-82E0-E95184B872A3}" type="datetime1">
              <a:rPr lang="en-IN" smtClean="0"/>
              <a:t>28-10-2024</a:t>
            </a:fld>
            <a:endParaRPr lang="en-IN" dirty="0"/>
          </a:p>
        </p:txBody>
      </p:sp>
      <p:sp>
        <p:nvSpPr>
          <p:cNvPr id="8" name="Footer Placeholder 7"/>
          <p:cNvSpPr>
            <a:spLocks noGrp="1" noEditPoints="1"/>
          </p:cNvSpPr>
          <p:nvPr>
            <p:ph type="ftr" sz="quarter" idx="11"/>
          </p:nvPr>
        </p:nvSpPr>
        <p:spPr/>
        <p:txBody>
          <a:bodyPr/>
          <a:lstStyle/>
          <a:p>
            <a:r>
              <a:rPr lang="en-IN" dirty="0"/>
              <a:t>Team G012</a:t>
            </a:r>
          </a:p>
        </p:txBody>
      </p:sp>
      <p:sp>
        <p:nvSpPr>
          <p:cNvPr id="9" name="Slide Number Placeholder 8"/>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0FD3F2B4-5065-4166-A419-BF122FC0FA4B}" type="datetime1">
              <a:rPr lang="en-IN" smtClean="0"/>
              <a:t>28-10-2024</a:t>
            </a:fld>
            <a:endParaRPr lang="en-IN" dirty="0"/>
          </a:p>
        </p:txBody>
      </p:sp>
      <p:sp>
        <p:nvSpPr>
          <p:cNvPr id="4" name="Footer Placeholder 3"/>
          <p:cNvSpPr>
            <a:spLocks noGrp="1" noEditPoints="1"/>
          </p:cNvSpPr>
          <p:nvPr>
            <p:ph type="ftr" sz="quarter" idx="11"/>
          </p:nvPr>
        </p:nvSpPr>
        <p:spPr/>
        <p:txBody>
          <a:bodyPr/>
          <a:lstStyle/>
          <a:p>
            <a:r>
              <a:rPr lang="en-IN" dirty="0"/>
              <a:t>Team G012</a:t>
            </a:r>
          </a:p>
        </p:txBody>
      </p:sp>
      <p:sp>
        <p:nvSpPr>
          <p:cNvPr id="5" name="Slide Number Placeholder 4"/>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1A955AC9-F938-4D8E-8EBB-70C4EDC14646}" type="datetime1">
              <a:rPr lang="en-IN" smtClean="0"/>
              <a:t>28-10-2024</a:t>
            </a:fld>
            <a:endParaRPr lang="en-IN" dirty="0"/>
          </a:p>
        </p:txBody>
      </p:sp>
      <p:sp>
        <p:nvSpPr>
          <p:cNvPr id="3" name="Footer Placeholder 2"/>
          <p:cNvSpPr>
            <a:spLocks noGrp="1" noEditPoints="1"/>
          </p:cNvSpPr>
          <p:nvPr>
            <p:ph type="ftr" sz="quarter" idx="11"/>
          </p:nvPr>
        </p:nvSpPr>
        <p:spPr/>
        <p:txBody>
          <a:bodyPr/>
          <a:lstStyle/>
          <a:p>
            <a:r>
              <a:rPr lang="en-IN" dirty="0"/>
              <a:t>Team G012</a:t>
            </a:r>
          </a:p>
        </p:txBody>
      </p:sp>
      <p:sp>
        <p:nvSpPr>
          <p:cNvPr id="4" name="Slide Number Placeholder 3"/>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34DE45E9-3AA5-4510-B8A3-3374468097B0}" type="datetime1">
              <a:rPr lang="en-IN" smtClean="0"/>
              <a:t>28-10-2024</a:t>
            </a:fld>
            <a:endParaRPr lang="en-IN" dirty="0"/>
          </a:p>
        </p:txBody>
      </p:sp>
      <p:sp>
        <p:nvSpPr>
          <p:cNvPr id="6" name="Footer Placeholder 5"/>
          <p:cNvSpPr>
            <a:spLocks noGrp="1" noEditPoints="1"/>
          </p:cNvSpPr>
          <p:nvPr>
            <p:ph type="ftr" sz="quarter" idx="11"/>
          </p:nvPr>
        </p:nvSpPr>
        <p:spPr/>
        <p:txBody>
          <a:bodyPr/>
          <a:lstStyle/>
          <a:p>
            <a:r>
              <a:rPr lang="en-IN" dirty="0"/>
              <a:t>Team G012</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dirty="0"/>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398AACC0-9C50-4C6F-9562-E74862329DA8}" type="datetime1">
              <a:rPr lang="en-IN" smtClean="0"/>
              <a:t>28-10-2024</a:t>
            </a:fld>
            <a:endParaRPr lang="en-IN" dirty="0"/>
          </a:p>
        </p:txBody>
      </p:sp>
      <p:sp>
        <p:nvSpPr>
          <p:cNvPr id="6" name="Footer Placeholder 5"/>
          <p:cNvSpPr>
            <a:spLocks noGrp="1" noEditPoints="1"/>
          </p:cNvSpPr>
          <p:nvPr>
            <p:ph type="ftr" sz="quarter" idx="11"/>
          </p:nvPr>
        </p:nvSpPr>
        <p:spPr/>
        <p:txBody>
          <a:bodyPr/>
          <a:lstStyle/>
          <a:p>
            <a:r>
              <a:rPr lang="en-IN" dirty="0"/>
              <a:t>Team G012</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02246-49B5-4C85-B895-B2937E898145}" type="datetime1">
              <a:rPr lang="en-IN" smtClean="0"/>
              <a:t>28-10-2024</a:t>
            </a:fld>
            <a:endParaRPr lang="en-IN" dirty="0"/>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Team G012</a:t>
            </a:r>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C02DA-033E-4E45-979C-FC77C52540B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3999" y="1062040"/>
            <a:ext cx="9144000" cy="549046"/>
          </a:xfrm>
        </p:spPr>
        <p:txBody>
          <a:bodyPr>
            <a:noAutofit/>
          </a:bodyPr>
          <a:lstStyle/>
          <a:p>
            <a:r>
              <a:rPr lang="en-IN" sz="2800" b="1" dirty="0">
                <a:latin typeface="Times New Roman" panose="02020603050405020304" pitchFamily="18" charset="0"/>
                <a:cs typeface="Times New Roman" panose="02020603050405020304" pitchFamily="18" charset="0"/>
              </a:rPr>
              <a:t>PROJECT TITLE</a:t>
            </a:r>
          </a:p>
        </p:txBody>
      </p:sp>
      <p:sp>
        <p:nvSpPr>
          <p:cNvPr id="3" name="Subtitle 2"/>
          <p:cNvSpPr>
            <a:spLocks noGrp="1" noEditPoints="1"/>
          </p:cNvSpPr>
          <p:nvPr>
            <p:ph type="subTitle" idx="1"/>
          </p:nvPr>
        </p:nvSpPr>
        <p:spPr>
          <a:xfrm>
            <a:off x="1523999" y="1885859"/>
            <a:ext cx="9144000" cy="3391083"/>
          </a:xfrm>
        </p:spPr>
        <p:txBody>
          <a:bodyPr>
            <a:normAutofit/>
          </a:bodyPr>
          <a:lstStyle/>
          <a:p>
            <a:r>
              <a:rPr lang="en-IN">
                <a:latin typeface="Times New Roman" panose="02020603050405020304" pitchFamily="18" charset="0"/>
                <a:cs typeface="Times New Roman" panose="02020603050405020304" pitchFamily="18" charset="0"/>
              </a:rPr>
              <a:t>Phase 1- Review 2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Group No :</a:t>
            </a:r>
          </a:p>
          <a:p>
            <a:r>
              <a:rPr lang="en-IN" dirty="0">
                <a:latin typeface="Times New Roman" panose="02020603050405020304" pitchFamily="18" charset="0"/>
                <a:cs typeface="Times New Roman" panose="02020603050405020304" pitchFamily="18" charset="0"/>
              </a:rPr>
              <a:t>GUIDE:</a:t>
            </a:r>
          </a:p>
          <a:p>
            <a:endParaRPr lang="en-IN" dirty="0">
              <a:latin typeface="Times New Roman" panose="02020603050405020304" pitchFamily="18" charset="0"/>
              <a:cs typeface="Times New Roman" panose="02020603050405020304" pitchFamily="18" charset="0"/>
            </a:endParaRPr>
          </a:p>
        </p:txBody>
      </p:sp>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Date Placeholder 5"/>
          <p:cNvSpPr>
            <a:spLocks noGrp="1" noEditPoints="1"/>
          </p:cNvSpPr>
          <p:nvPr>
            <p:ph type="dt" sz="half" idx="10"/>
          </p:nvPr>
        </p:nvSpPr>
        <p:spPr>
          <a:xfrm>
            <a:off x="468406" y="6467756"/>
            <a:ext cx="2743200" cy="365125"/>
          </a:xfrm>
        </p:spPr>
        <p:txBody>
          <a:bodyPr/>
          <a:lstStyle/>
          <a:p>
            <a:r>
              <a:rPr lang="en-IN" sz="2000" dirty="0">
                <a:solidFill>
                  <a:schemeClr val="tx1"/>
                </a:solidFill>
                <a:latin typeface="Times New Roman" panose="02020603050405020304" pitchFamily="18" charset="0"/>
                <a:cs typeface="Times New Roman" panose="02020603050405020304" pitchFamily="18" charset="0"/>
              </a:rPr>
              <a:t>Date</a:t>
            </a: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panose="02020603050405020304" pitchFamily="18" charset="0"/>
                <a:cs typeface="Times New Roman" panose="02020603050405020304" pitchFamily="18" charset="0"/>
              </a:rPr>
              <a:t>Team No</a:t>
            </a:r>
          </a:p>
        </p:txBody>
      </p:sp>
      <p:pic>
        <p:nvPicPr>
          <p:cNvPr id="1026" name="Picture 2" descr="Amrita Vishwa Vidyapeetham, Coimbatore: Courses, Fees ..."/>
          <p:cNvPicPr>
            <a:picLocks noChangeAspect="1" noChangeArrowheads="1"/>
          </p:cNvPicPr>
          <p:nvPr/>
        </p:nvPicPr>
        <p:blipFill>
          <a:blip r:embed="rId3"/>
          <a:srcRect/>
          <a:stretch>
            <a:fillRect/>
          </a:stretch>
        </p:blipFill>
        <p:spPr bwMode="auto">
          <a:xfrm>
            <a:off x="31937" y="25119"/>
            <a:ext cx="965000" cy="943069"/>
          </a:xfrm>
          <a:prstGeom prst="rect">
            <a:avLst/>
          </a:prstGeom>
          <a:noFill/>
        </p:spPr>
      </p:pic>
      <p:graphicFrame>
        <p:nvGraphicFramePr>
          <p:cNvPr id="15" name="Table 15"/>
          <p:cNvGraphicFramePr>
            <a:graphicFrameLocks noGrp="1"/>
          </p:cNvGraphicFramePr>
          <p:nvPr>
            <p:extLst>
              <p:ext uri="{D42A27DB-BD31-4B8C-83A1-F6EECF244321}">
                <p14:modId xmlns:p14="http://schemas.microsoft.com/office/powerpoint/2010/main" val="1142452995"/>
              </p:ext>
            </p:extLst>
          </p:nvPr>
        </p:nvGraphicFramePr>
        <p:xfrm>
          <a:off x="2031999" y="3916360"/>
          <a:ext cx="8127999" cy="1879600"/>
        </p:xfrm>
        <a:graphic>
          <a:graphicData uri="http://schemas.openxmlformats.org/drawingml/2006/table">
            <a:tbl>
              <a:tblPr firstRow="1" bandRow="1">
                <a:tableStyleId>{7DF18680-E054-41AD-8BC1-D1AEF772440D}</a:tableStyleId>
              </a:tblPr>
              <a:tblGrid>
                <a:gridCol w="1410447">
                  <a:extLst>
                    <a:ext uri="{9D8B030D-6E8A-4147-A177-3AD203B41FA5}">
                      <a16:colId xmlns:a16="http://schemas.microsoft.com/office/drawing/2014/main" val="20000"/>
                    </a:ext>
                  </a:extLst>
                </a:gridCol>
                <a:gridCol w="3765177">
                  <a:extLst>
                    <a:ext uri="{9D8B030D-6E8A-4147-A177-3AD203B41FA5}">
                      <a16:colId xmlns:a16="http://schemas.microsoft.com/office/drawing/2014/main" val="20001"/>
                    </a:ext>
                  </a:extLst>
                </a:gridCol>
                <a:gridCol w="2952375">
                  <a:extLst>
                    <a:ext uri="{9D8B030D-6E8A-4147-A177-3AD203B41FA5}">
                      <a16:colId xmlns:a16="http://schemas.microsoft.com/office/drawing/2014/main" val="20002"/>
                    </a:ext>
                  </a:extLst>
                </a:gridCol>
              </a:tblGrid>
              <a:tr h="370840">
                <a:tc>
                  <a:txBody>
                    <a:bodyPr/>
                    <a:lstStyle/>
                    <a:p>
                      <a:pPr algn="ctr"/>
                      <a:r>
                        <a:rPr lang="en-IN" sz="2000" b="1" dirty="0">
                          <a:solidFill>
                            <a:schemeClr val="tx1"/>
                          </a:solidFill>
                        </a:rPr>
                        <a:t>S.No</a:t>
                      </a:r>
                      <a:endParaRPr lang="en-IN" sz="2000" b="1" i="0" dirty="0">
                        <a:solidFill>
                          <a:schemeClr val="tx1"/>
                        </a:solidFill>
                      </a:endParaRPr>
                    </a:p>
                  </a:txBody>
                  <a:tcPr/>
                </a:tc>
                <a:tc>
                  <a:txBody>
                    <a:bodyPr/>
                    <a:lstStyle/>
                    <a:p>
                      <a:pPr algn="ctr"/>
                      <a:r>
                        <a:rPr lang="en-IN" sz="2000" b="1" dirty="0">
                          <a:solidFill>
                            <a:schemeClr val="tx1"/>
                          </a:solidFill>
                        </a:rPr>
                        <a:t>Name</a:t>
                      </a:r>
                      <a:endParaRPr lang="en-IN" sz="2000" b="1" i="0" dirty="0">
                        <a:solidFill>
                          <a:schemeClr val="tx1"/>
                        </a:solidFill>
                      </a:endParaRPr>
                    </a:p>
                  </a:txBody>
                  <a:tcPr/>
                </a:tc>
                <a:tc>
                  <a:txBody>
                    <a:bodyPr/>
                    <a:lstStyle/>
                    <a:p>
                      <a:pPr algn="ctr"/>
                      <a:r>
                        <a:rPr lang="en-IN" sz="2000" b="1" dirty="0">
                          <a:solidFill>
                            <a:schemeClr val="tx1"/>
                          </a:solidFill>
                        </a:rPr>
                        <a:t>Roll Number</a:t>
                      </a:r>
                      <a:endParaRPr lang="en-IN" sz="2000" b="1" i="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IN" dirty="0">
                          <a:solidFill>
                            <a:schemeClr val="tx1"/>
                          </a:solidFill>
                        </a:rPr>
                        <a:t>1</a:t>
                      </a:r>
                    </a:p>
                  </a:txBody>
                  <a:tcPr/>
                </a:tc>
                <a:tc>
                  <a:txBody>
                    <a:bodyPr/>
                    <a:lstStyle/>
                    <a:p>
                      <a:pPr algn="ctr"/>
                      <a:r>
                        <a:rPr lang="en-IN" dirty="0">
                          <a:solidFill>
                            <a:schemeClr val="tx1"/>
                          </a:solidFill>
                        </a:rPr>
                        <a:t>Akhil Swarop S</a:t>
                      </a:r>
                    </a:p>
                  </a:txBody>
                  <a:tcPr/>
                </a:tc>
                <a:tc>
                  <a:txBody>
                    <a:bodyPr/>
                    <a:lstStyle/>
                    <a:p>
                      <a:pPr algn="ctr"/>
                      <a:r>
                        <a:rPr lang="en-IN" dirty="0">
                          <a:solidFill>
                            <a:schemeClr val="tx1"/>
                          </a:solidFill>
                        </a:rPr>
                        <a:t>CB.EN.U4CSE21304</a:t>
                      </a:r>
                    </a:p>
                  </a:txBody>
                  <a:tcPr/>
                </a:tc>
                <a:extLst>
                  <a:ext uri="{0D108BD9-81ED-4DB2-BD59-A6C34878D82A}">
                    <a16:rowId xmlns:a16="http://schemas.microsoft.com/office/drawing/2014/main" val="10001"/>
                  </a:ext>
                </a:extLst>
              </a:tr>
              <a:tr h="370840">
                <a:tc>
                  <a:txBody>
                    <a:bodyPr/>
                    <a:lstStyle/>
                    <a:p>
                      <a:pPr algn="ctr"/>
                      <a:r>
                        <a:rPr lang="en-IN" dirty="0">
                          <a:solidFill>
                            <a:schemeClr val="tx1"/>
                          </a:solidFill>
                        </a:rPr>
                        <a:t>2</a:t>
                      </a:r>
                    </a:p>
                  </a:txBody>
                  <a:tcPr/>
                </a:tc>
                <a:tc>
                  <a:txBody>
                    <a:bodyPr/>
                    <a:lstStyle/>
                    <a:p>
                      <a:pPr algn="ctr"/>
                      <a:r>
                        <a:rPr lang="en-IN" dirty="0" err="1">
                          <a:solidFill>
                            <a:schemeClr val="tx1"/>
                          </a:solidFill>
                        </a:rPr>
                        <a:t>Ganeshkaran</a:t>
                      </a:r>
                      <a:r>
                        <a:rPr lang="en-IN" dirty="0">
                          <a:solidFill>
                            <a:schemeClr val="tx1"/>
                          </a:solidFill>
                        </a:rPr>
                        <a:t> M</a:t>
                      </a: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IN" dirty="0">
                          <a:solidFill>
                            <a:schemeClr val="tx1"/>
                          </a:solidFill>
                        </a:rPr>
                        <a:t>CB.EN.U4CSE21312</a:t>
                      </a:r>
                    </a:p>
                  </a:txBody>
                  <a:tcPr/>
                </a:tc>
                <a:extLst>
                  <a:ext uri="{0D108BD9-81ED-4DB2-BD59-A6C34878D82A}">
                    <a16:rowId xmlns:a16="http://schemas.microsoft.com/office/drawing/2014/main" val="10002"/>
                  </a:ext>
                </a:extLst>
              </a:tr>
              <a:tr h="370840">
                <a:tc>
                  <a:txBody>
                    <a:bodyPr/>
                    <a:lstStyle/>
                    <a:p>
                      <a:pPr algn="ctr"/>
                      <a:r>
                        <a:rPr lang="en-IN" dirty="0">
                          <a:solidFill>
                            <a:schemeClr val="tx1"/>
                          </a:solidFill>
                        </a:rPr>
                        <a:t>3</a:t>
                      </a:r>
                    </a:p>
                  </a:txBody>
                  <a:tcPr/>
                </a:tc>
                <a:tc>
                  <a:txBody>
                    <a:bodyPr/>
                    <a:lstStyle/>
                    <a:p>
                      <a:pPr algn="ctr"/>
                      <a:r>
                        <a:rPr lang="en-IN" dirty="0" err="1">
                          <a:solidFill>
                            <a:schemeClr val="tx1"/>
                          </a:solidFill>
                        </a:rPr>
                        <a:t>Hanish</a:t>
                      </a:r>
                      <a:r>
                        <a:rPr lang="en-IN" dirty="0">
                          <a:solidFill>
                            <a:schemeClr val="tx1"/>
                          </a:solidFill>
                        </a:rPr>
                        <a:t> K R</a:t>
                      </a: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IN" dirty="0">
                          <a:solidFill>
                            <a:schemeClr val="tx1"/>
                          </a:solidFill>
                        </a:rPr>
                        <a:t>CB.EN.U4CSE21317</a:t>
                      </a:r>
                    </a:p>
                  </a:txBody>
                  <a:tcPr/>
                </a:tc>
                <a:extLst>
                  <a:ext uri="{0D108BD9-81ED-4DB2-BD59-A6C34878D82A}">
                    <a16:rowId xmlns:a16="http://schemas.microsoft.com/office/drawing/2014/main" val="10003"/>
                  </a:ext>
                </a:extLst>
              </a:tr>
              <a:tr h="370840">
                <a:tc>
                  <a:txBody>
                    <a:bodyPr/>
                    <a:lstStyle/>
                    <a:p>
                      <a:pPr algn="ctr"/>
                      <a:r>
                        <a:rPr lang="en-IN" dirty="0">
                          <a:solidFill>
                            <a:schemeClr val="tx1"/>
                          </a:solidFill>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solidFill>
                            <a:schemeClr val="tx1"/>
                          </a:solidFill>
                        </a:rPr>
                        <a:t>Hidesh</a:t>
                      </a:r>
                      <a:r>
                        <a:rPr lang="en-IN" dirty="0">
                          <a:solidFill>
                            <a:schemeClr val="tx1"/>
                          </a:solidFill>
                        </a:rPr>
                        <a:t> Balaji C U</a:t>
                      </a: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IN" dirty="0">
                          <a:solidFill>
                            <a:schemeClr val="tx1"/>
                          </a:solidFill>
                        </a:rPr>
                        <a:t>CB.EN.U4CSE21320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6B37D24-E95B-426B-9051-1C129DBD287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05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RAMO: Retrieval-Augmented Generation for Enhancing MOOCs Recommendations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RAMO is the "cold start" problem in course recommender systems, particularly for new users who struggle to find suitable MOOCs (Massive Open Online Courses) due to the overwhelming number of available options. This issue is compounded by the need for personalized recommendations that align with individual learning preferences and career goals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system would require access to a diverse range of MOOCs and user interaction data to effectively generate personalized recommendations.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data would likely include course descriptions, user profiles, and possibly user feedback on courses taken.</a:t>
                      </a:r>
                    </a:p>
                    <a:p>
                      <a:pPr algn="just"/>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RAMO employs a novel approach that integrates large language models (LLMs) with Retrieval-Augmented Generation (RAG) techniques.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Understand user queries in a conversational manner.</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Retrieve relevant course information based on contextual understanding.</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Generate tailored course recommendations that cater to the unique needs of each user, thereby enhancing the e-learning experience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Precision and Recall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measure the accuracy of the recommendations.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F1 Score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balance precision and recall.</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User Satisfaction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Often assessed through surveys or feedback mechanisms.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Cold Start Effectiveness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Specifically evaluating how well the system performs for new users compared to established users.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84188A-46ED-09BA-3DB7-B5023C08B452}"/>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10</a:t>
            </a:fld>
            <a:endParaRPr lang="en-IN" sz="2000" dirty="0">
              <a:solidFill>
                <a:schemeClr val="tx1"/>
              </a:solidFill>
            </a:endParaRPr>
          </a:p>
        </p:txBody>
      </p:sp>
    </p:spTree>
    <p:extLst>
      <p:ext uri="{BB962C8B-B14F-4D97-AF65-F5344CB8AC3E}">
        <p14:creationId xmlns:p14="http://schemas.microsoft.com/office/powerpoint/2010/main" val="29026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22AAAC1-FCEB-4CC0-AE2E-B2024C7BF04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5)</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89000" y="1618891"/>
          <a:ext cx="10414000" cy="4589511"/>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72332">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117179">
                <a:tc>
                  <a:txBody>
                    <a:bodyPr/>
                    <a:lstStyle/>
                    <a:p>
                      <a:pPr algn="just"/>
                      <a:r>
                        <a:rPr lang="en-IN" sz="1200" dirty="0">
                          <a:latin typeface="Times New Roman" panose="02020603050405020304" pitchFamily="18" charset="0"/>
                          <a:cs typeface="Times New Roman" panose="02020603050405020304" pitchFamily="18" charset="0"/>
                        </a:rPr>
                        <a:t>17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RAGCHECKER: A Fine-grained Framework for Diagnosing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is the difficulty in evaluating RAG systems due to their modular nature, which consists of both retrieval and generation components. Existing evaluation metrics are often inadequate, failing to capture the complexities of long-form responses and the interactions between the retriever and generator. The goal is to create a comprehensive evaluation framework that provides detailed insights into the performance of RAG systems, identifying strengths and weaknesses in both modules.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dataset used in the study consists of tuples formatted as ⟨query, documents, ground-truth answer⟩. This dataset is curated from public sources and spans across 10 different domains. It is annotated to facilitate the evaluation of RAG systems by providing a reference for assessing the accuracy and relevance of generated responses.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Claim Extraction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mechanism to break down generated responses and ground-truth answers into individual claims.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Entailment Checking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method to assess whether claims in the generated response are supported by the retrieved context and ground-truth answers. </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Metric Design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introduces various metrics,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including:Overall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Metrics: To provide a holistic view of system performance, such as precision, recall, and F1 score.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Overall Metrics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Precision, recall, and F1 score based on claim-level comparisons between generated responses and ground-truth answers.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Retriever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Metrics</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:Claim</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recall (the proportion of relevant claims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Context precision (the proportion of relevant chunks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Generator</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8D8D9BFC-09EE-BAEC-CEDF-34AFF04468E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11</a:t>
            </a:fld>
            <a:endParaRPr lang="en-IN" sz="2000" dirty="0">
              <a:solidFill>
                <a:schemeClr val="tx1"/>
              </a:solidFill>
            </a:endParaRPr>
          </a:p>
        </p:txBody>
      </p:sp>
    </p:spTree>
    <p:extLst>
      <p:ext uri="{BB962C8B-B14F-4D97-AF65-F5344CB8AC3E}">
        <p14:creationId xmlns:p14="http://schemas.microsoft.com/office/powerpoint/2010/main" val="266618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206240C-DCB5-46B5-B076-239F0AB390F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6)</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76300" y="1618890"/>
          <a:ext cx="10426701" cy="4401215"/>
        </p:xfrm>
        <a:graphic>
          <a:graphicData uri="http://schemas.openxmlformats.org/drawingml/2006/table">
            <a:tbl>
              <a:tblPr firstRow="1" bandRow="1">
                <a:tableStyleId>{5940675A-B579-460E-94D1-54222C63F5DA}</a:tableStyleId>
              </a:tblPr>
              <a:tblGrid>
                <a:gridCol w="717980">
                  <a:extLst>
                    <a:ext uri="{9D8B030D-6E8A-4147-A177-3AD203B41FA5}">
                      <a16:colId xmlns:a16="http://schemas.microsoft.com/office/drawing/2014/main" val="20000"/>
                    </a:ext>
                  </a:extLst>
                </a:gridCol>
                <a:gridCol w="1234925">
                  <a:extLst>
                    <a:ext uri="{9D8B030D-6E8A-4147-A177-3AD203B41FA5}">
                      <a16:colId xmlns:a16="http://schemas.microsoft.com/office/drawing/2014/main" val="20001"/>
                    </a:ext>
                  </a:extLst>
                </a:gridCol>
                <a:gridCol w="2541653">
                  <a:extLst>
                    <a:ext uri="{9D8B030D-6E8A-4147-A177-3AD203B41FA5}">
                      <a16:colId xmlns:a16="http://schemas.microsoft.com/office/drawing/2014/main" val="20002"/>
                    </a:ext>
                  </a:extLst>
                </a:gridCol>
                <a:gridCol w="1724773">
                  <a:extLst>
                    <a:ext uri="{9D8B030D-6E8A-4147-A177-3AD203B41FA5}">
                      <a16:colId xmlns:a16="http://schemas.microsoft.com/office/drawing/2014/main" val="20003"/>
                    </a:ext>
                  </a:extLst>
                </a:gridCol>
                <a:gridCol w="2254461">
                  <a:extLst>
                    <a:ext uri="{9D8B030D-6E8A-4147-A177-3AD203B41FA5}">
                      <a16:colId xmlns:a16="http://schemas.microsoft.com/office/drawing/2014/main" val="20004"/>
                    </a:ext>
                  </a:extLst>
                </a:gridCol>
                <a:gridCol w="1952909">
                  <a:extLst>
                    <a:ext uri="{9D8B030D-6E8A-4147-A177-3AD203B41FA5}">
                      <a16:colId xmlns:a16="http://schemas.microsoft.com/office/drawing/2014/main" val="20005"/>
                    </a:ext>
                  </a:extLst>
                </a:gridCol>
              </a:tblGrid>
              <a:tr h="443164">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43999">
                <a:tc>
                  <a:txBody>
                    <a:bodyPr/>
                    <a:lstStyle/>
                    <a:p>
                      <a:pPr algn="just"/>
                      <a:r>
                        <a:rPr lang="en-IN" sz="1200" dirty="0">
                          <a:latin typeface="Times New Roman" panose="02020603050405020304" pitchFamily="18" charset="0"/>
                          <a:cs typeface="Times New Roman" panose="02020603050405020304" pitchFamily="18" charset="0"/>
                        </a:rPr>
                        <a:t>21 April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Evaluating Retrieval Quality in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challenges in evaluating retrieval-augmented generation (RAG) systems, particularly focusing on the retrieval models within these systems. Traditional evaluation methods are computationally expensive and show limited correlation between query-document relevance labels and the downstream performance of RAG systems. This indicates a need for a more effective evaluation approach that can better reflect the performance of retrieval models in practical applications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dirty="0" err="1">
                          <a:latin typeface="Times New Roman" panose="02020603050405020304" pitchFamily="18" charset="0"/>
                          <a:cs typeface="Times New Roman" panose="02020603050405020304" pitchFamily="18" charset="0"/>
                        </a:rPr>
                        <a:t>TriviaQA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HotpotQA</a:t>
                      </a:r>
                      <a:r>
                        <a:rPr lang="en-US" sz="1200" dirty="0">
                          <a:latin typeface="Times New Roman" panose="02020603050405020304" pitchFamily="18" charset="0"/>
                          <a:cs typeface="Times New Roman" panose="02020603050405020304" pitchFamily="18" charset="0"/>
                        </a:rPr>
                        <a:t> , FEVER , Wizard of Wikipedia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Utilizing each document in the retrieval list individually with a large language model within the RAG system.</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Generating outputs for each document and evaluating these outputs based on the ground truth labels of the downstream tasks.</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Using the downstream performance of each document as its relevance label, which is a shift from traditional methods that rely on static relevance labels .</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Aggregating the results using set-based or ranking metrics to assess overall performance</a:t>
                      </a:r>
                    </a:p>
                  </a:txBody>
                  <a:tcPr marL="91437" marR="91437" marT="45735" marB="45735"/>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results indicate that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achieves a significant improvement in correlation, ranging from 0.168 to 0.494 compared to baseline methods.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Additionally,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substantial computational advantages, improving runtime and reducing GPU memory consumption by up to 50 times compared to end-to-end evaluation methods</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AA34093D-FE26-6BF3-5F54-0660AF6FDFA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12</a:t>
            </a:fld>
            <a:endParaRPr lang="en-IN" sz="2000" dirty="0">
              <a:solidFill>
                <a:schemeClr val="tx1"/>
              </a:solidFill>
            </a:endParaRPr>
          </a:p>
        </p:txBody>
      </p:sp>
    </p:spTree>
    <p:extLst>
      <p:ext uri="{BB962C8B-B14F-4D97-AF65-F5344CB8AC3E}">
        <p14:creationId xmlns:p14="http://schemas.microsoft.com/office/powerpoint/2010/main" val="36864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C86BBE9-77F0-4E66-B80F-E36B1812B0C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6599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7)</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89000" y="1414059"/>
          <a:ext cx="10414000" cy="502260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65068">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57534">
                <a:tc>
                  <a:txBody>
                    <a:bodyPr/>
                    <a:lstStyle/>
                    <a:p>
                      <a:pPr algn="just"/>
                      <a:r>
                        <a:rPr lang="en-IN" sz="1200" dirty="0">
                          <a:latin typeface="Times New Roman" panose="02020603050405020304" pitchFamily="18" charset="0"/>
                          <a:cs typeface="Times New Roman" panose="02020603050405020304" pitchFamily="18" charset="0"/>
                        </a:rPr>
                        <a:t>08 October 2023</a:t>
                      </a:r>
                    </a:p>
                  </a:txBody>
                  <a:tcPr marL="91437" marR="91437" marT="45728" marB="45728"/>
                </a:tc>
                <a:tc>
                  <a:txBody>
                    <a:bodyPr/>
                    <a:lstStyle/>
                    <a:p>
                      <a:pPr lvl="0" algn="just">
                        <a:buNone/>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Self-Knowledge Guided Retrieval Augmentation for Large Language Models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paper addresses the limitations of large language models (LLMs) in retaining complete and up-to-date knowledge. While LLMs perform well without task-specific fine-tuning, they may struggle with incomplete knowledge and can be negatively impacted by irrelevant external information. The goal is to enhance LLMs' performance in question-answering tasks by effectively integrating their internal knowledge with external resources through a method called Self-Knowledge guided Retrieval augmentation (SKR).</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TemporalQA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Focuses on temporal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CommonsenseQA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Contains multiple-choice questions that require commonsense reasoning.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StrategyQA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Involves multi-hop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TabularQA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Tests reasoning with tabular data extracted from Wikipedia.</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TruthfulQA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Assesses the truthfulness of responses across various domains like health and politic</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Collecting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self-knowledge is gathered by analysing its performance on training questions with and without external information.</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a:t>
                      </a:r>
                      <a:r>
                        <a:rPr lang="en-GB" sz="1200" b="1" u="none" strike="noStrike" noProof="0" dirty="0">
                          <a:solidFill>
                            <a:srgbClr val="000000"/>
                          </a:solidFill>
                          <a:latin typeface="Times New Roman" panose="02020603050405020304" pitchFamily="18" charset="0"/>
                          <a:cs typeface="Times New Roman" panose="02020603050405020304" pitchFamily="18" charset="0"/>
                        </a:rPr>
                        <a:t>Eliciting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ability to recognize its knowledge limitations is assessed through various strategies, including direct prompting and in-context learning.</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Adaptive Retrieval</a:t>
                      </a:r>
                      <a:r>
                        <a:rPr lang="en-GB" sz="1200" u="none" strike="noStrike" noProof="0" dirty="0">
                          <a:solidFill>
                            <a:srgbClr val="000000"/>
                          </a:solidFill>
                          <a:latin typeface="Times New Roman" panose="02020603050405020304" pitchFamily="18" charset="0"/>
                          <a:cs typeface="Times New Roman" panose="02020603050405020304" pitchFamily="18" charset="0"/>
                        </a:rPr>
                        <a:t>: Based on the elicited self-knowledge, the model can decide when to call for external resources to improve its answers to new questions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SKR method is evaluated using standard metrics such as accuracy and exact match scores.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These metrics help quantify how well the model answers questions correctly compared to the ground truth.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demonstrate that SKR outperforms both chain-of-thought based and fully retrieval-based methods, indicating its effectiveness in leveraging both internal and external knowledge  .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64070A4-69C8-1F06-C460-4323C2E5C273}"/>
              </a:ext>
            </a:extLst>
          </p:cNvPr>
          <p:cNvSpPr>
            <a:spLocks noGrp="1"/>
          </p:cNvSpPr>
          <p:nvPr>
            <p:ph type="sldNum" sz="quarter" idx="12"/>
          </p:nvPr>
        </p:nvSpPr>
        <p:spPr>
          <a:xfrm>
            <a:off x="3420034" y="6488075"/>
            <a:ext cx="2743200" cy="365125"/>
          </a:xfrm>
        </p:spPr>
        <p:txBody>
          <a:bodyPr/>
          <a:lstStyle/>
          <a:p>
            <a:fld id="{12EC02DA-033E-4E45-979C-FC77C52540B5}" type="slidenum">
              <a:rPr lang="en-IN" sz="2000" smtClean="0">
                <a:solidFill>
                  <a:schemeClr val="tx1"/>
                </a:solidFill>
              </a:rPr>
              <a:pPr/>
              <a:t>13</a:t>
            </a:fld>
            <a:endParaRPr lang="en-IN" sz="2000" dirty="0">
              <a:solidFill>
                <a:schemeClr val="tx1"/>
              </a:solidFill>
            </a:endParaRPr>
          </a:p>
        </p:txBody>
      </p:sp>
    </p:spTree>
    <p:extLst>
      <p:ext uri="{BB962C8B-B14F-4D97-AF65-F5344CB8AC3E}">
        <p14:creationId xmlns:p14="http://schemas.microsoft.com/office/powerpoint/2010/main" val="34880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C01122D-C80C-426A-BF8F-A7FF4F665416}"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3032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8)</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1038687" y="1338234"/>
          <a:ext cx="10182689" cy="4937806"/>
        </p:xfrm>
        <a:graphic>
          <a:graphicData uri="http://schemas.openxmlformats.org/drawingml/2006/table">
            <a:tbl>
              <a:tblPr firstRow="1" bandRow="1">
                <a:tableStyleId>{5940675A-B579-460E-94D1-54222C63F5DA}</a:tableStyleId>
              </a:tblPr>
              <a:tblGrid>
                <a:gridCol w="701177">
                  <a:extLst>
                    <a:ext uri="{9D8B030D-6E8A-4147-A177-3AD203B41FA5}">
                      <a16:colId xmlns:a16="http://schemas.microsoft.com/office/drawing/2014/main" val="20000"/>
                    </a:ext>
                  </a:extLst>
                </a:gridCol>
                <a:gridCol w="1206025">
                  <a:extLst>
                    <a:ext uri="{9D8B030D-6E8A-4147-A177-3AD203B41FA5}">
                      <a16:colId xmlns:a16="http://schemas.microsoft.com/office/drawing/2014/main" val="20001"/>
                    </a:ext>
                  </a:extLst>
                </a:gridCol>
                <a:gridCol w="2482172">
                  <a:extLst>
                    <a:ext uri="{9D8B030D-6E8A-4147-A177-3AD203B41FA5}">
                      <a16:colId xmlns:a16="http://schemas.microsoft.com/office/drawing/2014/main" val="20002"/>
                    </a:ext>
                  </a:extLst>
                </a:gridCol>
                <a:gridCol w="1684408">
                  <a:extLst>
                    <a:ext uri="{9D8B030D-6E8A-4147-A177-3AD203B41FA5}">
                      <a16:colId xmlns:a16="http://schemas.microsoft.com/office/drawing/2014/main" val="20003"/>
                    </a:ext>
                  </a:extLst>
                </a:gridCol>
                <a:gridCol w="2201701">
                  <a:extLst>
                    <a:ext uri="{9D8B030D-6E8A-4147-A177-3AD203B41FA5}">
                      <a16:colId xmlns:a16="http://schemas.microsoft.com/office/drawing/2014/main" val="20004"/>
                    </a:ext>
                  </a:extLst>
                </a:gridCol>
                <a:gridCol w="1907206">
                  <a:extLst>
                    <a:ext uri="{9D8B030D-6E8A-4147-A177-3AD203B41FA5}">
                      <a16:colId xmlns:a16="http://schemas.microsoft.com/office/drawing/2014/main" val="20005"/>
                    </a:ext>
                  </a:extLst>
                </a:gridCol>
              </a:tblGrid>
              <a:tr h="44933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403366">
                <a:tc>
                  <a:txBody>
                    <a:bodyPr/>
                    <a:lstStyle/>
                    <a:p>
                      <a:pPr algn="just"/>
                      <a:r>
                        <a:rPr lang="en-IN" sz="1200" dirty="0">
                          <a:latin typeface="Times New Roman" panose="02020603050405020304" pitchFamily="18" charset="0"/>
                          <a:cs typeface="Times New Roman" panose="02020603050405020304" pitchFamily="18" charset="0"/>
                        </a:rPr>
                        <a:t>December 2023</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Uni-Parser: Unified Semantic Parser for Question Answering on Knowledge Base and Database</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Uni-Parser addresses the difficulty of converting natural language questions into executable logical forms for question answering on structured data sources like knowledge bases (KB) and databases (DB).Existing Limitations: Traditional semantic parsing methods face challenges due to the exponential growth of logical form candidates and often struggle to generalize to unseen data, making it hard to accurately parse questions into logical forms.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EvaluationDatasets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Uni-Parser is evaluated on several datasets: </a:t>
                      </a:r>
                    </a:p>
                    <a:p>
                      <a:pPr marL="171450" indent="-171450" algn="just">
                        <a:buFont typeface="Arial" panose="020B0604020202020204" pitchFamily="34" charset="0"/>
                        <a:buChar char="•"/>
                      </a:pP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GrailQA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WebQSP</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Focused on Knowledge Base Question Answering (KBQA).Spider and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WikiSQL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Used for Database Question Answering (DBQA).</a:t>
                      </a:r>
                    </a:p>
                  </a:txBody>
                  <a:tcPr marL="91437" marR="91437" marT="45728" marB="45728"/>
                </a:tc>
                <a:tc>
                  <a:txBody>
                    <a:bodyPr/>
                    <a:lstStyle/>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Unified Semantic Parsing Framework</a:t>
                      </a:r>
                      <a:r>
                        <a:rPr lang="en-GB" sz="1200" u="none" strike="noStrike" noProof="0" dirty="0">
                          <a:solidFill>
                            <a:srgbClr val="000000"/>
                          </a:solidFill>
                          <a:latin typeface="Times New Roman" panose="02020603050405020304" pitchFamily="18" charset="0"/>
                          <a:cs typeface="Times New Roman" panose="02020603050405020304" pitchFamily="18" charset="0"/>
                        </a:rPr>
                        <a:t>: Uni-Parser employs a framework that defines primitives (relations and entities in KB, and table names, column names, and cell values in DB) as essential elements. This approach limits the growth of logical form candidates to a linear rate, avoiding the exponential explosion seen in traditional methods. </a:t>
                      </a:r>
                    </a:p>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Generator</a:t>
                      </a:r>
                      <a:r>
                        <a:rPr lang="en-GB" sz="1200" u="none" strike="noStrike" noProof="0" dirty="0">
                          <a:solidFill>
                            <a:srgbClr val="000000"/>
                          </a:solidFill>
                          <a:latin typeface="Times New Roman" panose="02020603050405020304" pitchFamily="18" charset="0"/>
                          <a:cs typeface="Times New Roman" panose="02020603050405020304" pitchFamily="18" charset="0"/>
                        </a:rPr>
                        <a:t>: Predicts final logical forms by composing top-ranked primitives with various operations (e.g., select, where, count).Contrastive Primitive </a:t>
                      </a:r>
                      <a:r>
                        <a:rPr lang="en-GB" sz="1200" b="1" u="none" strike="noStrike" noProof="0" dirty="0">
                          <a:solidFill>
                            <a:srgbClr val="000000"/>
                          </a:solidFill>
                          <a:latin typeface="Times New Roman" panose="02020603050405020304" pitchFamily="18" charset="0"/>
                          <a:cs typeface="Times New Roman" panose="02020603050405020304" pitchFamily="18" charset="0"/>
                        </a:rPr>
                        <a:t>Ranker</a:t>
                      </a:r>
                      <a:r>
                        <a:rPr lang="en-GB" sz="1200" u="none" strike="noStrike" noProof="0" dirty="0">
                          <a:solidFill>
                            <a:srgbClr val="000000"/>
                          </a:solidFill>
                          <a:latin typeface="Times New Roman" panose="02020603050405020304" pitchFamily="18" charset="0"/>
                          <a:cs typeface="Times New Roman" panose="02020603050405020304" pitchFamily="18" charset="0"/>
                        </a:rPr>
                        <a:t>: Prunes the search space, enhancing the generator's ability to generalize.T5 Model: The logical form generator is based on a T5 model, which is trained on the datasets to improve performance.</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Exact Match Accuracy (EM): Measures the accuracy of logical form programs.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Answer Accuracy (F1): Assesses the correctness of the answers generated.</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0732B1C-2283-8501-B4FC-742A3605290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14</a:t>
            </a:fld>
            <a:endParaRPr lang="en-IN" sz="2000" dirty="0">
              <a:solidFill>
                <a:schemeClr val="tx1"/>
              </a:solidFill>
            </a:endParaRPr>
          </a:p>
        </p:txBody>
      </p:sp>
    </p:spTree>
    <p:extLst>
      <p:ext uri="{BB962C8B-B14F-4D97-AF65-F5344CB8AC3E}">
        <p14:creationId xmlns:p14="http://schemas.microsoft.com/office/powerpoint/2010/main" val="331685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988D44B-8719-4404-BC20-A376A1922067}"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781249"/>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9)</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970264" y="1300426"/>
          <a:ext cx="10332735" cy="4937806"/>
        </p:xfrm>
        <a:graphic>
          <a:graphicData uri="http://schemas.openxmlformats.org/drawingml/2006/table">
            <a:tbl>
              <a:tblPr firstRow="1" bandRow="1">
                <a:tableStyleId>{5940675A-B579-460E-94D1-54222C63F5DA}</a:tableStyleId>
              </a:tblPr>
              <a:tblGrid>
                <a:gridCol w="711509">
                  <a:extLst>
                    <a:ext uri="{9D8B030D-6E8A-4147-A177-3AD203B41FA5}">
                      <a16:colId xmlns:a16="http://schemas.microsoft.com/office/drawing/2014/main" val="20000"/>
                    </a:ext>
                  </a:extLst>
                </a:gridCol>
                <a:gridCol w="1223796">
                  <a:extLst>
                    <a:ext uri="{9D8B030D-6E8A-4147-A177-3AD203B41FA5}">
                      <a16:colId xmlns:a16="http://schemas.microsoft.com/office/drawing/2014/main" val="20001"/>
                    </a:ext>
                  </a:extLst>
                </a:gridCol>
                <a:gridCol w="2518748">
                  <a:extLst>
                    <a:ext uri="{9D8B030D-6E8A-4147-A177-3AD203B41FA5}">
                      <a16:colId xmlns:a16="http://schemas.microsoft.com/office/drawing/2014/main" val="20002"/>
                    </a:ext>
                  </a:extLst>
                </a:gridCol>
                <a:gridCol w="1726316">
                  <a:extLst>
                    <a:ext uri="{9D8B030D-6E8A-4147-A177-3AD203B41FA5}">
                      <a16:colId xmlns:a16="http://schemas.microsoft.com/office/drawing/2014/main" val="20003"/>
                    </a:ext>
                  </a:extLst>
                </a:gridCol>
                <a:gridCol w="2217057">
                  <a:extLst>
                    <a:ext uri="{9D8B030D-6E8A-4147-A177-3AD203B41FA5}">
                      <a16:colId xmlns:a16="http://schemas.microsoft.com/office/drawing/2014/main" val="20004"/>
                    </a:ext>
                  </a:extLst>
                </a:gridCol>
                <a:gridCol w="1935309">
                  <a:extLst>
                    <a:ext uri="{9D8B030D-6E8A-4147-A177-3AD203B41FA5}">
                      <a16:colId xmlns:a16="http://schemas.microsoft.com/office/drawing/2014/main" val="20005"/>
                    </a:ext>
                  </a:extLst>
                </a:gridCol>
              </a:tblGrid>
              <a:tr h="44736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384066">
                <a:tc>
                  <a:txBody>
                    <a:bodyPr/>
                    <a:lstStyle/>
                    <a:p>
                      <a:pPr algn="just"/>
                      <a:r>
                        <a:rPr lang="en-IN" sz="1200" dirty="0">
                          <a:latin typeface="Times New Roman" panose="02020603050405020304" pitchFamily="18" charset="0"/>
                          <a:cs typeface="Times New Roman" panose="02020603050405020304" pitchFamily="18" charset="0"/>
                        </a:rPr>
                        <a:t>20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Hierarchical Retrieval-Augmented Generation Model with Rethink for Multi-hop Question Answering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Multi-hop QA requires complex reasoning by integrating multiple pieces of information to answer intricate questions. Existing systems face challenges such as: </a:t>
                      </a:r>
                    </a:p>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 - Outdated information.  </a:t>
                      </a:r>
                    </a:p>
                    <a:p>
                      <a:pPr marL="171450" indent="-171450" algn="just">
                        <a:buFontTx/>
                        <a:buChar char="-"/>
                      </a:pPr>
                      <a:r>
                        <a:rPr lang="en-GB" sz="1200" dirty="0">
                          <a:latin typeface="Times New Roman" panose="02020603050405020304" pitchFamily="18" charset="0"/>
                          <a:cs typeface="Times New Roman" panose="02020603050405020304" pitchFamily="18" charset="0"/>
                        </a:rPr>
                        <a:t>Limitations in context window length.  </a:t>
                      </a:r>
                    </a:p>
                    <a:p>
                      <a:pPr marL="171450" indent="-171450" algn="just">
                        <a:buFontTx/>
                        <a:buChar char="-"/>
                      </a:pPr>
                      <a:r>
                        <a:rPr lang="en-GB" sz="1200" dirty="0">
                          <a:latin typeface="Times New Roman" panose="02020603050405020304" pitchFamily="18" charset="0"/>
                          <a:cs typeface="Times New Roman" panose="02020603050405020304" pitchFamily="18" charset="0"/>
                        </a:rPr>
                        <a:t>- Trade-offs between accuracy and quantity of information retrieved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HotPotQA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*2WikiMultiHopQA*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MuSiQue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Bamboogle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Decomposer</a:t>
                      </a:r>
                      <a:r>
                        <a:rPr lang="en-GB" sz="1200" u="none" strike="noStrike" noProof="0" dirty="0">
                          <a:solidFill>
                            <a:srgbClr val="000000"/>
                          </a:solidFill>
                          <a:latin typeface="Times New Roman" panose="02020603050405020304" pitchFamily="18" charset="0"/>
                          <a:cs typeface="Times New Roman" panose="02020603050405020304" pitchFamily="18" charset="0"/>
                        </a:rPr>
                        <a:t>: Breaks down complex questions into sub-questions.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Definer</a:t>
                      </a:r>
                      <a:r>
                        <a:rPr lang="en-GB" sz="1200" u="none" strike="noStrike" noProof="0" dirty="0">
                          <a:solidFill>
                            <a:srgbClr val="000000"/>
                          </a:solidFill>
                          <a:latin typeface="Times New Roman" panose="02020603050405020304" pitchFamily="18" charset="0"/>
                          <a:cs typeface="Times New Roman" panose="02020603050405020304" pitchFamily="18" charset="0"/>
                        </a:rPr>
                        <a:t>: Clarifies the context and requirements for each sub-question.  -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Retriever</a:t>
                      </a:r>
                      <a:r>
                        <a:rPr lang="en-GB" sz="1200" u="none" strike="noStrike" noProof="0" dirty="0">
                          <a:solidFill>
                            <a:srgbClr val="000000"/>
                          </a:solidFill>
                          <a:latin typeface="Times New Roman" panose="02020603050405020304" pitchFamily="18" charset="0"/>
                          <a:cs typeface="Times New Roman" panose="02020603050405020304" pitchFamily="18" charset="0"/>
                        </a:rPr>
                        <a:t>: Utilizes a hierarchical retrieval strategy that combines both sparse and dense retrieval methods.  - *Filter*: Ensures the relevance and quality of retrieved information.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Summarizer</a:t>
                      </a:r>
                      <a:r>
                        <a:rPr lang="en-GB" sz="1200" u="none" strike="noStrike" noProof="0" dirty="0">
                          <a:solidFill>
                            <a:srgbClr val="000000"/>
                          </a:solidFill>
                          <a:latin typeface="Times New Roman" panose="02020603050405020304" pitchFamily="18" charset="0"/>
                          <a:cs typeface="Times New Roman" panose="02020603050405020304" pitchFamily="18" charset="0"/>
                        </a:rPr>
                        <a:t>: Integrates the answers from sub-questions to provide a final response.- The framework emphasizes the retrieval process, which is crucial for producing high-quality results.</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It also features a single-candidate retrieval method to address the limitations of multi-candidate retrieval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outperformed state-of-the-art models on three out of four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Notable improvements were observed in the Exact Match (EM) index, particularly in the 2WikiMultiHopQA dataset, where </a:t>
                      </a: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achieved over a 12% improvement compared to existing methods.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highlight the effectiveness of the Indexed </a:t>
                      </a:r>
                      <a:r>
                        <a:rPr lang="en-GB" sz="1200" dirty="0" err="1">
                          <a:latin typeface="Times New Roman" panose="02020603050405020304" pitchFamily="18" charset="0"/>
                          <a:cs typeface="Times New Roman" panose="02020603050405020304" pitchFamily="18" charset="0"/>
                        </a:rPr>
                        <a:t>Wikicorpus</a:t>
                      </a:r>
                      <a:r>
                        <a:rPr lang="en-GB" sz="1200" dirty="0">
                          <a:latin typeface="Times New Roman" panose="02020603050405020304" pitchFamily="18" charset="0"/>
                          <a:cs typeface="Times New Roman" panose="02020603050405020304" pitchFamily="18" charset="0"/>
                        </a:rPr>
                        <a:t> and the retrieval component in enhancing QA performance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0E1D560-52F1-2566-B815-7D709FDCD62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15</a:t>
            </a:fld>
            <a:endParaRPr lang="en-IN" sz="2000" dirty="0">
              <a:solidFill>
                <a:schemeClr val="tx1"/>
              </a:solidFill>
            </a:endParaRPr>
          </a:p>
        </p:txBody>
      </p:sp>
    </p:spTree>
    <p:extLst>
      <p:ext uri="{BB962C8B-B14F-4D97-AF65-F5344CB8AC3E}">
        <p14:creationId xmlns:p14="http://schemas.microsoft.com/office/powerpoint/2010/main" val="19850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A024645E-CE1E-467D-B858-BE04303A00FF}"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29462"/>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10)</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22 June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Battling </a:t>
                      </a:r>
                      <a:r>
                        <a:rPr lang="en-GB" sz="1200" b="1" dirty="0" err="1">
                          <a:latin typeface="Times New Roman" panose="02020603050405020304" pitchFamily="18" charset="0"/>
                          <a:cs typeface="Times New Roman" panose="02020603050405020304" pitchFamily="18" charset="0"/>
                        </a:rPr>
                        <a:t>Botpoop</a:t>
                      </a:r>
                      <a:r>
                        <a:rPr lang="en-GB" sz="1200" b="1" dirty="0">
                          <a:latin typeface="Times New Roman" panose="02020603050405020304" pitchFamily="18" charset="0"/>
                          <a:cs typeface="Times New Roman" panose="02020603050405020304" pitchFamily="18" charset="0"/>
                        </a:rPr>
                        <a:t> using </a:t>
                      </a:r>
                      <a:r>
                        <a:rPr lang="en-GB" sz="1200" b="1" dirty="0" err="1">
                          <a:latin typeface="Times New Roman" panose="02020603050405020304" pitchFamily="18" charset="0"/>
                          <a:cs typeface="Times New Roman" panose="02020603050405020304" pitchFamily="18" charset="0"/>
                        </a:rPr>
                        <a:t>GenAI</a:t>
                      </a:r>
                      <a:r>
                        <a:rPr lang="en-GB" sz="1200" b="1" dirty="0">
                          <a:latin typeface="Times New Roman" panose="02020603050405020304" pitchFamily="18" charset="0"/>
                          <a:cs typeface="Times New Roman" panose="02020603050405020304" pitchFamily="18" charset="0"/>
                        </a:rPr>
                        <a:t> for Higher Education: A Study of a Retrieval Augmented Generation Chatbot’s Impact on Learning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study addresses the issue of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the generation of inaccurate or poor-quality information by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chatbots in educational settings. It aims to improve the learning experience by developing a custom Singlish-speaking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 Professor </a:t>
                      </a:r>
                      <a:r>
                        <a:rPr lang="en-GB" sz="1200" dirty="0" err="1">
                          <a:latin typeface="Times New Roman" panose="02020603050405020304" pitchFamily="18" charset="0"/>
                          <a:cs typeface="Times New Roman" panose="02020603050405020304" pitchFamily="18" charset="0"/>
                        </a:rPr>
                        <a:t>Leodar</a:t>
                      </a:r>
                      <a:r>
                        <a:rPr lang="en-GB" sz="1200" dirty="0">
                          <a:latin typeface="Times New Roman" panose="02020603050405020304" pitchFamily="18" charset="0"/>
                          <a:cs typeface="Times New Roman" panose="02020603050405020304" pitchFamily="18" charset="0"/>
                        </a:rPr>
                        <a:t>, to reduce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and enhance student learning, engagement, and exam preparedness.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knowledge base for Professor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Leodar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was built from various course materials, including lecture notes,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Jupyter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notebooks, domain-specific textbooks, and real-time data updates from the "MS0003: Introduction to Data Science and Artificial Intelligence" course at Nanyang Technological University.</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chatbot leverages Retrieval-Augmented Generation (RAG) to provide contextually relevant responses grounded in course content.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A mixed-methods approach, combining analytics, surveys, and focus group discussions, was used to evaluate the chatbot's impact on student learning. The chatbot's responses were generated using </a:t>
                      </a:r>
                      <a:r>
                        <a:rPr lang="en-GB" sz="1200" u="none" strike="noStrike" noProof="0" dirty="0" err="1">
                          <a:solidFill>
                            <a:srgbClr val="000000"/>
                          </a:solidFill>
                          <a:latin typeface="Times New Roman" panose="02020603050405020304" pitchFamily="18" charset="0"/>
                          <a:cs typeface="Times New Roman" panose="02020603050405020304" pitchFamily="18" charset="0"/>
                        </a:rPr>
                        <a:t>Anthropic’s</a:t>
                      </a:r>
                      <a:r>
                        <a:rPr lang="en-GB" sz="1200" u="none" strike="noStrike" noProof="0" dirty="0">
                          <a:solidFill>
                            <a:srgbClr val="000000"/>
                          </a:solidFill>
                          <a:latin typeface="Times New Roman" panose="02020603050405020304" pitchFamily="18" charset="0"/>
                          <a:cs typeface="Times New Roman" panose="02020603050405020304" pitchFamily="18" charset="0"/>
                        </a:rPr>
                        <a:t> Claude 3 model.</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User engagement: The number of questions asked and interaction peaks during assessments.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Student feedback: 97.1% of participants reported positive experiences.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Learning outcomes: A substantial majority (79.4%) highlighted the chatbot’s role in enhancing their understanding of course content.</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D3A3CA17-87A2-A2B6-C167-3C09A06BB1B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16</a:t>
            </a:fld>
            <a:endParaRPr lang="en-IN" sz="2000" dirty="0">
              <a:solidFill>
                <a:schemeClr val="tx1"/>
              </a:solidFill>
            </a:endParaRPr>
          </a:p>
        </p:txBody>
      </p:sp>
    </p:spTree>
    <p:extLst>
      <p:ext uri="{BB962C8B-B14F-4D97-AF65-F5344CB8AC3E}">
        <p14:creationId xmlns:p14="http://schemas.microsoft.com/office/powerpoint/2010/main" val="96769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err="1">
                          <a:solidFill>
                            <a:srgbClr val="000000"/>
                          </a:solidFill>
                          <a:latin typeface="Times New Roman" panose="02020603050405020304" pitchFamily="18" charset="0"/>
                          <a:cs typeface="Times New Roman" panose="02020603050405020304" pitchFamily="18" charset="0"/>
                        </a:rPr>
                        <a:t>Addionally</a:t>
                      </a:r>
                      <a:r>
                        <a:rPr lang="en-GB" sz="1200" u="none" strike="noStrike" noProof="0" dirty="0">
                          <a:solidFill>
                            <a:srgbClr val="000000"/>
                          </a:solidFill>
                          <a:latin typeface="Times New Roman" panose="02020603050405020304" pitchFamily="18" charset="0"/>
                          <a:cs typeface="Times New Roman" panose="02020603050405020304" pitchFamily="18" charset="0"/>
                        </a:rPr>
                        <a:t>,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proposed Multimodal RAG is evaluated based on its effectiveness in generating accurate and relevant results from the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study emphasizes improvements in the generation of results when compared to existing models, although specific metrics (like accuracy, precision, recall, etc.) are not detailed in the provided context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473B7B-E4C4-C4AF-D8B9-126EE29A43A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17</a:t>
            </a:fld>
            <a:endParaRPr lang="en-IN" sz="2000" dirty="0">
              <a:solidFill>
                <a:schemeClr val="tx1"/>
              </a:solidFill>
            </a:endParaRPr>
          </a:p>
        </p:txBody>
      </p:sp>
    </p:spTree>
    <p:extLst>
      <p:ext uri="{BB962C8B-B14F-4D97-AF65-F5344CB8AC3E}">
        <p14:creationId xmlns:p14="http://schemas.microsoft.com/office/powerpoint/2010/main" val="182608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2F045-872D-5314-E6D5-7546F34CBD5B}"/>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E221B03-27E2-7C59-FF50-1C6A022D4C98}"/>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3EA4976A-75BA-6D7E-1E8B-02C4432CE867}"/>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7C5F0AB9-8C30-1AD4-D0CC-E7EFA213BA49}"/>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D237F178-EB51-B8E9-8312-E40E5FF3E6AD}"/>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B95FC3C8-E501-715B-2A11-B97C5B7CF2CB}"/>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6B87051B-C9AC-A145-B524-4C048335D789}"/>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9F8C4706-58AA-F8FF-7909-EA2FDE3179EE}"/>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81019DB5-6175-9697-AC75-3E1C35DCE666}"/>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E9141E2D-A83B-3D12-6FF4-AB6C2B4E51FF}"/>
              </a:ext>
            </a:extLst>
          </p:cNvPr>
          <p:cNvGraphicFramePr>
            <a:graphicFrameLocks/>
          </p:cNvGraphicFramePr>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err="1">
                          <a:solidFill>
                            <a:srgbClr val="000000"/>
                          </a:solidFill>
                          <a:latin typeface="Times New Roman" panose="02020603050405020304" pitchFamily="18" charset="0"/>
                          <a:cs typeface="Times New Roman" panose="02020603050405020304" pitchFamily="18" charset="0"/>
                        </a:rPr>
                        <a:t>Addionally</a:t>
                      </a:r>
                      <a:r>
                        <a:rPr lang="en-GB" sz="1200" u="none" strike="noStrike" noProof="0" dirty="0">
                          <a:solidFill>
                            <a:srgbClr val="000000"/>
                          </a:solidFill>
                          <a:latin typeface="Times New Roman" panose="02020603050405020304" pitchFamily="18" charset="0"/>
                          <a:cs typeface="Times New Roman" panose="02020603050405020304" pitchFamily="18" charset="0"/>
                        </a:rPr>
                        <a:t>,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proposed Multimodal RAG is evaluated based on its effectiveness in generating accurate and relevant results from the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study emphasizes improvements in the generation of results when compared to existing models, although specific metrics (like accuracy, precision, recall, etc.) are not detailed in the provided context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E54A6D9F-C036-D754-C73D-A0046BD2F03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D79457-B378-3576-5A60-25D636B8CB60}"/>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18</a:t>
            </a:fld>
            <a:endParaRPr lang="en-IN" sz="2000" dirty="0">
              <a:solidFill>
                <a:schemeClr val="tx1"/>
              </a:solidFill>
            </a:endParaRPr>
          </a:p>
        </p:txBody>
      </p:sp>
    </p:spTree>
    <p:extLst>
      <p:ext uri="{BB962C8B-B14F-4D97-AF65-F5344CB8AC3E}">
        <p14:creationId xmlns:p14="http://schemas.microsoft.com/office/powerpoint/2010/main" val="95774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F98A0-8084-348D-1713-A906890F2B6E}"/>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0BA5512-3710-7851-80CC-C2F1A41B5450}"/>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B2FEF286-C9B5-27B3-42A6-5E4A962EEF4B}"/>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ACD9DE56-7504-F66E-451F-D41B7A14CC01}"/>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9FAC43A0-122C-5E6F-A38E-615D6FD51675}"/>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B07C3706-6BD7-836E-18B7-892C412E611B}"/>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C7EE4F86-49D2-83D0-EAAA-242304796691}"/>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9D51FA98-D92E-F72C-556F-1E8DF474D2BD}"/>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B51EE493-BFB4-156E-61F9-EF3A0547F710}"/>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FABDEAF7-6249-FE75-3F31-53F6C521350B}"/>
              </a:ext>
            </a:extLst>
          </p:cNvPr>
          <p:cNvGraphicFramePr>
            <a:graphicFrameLocks/>
          </p:cNvGraphicFramePr>
          <p:nvPr/>
        </p:nvGraphicFramePr>
        <p:xfrm>
          <a:off x="889000" y="1597900"/>
          <a:ext cx="10414000" cy="4442274"/>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85058">
                <a:tc>
                  <a:txBody>
                    <a:bodyPr/>
                    <a:lstStyle/>
                    <a:p>
                      <a:pPr algn="just"/>
                      <a:r>
                        <a:rPr lang="en-IN" sz="1200" dirty="0">
                          <a:latin typeface="Times New Roman" panose="02020603050405020304" pitchFamily="18" charset="0"/>
                          <a:cs typeface="Times New Roman" panose="02020603050405020304" pitchFamily="18" charset="0"/>
                        </a:rPr>
                        <a:t>02 March 2015</a:t>
                      </a:r>
                    </a:p>
                  </a:txBody>
                  <a:tcPr marL="91437" marR="91437" marT="45728" marB="45728"/>
                </a:tc>
                <a:tc>
                  <a:txBody>
                    <a:bodyPr/>
                    <a:lstStyle/>
                    <a:p>
                      <a:pPr lvl="0" algn="jus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Semantic Search Using a Similarity Graph</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Develop an advanced semantic search engine capable of retrieving and ranking documents based on semantic similarity to a given query. Unlike traditional keyword-based retrieval systems, this engine should leverage a similarity graph to account for the meaning of words and phrases within documents and queries. The system should handle queries where relevant documents may not share exact keywords with the input query but are semantically aligned, such as retrieving a document on "Ford" and "Chrysler" for a query about "cars."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Cranfield Benchmark</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Natural Language Queries</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Relevance Judgements</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Similarity Graph</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Probabilistic Model: The paper utilizes a probabilistic model to rank documents based on their relevance to the input query.</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TF-IDF Enhancement: The authors enhance the traditional Term Frequency-Inverse Document Frequency (TF-IDF) algorithm by integrating the similarity graph.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Experimental Validation: The proposed algorithm is validated through experiments on the Cranfield benchmark, which includes 1400 documents and 225 natural language queries.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Natural Language Processing</a:t>
                      </a:r>
                    </a:p>
                  </a:txBody>
                  <a:tcPr marL="91437" marR="91437" marT="45735" marB="45735"/>
                </a:tc>
                <a:tc>
                  <a:txBody>
                    <a:bodyPr/>
                    <a:lstStyle/>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Mean Average Precision (MAP)</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Relevance Scoring</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Comparison with Apache Lucene</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Precision Calculation</a:t>
                      </a:r>
                    </a:p>
                    <a:p>
                      <a:pPr marL="171450" indent="-171450">
                        <a:buFont typeface="Arial" panose="020B0604020202020204" pitchFamily="34" charset="0"/>
                        <a:buChar char="•"/>
                      </a:pPr>
                      <a:endParaRPr lang="en-IN"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D1A129D7-B37C-911C-5604-FAB42FD0C3CC}"/>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3336942C-F194-0F2C-986B-B6C2383E368D}"/>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19</a:t>
            </a:fld>
            <a:endParaRPr lang="en-IN" sz="2000" dirty="0">
              <a:solidFill>
                <a:schemeClr val="tx1"/>
              </a:solidFill>
            </a:endParaRPr>
          </a:p>
        </p:txBody>
      </p:sp>
    </p:spTree>
    <p:extLst>
      <p:ext uri="{BB962C8B-B14F-4D97-AF65-F5344CB8AC3E}">
        <p14:creationId xmlns:p14="http://schemas.microsoft.com/office/powerpoint/2010/main" val="92175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Date Placeholder 5"/>
          <p:cNvSpPr>
            <a:spLocks noGrp="1" noEditPoints="1"/>
          </p:cNvSpPr>
          <p:nvPr>
            <p:ph type="dt" sz="half" idx="10"/>
          </p:nvPr>
        </p:nvSpPr>
        <p:spPr>
          <a:xfrm>
            <a:off x="468406" y="6467756"/>
            <a:ext cx="2743200" cy="365125"/>
          </a:xfrm>
        </p:spPr>
        <p:txBody>
          <a:bodyPr/>
          <a:lstStyle/>
          <a:p>
            <a:r>
              <a:rPr lang="en-IN" sz="2000" dirty="0">
                <a:solidFill>
                  <a:schemeClr val="tx1"/>
                </a:solidFill>
                <a:latin typeface="Times New Roman" panose="02020603050405020304" pitchFamily="18" charset="0"/>
                <a:cs typeface="Times New Roman" panose="02020603050405020304" pitchFamily="18" charset="0"/>
              </a:rPr>
              <a:t>Date</a:t>
            </a:r>
          </a:p>
        </p:txBody>
      </p:sp>
      <p:pic>
        <p:nvPicPr>
          <p:cNvPr id="1026" name="Picture 2" descr="Amrita Vishwa Vidyapeetham, Coimbatore: Courses, Fees ..."/>
          <p:cNvPicPr>
            <a:picLocks noChangeAspect="1" noChangeArrowheads="1"/>
          </p:cNvPicPr>
          <p:nvPr/>
        </p:nvPicPr>
        <p:blipFill>
          <a:blip r:embed="rId3"/>
          <a:srcRect/>
          <a:stretch>
            <a:fillRect/>
          </a:stretch>
        </p:blipFill>
        <p:spPr bwMode="auto">
          <a:xfrm>
            <a:off x="31937" y="25119"/>
            <a:ext cx="965000" cy="943069"/>
          </a:xfrm>
          <a:prstGeom prst="rect">
            <a:avLst/>
          </a:prstGeom>
          <a:noFill/>
        </p:spPr>
      </p:pic>
      <p:sp>
        <p:nvSpPr>
          <p:cNvPr id="10" name="Subtitle 9"/>
          <p:cNvSpPr>
            <a:spLocks noGrp="1" noEditPoints="1"/>
          </p:cNvSpPr>
          <p:nvPr>
            <p:ph type="subTitle" idx="1"/>
          </p:nvPr>
        </p:nvSpPr>
        <p:spPr>
          <a:xfrm>
            <a:off x="1676399" y="989524"/>
            <a:ext cx="8839201" cy="683136"/>
          </a:xfrm>
        </p:spPr>
        <p:txBody>
          <a:bodyPr>
            <a:normAutofit/>
          </a:bodyPr>
          <a:lstStyle/>
          <a:p>
            <a:r>
              <a:rPr lang="en-IN" sz="3600" dirty="0">
                <a:latin typeface="Times New Roman" panose="02020603050405020304" pitchFamily="18" charset="0"/>
                <a:cs typeface="Times New Roman" panose="02020603050405020304" pitchFamily="18" charset="0"/>
              </a:rPr>
              <a:t>Guide’s Approval Mail</a:t>
            </a:r>
          </a:p>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68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C9E62-1245-B20E-58FF-B3090C4F5FC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FF3AB7-13D6-42A0-B319-6D251297AC3D}"/>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93796B6B-3959-E44B-9E4B-4F3615139C8A}"/>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83183794-5E2F-122E-B77D-1A9A8DB2C52D}"/>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D7C1A4CC-0989-C3B4-831D-F30FE72985DF}"/>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38B338C2-2DA5-7741-0C23-ACEA50C70743}"/>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FD0F47D8-2213-0BE6-B618-A7C22738D3A6}"/>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00801631-BCA3-9D7E-0F70-C482F9F51639}"/>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144F5F6E-EA10-BB4F-8C58-D5C33D188059}"/>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A5CB7970-0323-6D30-3AE5-211C6A413330}"/>
              </a:ext>
            </a:extLst>
          </p:cNvPr>
          <p:cNvGraphicFramePr>
            <a:graphicFrameLocks/>
          </p:cNvGraphicFramePr>
          <p:nvPr/>
        </p:nvGraphicFramePr>
        <p:xfrm>
          <a:off x="889000" y="1597900"/>
          <a:ext cx="10414000" cy="4442274"/>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85058">
                <a:tc>
                  <a:txBody>
                    <a:bodyPr/>
                    <a:lstStyle/>
                    <a:p>
                      <a:pPr algn="just"/>
                      <a:r>
                        <a:rPr lang="en-IN" sz="1200" dirty="0">
                          <a:latin typeface="Times New Roman" panose="02020603050405020304" pitchFamily="18" charset="0"/>
                          <a:cs typeface="Times New Roman" panose="02020603050405020304" pitchFamily="18" charset="0"/>
                        </a:rPr>
                        <a:t>04 October 2024</a:t>
                      </a:r>
                    </a:p>
                  </a:txBody>
                  <a:tcPr marL="91437" marR="91437" marT="45728" marB="45728"/>
                </a:tc>
                <a:tc>
                  <a:txBody>
                    <a:bodyPr/>
                    <a:lstStyle/>
                    <a:p>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Resspar</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AI-Driven Resume Parsing and Recruitment System using NLP and Generative AI</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Develop a web-based resume parsing and recruitment system, "</a:t>
                      </a:r>
                      <a:r>
                        <a:rPr lang="en-IN" sz="1200" kern="1200" dirty="0" err="1">
                          <a:solidFill>
                            <a:schemeClr val="tx1"/>
                          </a:solidFill>
                          <a:effectLst/>
                          <a:latin typeface="Times New Roman" panose="02020603050405020304" pitchFamily="18" charset="0"/>
                          <a:ea typeface="+mn-ea"/>
                          <a:cs typeface="Times New Roman" panose="02020603050405020304" pitchFamily="18" charset="0"/>
                        </a:rPr>
                        <a:t>Resspar</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that leverages NLP, Generative AI, and prompt engineering to streamline candidate selection processes for recruiters. The system should allow users to upload resumes in PDF format, parse relevant data such as names, emails, phone numbers, and skills using AI-driven algorithms, and store extracted information in a structured SQLite database for efficient retrieval and filtering.</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Parsed Resume Data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User Authentication Data: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Job Role and Skill Criteria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Text Index for Resumes and Job Descriptions</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Natural Language Processing (NLP)</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Generative AI</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Data Extraction Algorithms</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SQLite Database Management</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Filtering Mechanism</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Security Measures</a:t>
                      </a:r>
                      <a:endParaRPr lang="en-GB" sz="1200" b="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Accuracy of Data Extraction</a:t>
                      </a:r>
                    </a:p>
                    <a:p>
                      <a:pPr marL="17145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Processing Speed</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E60916DA-4FAA-5906-8BD7-3B84FB16E98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599DAEF0-2C44-37A7-C8BD-3C3B2F84D593}"/>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20</a:t>
            </a:fld>
            <a:endParaRPr lang="en-IN" sz="2000" dirty="0">
              <a:solidFill>
                <a:schemeClr val="tx1"/>
              </a:solidFill>
            </a:endParaRPr>
          </a:p>
        </p:txBody>
      </p:sp>
    </p:spTree>
    <p:extLst>
      <p:ext uri="{BB962C8B-B14F-4D97-AF65-F5344CB8AC3E}">
        <p14:creationId xmlns:p14="http://schemas.microsoft.com/office/powerpoint/2010/main" val="250289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0"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0CEE946D-17C3-4C69-A210-33CB5CD72B9B}"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451320" y="1521736"/>
            <a:ext cx="9423826" cy="5017176"/>
          </a:xfrm>
        </p:spPr>
        <p:txBody>
          <a:bodyPr>
            <a:noAutofit/>
          </a:bodyPr>
          <a:lstStyle/>
          <a:p>
            <a:pPr algn="l">
              <a:lnSpc>
                <a:spcPct val="100000"/>
              </a:lnSpc>
            </a:pPr>
            <a:r>
              <a:rPr lang="en-GB" sz="1800" dirty="0">
                <a:latin typeface="Times New Roman" panose="02020603050405020304" pitchFamily="18" charset="0"/>
                <a:cs typeface="Times New Roman" panose="02020603050405020304" pitchFamily="18" charset="0"/>
              </a:rPr>
              <a:t>Current Retrieval-Augmented Generation (RAG) systems have not been widely explored for career path recommendations.</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Limitations in Prior Studies: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Primary focus on educational applications.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Dependency on static datasets that lack essential details, such as user skills and 	educational background.</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Challenge:</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introduce dynamic, personalized data in existing RAG systems.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This integrate this data into the RAG system effectively providing accurate career       	guidance.</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Future Research Directions: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Investigate how RAG systems can use industry trends, psychometric analysis, and  	individual user profiles, to it’s advantage and provide relevant suggestions.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Aim to create personalized, data-driven career recommendations.</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D7ED86-A37F-4F36-2C4E-33678215C32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7">
            <a:extLst>
              <a:ext uri="{FF2B5EF4-FFF2-40B4-BE49-F238E27FC236}">
                <a16:creationId xmlns:a16="http://schemas.microsoft.com/office/drawing/2014/main" id="{64C67F1F-5F9E-76C9-B1C1-139FAE31752F}"/>
              </a:ext>
            </a:extLst>
          </p:cNvPr>
          <p:cNvSpPr txBox="1">
            <a:spLocks noEditPoints="1"/>
          </p:cNvSpPr>
          <p:nvPr/>
        </p:nvSpPr>
        <p:spPr>
          <a:xfrm>
            <a:off x="2492840" y="968188"/>
            <a:ext cx="7171113" cy="5900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Research Gap</a:t>
            </a:r>
          </a:p>
        </p:txBody>
      </p:sp>
      <p:sp>
        <p:nvSpPr>
          <p:cNvPr id="13" name="Slide Number Placeholder 7">
            <a:extLst>
              <a:ext uri="{FF2B5EF4-FFF2-40B4-BE49-F238E27FC236}">
                <a16:creationId xmlns:a16="http://schemas.microsoft.com/office/drawing/2014/main" id="{1A41B2BA-43AC-E985-BC25-F1955673459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21</a:t>
            </a:fld>
            <a:endParaRPr lang="en-IN" sz="20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6BE253-6A07-4D6D-B44E-C11264FBA30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 To develop and evaluate a Retrieval-Augmented Generation (RAG) system that provides personalized career guidance by integrating user-specific data, including academic history and psychometric profiles, to enhance the accuracy and relevance of career recommendations.</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A52F0A9D-F900-E3FB-4383-0D4BA25882E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22</a:t>
            </a:fld>
            <a:endParaRPr lang="en-IN"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73A2-A30D-0AD0-35BB-161A8654BA77}"/>
              </a:ext>
            </a:extLst>
          </p:cNvPr>
          <p:cNvSpPr>
            <a:spLocks noGrp="1"/>
          </p:cNvSpPr>
          <p:nvPr>
            <p:ph type="title"/>
          </p:nvPr>
        </p:nvSpPr>
        <p:spPr/>
        <p:txBody>
          <a:bodyPr/>
          <a:lstStyle/>
          <a:p>
            <a:r>
              <a:rPr lang="en-US" dirty="0"/>
              <a:t>System Design: Architecture and Algorithms/Techniques</a:t>
            </a:r>
            <a:endParaRPr lang="en-IN" dirty="0"/>
          </a:p>
        </p:txBody>
      </p:sp>
      <p:sp>
        <p:nvSpPr>
          <p:cNvPr id="4" name="Date Placeholder 3">
            <a:extLst>
              <a:ext uri="{FF2B5EF4-FFF2-40B4-BE49-F238E27FC236}">
                <a16:creationId xmlns:a16="http://schemas.microsoft.com/office/drawing/2014/main" id="{C13A1898-78DB-9F74-5E76-EB009A41D729}"/>
              </a:ext>
            </a:extLst>
          </p:cNvPr>
          <p:cNvSpPr>
            <a:spLocks noGrp="1"/>
          </p:cNvSpPr>
          <p:nvPr>
            <p:ph type="dt" sz="half" idx="10"/>
          </p:nvPr>
        </p:nvSpPr>
        <p:spPr/>
        <p:txBody>
          <a:bodyPr/>
          <a:lstStyle/>
          <a:p>
            <a:fld id="{CF45347F-3CF9-4AF8-A7AC-75F12C7CE604}" type="datetime1">
              <a:rPr lang="en-IN" smtClean="0"/>
              <a:t>28-10-2024</a:t>
            </a:fld>
            <a:endParaRPr lang="en-IN" dirty="0"/>
          </a:p>
        </p:txBody>
      </p:sp>
      <p:sp>
        <p:nvSpPr>
          <p:cNvPr id="5" name="Footer Placeholder 4">
            <a:extLst>
              <a:ext uri="{FF2B5EF4-FFF2-40B4-BE49-F238E27FC236}">
                <a16:creationId xmlns:a16="http://schemas.microsoft.com/office/drawing/2014/main" id="{9A57A754-8C8C-2B30-239B-B5329150652C}"/>
              </a:ext>
            </a:extLst>
          </p:cNvPr>
          <p:cNvSpPr>
            <a:spLocks noGrp="1"/>
          </p:cNvSpPr>
          <p:nvPr>
            <p:ph type="ftr" sz="quarter" idx="11"/>
          </p:nvPr>
        </p:nvSpPr>
        <p:spPr/>
        <p:txBody>
          <a:bodyPr/>
          <a:lstStyle/>
          <a:p>
            <a:r>
              <a:rPr lang="en-IN" dirty="0"/>
              <a:t>Team G012</a:t>
            </a:r>
          </a:p>
        </p:txBody>
      </p:sp>
      <p:pic>
        <p:nvPicPr>
          <p:cNvPr id="9" name="Content Placeholder 8">
            <a:extLst>
              <a:ext uri="{FF2B5EF4-FFF2-40B4-BE49-F238E27FC236}">
                <a16:creationId xmlns:a16="http://schemas.microsoft.com/office/drawing/2014/main" id="{4C71C1C4-F6CC-5D87-69BB-722F9C942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99670"/>
            <a:ext cx="10515600" cy="3603247"/>
          </a:xfrm>
        </p:spPr>
      </p:pic>
    </p:spTree>
    <p:extLst>
      <p:ext uri="{BB962C8B-B14F-4D97-AF65-F5344CB8AC3E}">
        <p14:creationId xmlns:p14="http://schemas.microsoft.com/office/powerpoint/2010/main" val="681626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Date Placeholder 5"/>
          <p:cNvSpPr>
            <a:spLocks noGrp="1" noEditPoints="1"/>
          </p:cNvSpPr>
          <p:nvPr>
            <p:ph type="dt" sz="half" idx="10"/>
          </p:nvPr>
        </p:nvSpPr>
        <p:spPr>
          <a:xfrm>
            <a:off x="468406" y="6467756"/>
            <a:ext cx="2743200" cy="365125"/>
          </a:xfrm>
        </p:spPr>
        <p:txBody>
          <a:bodyPr/>
          <a:lstStyle/>
          <a:p>
            <a:r>
              <a:rPr lang="en-IN" sz="2000" dirty="0">
                <a:solidFill>
                  <a:schemeClr val="tx1"/>
                </a:solidFill>
                <a:latin typeface="Times New Roman" panose="02020603050405020304" pitchFamily="18" charset="0"/>
                <a:cs typeface="Times New Roman" panose="02020603050405020304" pitchFamily="18" charset="0"/>
              </a:rPr>
              <a:t>Date</a:t>
            </a: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1122363"/>
            <a:ext cx="9144000" cy="825500"/>
          </a:xfrm>
        </p:spPr>
        <p:txBody>
          <a:bodyPr>
            <a:normAutofit/>
          </a:bodyPr>
          <a:lstStyle/>
          <a:p>
            <a:r>
              <a:rPr lang="en-IN" sz="3600" dirty="0">
                <a:latin typeface="Times New Roman" panose="02020603050405020304" pitchFamily="18" charset="0"/>
                <a:cs typeface="Times New Roman" panose="02020603050405020304" pitchFamily="18" charset="0"/>
              </a:rPr>
              <a:t>Module Description</a:t>
            </a:r>
          </a:p>
        </p:txBody>
      </p:sp>
      <p:sp>
        <p:nvSpPr>
          <p:cNvPr id="5" name="Subtitle 4">
            <a:extLst>
              <a:ext uri="{FF2B5EF4-FFF2-40B4-BE49-F238E27FC236}">
                <a16:creationId xmlns:a16="http://schemas.microsoft.com/office/drawing/2014/main" id="{E7C9B2C4-0569-7DD1-80BE-FB6F2AFBAC69}"/>
              </a:ext>
            </a:extLst>
          </p:cNvPr>
          <p:cNvSpPr>
            <a:spLocks noGrp="1"/>
          </p:cNvSpPr>
          <p:nvPr>
            <p:ph type="subTitle" idx="1"/>
          </p:nvPr>
        </p:nvSpPr>
        <p:spPr>
          <a:xfrm>
            <a:off x="1591234" y="2230437"/>
            <a:ext cx="9773451" cy="3822019"/>
          </a:xfrm>
        </p:spPr>
        <p:txBody>
          <a:bodyPr/>
          <a:lstStyle/>
          <a:p>
            <a:endParaRPr lang="en-IN" dirty="0"/>
          </a:p>
        </p:txBody>
      </p:sp>
    </p:spTree>
    <p:extLst>
      <p:ext uri="{BB962C8B-B14F-4D97-AF65-F5344CB8AC3E}">
        <p14:creationId xmlns:p14="http://schemas.microsoft.com/office/powerpoint/2010/main" val="3911968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1D47C-8B70-A259-066D-D92FA4B94412}"/>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963FDB6-7063-551A-A8C9-1B323309504D}"/>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6" name="Date Placeholder 5">
            <a:extLst>
              <a:ext uri="{FF2B5EF4-FFF2-40B4-BE49-F238E27FC236}">
                <a16:creationId xmlns:a16="http://schemas.microsoft.com/office/drawing/2014/main" id="{88ABC9C4-57D8-1AD6-B0F9-8EF794701BE0}"/>
              </a:ext>
            </a:extLst>
          </p:cNvPr>
          <p:cNvSpPr>
            <a:spLocks noGrp="1" noEditPoints="1"/>
          </p:cNvSpPr>
          <p:nvPr>
            <p:ph type="dt" sz="half" idx="10"/>
          </p:nvPr>
        </p:nvSpPr>
        <p:spPr>
          <a:xfrm>
            <a:off x="468406" y="6467756"/>
            <a:ext cx="2743200" cy="365125"/>
          </a:xfrm>
        </p:spPr>
        <p:txBody>
          <a:bodyPr/>
          <a:lstStyle/>
          <a:p>
            <a:r>
              <a:rPr lang="en-IN" sz="2000" dirty="0">
                <a:solidFill>
                  <a:schemeClr val="tx1"/>
                </a:solidFill>
                <a:latin typeface="Times New Roman" panose="02020603050405020304" pitchFamily="18" charset="0"/>
                <a:cs typeface="Times New Roman" panose="02020603050405020304" pitchFamily="18" charset="0"/>
              </a:rPr>
              <a:t>Date</a:t>
            </a:r>
          </a:p>
          <a:p>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E0917064-2E70-D18A-FA36-0F046C66A1E9}"/>
              </a:ext>
            </a:extLst>
          </p:cNvPr>
          <p:cNvPicPr>
            <a:picLocks noChangeAspect="1" noChangeArrowheads="1"/>
          </p:cNvPicPr>
          <p:nvPr/>
        </p:nvPicPr>
        <p:blipFill>
          <a:blip r:embed="rId2"/>
          <a:srcRect/>
          <a:stretch>
            <a:fillRect/>
          </a:stretch>
        </p:blipFill>
        <p:spPr bwMode="auto">
          <a:xfrm>
            <a:off x="31937" y="25119"/>
            <a:ext cx="965000" cy="943069"/>
          </a:xfrm>
          <a:prstGeom prst="rect">
            <a:avLst/>
          </a:prstGeom>
          <a:noFill/>
        </p:spPr>
      </p:pic>
      <p:sp>
        <p:nvSpPr>
          <p:cNvPr id="10" name="TextBox 9">
            <a:extLst>
              <a:ext uri="{FF2B5EF4-FFF2-40B4-BE49-F238E27FC236}">
                <a16:creationId xmlns:a16="http://schemas.microsoft.com/office/drawing/2014/main" id="{BD973305-BFD4-7087-4196-048EDA48A1A7}"/>
              </a:ext>
            </a:extLst>
          </p:cNvPr>
          <p:cNvSpPr txBox="1"/>
          <p:nvPr/>
        </p:nvSpPr>
        <p:spPr>
          <a:xfrm>
            <a:off x="1453330" y="1236421"/>
            <a:ext cx="9560737" cy="584775"/>
          </a:xfrm>
          <a:prstGeom prst="rect">
            <a:avLst/>
          </a:prstGeom>
          <a:noFill/>
        </p:spPr>
        <p:txBody>
          <a:bodyPr wrap="square">
            <a:spAutoFit/>
          </a:bodyPr>
          <a:lstStyle/>
          <a:p>
            <a:pPr algn="ctr" rtl="0">
              <a:spcBef>
                <a:spcPts val="0"/>
              </a:spcBef>
              <a:spcAft>
                <a:spcPts val="0"/>
              </a:spcAft>
            </a:pPr>
            <a:r>
              <a:rPr lang="en-US" sz="3200" dirty="0">
                <a:latin typeface="Times New Roman" panose="02020603050405020304" pitchFamily="18" charset="0"/>
                <a:cs typeface="Times New Roman" panose="02020603050405020304" pitchFamily="18" charset="0"/>
              </a:rPr>
              <a:t>Role of each Student: 30% of Prototype Implementation </a:t>
            </a:r>
          </a:p>
        </p:txBody>
      </p:sp>
    </p:spTree>
    <p:extLst>
      <p:ext uri="{BB962C8B-B14F-4D97-AF65-F5344CB8AC3E}">
        <p14:creationId xmlns:p14="http://schemas.microsoft.com/office/powerpoint/2010/main" val="2994039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E628-9D44-084A-7D17-48FE04632B06}"/>
              </a:ext>
            </a:extLst>
          </p:cNvPr>
          <p:cNvSpPr>
            <a:spLocks noGrp="1"/>
          </p:cNvSpPr>
          <p:nvPr>
            <p:ph type="title"/>
          </p:nvPr>
        </p:nvSpPr>
        <p:spPr/>
        <p:txBody>
          <a:bodyPr/>
          <a:lstStyle/>
          <a:p>
            <a:r>
              <a:rPr lang="en-US" dirty="0"/>
              <a:t>Demo of implementation</a:t>
            </a:r>
          </a:p>
        </p:txBody>
      </p:sp>
      <p:sp>
        <p:nvSpPr>
          <p:cNvPr id="3" name="Content Placeholder 2">
            <a:extLst>
              <a:ext uri="{FF2B5EF4-FFF2-40B4-BE49-F238E27FC236}">
                <a16:creationId xmlns:a16="http://schemas.microsoft.com/office/drawing/2014/main" id="{3F6568E6-585C-BF2E-1362-39CC8E1E1CF6}"/>
              </a:ext>
            </a:extLst>
          </p:cNvPr>
          <p:cNvSpPr>
            <a:spLocks noGrp="1"/>
          </p:cNvSpPr>
          <p:nvPr>
            <p:ph idx="1"/>
          </p:nvPr>
        </p:nvSpPr>
        <p:spPr/>
        <p:txBody>
          <a:bodyPr/>
          <a:lstStyle/>
          <a:p>
            <a:r>
              <a:rPr lang="en-US" dirty="0"/>
              <a:t>Link  needs to be provided for the demo.</a:t>
            </a:r>
          </a:p>
        </p:txBody>
      </p:sp>
      <p:sp>
        <p:nvSpPr>
          <p:cNvPr id="4" name="Date Placeholder 3">
            <a:extLst>
              <a:ext uri="{FF2B5EF4-FFF2-40B4-BE49-F238E27FC236}">
                <a16:creationId xmlns:a16="http://schemas.microsoft.com/office/drawing/2014/main" id="{00A83A90-35C1-0AC1-58A4-0B541D644198}"/>
              </a:ext>
            </a:extLst>
          </p:cNvPr>
          <p:cNvSpPr>
            <a:spLocks noGrp="1"/>
          </p:cNvSpPr>
          <p:nvPr>
            <p:ph type="dt" sz="half" idx="10"/>
          </p:nvPr>
        </p:nvSpPr>
        <p:spPr/>
        <p:txBody>
          <a:bodyPr/>
          <a:lstStyle/>
          <a:p>
            <a:fld id="{CF45347F-3CF9-4AF8-A7AC-75F12C7CE604}" type="datetime1">
              <a:rPr lang="en-IN" smtClean="0"/>
              <a:t>28-10-2024</a:t>
            </a:fld>
            <a:endParaRPr lang="en-IN" dirty="0"/>
          </a:p>
        </p:txBody>
      </p:sp>
      <p:sp>
        <p:nvSpPr>
          <p:cNvPr id="5" name="Footer Placeholder 4">
            <a:extLst>
              <a:ext uri="{FF2B5EF4-FFF2-40B4-BE49-F238E27FC236}">
                <a16:creationId xmlns:a16="http://schemas.microsoft.com/office/drawing/2014/main" id="{93D997BB-8818-BA3D-B793-675A25FB1DC6}"/>
              </a:ext>
            </a:extLst>
          </p:cNvPr>
          <p:cNvSpPr>
            <a:spLocks noGrp="1"/>
          </p:cNvSpPr>
          <p:nvPr>
            <p:ph type="ftr" sz="quarter" idx="11"/>
          </p:nvPr>
        </p:nvSpPr>
        <p:spPr/>
        <p:txBody>
          <a:bodyPr/>
          <a:lstStyle/>
          <a:p>
            <a:r>
              <a:rPr lang="en-IN"/>
              <a:t>Team G012</a:t>
            </a:r>
            <a:endParaRPr lang="en-IN" dirty="0"/>
          </a:p>
        </p:txBody>
      </p:sp>
    </p:spTree>
    <p:extLst>
      <p:ext uri="{BB962C8B-B14F-4D97-AF65-F5344CB8AC3E}">
        <p14:creationId xmlns:p14="http://schemas.microsoft.com/office/powerpoint/2010/main" val="7006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9D8A-4E25-D865-F8D4-247585AE3523}"/>
              </a:ext>
            </a:extLst>
          </p:cNvPr>
          <p:cNvSpPr>
            <a:spLocks noGrp="1"/>
          </p:cNvSpPr>
          <p:nvPr>
            <p:ph type="title"/>
          </p:nvPr>
        </p:nvSpPr>
        <p:spPr/>
        <p:txBody>
          <a:bodyPr/>
          <a:lstStyle/>
          <a:p>
            <a:r>
              <a:rPr lang="en-US" dirty="0"/>
              <a:t>Work Plan and Publication Plan for phase 2</a:t>
            </a:r>
          </a:p>
        </p:txBody>
      </p:sp>
      <p:sp>
        <p:nvSpPr>
          <p:cNvPr id="3" name="Content Placeholder 2">
            <a:extLst>
              <a:ext uri="{FF2B5EF4-FFF2-40B4-BE49-F238E27FC236}">
                <a16:creationId xmlns:a16="http://schemas.microsoft.com/office/drawing/2014/main" id="{7383C509-C9A6-D9F1-95F8-9C9531299253}"/>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2AC7271-0A8A-C387-BBEE-574C52CD836A}"/>
              </a:ext>
            </a:extLst>
          </p:cNvPr>
          <p:cNvSpPr>
            <a:spLocks noGrp="1"/>
          </p:cNvSpPr>
          <p:nvPr>
            <p:ph type="dt" sz="half" idx="10"/>
          </p:nvPr>
        </p:nvSpPr>
        <p:spPr/>
        <p:txBody>
          <a:bodyPr/>
          <a:lstStyle/>
          <a:p>
            <a:fld id="{CF45347F-3CF9-4AF8-A7AC-75F12C7CE604}" type="datetime1">
              <a:rPr lang="en-IN" smtClean="0"/>
              <a:t>28-10-2024</a:t>
            </a:fld>
            <a:endParaRPr lang="en-IN" dirty="0"/>
          </a:p>
        </p:txBody>
      </p:sp>
      <p:sp>
        <p:nvSpPr>
          <p:cNvPr id="5" name="Footer Placeholder 4">
            <a:extLst>
              <a:ext uri="{FF2B5EF4-FFF2-40B4-BE49-F238E27FC236}">
                <a16:creationId xmlns:a16="http://schemas.microsoft.com/office/drawing/2014/main" id="{1F552046-9363-00DB-2429-7D97412AD12B}"/>
              </a:ext>
            </a:extLst>
          </p:cNvPr>
          <p:cNvSpPr>
            <a:spLocks noGrp="1"/>
          </p:cNvSpPr>
          <p:nvPr>
            <p:ph type="ftr" sz="quarter" idx="11"/>
          </p:nvPr>
        </p:nvSpPr>
        <p:spPr/>
        <p:txBody>
          <a:bodyPr/>
          <a:lstStyle/>
          <a:p>
            <a:r>
              <a:rPr lang="en-IN" dirty="0"/>
              <a:t>Team G012</a:t>
            </a:r>
          </a:p>
        </p:txBody>
      </p:sp>
    </p:spTree>
    <p:extLst>
      <p:ext uri="{BB962C8B-B14F-4D97-AF65-F5344CB8AC3E}">
        <p14:creationId xmlns:p14="http://schemas.microsoft.com/office/powerpoint/2010/main" val="2109998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C2B54DC-86A9-4600-9BDB-FF3FB81B7529}"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729269"/>
            <a:ext cx="7071360" cy="477837"/>
          </a:xfrm>
        </p:spPr>
        <p:txBody>
          <a:bodyPr>
            <a:normAutofit fontScale="90000"/>
          </a:bodyPr>
          <a:lstStyle/>
          <a:p>
            <a:r>
              <a:rPr lang="en-IN" sz="3600" dirty="0">
                <a:latin typeface="Times New Roman"/>
                <a:cs typeface="Times New Roman"/>
              </a:rPr>
              <a:t>References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C29A0E-8A01-7563-1140-C956DEDAC5D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Subtitle 9">
            <a:extLst>
              <a:ext uri="{FF2B5EF4-FFF2-40B4-BE49-F238E27FC236}">
                <a16:creationId xmlns:a16="http://schemas.microsoft.com/office/drawing/2014/main" id="{145FE3D5-2DC8-F337-6569-697B33425A43}"/>
              </a:ext>
            </a:extLst>
          </p:cNvPr>
          <p:cNvSpPr>
            <a:spLocks noGrp="1" noEditPoints="1"/>
          </p:cNvSpPr>
          <p:nvPr>
            <p:ph type="subTitle" idx="1"/>
          </p:nvPr>
        </p:nvSpPr>
        <p:spPr>
          <a:xfrm>
            <a:off x="1010966" y="1092604"/>
            <a:ext cx="10382264" cy="3931304"/>
          </a:xfrm>
        </p:spPr>
        <p:txBody>
          <a:bodyPr vert="horz" lIns="91440" tIns="45720" rIns="91440" bIns="45720" rtlCol="0" anchor="t">
            <a:noAutofit/>
          </a:bodyPr>
          <a:lstStyle/>
          <a:p>
            <a:pPr algn="l"/>
            <a:r>
              <a:rPr lang="en-IN" sz="1200" b="1" dirty="0">
                <a:latin typeface="Times New Roman" panose="02020603050405020304" pitchFamily="18" charset="0"/>
                <a:cs typeface="Times New Roman" panose="02020603050405020304" pitchFamily="18" charset="0"/>
              </a:rPr>
              <a:t>Paper 1</a:t>
            </a:r>
            <a:r>
              <a:rPr lang="en-IN" sz="1200" dirty="0">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He, Z., Zhong, Z., Cai, T., Lee, J.D. and He, D., 2023. Rest: Retrieval-based speculative decoding. </a:t>
            </a:r>
            <a:r>
              <a:rPr lang="en-GB"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arXiv:2311.08252</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IN"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IN" sz="1200" b="1" dirty="0">
                <a:solidFill>
                  <a:srgbClr val="222222"/>
                </a:solidFill>
                <a:highlight>
                  <a:srgbClr val="F8F8F8"/>
                </a:highlight>
                <a:latin typeface="Times New Roman" panose="02020603050405020304" pitchFamily="18" charset="0"/>
                <a:cs typeface="Times New Roman" panose="02020603050405020304" pitchFamily="18" charset="0"/>
              </a:rPr>
              <a:t>Paper 2 </a:t>
            </a:r>
            <a:r>
              <a:rPr lang="en-IN" sz="1200" dirty="0">
                <a:solidFill>
                  <a:srgbClr val="222222"/>
                </a:solidFill>
                <a:highlight>
                  <a:srgbClr val="F8F8F8"/>
                </a:highlight>
                <a:latin typeface="Times New Roman" panose="02020603050405020304" pitchFamily="18" charset="0"/>
                <a:cs typeface="Times New Roman" panose="02020603050405020304" pitchFamily="18" charset="0"/>
              </a:rPr>
              <a:t>-</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Z., Wu, J., Lai, Y., Zhang, C. and Zhou, D., 2024. SEED: Accelerating Reasoning Tree Construction via Scheduled Speculative Decoding.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arXiv:2406.18200</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3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Huang, K., Guo, X. and Wang, M., 2024.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SpecDec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Boosting Speculative Decoding via Adaptive Candidate Lengths.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arXiv:2405.19715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4 </a:t>
            </a:r>
            <a:r>
              <a:rPr lang="en-US"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Rao, J. and Lin, J., 2024. RAMO: Retrieval-Augmented Generation for Enhancing MOOCs Recommendations.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arXiv:2407.04925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5-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Ru, D., Qiu, L., Hu, X., Zhang, T., Shi, P., Chang, S., Cheng, J., Wang, C., Sun, S., Li, H. and Zhang, Z., 2024.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RAGChecker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Fine-grained Framework for Diagnosing Retrieval-Augmented Generation.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arXiv:2408.08067</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FFFFF"/>
                </a:highlight>
                <a:latin typeface="Times New Roman" panose="02020603050405020304" pitchFamily="18" charset="0"/>
                <a:cs typeface="Times New Roman" panose="02020603050405020304" pitchFamily="18" charset="0"/>
              </a:rPr>
              <a:t>Paper 6 </a:t>
            </a:r>
            <a:r>
              <a:rPr lang="en-US"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GB"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Salemi</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and Zamani, H., 2024, July. Evaluating retrieval quality in retrieval-augmented generation. In </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Proceedings of the 47th International ACM SIGIR Conference on Research and Development in Information Retrieval</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(pp. 2395-2400).</a:t>
            </a: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7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Y., Li, P., Sun, M. and Liu, Y., 2023. Self-knowledge guided retrieval augmentation for large language models. </a:t>
            </a:r>
            <a:r>
              <a:rPr lang="en-GB"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arXiv:2310.05002</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8F8F8"/>
                </a:highlight>
                <a:latin typeface="Times New Roman" panose="02020603050405020304" pitchFamily="18" charset="0"/>
                <a:cs typeface="Times New Roman" panose="02020603050405020304" pitchFamily="18" charset="0"/>
              </a:rPr>
              <a:t>Paper 8 </a:t>
            </a:r>
            <a:r>
              <a:rPr lang="en-GB"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Liu, Y., Yavuz, S., Meng, R.,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Radev</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D., Xiong, C. and Zhou, Y., 2022. Uni-parser: Unified semantic parser for question answering on knowledge base and database.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arXiv:2211.05165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9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Zhang, X., Wang, M., Yang, X., Wang, D., Feng, S. and Zhang, Y., 2024. Hierarchical Retrieval-Augmented Generation Model with Rethink for Multi-hop Question Answering.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arXiv:2408.11875</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10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Thway</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Recatala</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-Gomez, J., Lim, F.S.,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Hippalgaonkar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K. and Ng, L.W., 2024. Harnessing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GenAI</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for Higher Education: A Study of a Retrieval Augmented Generation Chatbot's Impact on Human Learning.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arXiv:2406.07796</a:t>
            </a:r>
            <a:endParaRPr lang="en-GB" sz="1200" dirty="0">
              <a:solidFill>
                <a:srgbClr val="222222"/>
              </a:solidFill>
              <a:highlight>
                <a:srgbClr val="FFFFFF"/>
              </a:highlight>
              <a:latin typeface="Times New Roman" panose="02020603050405020304" pitchFamily="18" charset="0"/>
              <a:cs typeface="Times New Roman" panose="02020603050405020304" pitchFamily="18" charset="0"/>
            </a:endParaRPr>
          </a:p>
          <a:p>
            <a:pPr algn="l"/>
            <a:r>
              <a:rPr lang="en-GB"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11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Joshi, P., Gupta, A., Kumar, P. and Sisodia, M., 2024, June. Robust Multi Model RAG Pipeline For Documents Containing Text, Table &amp; Images. In </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2024 3rd International Conference on Applied Artificial Intelligence and Computing (ICAAIC)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(pp. 993-999). IEEE.</a:t>
            </a:r>
          </a:p>
          <a:p>
            <a:pPr lvl="0" algn="l">
              <a:lnSpc>
                <a:spcPct val="107000"/>
              </a:lnSpc>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Paper 12</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L.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Stanchev</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"Semantic search using a similarity graph," Proceedings of the 2015 IEEE 9th International Conference on Semantic Computing (IEEE ICSC 2015), Anaheim, CA, USA, 2015 </a:t>
            </a:r>
          </a:p>
          <a:p>
            <a:pPr lvl="0" algn="l">
              <a:lnSpc>
                <a:spcPct val="107000"/>
              </a:lnSpc>
            </a:pPr>
            <a:r>
              <a:rPr lang="en-GB" sz="1100" b="1" kern="100" dirty="0">
                <a:effectLst/>
                <a:latin typeface="Times New Roman" panose="02020603050405020304" pitchFamily="18" charset="0"/>
                <a:ea typeface="Calibri" panose="020F0502020204030204" pitchFamily="34" charset="0"/>
                <a:cs typeface="Times New Roman" panose="02020603050405020304" pitchFamily="18" charset="0"/>
              </a:rPr>
              <a:t>Paper 13</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 A. D, K. S, N. E. R, K. K, J. M. S and R. R,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Resspar</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AI-Driven Resume Parsing and Recruitment System using NLP and Generative AI," 2024 Second International Conference on Intelligent Cyber Physical Systems and Internet of Things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ICoICI</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Coimbatore, India, 2024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endPar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F650CBC-2FFA-4CAB-F063-98C23859A16A}"/>
              </a:ext>
            </a:extLst>
          </p:cNvPr>
          <p:cNvSpPr>
            <a:spLocks noGrp="1"/>
          </p:cNvSpPr>
          <p:nvPr>
            <p:ph type="sldNum" sz="quarter" idx="12"/>
          </p:nvPr>
        </p:nvSpPr>
        <p:spPr>
          <a:xfrm>
            <a:off x="3420034" y="6457595"/>
            <a:ext cx="2743200" cy="365125"/>
          </a:xfrm>
        </p:spPr>
        <p:txBody>
          <a:bodyPr/>
          <a:lstStyle/>
          <a:p>
            <a:fld id="{12EC02DA-033E-4E45-979C-FC77C52540B5}" type="slidenum">
              <a:rPr lang="en-IN" sz="2000" smtClean="0">
                <a:solidFill>
                  <a:schemeClr val="tx1"/>
                </a:solidFill>
              </a:rPr>
              <a:pPr/>
              <a:t>28</a:t>
            </a:fld>
            <a:endParaRPr lang="en-IN" sz="2000" dirty="0">
              <a:solidFill>
                <a:schemeClr val="tx1"/>
              </a:solidFill>
            </a:endParaRPr>
          </a:p>
        </p:txBody>
      </p:sp>
    </p:spTree>
    <p:extLst>
      <p:ext uri="{BB962C8B-B14F-4D97-AF65-F5344CB8AC3E}">
        <p14:creationId xmlns:p14="http://schemas.microsoft.com/office/powerpoint/2010/main" val="133542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D9DF1D5-422E-4CC8-8269-0665685735D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502391" y="907709"/>
            <a:ext cx="11390415" cy="623956"/>
          </a:xfrm>
        </p:spPr>
        <p:txBody>
          <a:bodyPr vert="horz" lIns="91440" tIns="45720" rIns="91440" bIns="45720" rtlCol="0" anchor="t">
            <a:normAutofit/>
          </a:bodyPr>
          <a:lstStyle/>
          <a:p>
            <a:r>
              <a:rPr lang="en-GB" sz="3600" dirty="0">
                <a:latin typeface="Times New Roman"/>
                <a:cs typeface="Times New Roman"/>
              </a:rPr>
              <a:t>Abstract</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120068"/>
          </a:xfrm>
          <a:prstGeom prst="rect">
            <a:avLst/>
          </a:prstGeom>
          <a:noFill/>
        </p:spPr>
        <p:txBody>
          <a:bodyPr wrap="square">
            <a:spAutoFit/>
          </a:bodyPr>
          <a:lstStyle/>
          <a:p>
            <a:pPr>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Students struggle to choose suitable careers due to overwhelming and fragmented information. Traditional guidance is often generic, missing personalized insights. We need an intelligent system that integrates real-time job market data to provide tailored, data-driven career recommendations, enhancing students’ decision-making with minimal user input.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5" name="Slide Number Placeholder 7">
            <a:extLst>
              <a:ext uri="{FF2B5EF4-FFF2-40B4-BE49-F238E27FC236}">
                <a16:creationId xmlns:a16="http://schemas.microsoft.com/office/drawing/2014/main" id="{D8A2E6A6-8A19-3DF5-C26E-2311C149CFD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3</a:t>
            </a:fld>
            <a:endParaRPr lang="en-IN" sz="2000" dirty="0">
              <a:solidFill>
                <a:schemeClr val="tx1"/>
              </a:solidFill>
            </a:endParaRPr>
          </a:p>
        </p:txBody>
      </p:sp>
    </p:spTree>
    <p:extLst>
      <p:ext uri="{BB962C8B-B14F-4D97-AF65-F5344CB8AC3E}">
        <p14:creationId xmlns:p14="http://schemas.microsoft.com/office/powerpoint/2010/main" val="33250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8CBBFE-6139-4D15-BF47-588BD6772E87}"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731378" y="867494"/>
            <a:ext cx="11390415" cy="623956"/>
          </a:xfrm>
        </p:spPr>
        <p:txBody>
          <a:bodyPr vert="horz" lIns="91440" tIns="45720" rIns="91440" bIns="45720" rtlCol="0" anchor="t">
            <a:normAutofit/>
          </a:bodyPr>
          <a:lstStyle/>
          <a:p>
            <a:pPr algn="l"/>
            <a:r>
              <a:rPr lang="en-IN" sz="3600" dirty="0">
                <a:latin typeface="Times New Roman"/>
                <a:cs typeface="Times New Roman"/>
              </a:rPr>
              <a:t>                                    Introduction</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existing gap in mapping users skills to job requirements calls for a tool which maps users skills to a real time job requirements.</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propose an assistive software for career guidance, enhanced by RAG (Retrieval Augmented Generation)</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software will use user's educational qualifications, academic history (namely resume) and utilize a RAG model which uses suggests Jobs and also the most suitable job listings based on a similarity score between user's qualifications and job requirements.</a:t>
            </a:r>
          </a:p>
        </p:txBody>
      </p:sp>
      <p:sp>
        <p:nvSpPr>
          <p:cNvPr id="11" name="Slide Number Placeholder 7">
            <a:extLst>
              <a:ext uri="{FF2B5EF4-FFF2-40B4-BE49-F238E27FC236}">
                <a16:creationId xmlns:a16="http://schemas.microsoft.com/office/drawing/2014/main" id="{84E8E35E-190A-D8F7-90F8-D72E3A1F58B9}"/>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4</a:t>
            </a:fld>
            <a:endParaRPr lang="en-IN" sz="2000" dirty="0">
              <a:solidFill>
                <a:schemeClr val="tx1"/>
              </a:solidFill>
            </a:endParaRPr>
          </a:p>
        </p:txBody>
      </p:sp>
    </p:spTree>
    <p:extLst>
      <p:ext uri="{BB962C8B-B14F-4D97-AF65-F5344CB8AC3E}">
        <p14:creationId xmlns:p14="http://schemas.microsoft.com/office/powerpoint/2010/main" val="215512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C5E1984-7ACF-4EBC-919B-4D428536FC8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139825" y="2399851"/>
            <a:ext cx="10213975"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fast-paced job market, mapping technical skills to real-world jobs is a common challenge.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of us struggle to align our qualifications with job opportunities that match both skills and career aspirations.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job search platforms often fail to provide personalized or tailor-made job suggestions.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rarely account for the nuances of individual experience, making the search process overwhelming.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lack of tools that effectively match users' specific qualifications with relevant job requirements.</a:t>
            </a:r>
          </a:p>
        </p:txBody>
      </p:sp>
      <p:sp>
        <p:nvSpPr>
          <p:cNvPr id="3" name="Slide Number Placeholder 7">
            <a:extLst>
              <a:ext uri="{FF2B5EF4-FFF2-40B4-BE49-F238E27FC236}">
                <a16:creationId xmlns:a16="http://schemas.microsoft.com/office/drawing/2014/main" id="{250F896C-2F4D-0EA5-8FC7-8346388C429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5</a:t>
            </a:fld>
            <a:endParaRPr lang="en-IN"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BD3CEDC-2879-47C2-81CE-1932068BF83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Challenges</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056246" y="2576715"/>
            <a:ext cx="10213975"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a:t>
            </a:r>
            <a:r>
              <a:rPr lang="en-GB" altLang="en-US" sz="1800" dirty="0">
                <a:latin typeface="Times New Roman" panose="02020603050405020304" pitchFamily="18" charset="0"/>
                <a:cs typeface="Times New Roman" panose="02020603050405020304" pitchFamily="18" charset="0"/>
              </a:rPr>
              <a:t>fficiently integrate a dynamically updating dataset to the RAG module.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manage and overlook </a:t>
            </a:r>
            <a:r>
              <a:rPr lang="en-GB" altLang="en-US" sz="1800" dirty="0">
                <a:latin typeface="Times New Roman" panose="02020603050405020304" pitchFamily="18" charset="0"/>
                <a:cs typeface="Times New Roman" panose="02020603050405020304" pitchFamily="18" charset="0"/>
              </a:rPr>
              <a:t>the periodical maintenance of the knowledge base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Mapping user qualifications to the job requirements.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a:t>
            </a:r>
            <a:r>
              <a:rPr lang="en-GB" altLang="en-US" sz="1800" dirty="0">
                <a:latin typeface="Times New Roman" panose="02020603050405020304" pitchFamily="18" charset="0"/>
                <a:cs typeface="Times New Roman" panose="02020603050405020304" pitchFamily="18" charset="0"/>
              </a:rPr>
              <a:t>le scraping large volumes of data, especially on demand. </a:t>
            </a:r>
            <a:endPar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6BC7864-17A7-D12D-4C40-BED602A1833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6</a:t>
            </a:fld>
            <a:endParaRPr lang="en-IN" sz="2000" dirty="0">
              <a:solidFill>
                <a:schemeClr val="tx1"/>
              </a:solidFill>
            </a:endParaRPr>
          </a:p>
        </p:txBody>
      </p:sp>
    </p:spTree>
    <p:extLst>
      <p:ext uri="{BB962C8B-B14F-4D97-AF65-F5344CB8AC3E}">
        <p14:creationId xmlns:p14="http://schemas.microsoft.com/office/powerpoint/2010/main" val="166157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EF2FB273-143F-4B06-A69D-2F067296E61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896966" cy="876581"/>
          </a:xfrm>
          <a:prstGeom prst="rect">
            <a:avLst/>
          </a:prstGeom>
          <a:noFill/>
        </p:spPr>
      </p:pic>
      <p:sp>
        <p:nvSpPr>
          <p:cNvPr id="2" name="Title 1">
            <a:extLst>
              <a:ext uri="{FF2B5EF4-FFF2-40B4-BE49-F238E27FC236}">
                <a16:creationId xmlns:a16="http://schemas.microsoft.com/office/drawing/2014/main" id="{C5E85ACF-47D3-6085-9FE3-E59E33CBD039}"/>
              </a:ext>
            </a:extLst>
          </p:cNvPr>
          <p:cNvSpPr txBox="1">
            <a:spLocks noChangeArrowheads="1"/>
          </p:cNvSpPr>
          <p:nvPr/>
        </p:nvSpPr>
        <p:spPr>
          <a:xfrm>
            <a:off x="1337234" y="767926"/>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D90B10C5-A21C-7855-E303-83D659494BBB}"/>
              </a:ext>
            </a:extLst>
          </p:cNvPr>
          <p:cNvGraphicFramePr>
            <a:graphicFrameLocks/>
          </p:cNvGraphicFramePr>
          <p:nvPr/>
        </p:nvGraphicFramePr>
        <p:xfrm>
          <a:off x="1337234" y="1297898"/>
          <a:ext cx="10298954" cy="5120672"/>
        </p:xfrm>
        <a:graphic>
          <a:graphicData uri="http://schemas.openxmlformats.org/drawingml/2006/table">
            <a:tbl>
              <a:tblPr firstRow="1" bandRow="1">
                <a:tableStyleId>{5940675A-B579-460E-94D1-54222C63F5DA}</a:tableStyleId>
              </a:tblPr>
              <a:tblGrid>
                <a:gridCol w="907728">
                  <a:extLst>
                    <a:ext uri="{9D8B030D-6E8A-4147-A177-3AD203B41FA5}">
                      <a16:colId xmlns:a16="http://schemas.microsoft.com/office/drawing/2014/main" val="20000"/>
                    </a:ext>
                  </a:extLst>
                </a:gridCol>
                <a:gridCol w="1394677">
                  <a:extLst>
                    <a:ext uri="{9D8B030D-6E8A-4147-A177-3AD203B41FA5}">
                      <a16:colId xmlns:a16="http://schemas.microsoft.com/office/drawing/2014/main" val="20001"/>
                    </a:ext>
                  </a:extLst>
                </a:gridCol>
                <a:gridCol w="2306218">
                  <a:extLst>
                    <a:ext uri="{9D8B030D-6E8A-4147-A177-3AD203B41FA5}">
                      <a16:colId xmlns:a16="http://schemas.microsoft.com/office/drawing/2014/main" val="20002"/>
                    </a:ext>
                  </a:extLst>
                </a:gridCol>
                <a:gridCol w="1576565">
                  <a:extLst>
                    <a:ext uri="{9D8B030D-6E8A-4147-A177-3AD203B41FA5}">
                      <a16:colId xmlns:a16="http://schemas.microsoft.com/office/drawing/2014/main" val="20003"/>
                    </a:ext>
                  </a:extLst>
                </a:gridCol>
                <a:gridCol w="1866441">
                  <a:extLst>
                    <a:ext uri="{9D8B030D-6E8A-4147-A177-3AD203B41FA5}">
                      <a16:colId xmlns:a16="http://schemas.microsoft.com/office/drawing/2014/main" val="20004"/>
                    </a:ext>
                  </a:extLst>
                </a:gridCol>
                <a:gridCol w="2247325">
                  <a:extLst>
                    <a:ext uri="{9D8B030D-6E8A-4147-A177-3AD203B41FA5}">
                      <a16:colId xmlns:a16="http://schemas.microsoft.com/office/drawing/2014/main" val="20005"/>
                    </a:ext>
                  </a:extLst>
                </a:gridCol>
              </a:tblGrid>
              <a:tr h="428287">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 </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39704">
                <a:tc>
                  <a:txBody>
                    <a:bodyPr/>
                    <a:lstStyle/>
                    <a:p>
                      <a:pPr algn="just"/>
                      <a:r>
                        <a:rPr lang="en-IN" sz="1200" dirty="0">
                          <a:latin typeface="Times New Roman" panose="02020603050405020304" pitchFamily="18" charset="0"/>
                          <a:cs typeface="Times New Roman" panose="02020603050405020304" pitchFamily="18" charset="0"/>
                        </a:rPr>
                        <a:t>4April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REST: Retrieval-Based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REST is the inefficiency of traditional language model generation methods, particularly the time-consuming nature of autoregressive decoding. This method requires multiple forward passes of the language model, which can be slow and resource-intensive, especially for large models. REST aims to improve the speed of text generation by utilizing a retrieval-based approach to generate draft tokens, thereby reducing the computational overhead associated with generating each token sequentially</a:t>
                      </a: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CodeLlama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 datastore was created using a portion of the Python pretraining code from The Stack, comprising approximately 2.7 million Python code samples, resulting in a datastore size of 27GB.</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Vicuna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was constructed from data derived from Ultra-Chat, which consists of around 774,000 conversations from ChatGPT, yielding a datastore size of 12GB</a:t>
                      </a:r>
                    </a:p>
                    <a:p>
                      <a:pPr algn="just"/>
                      <a:endParaRPr lang="en-IN"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Datastore Construction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is built from relevant datasets, allowing for the retrieval of contextually appropriate tokens.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Token Retrieval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During inference, the input context is used to query the datastore for matching documents. 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Trie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structure is constructed from the retrieved documents to select the most probable draft tokens.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reports significant speed improvements, achieving a speedup of 1.62X to 2.36X on code or text generation tasks when benchmarked on 7B and 13B language models in a single-batch setting. </a:t>
                      </a:r>
                    </a:p>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Mean Generated Length (M) is also considered as a limiting factor for the potential speedup that REST can achieve. </a:t>
                      </a:r>
                      <a:endParaRPr lang="en-US" sz="1200" u="none" strike="noStrike" noProof="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551072AC-9E52-92E9-CA40-F00A94A96663}"/>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6F6673F9-4CCB-07F1-26B9-BE1A36EEE56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7</a:t>
            </a:fld>
            <a:endParaRPr lang="en-IN" sz="2000" dirty="0">
              <a:solidFill>
                <a:schemeClr val="tx1"/>
              </a:solidFill>
            </a:endParaRPr>
          </a:p>
        </p:txBody>
      </p:sp>
    </p:spTree>
    <p:extLst>
      <p:ext uri="{BB962C8B-B14F-4D97-AF65-F5344CB8AC3E}">
        <p14:creationId xmlns:p14="http://schemas.microsoft.com/office/powerpoint/2010/main" val="340524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10F5190-E4FB-4E31-86D5-AD234959503D}"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81818"/>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89000" y="1458964"/>
          <a:ext cx="10414000" cy="475491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0015">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60028">
                <a:tc>
                  <a:txBody>
                    <a:bodyPr/>
                    <a:lstStyle/>
                    <a:p>
                      <a:pPr algn="just"/>
                      <a:r>
                        <a:rPr lang="en-IN" sz="1100" dirty="0">
                          <a:latin typeface="Times New Roman" panose="02020603050405020304" pitchFamily="18" charset="0"/>
                          <a:cs typeface="Times New Roman" panose="02020603050405020304" pitchFamily="18" charset="0"/>
                        </a:rPr>
                        <a:t>26 June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 Accelerating Reasoning Tree Construction via Scheduled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limitations of Large Language Models (LLMs) in handling complex reasoning and planning tasks. Traditional methods, such as chain-of-thought prompting, are insufficient for these tasks due to their inability to explore intermediate steps effectively. The authors propose SEED, a novel inference framework designed to optimize runtime speed and GPU memory management during reasoning tree construction, thereby reducing inference latency associated with tree-search-based reasoning methods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containing high-quality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gradeschool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math word problems that require multi-step reasoning.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Creative Writing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involves generating coherent passages based on four random input sentences, posing challenges in creativity and planning.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Blocksworld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used to demonstrate the speedup performance of SEED in solving complex planning problems </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employs a scheduled speculative execution strategy that integrates parallel drafting with speculative decoding.</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utilizes a draft model to generate multiple reasoning paths, which are then evaluated by a state evaluator to determine their contribution to solving the problem. </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approach allows for efficient management of multiple iterations for thought generation and state evaluation, significantly reducing inference latency.</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authors also highlight the scalability of their framework to various LLM suites, demonstrating its versatility in different settings</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An average speedup of 1.2x in the base setting and 1.5x in the candidate setting across all datasets.</a:t>
                      </a:r>
                    </a:p>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In the Creative Writing dataset, a speedup of 1.26x was achieved with a reasoning tree depth of 2.</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performance difference between SEED and AR was found to be within -1.5, indicating that SEED maintains effective performance while enhancing speed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DF01BA5-0652-A031-BA97-81A036F64E8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8</a:t>
            </a:fld>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1ABF83F-F59E-43E7-B2C1-7BA7CAF5DC4B}"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25104"/>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nvGraphicFramePr>
        <p:xfrm>
          <a:off x="889000" y="1538580"/>
          <a:ext cx="10414000" cy="4572046"/>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Problem Statement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30 May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Boosting Speculative Decoding via Adaptive Candidate Lengths</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Inference Latency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challenge addressed is the inference latency in large language models, which can hinder their usability in real-time applications. Speculative decoding aims to mitigate this by using a smaller draft model to generate candidate tokens for verification by the larger model.</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Sub-optimal Candidate Length</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Previous methods often relied on simple heuristics to select the candidate length (K), which can lead to inefficiencies and sub-optimal performance in the decoding process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Alpaca Dataset</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is used to evaluate the performance of the proposed method, providing a benchmark for comparison against existing techniques.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 and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These datasets are also utilized to assess the effectiveness of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 various contexts, ensuring a comprehensive evaluation across different tasks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Markov Decision Process (MDP)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authors formulate the selection of candidate length K as an MDP, allowing for a more structured approach to decision-making in speculative decoding.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Threshold Policy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optimal policy derived from the MDP is a threshold policy, which dictates that speculation should stop when the probability of rejection exceeds a certain threshold. This theoretical foundation guides the adaptive selection of candidate lengths.</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Speedup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performance metric is the speedup achieved in inference time.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significant improvements, achieving a 2.04x speedup on the Alpaca dataset, 2.26x on GSM8K, and 2.23x on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Improvement Over Baseline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method also shows enhancements in performance metrics, with additional improvements of 7.2%, 9.4%, and 11.1% over baseline speculative decoding methods on the respective datasets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CE41D9-C208-1485-641D-1B66DFC09E07}"/>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9</a:t>
            </a:fld>
            <a:endParaRPr lang="en-IN" sz="2000" dirty="0">
              <a:solidFill>
                <a:schemeClr val="tx1"/>
              </a:solidFill>
            </a:endParaRPr>
          </a:p>
        </p:txBody>
      </p:sp>
    </p:spTree>
    <p:extLst>
      <p:ext uri="{BB962C8B-B14F-4D97-AF65-F5344CB8AC3E}">
        <p14:creationId xmlns:p14="http://schemas.microsoft.com/office/powerpoint/2010/main" val="225224199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2437</TotalTime>
  <Words>5008</Words>
  <Application>Microsoft Office PowerPoint</Application>
  <PresentationFormat>Widescreen</PresentationFormat>
  <Paragraphs>434</Paragraphs>
  <Slides>28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PROJECT TITLE</vt:lpstr>
      <vt:lpstr>PowerPoint Presentation</vt:lpstr>
      <vt:lpstr>PowerPoint Presentation</vt:lpstr>
      <vt:lpstr>PowerPoint Presentation</vt:lpstr>
      <vt:lpstr>Motivation</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Retrieval-Augmented Generation (RAG) systems have not been widely explored for career path recommendations.   Limitations in Prior Studies:    Primary focus on educational applications.  Dependency on static datasets that lack essential details, such as user skills and  educational background.  Challenge:    To introduce dynamic, personalized data in existing RAG systems.    This integrate this data into the RAG system effectively providing accurate career        guidance.  Future Research Directions:    Investigate how RAG systems can use industry trends, psychometric analysis, and   individual user profiles, to it’s advantage and provide relevant suggestions.    Aim to create personalized, data-driven career recommendations. </vt:lpstr>
      <vt:lpstr>Problem Statement</vt:lpstr>
      <vt:lpstr>System Design: Architecture and Algorithms/Techniques</vt:lpstr>
      <vt:lpstr>Module Description</vt:lpstr>
      <vt:lpstr>PowerPoint Presentation</vt:lpstr>
      <vt:lpstr>Demo of implementation</vt:lpstr>
      <vt:lpstr>Work Plan and Publication Plan for phase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using XAI and Evolutionary Algorithms</dc:title>
  <dc:creator>shanmukhi sudireddy</dc:creator>
  <cp:lastModifiedBy>Ganeshkaran M - [CB.EN.U4CSE21312]</cp:lastModifiedBy>
  <cp:revision>150</cp:revision>
  <dcterms:created xsi:type="dcterms:W3CDTF">2023-09-19T13:33:25Z</dcterms:created>
  <dcterms:modified xsi:type="dcterms:W3CDTF">2024-10-27T22:53:50Z</dcterms:modified>
</cp:coreProperties>
</file>