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handoutMasterIdLst>
    <p:handoutMasterId r:id="rId30"/>
  </p:handoutMasterIdLst>
  <p:sldIdLst>
    <p:sldId id="256" r:id="rId5"/>
    <p:sldId id="280" r:id="rId6"/>
    <p:sldId id="297" r:id="rId7"/>
    <p:sldId id="258" r:id="rId8"/>
    <p:sldId id="259" r:id="rId9"/>
    <p:sldId id="296" r:id="rId10"/>
    <p:sldId id="260" r:id="rId11"/>
    <p:sldId id="263" r:id="rId12"/>
    <p:sldId id="283" r:id="rId13"/>
    <p:sldId id="284" r:id="rId14"/>
    <p:sldId id="285" r:id="rId15"/>
    <p:sldId id="286" r:id="rId16"/>
    <p:sldId id="291" r:id="rId17"/>
    <p:sldId id="288" r:id="rId18"/>
    <p:sldId id="289" r:id="rId19"/>
    <p:sldId id="290" r:id="rId20"/>
    <p:sldId id="292" r:id="rId21"/>
    <p:sldId id="265" r:id="rId22"/>
    <p:sldId id="293" r:id="rId23"/>
    <p:sldId id="267" r:id="rId24"/>
    <p:sldId id="270" r:id="rId25"/>
    <p:sldId id="295" r:id="rId26"/>
    <p:sldId id="282"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94660"/>
  </p:normalViewPr>
  <p:slideViewPr>
    <p:cSldViewPr snapToGrid="0">
      <p:cViewPr varScale="1">
        <p:scale>
          <a:sx n="87" d="100"/>
          <a:sy n="87" d="100"/>
        </p:scale>
        <p:origin x="516"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53AA6-4F4B-4603-99F9-FAEEEC753827}" type="doc">
      <dgm:prSet loTypeId="urn:microsoft.com/office/officeart/2005/8/layout/hProcess9" loCatId="process" qsTypeId="urn:microsoft.com/office/officeart/2005/8/quickstyle/simple1" qsCatId="simple" csTypeId="urn:microsoft.com/office/officeart/2005/8/colors/accent1_2" csCatId="accent1" phldr="1"/>
      <dgm:spPr/>
    </dgm:pt>
    <dgm:pt modelId="{18D8155F-9AE1-4D20-B84F-0FBA3FF38A68}">
      <dgm:prSet phldrT="[Text]"/>
      <dgm:spPr/>
      <dgm:t>
        <a:bodyPr/>
        <a:lstStyle/>
        <a:p>
          <a:r>
            <a:rPr lang="en-US" b="1" dirty="0">
              <a:latin typeface="Times New Roman" panose="02020603050405020304" pitchFamily="18" charset="0"/>
              <a:cs typeface="Times New Roman" panose="02020603050405020304" pitchFamily="18" charset="0"/>
            </a:rPr>
            <a:t>User Profile and Data Collection Module</a:t>
          </a:r>
          <a:endParaRPr lang="en-US" dirty="0">
            <a:latin typeface="Times New Roman" panose="02020603050405020304" pitchFamily="18" charset="0"/>
            <a:cs typeface="Times New Roman" panose="02020603050405020304" pitchFamily="18" charset="0"/>
          </a:endParaRPr>
        </a:p>
      </dgm:t>
    </dgm:pt>
    <dgm:pt modelId="{0AF29768-0939-4449-B0AC-BC48F3E1C08C}" type="parTrans" cxnId="{099CF360-9C46-4904-900E-BDFD50CE908A}">
      <dgm:prSet/>
      <dgm:spPr/>
      <dgm:t>
        <a:bodyPr/>
        <a:lstStyle/>
        <a:p>
          <a:endParaRPr lang="en-US"/>
        </a:p>
      </dgm:t>
    </dgm:pt>
    <dgm:pt modelId="{47DFCE85-497F-4983-9CCB-6F8F5DC5FDE4}" type="sibTrans" cxnId="{099CF360-9C46-4904-900E-BDFD50CE908A}">
      <dgm:prSet/>
      <dgm:spPr/>
      <dgm:t>
        <a:bodyPr/>
        <a:lstStyle/>
        <a:p>
          <a:endParaRPr lang="en-US"/>
        </a:p>
      </dgm:t>
    </dgm:pt>
    <dgm:pt modelId="{FA709CA2-6496-4B35-A644-F4C07E5F4C68}">
      <dgm:prSet phldrT="[Text]"/>
      <dgm:spPr/>
      <dgm:t>
        <a:bodyPr/>
        <a:lstStyle/>
        <a:p>
          <a:r>
            <a:rPr lang="en-US" b="1" dirty="0">
              <a:latin typeface="Times New Roman" panose="02020603050405020304" pitchFamily="18" charset="0"/>
              <a:cs typeface="Times New Roman" panose="02020603050405020304" pitchFamily="18" charset="0"/>
            </a:rPr>
            <a:t>Knowledge Base Construction and Management Module</a:t>
          </a:r>
          <a:endParaRPr lang="en-US" dirty="0">
            <a:latin typeface="Times New Roman" panose="02020603050405020304" pitchFamily="18" charset="0"/>
            <a:cs typeface="Times New Roman" panose="02020603050405020304" pitchFamily="18" charset="0"/>
          </a:endParaRPr>
        </a:p>
      </dgm:t>
    </dgm:pt>
    <dgm:pt modelId="{8DAF1202-DA4F-44DA-AB4D-E876A1642983}" type="parTrans" cxnId="{41EF1839-F864-46BD-A166-48A1385FA32A}">
      <dgm:prSet/>
      <dgm:spPr/>
      <dgm:t>
        <a:bodyPr/>
        <a:lstStyle/>
        <a:p>
          <a:endParaRPr lang="en-US"/>
        </a:p>
      </dgm:t>
    </dgm:pt>
    <dgm:pt modelId="{8E2FAAB7-7635-419D-B597-3759A7816E07}" type="sibTrans" cxnId="{41EF1839-F864-46BD-A166-48A1385FA32A}">
      <dgm:prSet/>
      <dgm:spPr/>
      <dgm:t>
        <a:bodyPr/>
        <a:lstStyle/>
        <a:p>
          <a:endParaRPr lang="en-US"/>
        </a:p>
      </dgm:t>
    </dgm:pt>
    <dgm:pt modelId="{F366C165-59D9-42B6-BC31-6B4288E17D52}">
      <dgm:prSet phldrT="[Text]"/>
      <dgm:spPr/>
      <dgm:t>
        <a:bodyPr/>
        <a:lstStyle/>
        <a:p>
          <a:r>
            <a:rPr lang="en-US" b="1" dirty="0">
              <a:latin typeface="Times New Roman" panose="02020603050405020304" pitchFamily="18" charset="0"/>
              <a:cs typeface="Times New Roman" panose="02020603050405020304" pitchFamily="18" charset="0"/>
            </a:rPr>
            <a:t>Retrieval-Augmented Generation (RAG) Module</a:t>
          </a:r>
          <a:endParaRPr lang="en-US" dirty="0">
            <a:latin typeface="Times New Roman" panose="02020603050405020304" pitchFamily="18" charset="0"/>
            <a:cs typeface="Times New Roman" panose="02020603050405020304" pitchFamily="18" charset="0"/>
          </a:endParaRPr>
        </a:p>
      </dgm:t>
    </dgm:pt>
    <dgm:pt modelId="{BE95F1FA-EBFA-4F87-8287-88544D0C028C}" type="parTrans" cxnId="{95F6BB83-7573-4123-A3A7-28370DD21E7E}">
      <dgm:prSet/>
      <dgm:spPr/>
      <dgm:t>
        <a:bodyPr/>
        <a:lstStyle/>
        <a:p>
          <a:endParaRPr lang="en-US"/>
        </a:p>
      </dgm:t>
    </dgm:pt>
    <dgm:pt modelId="{BC906D81-DCC1-4E0C-9E9B-CCCA3C1971E7}" type="sibTrans" cxnId="{95F6BB83-7573-4123-A3A7-28370DD21E7E}">
      <dgm:prSet/>
      <dgm:spPr/>
      <dgm:t>
        <a:bodyPr/>
        <a:lstStyle/>
        <a:p>
          <a:endParaRPr lang="en-US"/>
        </a:p>
      </dgm:t>
    </dgm:pt>
    <dgm:pt modelId="{434C9063-5DFF-43A2-A7D7-CBFDFC0B6D4F}">
      <dgm:prSet phldrT="[Text]"/>
      <dgm:spPr/>
      <dgm:t>
        <a:bodyPr/>
        <a:lstStyle/>
        <a:p>
          <a:r>
            <a:rPr lang="en-US" b="1" dirty="0">
              <a:latin typeface="Times New Roman" panose="02020603050405020304" pitchFamily="18" charset="0"/>
              <a:cs typeface="Times New Roman" panose="02020603050405020304" pitchFamily="18" charset="0"/>
            </a:rPr>
            <a:t>Data Preprocessing and Normalization Module</a:t>
          </a:r>
          <a:endParaRPr lang="en-US" dirty="0">
            <a:latin typeface="Times New Roman" panose="02020603050405020304" pitchFamily="18" charset="0"/>
            <a:cs typeface="Times New Roman" panose="02020603050405020304" pitchFamily="18" charset="0"/>
          </a:endParaRPr>
        </a:p>
      </dgm:t>
    </dgm:pt>
    <dgm:pt modelId="{7065C430-4D63-4A0B-8A80-F18BF9CAF134}" type="parTrans" cxnId="{F1B15018-B9D3-41CD-8B69-5E2BCD36CA61}">
      <dgm:prSet/>
      <dgm:spPr/>
      <dgm:t>
        <a:bodyPr/>
        <a:lstStyle/>
        <a:p>
          <a:endParaRPr lang="en-US"/>
        </a:p>
      </dgm:t>
    </dgm:pt>
    <dgm:pt modelId="{EDFAC2B0-BA15-4DB8-96AD-C95DDDD59844}" type="sibTrans" cxnId="{F1B15018-B9D3-41CD-8B69-5E2BCD36CA61}">
      <dgm:prSet/>
      <dgm:spPr/>
      <dgm:t>
        <a:bodyPr/>
        <a:lstStyle/>
        <a:p>
          <a:endParaRPr lang="en-US"/>
        </a:p>
      </dgm:t>
    </dgm:pt>
    <dgm:pt modelId="{20D3CBCC-54EF-46B2-8F9B-00DE353E3FFD}" type="pres">
      <dgm:prSet presAssocID="{1D453AA6-4F4B-4603-99F9-FAEEEC753827}" presName="CompostProcess" presStyleCnt="0">
        <dgm:presLayoutVars>
          <dgm:dir/>
          <dgm:resizeHandles val="exact"/>
        </dgm:presLayoutVars>
      </dgm:prSet>
      <dgm:spPr/>
    </dgm:pt>
    <dgm:pt modelId="{F92CCCFA-9EB0-447C-9FFD-9C16E386DE4A}" type="pres">
      <dgm:prSet presAssocID="{1D453AA6-4F4B-4603-99F9-FAEEEC753827}" presName="arrow" presStyleLbl="bgShp" presStyleIdx="0" presStyleCnt="1" custScaleX="117647"/>
      <dgm:spPr/>
    </dgm:pt>
    <dgm:pt modelId="{9777AB17-4310-469F-9376-62E0B72FA227}" type="pres">
      <dgm:prSet presAssocID="{1D453AA6-4F4B-4603-99F9-FAEEEC753827}" presName="linearProcess" presStyleCnt="0"/>
      <dgm:spPr/>
    </dgm:pt>
    <dgm:pt modelId="{5FEA47CF-1BA7-4D8F-9D4F-9BB3BCCAD34C}" type="pres">
      <dgm:prSet presAssocID="{18D8155F-9AE1-4D20-B84F-0FBA3FF38A68}" presName="textNode" presStyleLbl="node1" presStyleIdx="0" presStyleCnt="4">
        <dgm:presLayoutVars>
          <dgm:bulletEnabled val="1"/>
        </dgm:presLayoutVars>
      </dgm:prSet>
      <dgm:spPr/>
    </dgm:pt>
    <dgm:pt modelId="{1657B93C-E367-4440-8F62-461A086B910A}" type="pres">
      <dgm:prSet presAssocID="{47DFCE85-497F-4983-9CCB-6F8F5DC5FDE4}" presName="sibTrans" presStyleCnt="0"/>
      <dgm:spPr/>
    </dgm:pt>
    <dgm:pt modelId="{F6539922-4401-4AAC-9A37-AEDFC2F63E6B}" type="pres">
      <dgm:prSet presAssocID="{434C9063-5DFF-43A2-A7D7-CBFDFC0B6D4F}" presName="textNode" presStyleLbl="node1" presStyleIdx="1" presStyleCnt="4">
        <dgm:presLayoutVars>
          <dgm:bulletEnabled val="1"/>
        </dgm:presLayoutVars>
      </dgm:prSet>
      <dgm:spPr/>
    </dgm:pt>
    <dgm:pt modelId="{00C0CF8D-2BFC-4A6D-941D-7B54E246CA47}" type="pres">
      <dgm:prSet presAssocID="{EDFAC2B0-BA15-4DB8-96AD-C95DDDD59844}" presName="sibTrans" presStyleCnt="0"/>
      <dgm:spPr/>
    </dgm:pt>
    <dgm:pt modelId="{3B930395-2D4D-4336-8DFB-E219423A8B08}" type="pres">
      <dgm:prSet presAssocID="{FA709CA2-6496-4B35-A644-F4C07E5F4C68}" presName="textNode" presStyleLbl="node1" presStyleIdx="2" presStyleCnt="4">
        <dgm:presLayoutVars>
          <dgm:bulletEnabled val="1"/>
        </dgm:presLayoutVars>
      </dgm:prSet>
      <dgm:spPr/>
    </dgm:pt>
    <dgm:pt modelId="{6EC9B2C3-B762-4768-A23F-5F271073EA31}" type="pres">
      <dgm:prSet presAssocID="{8E2FAAB7-7635-419D-B597-3759A7816E07}" presName="sibTrans" presStyleCnt="0"/>
      <dgm:spPr/>
    </dgm:pt>
    <dgm:pt modelId="{60E43938-552E-4947-946F-79BC4796EEC0}" type="pres">
      <dgm:prSet presAssocID="{F366C165-59D9-42B6-BC31-6B4288E17D52}" presName="textNode" presStyleLbl="node1" presStyleIdx="3" presStyleCnt="4">
        <dgm:presLayoutVars>
          <dgm:bulletEnabled val="1"/>
        </dgm:presLayoutVars>
      </dgm:prSet>
      <dgm:spPr/>
    </dgm:pt>
  </dgm:ptLst>
  <dgm:cxnLst>
    <dgm:cxn modelId="{F1B15018-B9D3-41CD-8B69-5E2BCD36CA61}" srcId="{1D453AA6-4F4B-4603-99F9-FAEEEC753827}" destId="{434C9063-5DFF-43A2-A7D7-CBFDFC0B6D4F}" srcOrd="1" destOrd="0" parTransId="{7065C430-4D63-4A0B-8A80-F18BF9CAF134}" sibTransId="{EDFAC2B0-BA15-4DB8-96AD-C95DDDD59844}"/>
    <dgm:cxn modelId="{41EF1839-F864-46BD-A166-48A1385FA32A}" srcId="{1D453AA6-4F4B-4603-99F9-FAEEEC753827}" destId="{FA709CA2-6496-4B35-A644-F4C07E5F4C68}" srcOrd="2" destOrd="0" parTransId="{8DAF1202-DA4F-44DA-AB4D-E876A1642983}" sibTransId="{8E2FAAB7-7635-419D-B597-3759A7816E07}"/>
    <dgm:cxn modelId="{099CF360-9C46-4904-900E-BDFD50CE908A}" srcId="{1D453AA6-4F4B-4603-99F9-FAEEEC753827}" destId="{18D8155F-9AE1-4D20-B84F-0FBA3FF38A68}" srcOrd="0" destOrd="0" parTransId="{0AF29768-0939-4449-B0AC-BC48F3E1C08C}" sibTransId="{47DFCE85-497F-4983-9CCB-6F8F5DC5FDE4}"/>
    <dgm:cxn modelId="{B68FAF43-D9FC-47D6-A27B-5B7B2D7B9035}" type="presOf" srcId="{18D8155F-9AE1-4D20-B84F-0FBA3FF38A68}" destId="{5FEA47CF-1BA7-4D8F-9D4F-9BB3BCCAD34C}" srcOrd="0" destOrd="0" presId="urn:microsoft.com/office/officeart/2005/8/layout/hProcess9"/>
    <dgm:cxn modelId="{95F6BB83-7573-4123-A3A7-28370DD21E7E}" srcId="{1D453AA6-4F4B-4603-99F9-FAEEEC753827}" destId="{F366C165-59D9-42B6-BC31-6B4288E17D52}" srcOrd="3" destOrd="0" parTransId="{BE95F1FA-EBFA-4F87-8287-88544D0C028C}" sibTransId="{BC906D81-DCC1-4E0C-9E9B-CCCA3C1971E7}"/>
    <dgm:cxn modelId="{A6398F8E-477D-4D02-A706-FA446521D6DF}" type="presOf" srcId="{434C9063-5DFF-43A2-A7D7-CBFDFC0B6D4F}" destId="{F6539922-4401-4AAC-9A37-AEDFC2F63E6B}" srcOrd="0" destOrd="0" presId="urn:microsoft.com/office/officeart/2005/8/layout/hProcess9"/>
    <dgm:cxn modelId="{186E6CBB-2C9E-4C4F-9DE1-F87FEFCD4DDE}" type="presOf" srcId="{FA709CA2-6496-4B35-A644-F4C07E5F4C68}" destId="{3B930395-2D4D-4336-8DFB-E219423A8B08}" srcOrd="0" destOrd="0" presId="urn:microsoft.com/office/officeart/2005/8/layout/hProcess9"/>
    <dgm:cxn modelId="{0DAFA9D8-F14C-41B2-8094-5ECBE4148F65}" type="presOf" srcId="{1D453AA6-4F4B-4603-99F9-FAEEEC753827}" destId="{20D3CBCC-54EF-46B2-8F9B-00DE353E3FFD}" srcOrd="0" destOrd="0" presId="urn:microsoft.com/office/officeart/2005/8/layout/hProcess9"/>
    <dgm:cxn modelId="{266DF6E7-A3D3-4098-8526-61912450E6E7}" type="presOf" srcId="{F366C165-59D9-42B6-BC31-6B4288E17D52}" destId="{60E43938-552E-4947-946F-79BC4796EEC0}" srcOrd="0" destOrd="0" presId="urn:microsoft.com/office/officeart/2005/8/layout/hProcess9"/>
    <dgm:cxn modelId="{82258CB8-AC38-496B-AB0C-4EBEE6F098C4}" type="presParOf" srcId="{20D3CBCC-54EF-46B2-8F9B-00DE353E3FFD}" destId="{F92CCCFA-9EB0-447C-9FFD-9C16E386DE4A}" srcOrd="0" destOrd="0" presId="urn:microsoft.com/office/officeart/2005/8/layout/hProcess9"/>
    <dgm:cxn modelId="{DF93B081-A966-4B12-8528-BFD461411FEE}" type="presParOf" srcId="{20D3CBCC-54EF-46B2-8F9B-00DE353E3FFD}" destId="{9777AB17-4310-469F-9376-62E0B72FA227}" srcOrd="1" destOrd="0" presId="urn:microsoft.com/office/officeart/2005/8/layout/hProcess9"/>
    <dgm:cxn modelId="{DFB10931-8C24-4F43-8828-5D3AD0C3DF6E}" type="presParOf" srcId="{9777AB17-4310-469F-9376-62E0B72FA227}" destId="{5FEA47CF-1BA7-4D8F-9D4F-9BB3BCCAD34C}" srcOrd="0" destOrd="0" presId="urn:microsoft.com/office/officeart/2005/8/layout/hProcess9"/>
    <dgm:cxn modelId="{87CD2388-58AD-4746-BE74-F84AB08AF0BC}" type="presParOf" srcId="{9777AB17-4310-469F-9376-62E0B72FA227}" destId="{1657B93C-E367-4440-8F62-461A086B910A}" srcOrd="1" destOrd="0" presId="urn:microsoft.com/office/officeart/2005/8/layout/hProcess9"/>
    <dgm:cxn modelId="{D71985E1-CE51-4B82-8B5A-765E50283A09}" type="presParOf" srcId="{9777AB17-4310-469F-9376-62E0B72FA227}" destId="{F6539922-4401-4AAC-9A37-AEDFC2F63E6B}" srcOrd="2" destOrd="0" presId="urn:microsoft.com/office/officeart/2005/8/layout/hProcess9"/>
    <dgm:cxn modelId="{D53E7CBD-4E49-4E5B-92D9-BB3431250314}" type="presParOf" srcId="{9777AB17-4310-469F-9376-62E0B72FA227}" destId="{00C0CF8D-2BFC-4A6D-941D-7B54E246CA47}" srcOrd="3" destOrd="0" presId="urn:microsoft.com/office/officeart/2005/8/layout/hProcess9"/>
    <dgm:cxn modelId="{1C6890FF-49D7-49B3-8846-072CA3495C10}" type="presParOf" srcId="{9777AB17-4310-469F-9376-62E0B72FA227}" destId="{3B930395-2D4D-4336-8DFB-E219423A8B08}" srcOrd="4" destOrd="0" presId="urn:microsoft.com/office/officeart/2005/8/layout/hProcess9"/>
    <dgm:cxn modelId="{20D56974-8C55-4497-928E-C9AE50DFF6BE}" type="presParOf" srcId="{9777AB17-4310-469F-9376-62E0B72FA227}" destId="{6EC9B2C3-B762-4768-A23F-5F271073EA31}" srcOrd="5" destOrd="0" presId="urn:microsoft.com/office/officeart/2005/8/layout/hProcess9"/>
    <dgm:cxn modelId="{688A5B19-23CC-4998-B3DD-7D07200C9FB6}" type="presParOf" srcId="{9777AB17-4310-469F-9376-62E0B72FA227}" destId="{60E43938-552E-4947-946F-79BC4796EEC0}"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2CCCFA-9EB0-447C-9FFD-9C16E386DE4A}">
      <dsp:nvSpPr>
        <dsp:cNvPr id="0" name=""/>
        <dsp:cNvSpPr/>
      </dsp:nvSpPr>
      <dsp:spPr>
        <a:xfrm>
          <a:off x="2" y="0"/>
          <a:ext cx="10105047" cy="33095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EA47CF-1BA7-4D8F-9D4F-9BB3BCCAD34C}">
      <dsp:nvSpPr>
        <dsp:cNvPr id="0" name=""/>
        <dsp:cNvSpPr/>
      </dsp:nvSpPr>
      <dsp:spPr>
        <a:xfrm>
          <a:off x="5057"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User Profile and Data Collection Module</a:t>
          </a:r>
          <a:endParaRPr lang="en-US" sz="1900" kern="1200" dirty="0">
            <a:latin typeface="Times New Roman" panose="02020603050405020304" pitchFamily="18" charset="0"/>
            <a:cs typeface="Times New Roman" panose="02020603050405020304" pitchFamily="18" charset="0"/>
          </a:endParaRPr>
        </a:p>
      </dsp:txBody>
      <dsp:txXfrm>
        <a:off x="69681" y="1057496"/>
        <a:ext cx="2303267" cy="1194581"/>
      </dsp:txXfrm>
    </dsp:sp>
    <dsp:sp modelId="{F6539922-4401-4AAC-9A37-AEDFC2F63E6B}">
      <dsp:nvSpPr>
        <dsp:cNvPr id="0" name=""/>
        <dsp:cNvSpPr/>
      </dsp:nvSpPr>
      <dsp:spPr>
        <a:xfrm>
          <a:off x="2559198"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Data Preprocessing and Normalization Module</a:t>
          </a:r>
          <a:endParaRPr lang="en-US" sz="1900" kern="1200" dirty="0">
            <a:latin typeface="Times New Roman" panose="02020603050405020304" pitchFamily="18" charset="0"/>
            <a:cs typeface="Times New Roman" panose="02020603050405020304" pitchFamily="18" charset="0"/>
          </a:endParaRPr>
        </a:p>
      </dsp:txBody>
      <dsp:txXfrm>
        <a:off x="2623822" y="1057496"/>
        <a:ext cx="2303267" cy="1194581"/>
      </dsp:txXfrm>
    </dsp:sp>
    <dsp:sp modelId="{3B930395-2D4D-4336-8DFB-E219423A8B08}">
      <dsp:nvSpPr>
        <dsp:cNvPr id="0" name=""/>
        <dsp:cNvSpPr/>
      </dsp:nvSpPr>
      <dsp:spPr>
        <a:xfrm>
          <a:off x="5113339"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Knowledge Base Construction and Management Module</a:t>
          </a:r>
          <a:endParaRPr lang="en-US" sz="1900" kern="1200" dirty="0">
            <a:latin typeface="Times New Roman" panose="02020603050405020304" pitchFamily="18" charset="0"/>
            <a:cs typeface="Times New Roman" panose="02020603050405020304" pitchFamily="18" charset="0"/>
          </a:endParaRPr>
        </a:p>
      </dsp:txBody>
      <dsp:txXfrm>
        <a:off x="5177963" y="1057496"/>
        <a:ext cx="2303267" cy="1194581"/>
      </dsp:txXfrm>
    </dsp:sp>
    <dsp:sp modelId="{60E43938-552E-4947-946F-79BC4796EEC0}">
      <dsp:nvSpPr>
        <dsp:cNvPr id="0" name=""/>
        <dsp:cNvSpPr/>
      </dsp:nvSpPr>
      <dsp:spPr>
        <a:xfrm>
          <a:off x="7667480" y="992872"/>
          <a:ext cx="2432515" cy="132382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Retrieval-Augmented Generation (RAG) Module</a:t>
          </a:r>
          <a:endParaRPr lang="en-US" sz="1900" kern="1200" dirty="0">
            <a:latin typeface="Times New Roman" panose="02020603050405020304" pitchFamily="18" charset="0"/>
            <a:cs typeface="Times New Roman" panose="02020603050405020304" pitchFamily="18" charset="0"/>
          </a:endParaRPr>
        </a:p>
      </dsp:txBody>
      <dsp:txXfrm>
        <a:off x="7732104" y="1057496"/>
        <a:ext cx="2303267" cy="119458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F1D3EE-8C7C-412D-81A5-D4E3E6887916}" type="datetime1">
              <a:rPr lang="en-IN" smtClean="0"/>
              <a:pPr/>
              <a:t>24-09-2024</a:t>
            </a:fld>
            <a:endParaRPr lang="en-IN"/>
          </a:p>
        </p:txBody>
      </p:sp>
      <p:sp>
        <p:nvSpPr>
          <p:cNvPr id="4" name="Footer Placeholder 3"/>
          <p:cNvSpPr>
            <a:spLocks noGrp="1" noEditPoints="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5" name="Slide Number Placeholder 4"/>
          <p:cNvSpPr>
            <a:spLocks noGrp="1" noEditPoints="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B4FDDE-647E-44DF-8749-3CBD56F44480}"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noEditPoints="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noEditPoints="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4C3795-8EA9-462F-8FFB-B3000D00495A}" type="datetime1">
              <a:rPr lang="en-IN" smtClean="0"/>
              <a:pPr/>
              <a:t>24-09-2024</a:t>
            </a:fld>
            <a:endParaRPr lang="en-IN"/>
          </a:p>
        </p:txBody>
      </p:sp>
      <p:sp>
        <p:nvSpPr>
          <p:cNvPr id="4" name="Slide Image Placeholder 3"/>
          <p:cNvSpPr>
            <a:spLocks noGrp="1" noRot="1" noChangeAspect="1" noEditPoints="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noEditPoints="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noEditPoints="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Team G012</a:t>
            </a:r>
          </a:p>
        </p:txBody>
      </p:sp>
      <p:sp>
        <p:nvSpPr>
          <p:cNvPr id="7" name="Slide Number Placeholder 6"/>
          <p:cNvSpPr>
            <a:spLocks noGrp="1" noEditPoints="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306B3-53A4-4385-8833-0D66B505765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A3A94423-0FC9-4893-BF8B-2BD64DF39E49}"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19</a:t>
            </a:fld>
            <a:endParaRPr lang="en-US"/>
          </a:p>
        </p:txBody>
      </p:sp>
    </p:spTree>
    <p:extLst>
      <p:ext uri="{BB962C8B-B14F-4D97-AF65-F5344CB8AC3E}">
        <p14:creationId xmlns:p14="http://schemas.microsoft.com/office/powerpoint/2010/main" val="2781319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93C47CFC-3992-4206-9F23-FAFBF953E7CC}" type="slidenum">
              <a:rPr lang="en-US" smtClean="0"/>
              <a:pPr/>
              <a:t>22</a:t>
            </a:fld>
            <a:endParaRPr lang="en-US"/>
          </a:p>
        </p:txBody>
      </p:sp>
    </p:spTree>
    <p:extLst>
      <p:ext uri="{BB962C8B-B14F-4D97-AF65-F5344CB8AC3E}">
        <p14:creationId xmlns:p14="http://schemas.microsoft.com/office/powerpoint/2010/main" val="139124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2</a:t>
            </a:fld>
            <a:endParaRPr lang="en-US"/>
          </a:p>
        </p:txBody>
      </p:sp>
    </p:spTree>
    <p:extLst>
      <p:ext uri="{BB962C8B-B14F-4D97-AF65-F5344CB8AC3E}">
        <p14:creationId xmlns:p14="http://schemas.microsoft.com/office/powerpoint/2010/main" val="2200581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3</a:t>
            </a:fld>
            <a:endParaRPr lang="en-US"/>
          </a:p>
        </p:txBody>
      </p:sp>
    </p:spTree>
    <p:extLst>
      <p:ext uri="{BB962C8B-B14F-4D97-AF65-F5344CB8AC3E}">
        <p14:creationId xmlns:p14="http://schemas.microsoft.com/office/powerpoint/2010/main" val="394995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B9414669-8E70-4745-B40C-7F52266C58F9}" type="slidenum">
              <a:rPr lang="en-US" smtClean="0"/>
              <a:pPr/>
              <a:t>4</a:t>
            </a:fld>
            <a:endParaRPr lang="en-US"/>
          </a:p>
        </p:txBody>
      </p:sp>
    </p:spTree>
    <p:extLst>
      <p:ext uri="{BB962C8B-B14F-4D97-AF65-F5344CB8AC3E}">
        <p14:creationId xmlns:p14="http://schemas.microsoft.com/office/powerpoint/2010/main" val="1196721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117EC8C5-9C3C-48B9-A3A9-7826E56B1DF5}" type="slidenum">
              <a:rPr lang="en-US" smtClean="0"/>
              <a:pPr/>
              <a:t>6</a:t>
            </a:fld>
            <a:endParaRPr lang="en-US"/>
          </a:p>
        </p:txBody>
      </p:sp>
    </p:spTree>
    <p:extLst>
      <p:ext uri="{BB962C8B-B14F-4D97-AF65-F5344CB8AC3E}">
        <p14:creationId xmlns:p14="http://schemas.microsoft.com/office/powerpoint/2010/main" val="2650049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EditPoints="1"/>
          </p:cNvSpPr>
          <p:nvPr>
            <p:ph type="sldImg"/>
          </p:nvPr>
        </p:nvSpPr>
        <p:spPr>
          <a:xfrm>
            <a:off x="685800" y="1143000"/>
            <a:ext cx="5486400" cy="3086100"/>
          </a:xfrm>
          <a:prstGeom prst="rect">
            <a:avLst/>
          </a:prstGeom>
        </p:spPr>
        <p:txBody>
          <a:bodyPr/>
          <a:lstStyle/>
          <a:p>
            <a:endParaRPr/>
          </a:p>
        </p:txBody>
      </p:sp>
      <p:sp>
        <p:nvSpPr>
          <p:cNvPr id="3" name="Text Placeholder 2"/>
          <p:cNvSpPr>
            <a:spLocks noGrp="1" noEditPoints="1"/>
          </p:cNvSpPr>
          <p:nvPr>
            <p:ph type="body" idx="3"/>
          </p:nvPr>
        </p:nvSpPr>
        <p:spPr>
          <a:prstGeom prst="rect">
            <a:avLst/>
          </a:prstGeom>
        </p:spPr>
        <p:txBody>
          <a:bodyPr/>
          <a:lstStyle/>
          <a:p>
            <a:endParaRPr lang="en-US"/>
          </a:p>
        </p:txBody>
      </p:sp>
      <p:sp>
        <p:nvSpPr>
          <p:cNvPr id="4" name="Slide Number Placeholder 3"/>
          <p:cNvSpPr>
            <a:spLocks noGrp="1" noEditPoints="1"/>
          </p:cNvSpPr>
          <p:nvPr>
            <p:ph type="sldNum" sz="quarter" idx="5"/>
          </p:nvPr>
        </p:nvSpPr>
        <p:spPr>
          <a:prstGeom prst="rect">
            <a:avLst/>
          </a:prstGeom>
        </p:spPr>
        <p:txBody>
          <a:bodyPr/>
          <a:lstStyle/>
          <a:p>
            <a:fld id="{EC797194-026C-49FB-BB27-EDA8A7A6DB2C}" type="slidenum">
              <a:rPr lang="en-US" smtClean="0"/>
              <a:pPr/>
              <a:t>7</a:t>
            </a:fld>
            <a:endParaRPr lang="en-US"/>
          </a:p>
        </p:txBody>
      </p:sp>
    </p:spTree>
    <p:extLst>
      <p:ext uri="{BB962C8B-B14F-4D97-AF65-F5344CB8AC3E}">
        <p14:creationId xmlns:p14="http://schemas.microsoft.com/office/powerpoint/2010/main" val="559062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69306B3-53A4-4385-8833-0D66B5057653}" type="slidenum">
              <a:rPr lang="en-IN" smtClean="0"/>
              <a:pPr/>
              <a:t>14</a:t>
            </a:fld>
            <a:endParaRPr lang="en-IN"/>
          </a:p>
        </p:txBody>
      </p:sp>
    </p:spTree>
    <p:extLst>
      <p:ext uri="{BB962C8B-B14F-4D97-AF65-F5344CB8AC3E}">
        <p14:creationId xmlns:p14="http://schemas.microsoft.com/office/powerpoint/2010/main" val="2456935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306B3-53A4-4385-8833-0D66B5057653}" type="slidenum">
              <a:rPr lang="en-IN" smtClean="0"/>
              <a:pPr/>
              <a:t>16</a:t>
            </a:fld>
            <a:endParaRPr lang="en-IN"/>
          </a:p>
        </p:txBody>
      </p:sp>
    </p:spTree>
    <p:extLst>
      <p:ext uri="{BB962C8B-B14F-4D97-AF65-F5344CB8AC3E}">
        <p14:creationId xmlns:p14="http://schemas.microsoft.com/office/powerpoint/2010/main" val="470062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noEditPoints="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IN"/>
          </a:p>
        </p:txBody>
      </p:sp>
      <p:sp>
        <p:nvSpPr>
          <p:cNvPr id="4" name="Date Placeholder 3"/>
          <p:cNvSpPr>
            <a:spLocks noGrp="1" noEditPoints="1"/>
          </p:cNvSpPr>
          <p:nvPr>
            <p:ph type="dt" sz="half" idx="10"/>
          </p:nvPr>
        </p:nvSpPr>
        <p:spPr/>
        <p:txBody>
          <a:bodyPr/>
          <a:lstStyle/>
          <a:p>
            <a:fld id="{A73CDA05-AF64-4A7D-94B1-2FE6D61536F1}" type="datetime1">
              <a:rPr lang="en-IN" smtClean="0"/>
              <a:t>24-09-2024</a:t>
            </a:fld>
            <a:endParaRPr lang="en-IN"/>
          </a:p>
        </p:txBody>
      </p:sp>
      <p:sp>
        <p:nvSpPr>
          <p:cNvPr id="5" name="Footer Placeholder 4"/>
          <p:cNvSpPr>
            <a:spLocks noGrp="1" noEditPoints="1"/>
          </p:cNvSpPr>
          <p:nvPr>
            <p:ph type="ftr" sz="quarter" idx="11"/>
          </p:nvPr>
        </p:nvSpPr>
        <p:spPr/>
        <p:txBody>
          <a:bodyPr/>
          <a:lstStyle/>
          <a:p>
            <a:r>
              <a:rPr lang="en-IN" dirty="0"/>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Vertical Text Placeholder 2"/>
          <p:cNvSpPr>
            <a:spLocks noGrp="1" noEditPoints="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49DCDCA7-386E-40C2-85D5-E50A2F605F7F}" type="datetime1">
              <a:rPr lang="en-IN" smtClean="0"/>
              <a:t>24-09-2024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EditPoints="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noEditPoints="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530496D5-8809-47DB-8418-FB017404AE81}" type="datetime1">
              <a:rPr lang="en-IN" smtClean="0"/>
              <a:t>24-09-2024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10"/>
          </p:nvPr>
        </p:nvSpPr>
        <p:spPr/>
        <p:txBody>
          <a:bodyPr/>
          <a:lstStyle/>
          <a:p>
            <a:fld id="{3990ABCD-EF8B-4619-B053-8E77CFEA9D27}" type="datetime1">
              <a:rPr lang="en-IN" smtClean="0"/>
              <a:t>24-09-2024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noEditPoints="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noEditPoints="1"/>
          </p:cNvSpPr>
          <p:nvPr>
            <p:ph type="dt" sz="half" idx="10"/>
          </p:nvPr>
        </p:nvSpPr>
        <p:spPr/>
        <p:txBody>
          <a:bodyPr/>
          <a:lstStyle/>
          <a:p>
            <a:fld id="{C48FFD35-79C6-4D0F-ACA0-6E0FBA2DFE8A}" type="datetime1">
              <a:rPr lang="en-IN" smtClean="0"/>
              <a:t>24-09-2024</a:t>
            </a:fld>
            <a:endParaRPr lang="en-IN"/>
          </a:p>
        </p:txBody>
      </p:sp>
      <p:sp>
        <p:nvSpPr>
          <p:cNvPr id="5" name="Footer Placeholder 4"/>
          <p:cNvSpPr>
            <a:spLocks noGrp="1" noEditPoints="1"/>
          </p:cNvSpPr>
          <p:nvPr>
            <p:ph type="ftr" sz="quarter" idx="11"/>
          </p:nvPr>
        </p:nvSpPr>
        <p:spPr/>
        <p:txBody>
          <a:bodyPr/>
          <a:lstStyle/>
          <a:p>
            <a:r>
              <a:rPr lang="en-IN"/>
              <a:t>Team 59</a:t>
            </a:r>
          </a:p>
        </p:txBody>
      </p:sp>
      <p:sp>
        <p:nvSpPr>
          <p:cNvPr id="6" name="Slide Number Placeholder 5"/>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Content Placeholder 2"/>
          <p:cNvSpPr>
            <a:spLocks noGrp="1" noEditPoints="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noEditPoints="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noEditPoints="1"/>
          </p:cNvSpPr>
          <p:nvPr>
            <p:ph type="dt" sz="half" idx="10"/>
          </p:nvPr>
        </p:nvSpPr>
        <p:spPr/>
        <p:txBody>
          <a:bodyPr/>
          <a:lstStyle/>
          <a:p>
            <a:fld id="{52CD685D-4AF8-4CAE-8621-40D6B94D82FA}" type="datetime1">
              <a:rPr lang="en-IN" smtClean="0"/>
              <a:t>24-09-2024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noEditPoints="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noEditPoints="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noEditPoints="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noEditPoints="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noEditPoints="1"/>
          </p:cNvSpPr>
          <p:nvPr>
            <p:ph type="dt" sz="half" idx="10"/>
          </p:nvPr>
        </p:nvSpPr>
        <p:spPr/>
        <p:txBody>
          <a:bodyPr/>
          <a:lstStyle/>
          <a:p>
            <a:fld id="{67CD4C70-E8C8-438F-B641-C6399CA84BF1}" type="datetime1">
              <a:rPr lang="en-IN" smtClean="0"/>
              <a:t>24-09-2024</a:t>
            </a:fld>
            <a:endParaRPr lang="en-IN"/>
          </a:p>
        </p:txBody>
      </p:sp>
      <p:sp>
        <p:nvSpPr>
          <p:cNvPr id="8" name="Footer Placeholder 7"/>
          <p:cNvSpPr>
            <a:spLocks noGrp="1" noEditPoints="1"/>
          </p:cNvSpPr>
          <p:nvPr>
            <p:ph type="ftr" sz="quarter" idx="11"/>
          </p:nvPr>
        </p:nvSpPr>
        <p:spPr/>
        <p:txBody>
          <a:bodyPr/>
          <a:lstStyle/>
          <a:p>
            <a:r>
              <a:rPr lang="en-IN"/>
              <a:t>Team 59</a:t>
            </a:r>
          </a:p>
        </p:txBody>
      </p:sp>
      <p:sp>
        <p:nvSpPr>
          <p:cNvPr id="9" name="Slide Number Placeholder 8"/>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EditPoints="1"/>
          </p:cNvSpPr>
          <p:nvPr>
            <p:ph type="title"/>
          </p:nvPr>
        </p:nvSpPr>
        <p:spPr/>
        <p:txBody>
          <a:bodyPr/>
          <a:lstStyle/>
          <a:p>
            <a:r>
              <a:rPr lang="en-US"/>
              <a:t>Click to edit Master title style</a:t>
            </a:r>
            <a:endParaRPr lang="en-IN"/>
          </a:p>
        </p:txBody>
      </p:sp>
      <p:sp>
        <p:nvSpPr>
          <p:cNvPr id="3" name="Date Placeholder 2"/>
          <p:cNvSpPr>
            <a:spLocks noGrp="1" noEditPoints="1"/>
          </p:cNvSpPr>
          <p:nvPr>
            <p:ph type="dt" sz="half" idx="10"/>
          </p:nvPr>
        </p:nvSpPr>
        <p:spPr/>
        <p:txBody>
          <a:bodyPr/>
          <a:lstStyle/>
          <a:p>
            <a:fld id="{1DE30CF5-B5EE-487C-BAC5-98C598C71D16}" type="datetime1">
              <a:rPr lang="en-IN" smtClean="0"/>
              <a:t>24-09-2024</a:t>
            </a:fld>
            <a:endParaRPr lang="en-IN"/>
          </a:p>
        </p:txBody>
      </p:sp>
      <p:sp>
        <p:nvSpPr>
          <p:cNvPr id="4" name="Footer Placeholder 3"/>
          <p:cNvSpPr>
            <a:spLocks noGrp="1" noEditPoints="1"/>
          </p:cNvSpPr>
          <p:nvPr>
            <p:ph type="ftr" sz="quarter" idx="11"/>
          </p:nvPr>
        </p:nvSpPr>
        <p:spPr/>
        <p:txBody>
          <a:bodyPr/>
          <a:lstStyle/>
          <a:p>
            <a:r>
              <a:rPr lang="en-IN"/>
              <a:t>Team 59</a:t>
            </a:r>
          </a:p>
        </p:txBody>
      </p:sp>
      <p:sp>
        <p:nvSpPr>
          <p:cNvPr id="5" name="Slide Number Placeholder 4"/>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noEditPoints="1"/>
          </p:cNvSpPr>
          <p:nvPr>
            <p:ph type="dt" sz="half" idx="10"/>
          </p:nvPr>
        </p:nvSpPr>
        <p:spPr/>
        <p:txBody>
          <a:bodyPr/>
          <a:lstStyle/>
          <a:p>
            <a:fld id="{DE549697-7308-440C-B7BC-692C319356E7}" type="datetime1">
              <a:rPr lang="en-IN" smtClean="0"/>
              <a:t>24-09-2024</a:t>
            </a:fld>
            <a:endParaRPr lang="en-IN"/>
          </a:p>
        </p:txBody>
      </p:sp>
      <p:sp>
        <p:nvSpPr>
          <p:cNvPr id="3" name="Footer Placeholder 2"/>
          <p:cNvSpPr>
            <a:spLocks noGrp="1" noEditPoints="1"/>
          </p:cNvSpPr>
          <p:nvPr>
            <p:ph type="ftr" sz="quarter" idx="11"/>
          </p:nvPr>
        </p:nvSpPr>
        <p:spPr/>
        <p:txBody>
          <a:bodyPr/>
          <a:lstStyle/>
          <a:p>
            <a:r>
              <a:rPr lang="en-IN"/>
              <a:t>Team 59</a:t>
            </a:r>
          </a:p>
        </p:txBody>
      </p:sp>
      <p:sp>
        <p:nvSpPr>
          <p:cNvPr id="4" name="Slide Number Placeholder 3"/>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noEditPoints="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7853CF4C-A64A-4D4D-AF8A-F13D3504B3A4}" type="datetime1">
              <a:rPr lang="en-IN" smtClean="0"/>
              <a:t>24-09-2024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EditPoints="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noEditPoints="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a:p>
        </p:txBody>
      </p:sp>
      <p:sp>
        <p:nvSpPr>
          <p:cNvPr id="4" name="Text Placeholder 3"/>
          <p:cNvSpPr>
            <a:spLocks noGrp="1" noEditPoints="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noEditPoints="1"/>
          </p:cNvSpPr>
          <p:nvPr>
            <p:ph type="dt" sz="half" idx="10"/>
          </p:nvPr>
        </p:nvSpPr>
        <p:spPr/>
        <p:txBody>
          <a:bodyPr/>
          <a:lstStyle/>
          <a:p>
            <a:fld id="{DE3E0C65-9D0C-4199-B220-4A22692F8739}" type="datetime1">
              <a:rPr lang="en-IN" smtClean="0"/>
              <a:t>24-09-2024</a:t>
            </a:fld>
            <a:endParaRPr lang="en-IN"/>
          </a:p>
        </p:txBody>
      </p:sp>
      <p:sp>
        <p:nvSpPr>
          <p:cNvPr id="6" name="Footer Placeholder 5"/>
          <p:cNvSpPr>
            <a:spLocks noGrp="1" noEditPoints="1"/>
          </p:cNvSpPr>
          <p:nvPr>
            <p:ph type="ftr" sz="quarter" idx="11"/>
          </p:nvPr>
        </p:nvSpPr>
        <p:spPr/>
        <p:txBody>
          <a:bodyPr/>
          <a:lstStyle/>
          <a:p>
            <a:r>
              <a:rPr lang="en-IN"/>
              <a:t>Team 59</a:t>
            </a:r>
          </a:p>
        </p:txBody>
      </p:sp>
      <p:sp>
        <p:nvSpPr>
          <p:cNvPr id="7" name="Slide Number Placeholder 6"/>
          <p:cNvSpPr>
            <a:spLocks noGrp="1" noEditPoints="1"/>
          </p:cNvSpPr>
          <p:nvPr>
            <p:ph type="sldNum" sz="quarter" idx="12"/>
          </p:nvPr>
        </p:nvSpPr>
        <p:spPr/>
        <p:txBody>
          <a:bodyPr/>
          <a:lstStyle/>
          <a:p>
            <a:fld id="{12EC02DA-033E-4E45-979C-FC77C52540B5}"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noEditPoints="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noEditPoints="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noEditPoints="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C6500-5327-4B3A-96CE-0F13D1118C0B}" type="datetime1">
              <a:rPr lang="en-IN" smtClean="0"/>
              <a:t>24-09-2024</a:t>
            </a:fld>
            <a:endParaRPr lang="en-IN"/>
          </a:p>
        </p:txBody>
      </p:sp>
      <p:sp>
        <p:nvSpPr>
          <p:cNvPr id="5" name="Footer Placeholder 4"/>
          <p:cNvSpPr>
            <a:spLocks noGrp="1" noEditPoints="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59</a:t>
            </a:r>
          </a:p>
        </p:txBody>
      </p:sp>
      <p:sp>
        <p:nvSpPr>
          <p:cNvPr id="6" name="Slide Number Placeholder 5"/>
          <p:cNvSpPr>
            <a:spLocks noGrp="1" noEditPoints="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C02DA-033E-4E45-979C-FC77C52540B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EditPoints="1"/>
          </p:cNvSpPr>
          <p:nvPr>
            <p:ph type="ctrTitle"/>
          </p:nvPr>
        </p:nvSpPr>
        <p:spPr>
          <a:xfrm>
            <a:off x="1524000" y="965106"/>
            <a:ext cx="9144000" cy="1313610"/>
          </a:xfrm>
        </p:spPr>
        <p:txBody>
          <a:bodyPr>
            <a:normAutofit/>
          </a:bodyPr>
          <a:lstStyle/>
          <a:p>
            <a:pPr marL="0" marR="0" algn="ctr">
              <a:lnSpc>
                <a:spcPct val="115000"/>
              </a:lnSpc>
              <a:spcBef>
                <a:spcPts val="0"/>
              </a:spcBef>
              <a:spcAft>
                <a:spcPts val="0"/>
              </a:spcAft>
            </a:pPr>
            <a:r>
              <a:rPr lang="en-US" sz="2000" b="1" dirty="0">
                <a:effectLst/>
                <a:latin typeface="Times New Roman" panose="02020603050405020304" pitchFamily="18" charset="0"/>
                <a:ea typeface="Arial" panose="020B0604020202020204" pitchFamily="34" charset="0"/>
              </a:rPr>
              <a:t>RAG Enhanced Assistive Software for Career Guidance</a:t>
            </a:r>
            <a:br>
              <a:rPr lang="en-US" sz="2000" b="1" dirty="0">
                <a:effectLst/>
                <a:latin typeface="Times New Roman" panose="02020603050405020304" pitchFamily="18" charset="0"/>
                <a:ea typeface="Arial" panose="020B0604020202020204" pitchFamily="34" charset="0"/>
              </a:rPr>
            </a:br>
            <a:endParaRPr lang="en-US" sz="2000" dirty="0">
              <a:effectLst/>
              <a:latin typeface="Arial" panose="020B0604020202020204" pitchFamily="34" charset="0"/>
              <a:ea typeface="Arial" panose="020B0604020202020204" pitchFamily="34" charset="0"/>
            </a:endParaRPr>
          </a:p>
        </p:txBody>
      </p:sp>
      <p:sp>
        <p:nvSpPr>
          <p:cNvPr id="3" name="Subtitle 2"/>
          <p:cNvSpPr>
            <a:spLocks noGrp="1" noEditPoints="1"/>
          </p:cNvSpPr>
          <p:nvPr>
            <p:ph type="subTitle" idx="1"/>
          </p:nvPr>
        </p:nvSpPr>
        <p:spPr>
          <a:xfrm>
            <a:off x="1524000" y="2610827"/>
            <a:ext cx="9144000" cy="3391083"/>
          </a:xfrm>
        </p:spPr>
        <p:txBody>
          <a:bodyPr vert="horz" lIns="91440" tIns="45720" rIns="91440" bIns="45720" rtlCol="0" anchor="t">
            <a:normAutofit/>
          </a:bodyPr>
          <a:lstStyle/>
          <a:p>
            <a:r>
              <a:rPr lang="en-IN" dirty="0">
                <a:latin typeface="Times New Roman"/>
                <a:cs typeface="Times New Roman"/>
              </a:rPr>
              <a:t>Phase 1 Review 1</a:t>
            </a:r>
          </a:p>
          <a:p>
            <a:r>
              <a:rPr lang="en-IN" dirty="0">
                <a:latin typeface="Times New Roman"/>
                <a:cs typeface="Times New Roman"/>
              </a:rPr>
              <a:t>TAG : 06 – Group : 59</a:t>
            </a:r>
          </a:p>
          <a:p>
            <a:r>
              <a:rPr lang="en-IN" dirty="0">
                <a:latin typeface="Times New Roman"/>
                <a:cs typeface="Times New Roman"/>
              </a:rPr>
              <a:t>Guide: </a:t>
            </a:r>
            <a:r>
              <a:rPr lang="en-US" sz="1800" b="1" u="sng" dirty="0">
                <a:effectLst/>
                <a:latin typeface="Times New Roman" panose="02020603050405020304" pitchFamily="18" charset="0"/>
                <a:ea typeface="Arial" panose="020B0604020202020204" pitchFamily="34" charset="0"/>
              </a:rPr>
              <a:t>Ms. Bindu K. R.</a:t>
            </a:r>
            <a:endParaRPr lang="en-US" sz="1800" dirty="0">
              <a:effectLst/>
              <a:latin typeface="Arial" panose="020B0604020202020204" pitchFamily="34" charset="0"/>
              <a:ea typeface="Arial" panose="020B0604020202020204" pitchFamily="34" charset="0"/>
            </a:endParaRPr>
          </a:p>
          <a:p>
            <a:endParaRPr lang="en-IN" dirty="0">
              <a:latin typeface="Times New Roman"/>
              <a:cs typeface="Times New Roman"/>
            </a:endParaRPr>
          </a:p>
        </p:txBody>
      </p:sp>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A1953DF-3CA0-4EE4-B947-DE275A17E7B5}"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graphicFrame>
        <p:nvGraphicFramePr>
          <p:cNvPr id="15" name="Table 15"/>
          <p:cNvGraphicFramePr>
            <a:graphicFrameLocks noGrp="1"/>
          </p:cNvGraphicFramePr>
          <p:nvPr>
            <p:extLst>
              <p:ext uri="{D42A27DB-BD31-4B8C-83A1-F6EECF244321}">
                <p14:modId xmlns:p14="http://schemas.microsoft.com/office/powerpoint/2010/main" val="4238745319"/>
              </p:ext>
            </p:extLst>
          </p:nvPr>
        </p:nvGraphicFramePr>
        <p:xfrm>
          <a:off x="2032000" y="4247173"/>
          <a:ext cx="8127999" cy="1971040"/>
        </p:xfrm>
        <a:graphic>
          <a:graphicData uri="http://schemas.openxmlformats.org/drawingml/2006/table">
            <a:tbl>
              <a:tblPr firstRow="1" bandRow="1">
                <a:tableStyleId>{7DF18680-E054-41AD-8BC1-D1AEF772440D}</a:tableStyleId>
              </a:tblPr>
              <a:tblGrid>
                <a:gridCol w="1410447">
                  <a:extLst>
                    <a:ext uri="{9D8B030D-6E8A-4147-A177-3AD203B41FA5}">
                      <a16:colId xmlns:a16="http://schemas.microsoft.com/office/drawing/2014/main" val="20000"/>
                    </a:ext>
                  </a:extLst>
                </a:gridCol>
                <a:gridCol w="3765177">
                  <a:extLst>
                    <a:ext uri="{9D8B030D-6E8A-4147-A177-3AD203B41FA5}">
                      <a16:colId xmlns:a16="http://schemas.microsoft.com/office/drawing/2014/main" val="20001"/>
                    </a:ext>
                  </a:extLst>
                </a:gridCol>
                <a:gridCol w="2952375">
                  <a:extLst>
                    <a:ext uri="{9D8B030D-6E8A-4147-A177-3AD203B41FA5}">
                      <a16:colId xmlns:a16="http://schemas.microsoft.com/office/drawing/2014/main" val="20002"/>
                    </a:ext>
                  </a:extLst>
                </a:gridCol>
              </a:tblGrid>
              <a:tr h="370840">
                <a:tc>
                  <a:txBody>
                    <a:bodyPr/>
                    <a:lstStyle/>
                    <a:p>
                      <a:pPr algn="ctr"/>
                      <a:r>
                        <a:rPr lang="en-IN" sz="1300" b="1" dirty="0" err="1">
                          <a:solidFill>
                            <a:schemeClr val="tx1"/>
                          </a:solidFill>
                          <a:latin typeface="Times New Roman" panose="02020603050405020304" pitchFamily="18" charset="0"/>
                          <a:cs typeface="Times New Roman" panose="02020603050405020304" pitchFamily="18" charset="0"/>
                        </a:rPr>
                        <a:t>S.No</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Name</a:t>
                      </a:r>
                      <a:endParaRPr lang="en-IN" sz="1300" b="1"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1300" b="1" dirty="0">
                          <a:solidFill>
                            <a:schemeClr val="tx1"/>
                          </a:solidFill>
                          <a:latin typeface="Times New Roman" panose="02020603050405020304" pitchFamily="18" charset="0"/>
                          <a:cs typeface="Times New Roman" panose="02020603050405020304" pitchFamily="18" charset="0"/>
                        </a:rPr>
                        <a:t>Roll Number</a:t>
                      </a:r>
                      <a:endParaRPr lang="en-IN" sz="1300" b="1" i="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1</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Akhil </a:t>
                      </a: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Swarop</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S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CB.EN.U4CSE21304</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2</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Ganeshkaran</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M</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CB.EN.U4CSE21312</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3</a:t>
                      </a:r>
                    </a:p>
                  </a:txBody>
                  <a:tcPr/>
                </a:tc>
                <a:tc>
                  <a:txBody>
                    <a:bodyPr/>
                    <a:lstStyle/>
                    <a:p>
                      <a:pPr algn="ctr"/>
                      <a:r>
                        <a:rPr lang="en-US" sz="1300" b="1" kern="1200" dirty="0">
                          <a:solidFill>
                            <a:schemeClr val="dk1"/>
                          </a:solidFill>
                          <a:effectLst/>
                          <a:latin typeface="Times New Roman" panose="02020603050405020304" pitchFamily="18" charset="0"/>
                          <a:ea typeface="+mn-ea"/>
                          <a:cs typeface="Times New Roman" panose="02020603050405020304" pitchFamily="18" charset="0"/>
                        </a:rPr>
                        <a:t>Hanish K R</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SzPct val="100000"/>
                        <a:buFontTx/>
                        <a:buNone/>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CB.EN.U4CSE21317</a:t>
                      </a: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62218">
                <a:tc>
                  <a:txBody>
                    <a:bodyPr/>
                    <a:lstStyle/>
                    <a:p>
                      <a:pPr algn="ctr"/>
                      <a:r>
                        <a:rPr lang="en-IN" sz="1300" dirty="0">
                          <a:solidFill>
                            <a:schemeClr val="tx1"/>
                          </a:solidFill>
                          <a:latin typeface="Times New Roman" panose="02020603050405020304" pitchFamily="18" charset="0"/>
                          <a:cs typeface="Times New Roman" panose="02020603050405020304" pitchFamily="18" charset="0"/>
                        </a:rPr>
                        <a:t>4</a:t>
                      </a:r>
                    </a:p>
                  </a:txBody>
                  <a:tcPr/>
                </a:tc>
                <a:tc>
                  <a:txBody>
                    <a:bodyPr/>
                    <a:lstStyle/>
                    <a:p>
                      <a:pPr algn="ctr"/>
                      <a:r>
                        <a:rPr lang="en-US" sz="1300" b="1" kern="1200" dirty="0" err="1">
                          <a:solidFill>
                            <a:schemeClr val="dk1"/>
                          </a:solidFill>
                          <a:effectLst/>
                          <a:latin typeface="Times New Roman" panose="02020603050405020304" pitchFamily="18" charset="0"/>
                          <a:ea typeface="+mn-ea"/>
                          <a:cs typeface="Times New Roman" panose="02020603050405020304" pitchFamily="18" charset="0"/>
                        </a:rPr>
                        <a:t>Hidesh</a:t>
                      </a:r>
                      <a:r>
                        <a:rPr lang="en-US" sz="1300" b="1" kern="1200" dirty="0">
                          <a:solidFill>
                            <a:schemeClr val="dk1"/>
                          </a:solidFill>
                          <a:effectLst/>
                          <a:latin typeface="Times New Roman" panose="02020603050405020304" pitchFamily="18" charset="0"/>
                          <a:ea typeface="+mn-ea"/>
                          <a:cs typeface="Times New Roman" panose="02020603050405020304" pitchFamily="18" charset="0"/>
                        </a:rPr>
                        <a:t> Balaji C U </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Pct val="100000"/>
                        <a:buFontTx/>
                        <a:buNone/>
                        <a:tabLst/>
                        <a:defRPr/>
                      </a:pPr>
                      <a:r>
                        <a:rPr lang="en-US" sz="1300" b="1" kern="1200" dirty="0">
                          <a:solidFill>
                            <a:schemeClr val="dk1"/>
                          </a:solidFill>
                          <a:effectLst/>
                          <a:latin typeface="Times New Roman" panose="02020603050405020304" pitchFamily="18" charset="0"/>
                          <a:ea typeface="+mn-ea"/>
                          <a:cs typeface="Times New Roman" panose="02020603050405020304" pitchFamily="18" charset="0"/>
                        </a:rPr>
                        <a:t>CB.EN.U4CSE21320</a:t>
                      </a:r>
                      <a:endParaRPr lang="en-US" sz="130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SzPct val="100000"/>
                        <a:buFontTx/>
                        <a:buNone/>
                      </a:pPr>
                      <a:endParaRPr lang="en-IN" sz="13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8" name="Slide Number Placeholder 7">
            <a:extLst>
              <a:ext uri="{FF2B5EF4-FFF2-40B4-BE49-F238E27FC236}">
                <a16:creationId xmlns:a16="http://schemas.microsoft.com/office/drawing/2014/main" id="{F744D101-F3BB-27F4-A85D-2183211DB480}"/>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a:t>
            </a:fld>
            <a:endParaRPr lang="en-IN"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6B37D24-E95B-426B-9051-1C129DBD287A}"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4)</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064229297"/>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05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RAMO: Retrieval-Augmented Generation for Enhancing MOOCs Recommendations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RAMO is the "cold start" problem in course recommender systems, particularly for new users who struggle to find suitable MOOCs (Massive Open Online Courses) due to the overwhelming number of available options. This issue is compounded by the need for personalized recommendations that align with individual learning preferences and career goals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CourseraCourses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Dataset 2021 </a:t>
                      </a:r>
                    </a:p>
                  </a:txBody>
                  <a:tcPr marL="91437" marR="91437" marT="45728" marB="45728"/>
                </a:tc>
                <a:tc>
                  <a:txBody>
                    <a:bodyPr/>
                    <a:lstStyle/>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RAMO employs a novel approach that integrates large language models (LLMs) with Retrieval-Augmented Generation (RAG) techniques. </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Understand user queries in a conversational manner.</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Retrieve relevant course information based on contextual understanding.</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Generate tailored course recommendations that cater to the unique needs of each user, thereby enhancing the e-learning experience</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Precision and Recall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measure the accuracy of the recommendations.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F1 Score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To balance precision and recall.</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84188A-46ED-09BA-3DB7-B5023C08B452}"/>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10</a:t>
            </a:fld>
            <a:endParaRPr lang="en-IN" sz="2000" dirty="0">
              <a:solidFill>
                <a:schemeClr val="tx1"/>
              </a:solidFill>
            </a:endParaRPr>
          </a:p>
        </p:txBody>
      </p:sp>
    </p:spTree>
    <p:extLst>
      <p:ext uri="{BB962C8B-B14F-4D97-AF65-F5344CB8AC3E}">
        <p14:creationId xmlns:p14="http://schemas.microsoft.com/office/powerpoint/2010/main" val="2902653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22AAAC1-FCEB-4CC0-AE2E-B2024C7BF048}"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5)</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256991305"/>
              </p:ext>
            </p:extLst>
          </p:nvPr>
        </p:nvGraphicFramePr>
        <p:xfrm>
          <a:off x="889000" y="1618891"/>
          <a:ext cx="10414000" cy="4589511"/>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72332">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117179">
                <a:tc>
                  <a:txBody>
                    <a:bodyPr/>
                    <a:lstStyle/>
                    <a:p>
                      <a:pPr algn="just"/>
                      <a:r>
                        <a:rPr lang="en-IN" sz="1200" dirty="0">
                          <a:latin typeface="Times New Roman" panose="02020603050405020304" pitchFamily="18" charset="0"/>
                          <a:cs typeface="Times New Roman" panose="02020603050405020304" pitchFamily="18" charset="0"/>
                        </a:rPr>
                        <a:t>17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RAGCHECKER: A Fine-grained Framework for Diagnosing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is the difficulty in evaluating RAG systems due to their modular nature, which consists of both retrieval and generation components. Existing evaluation metrics are often inadequate, failing to capture the complexities of long-form responses and the interactions between the retriever and generator. The goal is to create a comprehensive evaluation framework that provides detailed insights into the performance of RAG systems, identifying strengths and weaknesses in both modules.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l"/>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dataset used in the study consists of tuples formatted as ⟨query, documents, ground-truth answer⟩. This dataset is curated from public sources and spans across different domains, namely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ClapNQ</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NovelQA,RobustQA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Writing,Finance,lifestyle,recreation,science,technology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Claim Extraction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mechanism to break down generated responses and ground-truth answers into individual claims.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Entailment Checking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method to assess whether claims in the generated response are supported by the retrieved context and ground-truth answers. </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Metric Design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introduces various metrics, including overall metrics ,retriever metrics ,generator metrics</a:t>
                      </a:r>
                    </a:p>
                    <a:p>
                      <a:pPr marL="0" indent="0" algn="just">
                        <a:buFont typeface="Arial" panose="020B0604020202020204" pitchFamily="34" charset="0"/>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Overall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Precision, recall, and F1 score based on claim-level comparisons between generated responses and ground-truth answers.</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Retriever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Claim recall (the proportion of relevant claims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Context precision (the proportion of relevant chunks retrieved).</a:t>
                      </a:r>
                    </a:p>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Generator</a:t>
                      </a:r>
                    </a:p>
                    <a:p>
                      <a:pPr algn="just"/>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Generator Metrics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Faithfulness, Relevant , Irrelevant Noise Sensitivity, Hallucination, Context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UtilizationGenerator</a:t>
                      </a:r>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8D8D9BFC-09EE-BAEC-CEDF-34AFF04468E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11</a:t>
            </a:fld>
            <a:endParaRPr lang="en-IN" sz="2000" dirty="0">
              <a:solidFill>
                <a:schemeClr val="tx1"/>
              </a:solidFill>
            </a:endParaRPr>
          </a:p>
        </p:txBody>
      </p:sp>
    </p:spTree>
    <p:extLst>
      <p:ext uri="{BB962C8B-B14F-4D97-AF65-F5344CB8AC3E}">
        <p14:creationId xmlns:p14="http://schemas.microsoft.com/office/powerpoint/2010/main" val="2666185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C206240C-DCB5-46B5-B076-239F0AB390F1}"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8448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6)</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166617931"/>
              </p:ext>
            </p:extLst>
          </p:nvPr>
        </p:nvGraphicFramePr>
        <p:xfrm>
          <a:off x="876300" y="1618890"/>
          <a:ext cx="10426701" cy="4401215"/>
        </p:xfrm>
        <a:graphic>
          <a:graphicData uri="http://schemas.openxmlformats.org/drawingml/2006/table">
            <a:tbl>
              <a:tblPr firstRow="1" bandRow="1">
                <a:tableStyleId>{5940675A-B579-460E-94D1-54222C63F5DA}</a:tableStyleId>
              </a:tblPr>
              <a:tblGrid>
                <a:gridCol w="717980">
                  <a:extLst>
                    <a:ext uri="{9D8B030D-6E8A-4147-A177-3AD203B41FA5}">
                      <a16:colId xmlns:a16="http://schemas.microsoft.com/office/drawing/2014/main" val="20000"/>
                    </a:ext>
                  </a:extLst>
                </a:gridCol>
                <a:gridCol w="1234925">
                  <a:extLst>
                    <a:ext uri="{9D8B030D-6E8A-4147-A177-3AD203B41FA5}">
                      <a16:colId xmlns:a16="http://schemas.microsoft.com/office/drawing/2014/main" val="20001"/>
                    </a:ext>
                  </a:extLst>
                </a:gridCol>
                <a:gridCol w="2541653">
                  <a:extLst>
                    <a:ext uri="{9D8B030D-6E8A-4147-A177-3AD203B41FA5}">
                      <a16:colId xmlns:a16="http://schemas.microsoft.com/office/drawing/2014/main" val="20002"/>
                    </a:ext>
                  </a:extLst>
                </a:gridCol>
                <a:gridCol w="1724773">
                  <a:extLst>
                    <a:ext uri="{9D8B030D-6E8A-4147-A177-3AD203B41FA5}">
                      <a16:colId xmlns:a16="http://schemas.microsoft.com/office/drawing/2014/main" val="20003"/>
                    </a:ext>
                  </a:extLst>
                </a:gridCol>
                <a:gridCol w="2254461">
                  <a:extLst>
                    <a:ext uri="{9D8B030D-6E8A-4147-A177-3AD203B41FA5}">
                      <a16:colId xmlns:a16="http://schemas.microsoft.com/office/drawing/2014/main" val="20004"/>
                    </a:ext>
                  </a:extLst>
                </a:gridCol>
                <a:gridCol w="1952909">
                  <a:extLst>
                    <a:ext uri="{9D8B030D-6E8A-4147-A177-3AD203B41FA5}">
                      <a16:colId xmlns:a16="http://schemas.microsoft.com/office/drawing/2014/main" val="20005"/>
                    </a:ext>
                  </a:extLst>
                </a:gridCol>
              </a:tblGrid>
              <a:tr h="443164">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43999">
                <a:tc>
                  <a:txBody>
                    <a:bodyPr/>
                    <a:lstStyle/>
                    <a:p>
                      <a:pPr algn="just"/>
                      <a:r>
                        <a:rPr lang="en-IN" sz="1200" dirty="0">
                          <a:latin typeface="Times New Roman" panose="02020603050405020304" pitchFamily="18" charset="0"/>
                          <a:cs typeface="Times New Roman" panose="02020603050405020304" pitchFamily="18" charset="0"/>
                        </a:rPr>
                        <a:t>21 April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Evaluating Retrieval Quality in Retrieval-Augmented Generation</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challenges in evaluating retrieval-augmented generation (RAG) systems, particularly focusing on the retrieval models within these systems. Traditional evaluation methods are computationally expensive and show limited correlation between query-document relevance labels and the downstream performance of RAG systems. This indicates a need for a more effective evaluation approach that can better reflect the performance of retrieval models in practical applications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dirty="0" err="1">
                          <a:latin typeface="Times New Roman" panose="02020603050405020304" pitchFamily="18" charset="0"/>
                          <a:cs typeface="Times New Roman" panose="02020603050405020304" pitchFamily="18" charset="0"/>
                        </a:rPr>
                        <a:t>TriviaQA</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HotpotQA</a:t>
                      </a:r>
                      <a:r>
                        <a:rPr lang="en-US" sz="1200" dirty="0">
                          <a:latin typeface="Times New Roman" panose="02020603050405020304" pitchFamily="18" charset="0"/>
                          <a:cs typeface="Times New Roman" panose="02020603050405020304" pitchFamily="18" charset="0"/>
                        </a:rPr>
                        <a:t> , FEVER , Wizard of Wikipedia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marL="91437" marR="91437" marT="45728" marB="45728"/>
                </a:tc>
                <a:tc>
                  <a:txBody>
                    <a:bodyPr/>
                    <a:lstStyle/>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Utilizing each document in the retrieval list individually with a large language model within the RAG system.</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Generating outputs for each document and evaluating these outputs based on the ground truth labels of the downstream tasks.</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Using the downstream performance of each document as its relevance label, which is a shift from traditional methods that rely on static relevance labels .</a:t>
                      </a:r>
                    </a:p>
                    <a:p>
                      <a:pPr marL="171450" indent="-171450">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Aggregating the results using set-based or ranking metrics to assess overall performance</a:t>
                      </a:r>
                    </a:p>
                  </a:txBody>
                  <a:tcPr marL="91437" marR="91437" marT="45735" marB="45735"/>
                </a:tc>
                <a:tc>
                  <a:txBody>
                    <a:bodyPr/>
                    <a:lstStyle/>
                    <a:p>
                      <a:pPr marL="171450" indent="-171450" algn="just">
                        <a:buFont typeface="Arial" panose="020B0604020202020204" pitchFamily="34" charset="0"/>
                        <a:buChar char="•"/>
                      </a:pP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Correlations was calculated between metrics like Precision, Recall, Hit Ratio.</a:t>
                      </a:r>
                    </a:p>
                    <a:p>
                      <a:pPr marL="0" indent="0" algn="just">
                        <a:buFont typeface="Arial" panose="020B0604020202020204" pitchFamily="34" charset="0"/>
                        <a:buNone/>
                      </a:pP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results indicate that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eRAG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achieves a significant improvement in correlation, ranging from 0.168 to 0.494 compared to baseline methods. </a:t>
                      </a: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AA34093D-FE26-6BF3-5F54-0660AF6FDFA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12</a:t>
            </a:fld>
            <a:endParaRPr lang="en-IN" sz="2000" dirty="0">
              <a:solidFill>
                <a:schemeClr val="tx1"/>
              </a:solidFill>
            </a:endParaRPr>
          </a:p>
        </p:txBody>
      </p:sp>
    </p:spTree>
    <p:extLst>
      <p:ext uri="{BB962C8B-B14F-4D97-AF65-F5344CB8AC3E}">
        <p14:creationId xmlns:p14="http://schemas.microsoft.com/office/powerpoint/2010/main" val="3686433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A024645E-CE1E-467D-B858-BE04303A00FF}"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29462"/>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7)</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530830679"/>
              </p:ext>
            </p:extLst>
          </p:nvPr>
        </p:nvGraphicFramePr>
        <p:xfrm>
          <a:off x="889000" y="161889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22 June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Battling </a:t>
                      </a:r>
                      <a:r>
                        <a:rPr lang="en-GB" sz="1200" b="1" dirty="0" err="1">
                          <a:latin typeface="Times New Roman" panose="02020603050405020304" pitchFamily="18" charset="0"/>
                          <a:cs typeface="Times New Roman" panose="02020603050405020304" pitchFamily="18" charset="0"/>
                        </a:rPr>
                        <a:t>Botpoop</a:t>
                      </a:r>
                      <a:r>
                        <a:rPr lang="en-GB" sz="1200" b="1" dirty="0">
                          <a:latin typeface="Times New Roman" panose="02020603050405020304" pitchFamily="18" charset="0"/>
                          <a:cs typeface="Times New Roman" panose="02020603050405020304" pitchFamily="18" charset="0"/>
                        </a:rPr>
                        <a:t> using </a:t>
                      </a:r>
                      <a:r>
                        <a:rPr lang="en-GB" sz="1200" b="1" dirty="0" err="1">
                          <a:latin typeface="Times New Roman" panose="02020603050405020304" pitchFamily="18" charset="0"/>
                          <a:cs typeface="Times New Roman" panose="02020603050405020304" pitchFamily="18" charset="0"/>
                        </a:rPr>
                        <a:t>GenAI</a:t>
                      </a:r>
                      <a:r>
                        <a:rPr lang="en-GB" sz="1200" b="1" dirty="0">
                          <a:latin typeface="Times New Roman" panose="02020603050405020304" pitchFamily="18" charset="0"/>
                          <a:cs typeface="Times New Roman" panose="02020603050405020304" pitchFamily="18" charset="0"/>
                        </a:rPr>
                        <a:t> for Higher Education: A Study of a Retrieval Augmented Generation Chatbot’s Impact on Learning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study addresses the issue of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the generation of inaccurate or poor-quality information by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chatbots in educational settings. It aims to improve the learning experience by developing a custom Singlish-speaking </a:t>
                      </a:r>
                      <a:r>
                        <a:rPr lang="en-GB" sz="1200" dirty="0" err="1">
                          <a:latin typeface="Times New Roman" panose="02020603050405020304" pitchFamily="18" charset="0"/>
                          <a:cs typeface="Times New Roman" panose="02020603050405020304" pitchFamily="18" charset="0"/>
                        </a:rPr>
                        <a:t>GenAI</a:t>
                      </a:r>
                      <a:r>
                        <a:rPr lang="en-GB" sz="1200" dirty="0">
                          <a:latin typeface="Times New Roman" panose="02020603050405020304" pitchFamily="18" charset="0"/>
                          <a:cs typeface="Times New Roman" panose="02020603050405020304" pitchFamily="18" charset="0"/>
                        </a:rPr>
                        <a:t> chatbot, Professor </a:t>
                      </a:r>
                      <a:r>
                        <a:rPr lang="en-GB" sz="1200" dirty="0" err="1">
                          <a:latin typeface="Times New Roman" panose="02020603050405020304" pitchFamily="18" charset="0"/>
                          <a:cs typeface="Times New Roman" panose="02020603050405020304" pitchFamily="18" charset="0"/>
                        </a:rPr>
                        <a:t>Leodar</a:t>
                      </a:r>
                      <a:r>
                        <a:rPr lang="en-GB" sz="1200" dirty="0">
                          <a:latin typeface="Times New Roman" panose="02020603050405020304" pitchFamily="18" charset="0"/>
                          <a:cs typeface="Times New Roman" panose="02020603050405020304" pitchFamily="18" charset="0"/>
                        </a:rPr>
                        <a:t>, to reduce "</a:t>
                      </a:r>
                      <a:r>
                        <a:rPr lang="en-GB" sz="1200" dirty="0" err="1">
                          <a:latin typeface="Times New Roman" panose="02020603050405020304" pitchFamily="18" charset="0"/>
                          <a:cs typeface="Times New Roman" panose="02020603050405020304" pitchFamily="18" charset="0"/>
                        </a:rPr>
                        <a:t>Botpoop</a:t>
                      </a:r>
                      <a:r>
                        <a:rPr lang="en-GB" sz="1200" dirty="0">
                          <a:latin typeface="Times New Roman" panose="02020603050405020304" pitchFamily="18" charset="0"/>
                          <a:cs typeface="Times New Roman" panose="02020603050405020304" pitchFamily="18" charset="0"/>
                        </a:rPr>
                        <a:t>" and enhance student learning, engagement, and exam preparedness.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knowledge base for Professor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Leodar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was built from various course materials, including lecture notes,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Jupyter</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notebooks, domain-specific textbooks, and real-time data updates from the "MS0003: Introduction to Data Science and Artificial Intelligence" course at Nanyang Technological University.</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chatbot leverages Retrieval-Augmented Generation (RAG) to provide contextually relevant responses grounded in course content.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 mixed-methods approach, combining analytics, surveys, and focus group discussions, was used to evaluate the chatbot's impact on student learning. The chatbot's responses were generated using </a:t>
                      </a:r>
                      <a:r>
                        <a:rPr lang="en-GB" sz="1200" u="none" strike="noStrike" noProof="0" dirty="0" err="1">
                          <a:solidFill>
                            <a:srgbClr val="000000"/>
                          </a:solidFill>
                          <a:latin typeface="Times New Roman" panose="02020603050405020304" pitchFamily="18" charset="0"/>
                          <a:cs typeface="Times New Roman" panose="02020603050405020304" pitchFamily="18" charset="0"/>
                        </a:rPr>
                        <a:t>Anthropic’s</a:t>
                      </a:r>
                      <a:r>
                        <a:rPr lang="en-GB" sz="1200" u="none" strike="noStrike" noProof="0" dirty="0">
                          <a:solidFill>
                            <a:srgbClr val="000000"/>
                          </a:solidFill>
                          <a:latin typeface="Times New Roman" panose="02020603050405020304" pitchFamily="18" charset="0"/>
                          <a:cs typeface="Times New Roman" panose="02020603050405020304" pitchFamily="18" charset="0"/>
                        </a:rPr>
                        <a:t> Claude 3 model.</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User engagement: The number of questions asked and interaction peaks during assessments.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Student feedback: 97.1% of participants reported positive experiences.</a:t>
                      </a:r>
                    </a:p>
                    <a:p>
                      <a:pPr marL="171450" indent="-171450" algn="just">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Learning outcomes: A substantial majority (79.4%) highlighted the chatbot’s role in enhancing their understanding of course content.</a:t>
                      </a: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D3A3CA17-87A2-A2B6-C167-3C09A06BB1B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13</a:t>
            </a:fld>
            <a:endParaRPr lang="en-IN" sz="2000" dirty="0">
              <a:solidFill>
                <a:schemeClr val="tx1"/>
              </a:solidFill>
            </a:endParaRPr>
          </a:p>
        </p:txBody>
      </p:sp>
    </p:spTree>
    <p:extLst>
      <p:ext uri="{BB962C8B-B14F-4D97-AF65-F5344CB8AC3E}">
        <p14:creationId xmlns:p14="http://schemas.microsoft.com/office/powerpoint/2010/main" val="96769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C86BBE9-77F0-4E66-B80F-E36B1812B0C8}"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6599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8)</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49127017"/>
              </p:ext>
            </p:extLst>
          </p:nvPr>
        </p:nvGraphicFramePr>
        <p:xfrm>
          <a:off x="889000" y="1414059"/>
          <a:ext cx="10414000" cy="502260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65068">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57534">
                <a:tc>
                  <a:txBody>
                    <a:bodyPr/>
                    <a:lstStyle/>
                    <a:p>
                      <a:pPr algn="just"/>
                      <a:r>
                        <a:rPr lang="en-IN" sz="1200" dirty="0">
                          <a:latin typeface="Times New Roman" panose="02020603050405020304" pitchFamily="18" charset="0"/>
                          <a:cs typeface="Times New Roman" panose="02020603050405020304" pitchFamily="18" charset="0"/>
                        </a:rPr>
                        <a:t>08 October 2023</a:t>
                      </a:r>
                    </a:p>
                  </a:txBody>
                  <a:tcPr marL="91437" marR="91437" marT="45728" marB="45728"/>
                </a:tc>
                <a:tc>
                  <a:txBody>
                    <a:bodyPr/>
                    <a:lstStyle/>
                    <a:p>
                      <a:pPr lvl="0" algn="just">
                        <a:buNone/>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Self-Knowledge Guided Retrieval Augmentation for Large Language Models</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paper addresses the limitations of large language models (LLMs) in retaining complete and up-to-date knowledge. While LLMs perform well without task-specific fine-tuning, they may struggle with incomplete knowledge and can be negatively impacted by irrelevant external information. The goal is to enhance LLMs' performance in question-answering tasks by effectively integrating their internal knowledge with external resources through a method called Self-Knowledge guided Retrieval augmentation (SKR).</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TemporalQA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Focuses on temporal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CommonsenseQA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Contains multiple-choice questions that require commonsense reasoning.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StrategyQA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Involves multi-hop reasoning questions.</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TabularQA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Tests reasoning with tabular data extracted from Wikipedia.</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TruthfulQA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Assesses the truthfulness of responses across various domains like health and politic</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Collecting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self-knowledge is gathered by analysing its performance on training questions with and without external information.</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a:t>
                      </a:r>
                      <a:r>
                        <a:rPr lang="en-GB" sz="1200" b="1" u="none" strike="noStrike" noProof="0" dirty="0">
                          <a:solidFill>
                            <a:srgbClr val="000000"/>
                          </a:solidFill>
                          <a:latin typeface="Times New Roman" panose="02020603050405020304" pitchFamily="18" charset="0"/>
                          <a:cs typeface="Times New Roman" panose="02020603050405020304" pitchFamily="18" charset="0"/>
                        </a:rPr>
                        <a:t>Eliciting Self-Knowledge</a:t>
                      </a:r>
                      <a:r>
                        <a:rPr lang="en-GB" sz="1200" u="none" strike="noStrike" noProof="0" dirty="0">
                          <a:solidFill>
                            <a:srgbClr val="000000"/>
                          </a:solidFill>
                          <a:latin typeface="Times New Roman" panose="02020603050405020304" pitchFamily="18" charset="0"/>
                          <a:cs typeface="Times New Roman" panose="02020603050405020304" pitchFamily="18" charset="0"/>
                        </a:rPr>
                        <a:t>: The model's ability to recognize its knowledge limitations is assessed through various strategies, including direct prompting and in-context learning.</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Adaptive Retrieval</a:t>
                      </a:r>
                      <a:r>
                        <a:rPr lang="en-GB" sz="1200" u="none" strike="noStrike" noProof="0" dirty="0">
                          <a:solidFill>
                            <a:srgbClr val="000000"/>
                          </a:solidFill>
                          <a:latin typeface="Times New Roman" panose="02020603050405020304" pitchFamily="18" charset="0"/>
                          <a:cs typeface="Times New Roman" panose="02020603050405020304" pitchFamily="18" charset="0"/>
                        </a:rPr>
                        <a:t>: Based on the elicited self-knowledge, the model can decide when to call for external resources to improve its answers to new questions </a:t>
                      </a:r>
                    </a:p>
                    <a:p>
                      <a:pPr marL="171450" lvl="0" indent="-171450" algn="just">
                        <a:lnSpc>
                          <a:spcPct val="100000"/>
                        </a:lnSpc>
                        <a:spcBef>
                          <a:spcPts val="0"/>
                        </a:spcBef>
                        <a:spcAft>
                          <a:spcPts val="0"/>
                        </a:spcAft>
                        <a:buFont typeface="Arial" panose="020B0604020202020204" pitchFamily="34" charset="0"/>
                        <a:buChar char="•"/>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0" indent="0" algn="just">
                        <a:buFont typeface="Arial" panose="020B0604020202020204" pitchFamily="34" charset="0"/>
                        <a:buNone/>
                      </a:pPr>
                      <a:r>
                        <a:rPr lang="en-GB" sz="900" b="1" dirty="0">
                          <a:latin typeface="Times New Roman" panose="02020603050405020304" pitchFamily="18" charset="0"/>
                          <a:cs typeface="Times New Roman" panose="02020603050405020304" pitchFamily="18" charset="0"/>
                        </a:rPr>
                        <a:t>text-davinci-003</a:t>
                      </a:r>
                      <a:r>
                        <a:rPr lang="en-GB" sz="900" dirty="0">
                          <a:latin typeface="Times New Roman" panose="02020603050405020304" pitchFamily="18" charset="0"/>
                          <a:cs typeface="Times New Roman" panose="02020603050405020304" pitchFamily="18" charset="0"/>
                        </a:rPr>
                        <a:t>:</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Without Retrieval:</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Best Performance: Few-Shot in Commonsense (80.34) and Manual-</a:t>
                      </a:r>
                      <a:r>
                        <a:rPr lang="en-GB" sz="900" dirty="0" err="1">
                          <a:latin typeface="Times New Roman" panose="02020603050405020304" pitchFamily="18" charset="0"/>
                          <a:cs typeface="Times New Roman" panose="02020603050405020304" pitchFamily="18" charset="0"/>
                        </a:rPr>
                        <a:t>CoT</a:t>
                      </a:r>
                      <a:r>
                        <a:rPr lang="en-GB" sz="900" dirty="0">
                          <a:latin typeface="Times New Roman" panose="02020603050405020304" pitchFamily="18" charset="0"/>
                          <a:cs typeface="Times New Roman" panose="02020603050405020304" pitchFamily="18" charset="0"/>
                        </a:rPr>
                        <a:t> in Tabular (79.42)</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Average: Zero-Shot-</a:t>
                      </a:r>
                      <a:r>
                        <a:rPr lang="en-GB" sz="900" dirty="0" err="1">
                          <a:latin typeface="Times New Roman" panose="02020603050405020304" pitchFamily="18" charset="0"/>
                          <a:cs typeface="Times New Roman" panose="02020603050405020304" pitchFamily="18" charset="0"/>
                        </a:rPr>
                        <a:t>CoT</a:t>
                      </a:r>
                      <a:r>
                        <a:rPr lang="en-GB" sz="900" dirty="0">
                          <a:latin typeface="Times New Roman" panose="02020603050405020304" pitchFamily="18" charset="0"/>
                          <a:cs typeface="Times New Roman" panose="02020603050405020304" pitchFamily="18" charset="0"/>
                        </a:rPr>
                        <a:t> has the lowest Avg. (53.75), and Auto-</a:t>
                      </a:r>
                      <a:r>
                        <a:rPr lang="en-GB" sz="900" dirty="0" err="1">
                          <a:latin typeface="Times New Roman" panose="02020603050405020304" pitchFamily="18" charset="0"/>
                          <a:cs typeface="Times New Roman" panose="02020603050405020304" pitchFamily="18" charset="0"/>
                        </a:rPr>
                        <a:t>CoT</a:t>
                      </a:r>
                      <a:r>
                        <a:rPr lang="en-GB" sz="900" dirty="0">
                          <a:latin typeface="Times New Roman" panose="02020603050405020304" pitchFamily="18" charset="0"/>
                          <a:cs typeface="Times New Roman" panose="02020603050405020304" pitchFamily="18" charset="0"/>
                        </a:rPr>
                        <a:t> Diversity (65.21) the highest Avg. without retrieval.</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With Retrieval:</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Best Performance: </a:t>
                      </a:r>
                      <a:r>
                        <a:rPr lang="en-GB" sz="900" dirty="0" err="1">
                          <a:latin typeface="Times New Roman" panose="02020603050405020304" pitchFamily="18" charset="0"/>
                          <a:cs typeface="Times New Roman" panose="02020603050405020304" pitchFamily="18" charset="0"/>
                        </a:rPr>
                        <a:t>SKR_knn</a:t>
                      </a:r>
                      <a:r>
                        <a:rPr lang="en-GB" sz="900" dirty="0">
                          <a:latin typeface="Times New Roman" panose="02020603050405020304" pitchFamily="18" charset="0"/>
                          <a:cs typeface="Times New Roman" panose="02020603050405020304" pitchFamily="18" charset="0"/>
                        </a:rPr>
                        <a:t> in Temporal (48.00/58.47) and Tabular (79.83).</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Average: </a:t>
                      </a:r>
                      <a:r>
                        <a:rPr lang="en-GB" sz="900" dirty="0" err="1">
                          <a:latin typeface="Times New Roman" panose="02020603050405020304" pitchFamily="18" charset="0"/>
                          <a:cs typeface="Times New Roman" panose="02020603050405020304" pitchFamily="18" charset="0"/>
                        </a:rPr>
                        <a:t>SKR_knn</a:t>
                      </a:r>
                      <a:r>
                        <a:rPr lang="en-GB" sz="900" dirty="0">
                          <a:latin typeface="Times New Roman" panose="02020603050405020304" pitchFamily="18" charset="0"/>
                          <a:cs typeface="Times New Roman" panose="02020603050405020304" pitchFamily="18" charset="0"/>
                        </a:rPr>
                        <a:t> achieves the highest overall Avg. (68.15).</a:t>
                      </a:r>
                    </a:p>
                    <a:p>
                      <a:pPr marL="0" indent="0" algn="just">
                        <a:buFont typeface="Arial" panose="020B0604020202020204" pitchFamily="34" charset="0"/>
                        <a:buNone/>
                      </a:pPr>
                      <a:endParaRPr lang="en-GB" sz="9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GB" sz="900" b="1" dirty="0">
                          <a:latin typeface="Times New Roman" panose="02020603050405020304" pitchFamily="18" charset="0"/>
                          <a:cs typeface="Times New Roman" panose="02020603050405020304" pitchFamily="18" charset="0"/>
                        </a:rPr>
                        <a:t>gpt-3.5-turbo-0301</a:t>
                      </a:r>
                      <a:endParaRPr lang="en-GB" sz="900" dirty="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Without Retrieval:</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Best Performance: Few-Shot in Commonsense (78.86), Manual-</a:t>
                      </a:r>
                      <a:r>
                        <a:rPr lang="en-GB" sz="900" dirty="0" err="1">
                          <a:latin typeface="Times New Roman" panose="02020603050405020304" pitchFamily="18" charset="0"/>
                          <a:cs typeface="Times New Roman" panose="02020603050405020304" pitchFamily="18" charset="0"/>
                        </a:rPr>
                        <a:t>CoT</a:t>
                      </a:r>
                      <a:r>
                        <a:rPr lang="en-GB" sz="900" dirty="0">
                          <a:latin typeface="Times New Roman" panose="02020603050405020304" pitchFamily="18" charset="0"/>
                          <a:cs typeface="Times New Roman" panose="02020603050405020304" pitchFamily="18" charset="0"/>
                        </a:rPr>
                        <a:t> in Temporal (54.85/61.72) and Tabular (73.25).</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Average: Auto-</a:t>
                      </a:r>
                      <a:r>
                        <a:rPr lang="en-GB" sz="900" dirty="0" err="1">
                          <a:latin typeface="Times New Roman" panose="02020603050405020304" pitchFamily="18" charset="0"/>
                          <a:cs typeface="Times New Roman" panose="02020603050405020304" pitchFamily="18" charset="0"/>
                        </a:rPr>
                        <a:t>CoT</a:t>
                      </a:r>
                      <a:r>
                        <a:rPr lang="en-GB" sz="900" dirty="0">
                          <a:latin typeface="Times New Roman" panose="02020603050405020304" pitchFamily="18" charset="0"/>
                          <a:cs typeface="Times New Roman" panose="02020603050405020304" pitchFamily="18" charset="0"/>
                        </a:rPr>
                        <a:t> Diversity gives the highest Avg. (66.52).</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With Retrieval:</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Best Performance: </a:t>
                      </a:r>
                      <a:r>
                        <a:rPr lang="en-GB" sz="900" dirty="0" err="1">
                          <a:latin typeface="Times New Roman" panose="02020603050405020304" pitchFamily="18" charset="0"/>
                          <a:cs typeface="Times New Roman" panose="02020603050405020304" pitchFamily="18" charset="0"/>
                        </a:rPr>
                        <a:t>SKR_knn</a:t>
                      </a:r>
                      <a:r>
                        <a:rPr lang="en-GB" sz="900" dirty="0">
                          <a:latin typeface="Times New Roman" panose="02020603050405020304" pitchFamily="18" charset="0"/>
                          <a:cs typeface="Times New Roman" panose="02020603050405020304" pitchFamily="18" charset="0"/>
                        </a:rPr>
                        <a:t> in Temporal (61.14/66.13), Commonsense (75.43), and Truthful (84.95).</a:t>
                      </a:r>
                    </a:p>
                    <a:p>
                      <a:pPr marL="0" indent="0" algn="just">
                        <a:buFont typeface="Arial" panose="020B0604020202020204" pitchFamily="34" charset="0"/>
                        <a:buNone/>
                      </a:pPr>
                      <a:r>
                        <a:rPr lang="en-GB" sz="900" dirty="0">
                          <a:latin typeface="Times New Roman" panose="02020603050405020304" pitchFamily="18" charset="0"/>
                          <a:cs typeface="Times New Roman" panose="02020603050405020304" pitchFamily="18" charset="0"/>
                        </a:rPr>
                        <a:t>Average: </a:t>
                      </a:r>
                      <a:r>
                        <a:rPr lang="en-GB" sz="900" dirty="0" err="1">
                          <a:latin typeface="Times New Roman" panose="02020603050405020304" pitchFamily="18" charset="0"/>
                          <a:cs typeface="Times New Roman" panose="02020603050405020304" pitchFamily="18" charset="0"/>
                        </a:rPr>
                        <a:t>SKR_knn</a:t>
                      </a:r>
                      <a:r>
                        <a:rPr lang="en-GB" sz="900" dirty="0">
                          <a:latin typeface="Times New Roman" panose="02020603050405020304" pitchFamily="18" charset="0"/>
                          <a:cs typeface="Times New Roman" panose="02020603050405020304" pitchFamily="18" charset="0"/>
                        </a:rPr>
                        <a:t> provides the highest Avg. (70.62).</a:t>
                      </a:r>
                      <a:endParaRPr lang="en-US" sz="9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64070A4-69C8-1F06-C460-4323C2E5C273}"/>
              </a:ext>
            </a:extLst>
          </p:cNvPr>
          <p:cNvSpPr>
            <a:spLocks noGrp="1"/>
          </p:cNvSpPr>
          <p:nvPr>
            <p:ph type="sldNum" sz="quarter" idx="12"/>
          </p:nvPr>
        </p:nvSpPr>
        <p:spPr>
          <a:xfrm>
            <a:off x="3420034" y="6488075"/>
            <a:ext cx="2743200" cy="365125"/>
          </a:xfrm>
        </p:spPr>
        <p:txBody>
          <a:bodyPr/>
          <a:lstStyle/>
          <a:p>
            <a:fld id="{12EC02DA-033E-4E45-979C-FC77C52540B5}" type="slidenum">
              <a:rPr lang="en-IN" sz="2000" smtClean="0">
                <a:solidFill>
                  <a:schemeClr val="tx1"/>
                </a:solidFill>
              </a:rPr>
              <a:pPr/>
              <a:t>14</a:t>
            </a:fld>
            <a:endParaRPr lang="en-IN" sz="2000" dirty="0">
              <a:solidFill>
                <a:schemeClr val="tx1"/>
              </a:solidFill>
            </a:endParaRPr>
          </a:p>
        </p:txBody>
      </p:sp>
    </p:spTree>
    <p:extLst>
      <p:ext uri="{BB962C8B-B14F-4D97-AF65-F5344CB8AC3E}">
        <p14:creationId xmlns:p14="http://schemas.microsoft.com/office/powerpoint/2010/main" val="348803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C01122D-C80C-426A-BF8F-A7FF4F665416}"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30327"/>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9)</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860211353"/>
              </p:ext>
            </p:extLst>
          </p:nvPr>
        </p:nvGraphicFramePr>
        <p:xfrm>
          <a:off x="1038687" y="1343709"/>
          <a:ext cx="10182689" cy="4937806"/>
        </p:xfrm>
        <a:graphic>
          <a:graphicData uri="http://schemas.openxmlformats.org/drawingml/2006/table">
            <a:tbl>
              <a:tblPr firstRow="1" bandRow="1">
                <a:tableStyleId>{5940675A-B579-460E-94D1-54222C63F5DA}</a:tableStyleId>
              </a:tblPr>
              <a:tblGrid>
                <a:gridCol w="701177">
                  <a:extLst>
                    <a:ext uri="{9D8B030D-6E8A-4147-A177-3AD203B41FA5}">
                      <a16:colId xmlns:a16="http://schemas.microsoft.com/office/drawing/2014/main" val="20000"/>
                    </a:ext>
                  </a:extLst>
                </a:gridCol>
                <a:gridCol w="1206025">
                  <a:extLst>
                    <a:ext uri="{9D8B030D-6E8A-4147-A177-3AD203B41FA5}">
                      <a16:colId xmlns:a16="http://schemas.microsoft.com/office/drawing/2014/main" val="20001"/>
                    </a:ext>
                  </a:extLst>
                </a:gridCol>
                <a:gridCol w="2482172">
                  <a:extLst>
                    <a:ext uri="{9D8B030D-6E8A-4147-A177-3AD203B41FA5}">
                      <a16:colId xmlns:a16="http://schemas.microsoft.com/office/drawing/2014/main" val="20002"/>
                    </a:ext>
                  </a:extLst>
                </a:gridCol>
                <a:gridCol w="1684408">
                  <a:extLst>
                    <a:ext uri="{9D8B030D-6E8A-4147-A177-3AD203B41FA5}">
                      <a16:colId xmlns:a16="http://schemas.microsoft.com/office/drawing/2014/main" val="20003"/>
                    </a:ext>
                  </a:extLst>
                </a:gridCol>
                <a:gridCol w="2201701">
                  <a:extLst>
                    <a:ext uri="{9D8B030D-6E8A-4147-A177-3AD203B41FA5}">
                      <a16:colId xmlns:a16="http://schemas.microsoft.com/office/drawing/2014/main" val="20004"/>
                    </a:ext>
                  </a:extLst>
                </a:gridCol>
                <a:gridCol w="1907206">
                  <a:extLst>
                    <a:ext uri="{9D8B030D-6E8A-4147-A177-3AD203B41FA5}">
                      <a16:colId xmlns:a16="http://schemas.microsoft.com/office/drawing/2014/main" val="20005"/>
                    </a:ext>
                  </a:extLst>
                </a:gridCol>
              </a:tblGrid>
              <a:tr h="44933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403366">
                <a:tc>
                  <a:txBody>
                    <a:bodyPr/>
                    <a:lstStyle/>
                    <a:p>
                      <a:pPr algn="just"/>
                      <a:r>
                        <a:rPr lang="en-IN" sz="1200" dirty="0">
                          <a:latin typeface="Times New Roman" panose="02020603050405020304" pitchFamily="18" charset="0"/>
                          <a:cs typeface="Times New Roman" panose="02020603050405020304" pitchFamily="18" charset="0"/>
                        </a:rPr>
                        <a:t>December 2023</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Uni-Parser: Unified Semantic Parser for Question Answering on Knowledge Base and Database</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Uni-Parser addresses the difficulty of converting natural language questions into executable logical forms for question answering on structured data sources like knowledge bases (KB) and databases (DB).Existing Limitations: Traditional semantic parsing methods face challenges due to the exponential growth of logical form candidates and often struggle to generalize to unseen data, making it hard to accurately parse questions into logical forms.</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EvaluationDatasets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Uni-Parser is evaluated on several datasets: </a:t>
                      </a:r>
                    </a:p>
                    <a:p>
                      <a:pPr marL="171450" indent="-171450" algn="just">
                        <a:buFont typeface="Arial" panose="020B0604020202020204" pitchFamily="34" charset="0"/>
                        <a:buChar char="•"/>
                      </a:pP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GrailQA</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WebQSP</a:t>
                      </a:r>
                      <a:endParaRPr lang="en-GB" sz="1200" b="0" i="0" kern="1200" dirty="0">
                        <a:solidFill>
                          <a:schemeClr val="tx1"/>
                        </a:solidFill>
                        <a:effectLst/>
                        <a:latin typeface="Times New Roman" panose="02020603050405020304" pitchFamily="18" charset="0"/>
                        <a:ea typeface="+mn-ea"/>
                        <a:cs typeface="Times New Roman" panose="02020603050405020304" pitchFamily="18" charset="0"/>
                      </a:endParaRP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Focused on Knowledge Base Question Answering (KBQA).Spider and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WikiSQL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Used for Database Question Answering (DBQA).</a:t>
                      </a:r>
                    </a:p>
                  </a:txBody>
                  <a:tcPr marL="91437" marR="91437" marT="45728" marB="45728"/>
                </a:tc>
                <a:tc>
                  <a:txBody>
                    <a:bodyPr/>
                    <a:lstStyle/>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Unified Semantic Parsing Framework</a:t>
                      </a:r>
                      <a:r>
                        <a:rPr lang="en-GB" sz="1200" u="none" strike="noStrike" noProof="0" dirty="0">
                          <a:solidFill>
                            <a:srgbClr val="000000"/>
                          </a:solidFill>
                          <a:latin typeface="Times New Roman" panose="02020603050405020304" pitchFamily="18" charset="0"/>
                          <a:cs typeface="Times New Roman" panose="02020603050405020304" pitchFamily="18" charset="0"/>
                        </a:rPr>
                        <a:t>: Uni-Parser employs a framework that defines primitives (relations and entities in KB, and table names, column names, and cell values in DB) as essential elements. This approach limits the growth of logical form candidates to a linear rate, avoiding the exponential explosion seen in traditional methods. </a:t>
                      </a:r>
                    </a:p>
                    <a:p>
                      <a:pPr marL="0" lvl="0" indent="0" algn="just">
                        <a:lnSpc>
                          <a:spcPct val="100000"/>
                        </a:lnSpc>
                        <a:spcBef>
                          <a:spcPts val="0"/>
                        </a:spcBef>
                        <a:spcAft>
                          <a:spcPts val="0"/>
                        </a:spcAft>
                        <a:buFont typeface="Arial"/>
                        <a:buNone/>
                      </a:pPr>
                      <a:r>
                        <a:rPr lang="en-GB" sz="1200" b="1" u="none" strike="noStrike" noProof="0" dirty="0">
                          <a:solidFill>
                            <a:srgbClr val="000000"/>
                          </a:solidFill>
                          <a:latin typeface="Times New Roman" panose="02020603050405020304" pitchFamily="18" charset="0"/>
                          <a:cs typeface="Times New Roman" panose="02020603050405020304" pitchFamily="18" charset="0"/>
                        </a:rPr>
                        <a:t>Generator</a:t>
                      </a:r>
                      <a:r>
                        <a:rPr lang="en-GB" sz="1200" u="none" strike="noStrike" noProof="0" dirty="0">
                          <a:solidFill>
                            <a:srgbClr val="000000"/>
                          </a:solidFill>
                          <a:latin typeface="Times New Roman" panose="02020603050405020304" pitchFamily="18" charset="0"/>
                          <a:cs typeface="Times New Roman" panose="02020603050405020304" pitchFamily="18" charset="0"/>
                        </a:rPr>
                        <a:t>: Predicts final logical forms by composing top-ranked primitives with various operations (e.g., select, where, count).Contrastive Primitive </a:t>
                      </a:r>
                      <a:r>
                        <a:rPr lang="en-GB" sz="1200" b="1" u="none" strike="noStrike" noProof="0" dirty="0">
                          <a:solidFill>
                            <a:srgbClr val="000000"/>
                          </a:solidFill>
                          <a:latin typeface="Times New Roman" panose="02020603050405020304" pitchFamily="18" charset="0"/>
                          <a:cs typeface="Times New Roman" panose="02020603050405020304" pitchFamily="18" charset="0"/>
                        </a:rPr>
                        <a:t>Ranker</a:t>
                      </a:r>
                      <a:r>
                        <a:rPr lang="en-GB" sz="1200" u="none" strike="noStrike" noProof="0" dirty="0">
                          <a:solidFill>
                            <a:srgbClr val="000000"/>
                          </a:solidFill>
                          <a:latin typeface="Times New Roman" panose="02020603050405020304" pitchFamily="18" charset="0"/>
                          <a:cs typeface="Times New Roman" panose="02020603050405020304" pitchFamily="18" charset="0"/>
                        </a:rPr>
                        <a:t>: Prunes the search space, enhancing the generator's ability to generalize.T5 Model: The logical form generator is based on a T5 model, which is trained on the datasets to improve performance.</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0" indent="0" algn="just">
                        <a:buFont typeface="Arial" panose="020B0604020202020204" pitchFamily="34" charset="0"/>
                        <a:buNone/>
                      </a:pPr>
                      <a:r>
                        <a:rPr lang="en-US" sz="900" b="1" dirty="0">
                          <a:latin typeface="Times New Roman" panose="02020603050405020304" pitchFamily="18" charset="0"/>
                          <a:cs typeface="Times New Roman" panose="02020603050405020304" pitchFamily="18" charset="0"/>
                        </a:rPr>
                        <a:t>Best Overall EM/F1:</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Uni-Parser (Dev) achieves the best overall EM (70.8) and F1 (76.5).</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RNG-KBQA (Test) achieves strong performance in overall F1 (74.4).</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I.I.D. Performance:</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RNG-KBQA (Test) has the best I.I.D. results (EM: 86.2, F1: 89.0).</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Uni-Parser (Dev) is close (EM: 85.7, F1: 88.3).</a:t>
                      </a:r>
                    </a:p>
                    <a:p>
                      <a:pPr marL="0" indent="0" algn="just">
                        <a:buFont typeface="Arial" panose="020B0604020202020204" pitchFamily="34" charset="0"/>
                        <a:buNone/>
                      </a:pPr>
                      <a:r>
                        <a:rPr lang="en-US" sz="900" b="1" dirty="0">
                          <a:latin typeface="Times New Roman" panose="02020603050405020304" pitchFamily="18" charset="0"/>
                          <a:cs typeface="Times New Roman" panose="02020603050405020304" pitchFamily="18" charset="0"/>
                        </a:rPr>
                        <a:t>Compositional Performance:</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RNG-KBQA (Test) leads in Compositional F1 (71.2).</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Uni-Parser (Dev) performs well in EM (62.8) and F1 (71.4).</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Zero-Shot Performance:</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Uni-Parser (Dev) performs best in Zero-Shot EM (67.7) and F1 (73.4).</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RNG-KBQA (Test) achieves strong F1 (73.1).</a:t>
                      </a:r>
                    </a:p>
                    <a:p>
                      <a:pPr marL="0" indent="0" algn="just">
                        <a:buFont typeface="Arial" panose="020B0604020202020204" pitchFamily="34" charset="0"/>
                        <a:buNone/>
                      </a:pPr>
                      <a:r>
                        <a:rPr lang="en-US" sz="900" b="1" dirty="0">
                          <a:latin typeface="Times New Roman" panose="02020603050405020304" pitchFamily="18" charset="0"/>
                          <a:cs typeface="Times New Roman" panose="02020603050405020304" pitchFamily="18" charset="0"/>
                        </a:rPr>
                        <a:t>Observations:</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Uni-Parser shows consistently strong performance across dev and test sets, particularly in Zero-Shot and Compositional generalization.</a:t>
                      </a:r>
                    </a:p>
                    <a:p>
                      <a:pPr marL="171450" indent="-171450" algn="just">
                        <a:buFont typeface="Arial" panose="020B0604020202020204" pitchFamily="34" charset="0"/>
                        <a:buChar char="•"/>
                      </a:pPr>
                      <a:r>
                        <a:rPr lang="en-US" sz="900" dirty="0">
                          <a:latin typeface="Times New Roman" panose="02020603050405020304" pitchFamily="18" charset="0"/>
                          <a:cs typeface="Times New Roman" panose="02020603050405020304" pitchFamily="18" charset="0"/>
                        </a:rPr>
                        <a:t>RNG-KBQA excels in I.I.D. and Compositional tasks.</a:t>
                      </a:r>
                      <a:endParaRPr lang="en-US" sz="14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70732B1C-2283-8501-B4FC-742A3605290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15</a:t>
            </a:fld>
            <a:endParaRPr lang="en-IN" sz="2000" dirty="0">
              <a:solidFill>
                <a:schemeClr val="tx1"/>
              </a:solidFill>
            </a:endParaRPr>
          </a:p>
        </p:txBody>
      </p:sp>
    </p:spTree>
    <p:extLst>
      <p:ext uri="{BB962C8B-B14F-4D97-AF65-F5344CB8AC3E}">
        <p14:creationId xmlns:p14="http://schemas.microsoft.com/office/powerpoint/2010/main" val="3316859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988D44B-8719-4404-BC20-A376A1922067}"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781249"/>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10)</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953961444"/>
              </p:ext>
            </p:extLst>
          </p:nvPr>
        </p:nvGraphicFramePr>
        <p:xfrm>
          <a:off x="970264" y="1305901"/>
          <a:ext cx="10332735" cy="5074966"/>
        </p:xfrm>
        <a:graphic>
          <a:graphicData uri="http://schemas.openxmlformats.org/drawingml/2006/table">
            <a:tbl>
              <a:tblPr firstRow="1" bandRow="1">
                <a:tableStyleId>{5940675A-B579-460E-94D1-54222C63F5DA}</a:tableStyleId>
              </a:tblPr>
              <a:tblGrid>
                <a:gridCol w="711509">
                  <a:extLst>
                    <a:ext uri="{9D8B030D-6E8A-4147-A177-3AD203B41FA5}">
                      <a16:colId xmlns:a16="http://schemas.microsoft.com/office/drawing/2014/main" val="20000"/>
                    </a:ext>
                  </a:extLst>
                </a:gridCol>
                <a:gridCol w="1223796">
                  <a:extLst>
                    <a:ext uri="{9D8B030D-6E8A-4147-A177-3AD203B41FA5}">
                      <a16:colId xmlns:a16="http://schemas.microsoft.com/office/drawing/2014/main" val="20001"/>
                    </a:ext>
                  </a:extLst>
                </a:gridCol>
                <a:gridCol w="2518748">
                  <a:extLst>
                    <a:ext uri="{9D8B030D-6E8A-4147-A177-3AD203B41FA5}">
                      <a16:colId xmlns:a16="http://schemas.microsoft.com/office/drawing/2014/main" val="20002"/>
                    </a:ext>
                  </a:extLst>
                </a:gridCol>
                <a:gridCol w="1726316">
                  <a:extLst>
                    <a:ext uri="{9D8B030D-6E8A-4147-A177-3AD203B41FA5}">
                      <a16:colId xmlns:a16="http://schemas.microsoft.com/office/drawing/2014/main" val="20003"/>
                    </a:ext>
                  </a:extLst>
                </a:gridCol>
                <a:gridCol w="2217057">
                  <a:extLst>
                    <a:ext uri="{9D8B030D-6E8A-4147-A177-3AD203B41FA5}">
                      <a16:colId xmlns:a16="http://schemas.microsoft.com/office/drawing/2014/main" val="20004"/>
                    </a:ext>
                  </a:extLst>
                </a:gridCol>
                <a:gridCol w="1935309">
                  <a:extLst>
                    <a:ext uri="{9D8B030D-6E8A-4147-A177-3AD203B41FA5}">
                      <a16:colId xmlns:a16="http://schemas.microsoft.com/office/drawing/2014/main" val="20005"/>
                    </a:ext>
                  </a:extLst>
                </a:gridCol>
              </a:tblGrid>
              <a:tr h="447366">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384066">
                <a:tc>
                  <a:txBody>
                    <a:bodyPr/>
                    <a:lstStyle/>
                    <a:p>
                      <a:pPr algn="just"/>
                      <a:r>
                        <a:rPr lang="en-IN" sz="1200" dirty="0">
                          <a:latin typeface="Times New Roman" panose="02020603050405020304" pitchFamily="18" charset="0"/>
                          <a:cs typeface="Times New Roman" panose="02020603050405020304" pitchFamily="18" charset="0"/>
                        </a:rPr>
                        <a:t>20 August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Hierarchical Retrieval-Augmented Generation Model with Rethink for Multi-hop Question Answering</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Multi-hop QA requires complex reasoning by integrating multiple pieces of information to answer intricate questions. Existing systems face challenges such as: </a:t>
                      </a:r>
                    </a:p>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 - Outdated information.  </a:t>
                      </a:r>
                    </a:p>
                    <a:p>
                      <a:pPr marL="171450" indent="-171450" algn="just">
                        <a:buFontTx/>
                        <a:buChar char="-"/>
                      </a:pPr>
                      <a:r>
                        <a:rPr lang="en-GB" sz="1200" dirty="0">
                          <a:latin typeface="Times New Roman" panose="02020603050405020304" pitchFamily="18" charset="0"/>
                          <a:cs typeface="Times New Roman" panose="02020603050405020304" pitchFamily="18" charset="0"/>
                        </a:rPr>
                        <a:t>Limitations in context window length.  </a:t>
                      </a:r>
                    </a:p>
                    <a:p>
                      <a:pPr marL="171450" indent="-171450" algn="just">
                        <a:buFontTx/>
                        <a:buChar char="-"/>
                      </a:pPr>
                      <a:r>
                        <a:rPr lang="en-GB" sz="1200" dirty="0">
                          <a:latin typeface="Times New Roman" panose="02020603050405020304" pitchFamily="18" charset="0"/>
                          <a:cs typeface="Times New Roman" panose="02020603050405020304" pitchFamily="18" charset="0"/>
                        </a:rPr>
                        <a:t>- Trade-offs between accuracy and quantity of information retrieved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HotPotQA</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*2WikiMultiHopQA*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MuSiQue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Bamboogle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Decomposer</a:t>
                      </a:r>
                      <a:r>
                        <a:rPr lang="en-GB" sz="1200" u="none" strike="noStrike" noProof="0" dirty="0">
                          <a:solidFill>
                            <a:srgbClr val="000000"/>
                          </a:solidFill>
                          <a:latin typeface="Times New Roman" panose="02020603050405020304" pitchFamily="18" charset="0"/>
                          <a:cs typeface="Times New Roman" panose="02020603050405020304" pitchFamily="18" charset="0"/>
                        </a:rPr>
                        <a:t>: Breaks down complex questions into sub-questions.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Definer</a:t>
                      </a:r>
                      <a:r>
                        <a:rPr lang="en-GB" sz="1200" u="none" strike="noStrike" noProof="0" dirty="0">
                          <a:solidFill>
                            <a:srgbClr val="000000"/>
                          </a:solidFill>
                          <a:latin typeface="Times New Roman" panose="02020603050405020304" pitchFamily="18" charset="0"/>
                          <a:cs typeface="Times New Roman" panose="02020603050405020304" pitchFamily="18" charset="0"/>
                        </a:rPr>
                        <a:t>: Clarifies the context and requirements for each sub-question.  -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Retriever</a:t>
                      </a:r>
                      <a:r>
                        <a:rPr lang="en-GB" sz="1200" u="none" strike="noStrike" noProof="0" dirty="0">
                          <a:solidFill>
                            <a:srgbClr val="000000"/>
                          </a:solidFill>
                          <a:latin typeface="Times New Roman" panose="02020603050405020304" pitchFamily="18" charset="0"/>
                          <a:cs typeface="Times New Roman" panose="02020603050405020304" pitchFamily="18" charset="0"/>
                        </a:rPr>
                        <a:t>: Utilizes a hierarchical retrieval strategy that combines both sparse and dense retrieval methods.  - *Filter*: Ensures the relevance and quality of retrieved information.  </a:t>
                      </a:r>
                    </a:p>
                    <a:p>
                      <a:pPr marL="171450" lvl="0" indent="-171450" algn="just">
                        <a:lnSpc>
                          <a:spcPct val="100000"/>
                        </a:lnSpc>
                        <a:spcBef>
                          <a:spcPts val="0"/>
                        </a:spcBef>
                        <a:spcAft>
                          <a:spcPts val="0"/>
                        </a:spcAft>
                        <a:buFont typeface="Arial" panose="020B0604020202020204" pitchFamily="34" charset="0"/>
                        <a:buChar char="•"/>
                      </a:pPr>
                      <a:r>
                        <a:rPr lang="en-GB" sz="1200" b="1" u="none" strike="noStrike" noProof="0" dirty="0">
                          <a:solidFill>
                            <a:srgbClr val="000000"/>
                          </a:solidFill>
                          <a:latin typeface="Times New Roman" panose="02020603050405020304" pitchFamily="18" charset="0"/>
                          <a:cs typeface="Times New Roman" panose="02020603050405020304" pitchFamily="18" charset="0"/>
                        </a:rPr>
                        <a:t>Summarizer</a:t>
                      </a:r>
                      <a:r>
                        <a:rPr lang="en-GB" sz="1200" u="none" strike="noStrike" noProof="0" dirty="0">
                          <a:solidFill>
                            <a:srgbClr val="000000"/>
                          </a:solidFill>
                          <a:latin typeface="Times New Roman" panose="02020603050405020304" pitchFamily="18" charset="0"/>
                          <a:cs typeface="Times New Roman" panose="02020603050405020304" pitchFamily="18" charset="0"/>
                        </a:rPr>
                        <a:t>: Integrates the answers from sub-questions to provide a final response.- The framework emphasizes the retrieval process, which is crucial for producing high-quality results.</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It also features a single-candidate retrieval method to address the limitations of multi-candidate retrieval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100" b="1" dirty="0" err="1">
                          <a:latin typeface="Times New Roman" panose="02020603050405020304" pitchFamily="18" charset="0"/>
                          <a:cs typeface="Times New Roman" panose="02020603050405020304" pitchFamily="18" charset="0"/>
                        </a:rPr>
                        <a:t>HotpotQA:HiRAG</a:t>
                      </a:r>
                      <a:r>
                        <a:rPr lang="en-GB" sz="1100" b="1" dirty="0">
                          <a:latin typeface="Times New Roman" panose="02020603050405020304" pitchFamily="18" charset="0"/>
                          <a:cs typeface="Times New Roman" panose="02020603050405020304" pitchFamily="18" charset="0"/>
                        </a:rPr>
                        <a:t> </a:t>
                      </a:r>
                      <a:r>
                        <a:rPr lang="en-GB" sz="1100" dirty="0">
                          <a:latin typeface="Times New Roman" panose="02020603050405020304" pitchFamily="18" charset="0"/>
                          <a:cs typeface="Times New Roman" panose="02020603050405020304" pitchFamily="18" charset="0"/>
                        </a:rPr>
                        <a:t>(w/ retrieval): EM 40.48, F1 52.51, Precision 53.98, Recall 53.70HiRAG (local): EM 42.52, F1 54.98, Precision 57.16, Recall 57.16</a:t>
                      </a:r>
                    </a:p>
                    <a:p>
                      <a:pPr marL="171450" indent="-171450" algn="just">
                        <a:buFont typeface="Arial" panose="020B0604020202020204" pitchFamily="34" charset="0"/>
                        <a:buChar char="•"/>
                      </a:pPr>
                      <a:r>
                        <a:rPr lang="en-GB" sz="1100" b="1" dirty="0">
                          <a:latin typeface="Times New Roman" panose="02020603050405020304" pitchFamily="18" charset="0"/>
                          <a:cs typeface="Times New Roman" panose="02020603050405020304" pitchFamily="18" charset="0"/>
                        </a:rPr>
                        <a:t>2WikiMultihopQA:HiRAG </a:t>
                      </a:r>
                      <a:r>
                        <a:rPr lang="en-GB" sz="1100" dirty="0">
                          <a:latin typeface="Times New Roman" panose="02020603050405020304" pitchFamily="18" charset="0"/>
                          <a:cs typeface="Times New Roman" panose="02020603050405020304" pitchFamily="18" charset="0"/>
                        </a:rPr>
                        <a:t>(w/ retrieval): EM 50.38, F1 65.30, Precision 63.22, Recall 63.22HiRAG (local): EM 52.29, F1 63.95, Precision 61.99, Recall 70.27</a:t>
                      </a:r>
                    </a:p>
                    <a:p>
                      <a:pPr marL="171450" indent="-171450" algn="just">
                        <a:buFont typeface="Arial" panose="020B0604020202020204" pitchFamily="34" charset="0"/>
                        <a:buChar char="•"/>
                      </a:pPr>
                      <a:r>
                        <a:rPr lang="en-US" sz="1100" b="1" dirty="0" err="1">
                          <a:latin typeface="Times New Roman" panose="02020603050405020304" pitchFamily="18" charset="0"/>
                          <a:cs typeface="Times New Roman" panose="02020603050405020304" pitchFamily="18" charset="0"/>
                        </a:rPr>
                        <a:t>MuSiQue:HiRAG</a:t>
                      </a:r>
                      <a:r>
                        <a:rPr lang="en-US" sz="1100" b="1" dirty="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(w/ retrieval): EM 14.65, F1 26.03, Precision 26.58, Recall 28.15HiRAG (local): EM 11.11, F1 21.99, Precision 21.89, Recall 25.72</a:t>
                      </a:r>
                    </a:p>
                    <a:p>
                      <a:pPr marL="171450" indent="-171450" algn="just">
                        <a:buFont typeface="Arial" panose="020B0604020202020204" pitchFamily="34" charset="0"/>
                        <a:buChar char="•"/>
                      </a:pPr>
                      <a:r>
                        <a:rPr lang="en-GB" sz="1100" b="1" dirty="0" err="1"/>
                        <a:t>HiRAG</a:t>
                      </a:r>
                      <a:r>
                        <a:rPr lang="en-GB" sz="1100" dirty="0"/>
                        <a:t> (w/ retrieval): EM 60.00, F1 70.34, Precision 70.68, Recall 71.50 </a:t>
                      </a:r>
                      <a:r>
                        <a:rPr lang="en-GB" sz="1100" dirty="0" err="1"/>
                        <a:t>HiRAG</a:t>
                      </a:r>
                      <a:r>
                        <a:rPr lang="en-GB" sz="1100" dirty="0"/>
                        <a:t> (local): EM 53.17, F1 64.79, Precision 65.81, Recall 66.27</a:t>
                      </a:r>
                      <a:endParaRPr lang="en-US" sz="11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0E1D560-52F1-2566-B815-7D709FDCD62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16</a:t>
            </a:fld>
            <a:endParaRPr lang="en-IN" sz="2000" dirty="0">
              <a:solidFill>
                <a:schemeClr val="tx1"/>
              </a:solidFill>
            </a:endParaRPr>
          </a:p>
        </p:txBody>
      </p:sp>
    </p:spTree>
    <p:extLst>
      <p:ext uri="{BB962C8B-B14F-4D97-AF65-F5344CB8AC3E}">
        <p14:creationId xmlns:p14="http://schemas.microsoft.com/office/powerpoint/2010/main" val="19850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D017C32-C087-4242-B27E-5D11F894ADA2}"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942121"/>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107163185"/>
              </p:ext>
            </p:extLst>
          </p:nvPr>
        </p:nvGraphicFramePr>
        <p:xfrm>
          <a:off x="889000" y="1597900"/>
          <a:ext cx="10414000" cy="4526275"/>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02 July 2024</a:t>
                      </a:r>
                    </a:p>
                  </a:txBody>
                  <a:tcPr marL="91437" marR="91437" marT="45728" marB="45728"/>
                </a:tc>
                <a:tc>
                  <a:txBody>
                    <a:bodyPr/>
                    <a:lstStyle/>
                    <a:p>
                      <a:pPr lvl="0" algn="just">
                        <a:buNone/>
                      </a:pPr>
                      <a:r>
                        <a:rPr lang="en-GB" sz="1200" b="1" dirty="0">
                          <a:latin typeface="Times New Roman" panose="02020603050405020304" pitchFamily="18" charset="0"/>
                          <a:cs typeface="Times New Roman" panose="02020603050405020304" pitchFamily="18" charset="0"/>
                        </a:rPr>
                        <a:t>Robust Multi Model RAG Pipeline For Documents Containing Text, Table &amp; Images </a:t>
                      </a:r>
                      <a:endParaRPr lang="en-US"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dirty="0">
                          <a:latin typeface="Times New Roman" panose="02020603050405020304" pitchFamily="18" charset="0"/>
                          <a:cs typeface="Times New Roman" panose="02020603050405020304" pitchFamily="18" charset="0"/>
                        </a:rPr>
                        <a:t>The primary issue tackled in this study is the inefficiency of existing Multimodal RAGs (Retrieval Augmented Generation) in generating results from documents that contain both images and texts, especially when there are relationships between these elements. - The study aims to propose a solution that enhances the retrieval and generation of results by effectively incorporating these relationships, which is a gap in current methodologies .</a:t>
                      </a: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Short-form-type-QA*  - *Long-form-type-QA*  - *MCQ-type-QA* (Multiple Choice Questions)  - *True-False-type-QA*</a:t>
                      </a: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proposed methodology involves the development of a new Multimodal RAG.</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 It integrates both text and images, focusing on their interrelationship.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The study compares the performance of this new model against existing Multimodal RAGs using the aforementioned datasets. </a:t>
                      </a:r>
                    </a:p>
                    <a:p>
                      <a:pPr marL="171450" lvl="0" indent="-171450" algn="just">
                        <a:lnSpc>
                          <a:spcPct val="100000"/>
                        </a:lnSpc>
                        <a:spcBef>
                          <a:spcPts val="0"/>
                        </a:spcBef>
                        <a:spcAft>
                          <a:spcPts val="0"/>
                        </a:spcAft>
                        <a:buFont typeface="Arial" panose="020B0604020202020204" pitchFamily="34" charset="0"/>
                        <a:buChar char="•"/>
                      </a:pPr>
                      <a:r>
                        <a:rPr lang="en-GB" sz="1200" u="none" strike="noStrike" noProof="0" dirty="0">
                          <a:solidFill>
                            <a:srgbClr val="000000"/>
                          </a:solidFill>
                          <a:latin typeface="Times New Roman" panose="02020603050405020304" pitchFamily="18" charset="0"/>
                          <a:cs typeface="Times New Roman" panose="02020603050405020304" pitchFamily="18" charset="0"/>
                        </a:rPr>
                        <a:t>Additionally, the proposed model is tested with two different multimodal large language models (LLMs), specifically Open-AI and Gemini, to assess its adaptability and effectiveness in different scenarios .</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900" dirty="0">
                          <a:latin typeface="Times New Roman" panose="02020603050405020304" pitchFamily="18" charset="0"/>
                          <a:cs typeface="Times New Roman" panose="02020603050405020304" pitchFamily="18" charset="0"/>
                        </a:rPr>
                        <a:t>Mean correctness score (out of 5.00):Mu-RAG-with-Gemini: Ranges from 3.021 to 3.621, with </a:t>
                      </a:r>
                      <a:r>
                        <a:rPr lang="en-GB" sz="900" dirty="0" err="1">
                          <a:latin typeface="Times New Roman" panose="02020603050405020304" pitchFamily="18" charset="0"/>
                          <a:cs typeface="Times New Roman" panose="02020603050405020304" pitchFamily="18" charset="0"/>
                        </a:rPr>
                        <a:t>mcq</a:t>
                      </a:r>
                      <a:r>
                        <a:rPr lang="en-GB" sz="900" dirty="0">
                          <a:latin typeface="Times New Roman" panose="02020603050405020304" pitchFamily="18" charset="0"/>
                          <a:cs typeface="Times New Roman" panose="02020603050405020304" pitchFamily="18" charset="0"/>
                        </a:rPr>
                        <a:t>-type questions scoring highest.Mu-RAG-with-gpt4-vision-preview: Ranges from 3.543 to 4.015, with </a:t>
                      </a:r>
                      <a:r>
                        <a:rPr lang="en-GB" sz="900" dirty="0" err="1">
                          <a:latin typeface="Times New Roman" panose="02020603050405020304" pitchFamily="18" charset="0"/>
                          <a:cs typeface="Times New Roman" panose="02020603050405020304" pitchFamily="18" charset="0"/>
                        </a:rPr>
                        <a:t>mcq</a:t>
                      </a:r>
                      <a:r>
                        <a:rPr lang="en-GB" sz="900" dirty="0">
                          <a:latin typeface="Times New Roman" panose="02020603050405020304" pitchFamily="18" charset="0"/>
                          <a:cs typeface="Times New Roman" panose="02020603050405020304" pitchFamily="18" charset="0"/>
                        </a:rPr>
                        <a:t>-type questions again scoring highest.</a:t>
                      </a:r>
                    </a:p>
                    <a:p>
                      <a:pPr marL="171450" indent="-171450" algn="just">
                        <a:buFont typeface="Arial" panose="020B0604020202020204" pitchFamily="34" charset="0"/>
                        <a:buChar char="•"/>
                      </a:pPr>
                      <a:r>
                        <a:rPr lang="en-GB" sz="900" dirty="0">
                          <a:latin typeface="Times New Roman" panose="02020603050405020304" pitchFamily="18" charset="0"/>
                          <a:cs typeface="Times New Roman" panose="02020603050405020304" pitchFamily="18" charset="0"/>
                        </a:rPr>
                        <a:t>Mean relevancy score (out of 10.00):Mu-RAG-with-Gemini: Ranges from 6.550 to 7.770, with </a:t>
                      </a:r>
                      <a:r>
                        <a:rPr lang="en-GB" sz="900" dirty="0" err="1">
                          <a:latin typeface="Times New Roman" panose="02020603050405020304" pitchFamily="18" charset="0"/>
                          <a:cs typeface="Times New Roman" panose="02020603050405020304" pitchFamily="18" charset="0"/>
                        </a:rPr>
                        <a:t>mcq</a:t>
                      </a:r>
                      <a:r>
                        <a:rPr lang="en-GB" sz="900" dirty="0">
                          <a:latin typeface="Times New Roman" panose="02020603050405020304" pitchFamily="18" charset="0"/>
                          <a:cs typeface="Times New Roman" panose="02020603050405020304" pitchFamily="18" charset="0"/>
                        </a:rPr>
                        <a:t>-type questions scoring highest.Mu-RAG-with-gpt4-vision-preview: Ranges from 7.420 to 8.991, with </a:t>
                      </a:r>
                      <a:r>
                        <a:rPr lang="en-GB" sz="900" dirty="0" err="1">
                          <a:latin typeface="Times New Roman" panose="02020603050405020304" pitchFamily="18" charset="0"/>
                          <a:cs typeface="Times New Roman" panose="02020603050405020304" pitchFamily="18" charset="0"/>
                        </a:rPr>
                        <a:t>mcq</a:t>
                      </a:r>
                      <a:r>
                        <a:rPr lang="en-GB" sz="900" dirty="0">
                          <a:latin typeface="Times New Roman" panose="02020603050405020304" pitchFamily="18" charset="0"/>
                          <a:cs typeface="Times New Roman" panose="02020603050405020304" pitchFamily="18" charset="0"/>
                        </a:rPr>
                        <a:t>-type questions scoring highest.</a:t>
                      </a:r>
                    </a:p>
                    <a:p>
                      <a:pPr marL="171450" indent="-171450" algn="just">
                        <a:buFont typeface="Arial" panose="020B0604020202020204" pitchFamily="34" charset="0"/>
                        <a:buChar char="•"/>
                      </a:pPr>
                      <a:r>
                        <a:rPr lang="en-GB" sz="900" dirty="0">
                          <a:latin typeface="Times New Roman" panose="02020603050405020304" pitchFamily="18" charset="0"/>
                          <a:cs typeface="Times New Roman" panose="02020603050405020304" pitchFamily="18" charset="0"/>
                        </a:rPr>
                        <a:t>Mean faithfulness score (out of 10.00):Mu-RAG-with-Gemini: Ranges from 7.230 to 8.320, with true-false questions scoring highest.Mu-RAG-with-gpt4-vision-preview: Ranges from 8.450 to 8.830, with </a:t>
                      </a:r>
                      <a:r>
                        <a:rPr lang="en-GB" sz="900" dirty="0" err="1">
                          <a:latin typeface="Times New Roman" panose="02020603050405020304" pitchFamily="18" charset="0"/>
                          <a:cs typeface="Times New Roman" panose="02020603050405020304" pitchFamily="18" charset="0"/>
                        </a:rPr>
                        <a:t>mcq</a:t>
                      </a:r>
                      <a:r>
                        <a:rPr lang="en-GB" sz="900" dirty="0">
                          <a:latin typeface="Times New Roman" panose="02020603050405020304" pitchFamily="18" charset="0"/>
                          <a:cs typeface="Times New Roman" panose="02020603050405020304" pitchFamily="18" charset="0"/>
                        </a:rPr>
                        <a:t>-type questions scoring highest</a:t>
                      </a:r>
                      <a:r>
                        <a:rPr lang="en-GB" sz="1050" dirty="0">
                          <a:latin typeface="Times New Roman" panose="02020603050405020304" pitchFamily="18" charset="0"/>
                          <a:cs typeface="Times New Roman" panose="02020603050405020304" pitchFamily="18" charset="0"/>
                        </a:rPr>
                        <a:t>.</a:t>
                      </a:r>
                      <a:endParaRPr lang="en-US" sz="105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CF473B7B-E4C4-C4AF-D8B9-126EE29A43A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17</a:t>
            </a:fld>
            <a:endParaRPr lang="en-IN" sz="2000" dirty="0">
              <a:solidFill>
                <a:schemeClr val="tx1"/>
              </a:solidFill>
            </a:endParaRPr>
          </a:p>
        </p:txBody>
      </p:sp>
    </p:spTree>
    <p:extLst>
      <p:ext uri="{BB962C8B-B14F-4D97-AF65-F5344CB8AC3E}">
        <p14:creationId xmlns:p14="http://schemas.microsoft.com/office/powerpoint/2010/main" val="18260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0" y="7042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0CEE946D-17C3-4C69-A210-33CB5CD72B9B}"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384087" y="1664144"/>
            <a:ext cx="9423826" cy="5017176"/>
          </a:xfrm>
        </p:spPr>
        <p:txBody>
          <a:bodyPr>
            <a:noAutofit/>
          </a:bodyPr>
          <a:lstStyle/>
          <a:p>
            <a:pPr algn="l">
              <a:lnSpc>
                <a:spcPct val="100000"/>
              </a:lnSpc>
            </a:pPr>
            <a:r>
              <a:rPr lang="en-GB" sz="1800" dirty="0">
                <a:latin typeface="Times New Roman" panose="02020603050405020304" pitchFamily="18" charset="0"/>
                <a:cs typeface="Times New Roman" panose="02020603050405020304" pitchFamily="18" charset="0"/>
              </a:rPr>
              <a:t>Current Retrieval-Augmented Generation (RAG) systems have not been widely explored for career path recommendations.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Limitations in Prior Studies: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Primary focus on educational applications.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Dependency on static datasets that lack essential details, such as user skills and 	educational background.</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Lack of data like user profiles</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Challenge:</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introduce dynamic, personalized data in existing RAG systems.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To integrate this data into the RAG system effectively providing accurate career       	guidance.</a:t>
            </a:r>
            <a:br>
              <a:rPr lang="en-GB" sz="1800" dirty="0">
                <a:latin typeface="Times New Roman" panose="02020603050405020304" pitchFamily="18" charset="0"/>
                <a:cs typeface="Times New Roman" panose="02020603050405020304" pitchFamily="18" charset="0"/>
              </a:rPr>
            </a:br>
            <a:br>
              <a:rPr lang="en-GB" sz="1800"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Future Research Directions: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Investigate how RAG systems can use industry trends, psychometric analysis, and  	individual user profiles, to it’s advantage and provide relevant suggestions.</a:t>
            </a:r>
            <a:br>
              <a:rPr lang="en-GB" sz="1800" dirty="0">
                <a:latin typeface="Times New Roman" panose="02020603050405020304" pitchFamily="18" charset="0"/>
                <a:cs typeface="Times New Roman" panose="02020603050405020304" pitchFamily="18" charset="0"/>
              </a:rPr>
            </a:br>
            <a:r>
              <a:rPr lang="en-GB" sz="1800" dirty="0">
                <a:latin typeface="Times New Roman" panose="02020603050405020304" pitchFamily="18" charset="0"/>
                <a:cs typeface="Times New Roman" panose="02020603050405020304" pitchFamily="18" charset="0"/>
              </a:rPr>
              <a:t>  	Aim to create personalized, data-driven career recommendations.</a:t>
            </a:r>
            <a:br>
              <a:rPr lang="en-GB"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3D7ED86-A37F-4F36-2C4E-33678215C32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7">
            <a:extLst>
              <a:ext uri="{FF2B5EF4-FFF2-40B4-BE49-F238E27FC236}">
                <a16:creationId xmlns:a16="http://schemas.microsoft.com/office/drawing/2014/main" id="{64C67F1F-5F9E-76C9-B1C1-139FAE31752F}"/>
              </a:ext>
            </a:extLst>
          </p:cNvPr>
          <p:cNvSpPr txBox="1">
            <a:spLocks noEditPoints="1"/>
          </p:cNvSpPr>
          <p:nvPr/>
        </p:nvSpPr>
        <p:spPr>
          <a:xfrm>
            <a:off x="2510443" y="816513"/>
            <a:ext cx="7171113" cy="59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Research Gap</a:t>
            </a:r>
          </a:p>
        </p:txBody>
      </p:sp>
      <p:sp>
        <p:nvSpPr>
          <p:cNvPr id="13" name="Slide Number Placeholder 7">
            <a:extLst>
              <a:ext uri="{FF2B5EF4-FFF2-40B4-BE49-F238E27FC236}">
                <a16:creationId xmlns:a16="http://schemas.microsoft.com/office/drawing/2014/main" id="{1A41B2BA-43AC-E985-BC25-F1955673459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18</a:t>
            </a:fld>
            <a:endParaRPr lang="en-IN" sz="2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32BADB9-0066-450F-B57B-EB761B004FAF}"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Research Objective</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The objective is to focus on creating a system that not only retrieves relevant information but also generates tailored advice, ensuring that the career guidance is both precise and personalized.</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7B048D3A-6725-3C60-01D3-6300EB0559CC}"/>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19</a:t>
            </a:fld>
            <a:endParaRPr lang="en-IN" sz="2000" dirty="0">
              <a:solidFill>
                <a:schemeClr val="tx1"/>
              </a:solidFill>
            </a:endParaRPr>
          </a:p>
        </p:txBody>
      </p:sp>
    </p:spTree>
    <p:extLst>
      <p:ext uri="{BB962C8B-B14F-4D97-AF65-F5344CB8AC3E}">
        <p14:creationId xmlns:p14="http://schemas.microsoft.com/office/powerpoint/2010/main" val="3655407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72F443AB-E70A-4A18-93FC-342C218C08F8}"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40048"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20"/>
            <a:ext cx="882463" cy="862408"/>
          </a:xfrm>
          <a:prstGeom prst="rect">
            <a:avLst/>
          </a:prstGeom>
          <a:noFill/>
        </p:spPr>
      </p:pic>
      <p:sp>
        <p:nvSpPr>
          <p:cNvPr id="8" name="Title 7"/>
          <p:cNvSpPr>
            <a:spLocks noGrp="1" noEditPoints="1"/>
          </p:cNvSpPr>
          <p:nvPr>
            <p:ph type="ctrTitle"/>
          </p:nvPr>
        </p:nvSpPr>
        <p:spPr>
          <a:xfrm>
            <a:off x="4020344" y="1020107"/>
            <a:ext cx="4151312" cy="562630"/>
          </a:xfrm>
        </p:spPr>
        <p:txBody>
          <a:bodyPr>
            <a:noAutofit/>
          </a:bodyPr>
          <a:lstStyle/>
          <a:p>
            <a:r>
              <a:rPr lang="en-IN" sz="3600">
                <a:latin typeface="Times New Roman"/>
                <a:cs typeface="Times New Roman"/>
              </a:rPr>
              <a:t>Guide Approval</a:t>
            </a:r>
            <a:endParaRPr lang="en-IN" sz="3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6D93E5-FAA4-AE0E-C8E2-5A2C89431E3E}"/>
              </a:ext>
            </a:extLst>
          </p:cNvPr>
          <p:cNvSpPr txBox="1"/>
          <p:nvPr/>
        </p:nvSpPr>
        <p:spPr>
          <a:xfrm>
            <a:off x="3126153" y="2662115"/>
            <a:ext cx="6618653" cy="26010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CC4FF7F0-9DD7-184B-FDF0-0B7AD1357BF0}"/>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0" name="Slide Number Placeholder 7">
            <a:extLst>
              <a:ext uri="{FF2B5EF4-FFF2-40B4-BE49-F238E27FC236}">
                <a16:creationId xmlns:a16="http://schemas.microsoft.com/office/drawing/2014/main" id="{DA3E7389-B7A5-C268-A461-0BA397B797D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a:t>
            </a:fld>
            <a:endParaRPr lang="en-IN" sz="2000" dirty="0">
              <a:solidFill>
                <a:schemeClr val="tx1"/>
              </a:solidFill>
            </a:endParaRPr>
          </a:p>
        </p:txBody>
      </p:sp>
      <p:pic>
        <p:nvPicPr>
          <p:cNvPr id="9" name="Picture 8">
            <a:extLst>
              <a:ext uri="{FF2B5EF4-FFF2-40B4-BE49-F238E27FC236}">
                <a16:creationId xmlns:a16="http://schemas.microsoft.com/office/drawing/2014/main" id="{7FB5205F-B756-626D-30B7-8939034DBD9C}"/>
              </a:ext>
            </a:extLst>
          </p:cNvPr>
          <p:cNvPicPr>
            <a:picLocks noChangeAspect="1"/>
          </p:cNvPicPr>
          <p:nvPr/>
        </p:nvPicPr>
        <p:blipFill>
          <a:blip r:embed="rId4"/>
          <a:stretch>
            <a:fillRect/>
          </a:stretch>
        </p:blipFill>
        <p:spPr>
          <a:xfrm>
            <a:off x="1172351" y="2128471"/>
            <a:ext cx="9847297" cy="2601057"/>
          </a:xfrm>
          <a:prstGeom prst="rect">
            <a:avLst/>
          </a:prstGeom>
        </p:spPr>
      </p:pic>
    </p:spTree>
    <p:extLst>
      <p:ext uri="{BB962C8B-B14F-4D97-AF65-F5344CB8AC3E}">
        <p14:creationId xmlns:p14="http://schemas.microsoft.com/office/powerpoint/2010/main" val="751586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6BE253-6A07-4D6D-B44E-C11264FBA301}"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1524000" y="893763"/>
            <a:ext cx="9144000" cy="968375"/>
          </a:xfrm>
        </p:spPr>
        <p:txBody>
          <a:bodyPr>
            <a:normAutofit/>
          </a:bodyPr>
          <a:lstStyle/>
          <a:p>
            <a:r>
              <a:rPr lang="en-IN" sz="3600" dirty="0">
                <a:latin typeface="Times New Roman" panose="02020603050405020304" pitchFamily="18" charset="0"/>
                <a:cs typeface="Times New Roman" panose="02020603050405020304" pitchFamily="18" charset="0"/>
              </a:rPr>
              <a:t>Problem Statement</a:t>
            </a:r>
          </a:p>
        </p:txBody>
      </p:sp>
      <p:sp>
        <p:nvSpPr>
          <p:cNvPr id="10" name="Subtitle 9"/>
          <p:cNvSpPr>
            <a:spLocks noGrp="1" noEditPoints="1"/>
          </p:cNvSpPr>
          <p:nvPr>
            <p:ph type="subTitle" idx="1"/>
          </p:nvPr>
        </p:nvSpPr>
        <p:spPr>
          <a:xfrm>
            <a:off x="1361197" y="2264015"/>
            <a:ext cx="9704716" cy="2874962"/>
          </a:xfrm>
        </p:spPr>
        <p:txBody>
          <a:bodyPr vert="horz" lIns="91440" tIns="45720" rIns="91440" bIns="45720" rtlCol="0" anchor="t">
            <a:normAutofit/>
          </a:bodyPr>
          <a:lstStyle/>
          <a:p>
            <a:pPr algn="l"/>
            <a:r>
              <a:rPr lang="en-GB" b="0" i="0" dirty="0">
                <a:solidFill>
                  <a:srgbClr val="111111"/>
                </a:solidFill>
                <a:effectLst/>
                <a:highlight>
                  <a:srgbClr val="FFFFFF"/>
                </a:highlight>
                <a:latin typeface="Times New Roman" panose="02020603050405020304" pitchFamily="18" charset="0"/>
                <a:cs typeface="Times New Roman" panose="02020603050405020304" pitchFamily="18" charset="0"/>
              </a:rPr>
              <a:t>To develop and evaluate a Retrieval-Augmented Generation (RAG) system that provides personalized career guidance by integrating user-specific data, including academic history and psychometric profiles, to enhance the accuracy and relevance of career recommendations.</a:t>
            </a:r>
          </a:p>
          <a:p>
            <a:pPr marL="342900" indent="-342900" algn="just">
              <a:lnSpc>
                <a:spcPct val="150000"/>
              </a:lnSpc>
              <a:buChar char="•"/>
            </a:pP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Slide Number Placeholder 7">
            <a:extLst>
              <a:ext uri="{FF2B5EF4-FFF2-40B4-BE49-F238E27FC236}">
                <a16:creationId xmlns:a16="http://schemas.microsoft.com/office/drawing/2014/main" id="{A52F0A9D-F900-E3FB-4383-0D4BA25882EB}"/>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20</a:t>
            </a:fld>
            <a:endParaRPr lang="en-IN" sz="2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800BF33-3ADA-4421-ACA6-151DD70E27C1}"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1213120"/>
            <a:ext cx="7071360" cy="477837"/>
          </a:xfrm>
        </p:spPr>
        <p:txBody>
          <a:bodyPr>
            <a:normAutofit fontScale="90000"/>
          </a:bodyPr>
          <a:lstStyle/>
          <a:p>
            <a:r>
              <a:rPr lang="en-IN" sz="3600" dirty="0">
                <a:latin typeface="Times New Roman" panose="02020603050405020304" pitchFamily="18" charset="0"/>
                <a:cs typeface="Times New Roman" panose="02020603050405020304" pitchFamily="18" charset="0"/>
              </a:rPr>
              <a:t>Module Description</a:t>
            </a:r>
          </a:p>
        </p:txBody>
      </p:sp>
      <p:sp>
        <p:nvSpPr>
          <p:cNvPr id="3" name="TextBox 2">
            <a:extLst>
              <a:ext uri="{FF2B5EF4-FFF2-40B4-BE49-F238E27FC236}">
                <a16:creationId xmlns:a16="http://schemas.microsoft.com/office/drawing/2014/main" id="{711D482F-5AFA-44CE-69CC-82E9EF2F997A}"/>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graphicFrame>
        <p:nvGraphicFramePr>
          <p:cNvPr id="9" name="Diagram 8">
            <a:extLst>
              <a:ext uri="{FF2B5EF4-FFF2-40B4-BE49-F238E27FC236}">
                <a16:creationId xmlns:a16="http://schemas.microsoft.com/office/drawing/2014/main" id="{60ABCB1B-E447-D738-5D9C-A9E50D95E299}"/>
              </a:ext>
            </a:extLst>
          </p:cNvPr>
          <p:cNvGraphicFramePr/>
          <p:nvPr>
            <p:extLst>
              <p:ext uri="{D42A27DB-BD31-4B8C-83A1-F6EECF244321}">
                <p14:modId xmlns:p14="http://schemas.microsoft.com/office/powerpoint/2010/main" val="4055263669"/>
              </p:ext>
            </p:extLst>
          </p:nvPr>
        </p:nvGraphicFramePr>
        <p:xfrm>
          <a:off x="1075746" y="1936681"/>
          <a:ext cx="10105053" cy="3309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7">
            <a:extLst>
              <a:ext uri="{FF2B5EF4-FFF2-40B4-BE49-F238E27FC236}">
                <a16:creationId xmlns:a16="http://schemas.microsoft.com/office/drawing/2014/main" id="{7A7E5E79-BD8F-5FBF-3B39-F2A595856613}"/>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21</a:t>
            </a:fld>
            <a:endParaRPr lang="en-IN" sz="2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CFD3547-B15D-4927-8931-9F46BAE200C0}"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965000" cy="943069"/>
          </a:xfrm>
          <a:prstGeom prst="rect">
            <a:avLst/>
          </a:prstGeom>
          <a:noFill/>
        </p:spPr>
      </p:pic>
      <p:sp>
        <p:nvSpPr>
          <p:cNvPr id="3" name="TextBox 2">
            <a:extLst>
              <a:ext uri="{FF2B5EF4-FFF2-40B4-BE49-F238E27FC236}">
                <a16:creationId xmlns:a16="http://schemas.microsoft.com/office/drawing/2014/main" id="{94F073A4-90D9-7279-E837-85D0996C912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5" name="Title 4">
            <a:extLst>
              <a:ext uri="{FF2B5EF4-FFF2-40B4-BE49-F238E27FC236}">
                <a16:creationId xmlns:a16="http://schemas.microsoft.com/office/drawing/2014/main" id="{D45E2B27-30CE-F0CC-FE22-09036B9CD466}"/>
              </a:ext>
            </a:extLst>
          </p:cNvPr>
          <p:cNvSpPr>
            <a:spLocks noGrp="1"/>
          </p:cNvSpPr>
          <p:nvPr>
            <p:ph type="ctrTitle"/>
          </p:nvPr>
        </p:nvSpPr>
        <p:spPr>
          <a:xfrm>
            <a:off x="1591234" y="683696"/>
            <a:ext cx="9144000" cy="531223"/>
          </a:xfrm>
        </p:spPr>
        <p:txBody>
          <a:bodyPr>
            <a:normAutofit/>
          </a:bodyPr>
          <a:lstStyle/>
          <a:p>
            <a:r>
              <a:rPr lang="en-US" sz="3000" dirty="0">
                <a:latin typeface="Times New Roman" panose="02020603050405020304" pitchFamily="18" charset="0"/>
                <a:cs typeface="Times New Roman" panose="02020603050405020304" pitchFamily="18" charset="0"/>
              </a:rPr>
              <a:t>Timeline</a:t>
            </a:r>
          </a:p>
        </p:txBody>
      </p:sp>
      <p:pic>
        <p:nvPicPr>
          <p:cNvPr id="12" name="Picture 11">
            <a:extLst>
              <a:ext uri="{FF2B5EF4-FFF2-40B4-BE49-F238E27FC236}">
                <a16:creationId xmlns:a16="http://schemas.microsoft.com/office/drawing/2014/main" id="{3D43D603-8B0E-9294-638C-FB75957A536F}"/>
              </a:ext>
            </a:extLst>
          </p:cNvPr>
          <p:cNvPicPr>
            <a:picLocks noChangeAspect="1"/>
          </p:cNvPicPr>
          <p:nvPr/>
        </p:nvPicPr>
        <p:blipFill>
          <a:blip r:embed="rId4">
            <a:extLst>
              <a:ext uri="{28A0092B-C50C-407E-A947-70E740481C1C}">
                <a14:useLocalDpi xmlns:a14="http://schemas.microsoft.com/office/drawing/2010/main" val="0"/>
              </a:ext>
            </a:extLst>
          </a:blip>
          <a:srcRect t="11026" b="849"/>
          <a:stretch/>
        </p:blipFill>
        <p:spPr>
          <a:xfrm>
            <a:off x="2301687" y="1220769"/>
            <a:ext cx="7723094" cy="5104485"/>
          </a:xfrm>
          <a:prstGeom prst="rect">
            <a:avLst/>
          </a:prstGeom>
        </p:spPr>
      </p:pic>
      <p:sp>
        <p:nvSpPr>
          <p:cNvPr id="13" name="Slide Number Placeholder 7">
            <a:extLst>
              <a:ext uri="{FF2B5EF4-FFF2-40B4-BE49-F238E27FC236}">
                <a16:creationId xmlns:a16="http://schemas.microsoft.com/office/drawing/2014/main" id="{2F148573-EB4E-6701-1A2F-41EDED09D318}"/>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22</a:t>
            </a:fld>
            <a:endParaRPr lang="en-IN" sz="2000" dirty="0">
              <a:solidFill>
                <a:schemeClr val="tx1"/>
              </a:solidFill>
            </a:endParaRPr>
          </a:p>
        </p:txBody>
      </p:sp>
    </p:spTree>
    <p:extLst>
      <p:ext uri="{BB962C8B-B14F-4D97-AF65-F5344CB8AC3E}">
        <p14:creationId xmlns:p14="http://schemas.microsoft.com/office/powerpoint/2010/main" val="1273999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noEditPoints="1"/>
          </p:cNvSpPr>
          <p:nvPr>
            <p:ph type="dt" sz="half" idx="10"/>
          </p:nvPr>
        </p:nvSpPr>
        <p:spPr>
          <a:xfrm>
            <a:off x="468406" y="6467756"/>
            <a:ext cx="2743200" cy="365125"/>
          </a:xfrm>
        </p:spPr>
        <p:txBody>
          <a:bodyPr/>
          <a:lstStyle/>
          <a:p>
            <a:fld id="{9A5DDFB9-361B-44CF-8597-0D961875A2A4}"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1FAFBE6-6588-4DA5-B788-C21C39B017DB}"/>
              </a:ext>
            </a:extLst>
          </p:cNvPr>
          <p:cNvSpPr txBox="1"/>
          <p:nvPr/>
        </p:nvSpPr>
        <p:spPr>
          <a:xfrm>
            <a:off x="1097521" y="2732992"/>
            <a:ext cx="9988186" cy="369332"/>
          </a:xfrm>
          <a:prstGeom prst="rect">
            <a:avLst/>
          </a:prstGeom>
          <a:noFill/>
        </p:spPr>
        <p:txBody>
          <a:bodyPr wrap="square" lIns="91440" tIns="45720" rIns="91440" bIns="45720" rtlCol="0" anchor="t">
            <a:spAutoFit/>
          </a:bodyPr>
          <a:lstStyle/>
          <a:p>
            <a:endParaRPr lang="en-US" altLang="en-US">
              <a:solidFill>
                <a:srgbClr val="000000"/>
              </a:solidFill>
              <a:latin typeface="Calibri"/>
              <a:cs typeface="Calibri"/>
            </a:endParaRPr>
          </a:p>
        </p:txBody>
      </p:sp>
      <p:pic>
        <p:nvPicPr>
          <p:cNvPr id="9" name="Picture 8" descr="Amrita Vishwa Vidyapeetham, Coimbatore: Courses, Fees ...">
            <a:extLst>
              <a:ext uri="{FF2B5EF4-FFF2-40B4-BE49-F238E27FC236}">
                <a16:creationId xmlns:a16="http://schemas.microsoft.com/office/drawing/2014/main" id="{C58FBA45-2294-C747-61D2-D4E564B081CC}"/>
              </a:ext>
            </a:extLst>
          </p:cNvPr>
          <p:cNvPicPr>
            <a:picLocks noChangeAspect="1"/>
          </p:cNvPicPr>
          <p:nvPr/>
        </p:nvPicPr>
        <p:blipFill>
          <a:blip r:embed="rId2"/>
          <a:stretch>
            <a:fillRect/>
          </a:stretch>
        </p:blipFill>
        <p:spPr>
          <a:xfrm>
            <a:off x="125971" y="65736"/>
            <a:ext cx="971550" cy="952500"/>
          </a:xfrm>
          <a:prstGeom prst="rect">
            <a:avLst/>
          </a:prstGeom>
        </p:spPr>
      </p:pic>
      <p:sp>
        <p:nvSpPr>
          <p:cNvPr id="4" name="Title 7">
            <a:extLst>
              <a:ext uri="{FF2B5EF4-FFF2-40B4-BE49-F238E27FC236}">
                <a16:creationId xmlns:a16="http://schemas.microsoft.com/office/drawing/2014/main" id="{ADF7AAAD-993C-84FF-92B7-545E2977485B}"/>
              </a:ext>
            </a:extLst>
          </p:cNvPr>
          <p:cNvSpPr>
            <a:spLocks noGrp="1" noEditPoints="1"/>
          </p:cNvSpPr>
          <p:nvPr>
            <p:ph type="ctrTitle"/>
          </p:nvPr>
        </p:nvSpPr>
        <p:spPr>
          <a:xfrm>
            <a:off x="1564641" y="2558609"/>
            <a:ext cx="9789159" cy="2537508"/>
          </a:xfrm>
        </p:spPr>
        <p:txBody>
          <a:bodyPr anchor="ctr">
            <a:noAutofit/>
          </a:bodyPr>
          <a:lstStyle/>
          <a:p>
            <a:pPr algn="l"/>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Akhil Swarop S 	– </a:t>
            </a:r>
            <a:r>
              <a:rPr lang="en-IN" sz="2400" b="1" dirty="0">
                <a:latin typeface="Times New Roman" panose="02020603050405020304" pitchFamily="18" charset="0"/>
                <a:cs typeface="Times New Roman" panose="02020603050405020304" pitchFamily="18" charset="0"/>
              </a:rPr>
              <a:t>User Profile and Data Collection</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Ganeshkaran</a:t>
            </a:r>
            <a:r>
              <a:rPr lang="en-IN" sz="2400" dirty="0">
                <a:latin typeface="Times New Roman" panose="02020603050405020304" pitchFamily="18" charset="0"/>
                <a:cs typeface="Times New Roman" panose="02020603050405020304" pitchFamily="18" charset="0"/>
              </a:rPr>
              <a:t> M 	– </a:t>
            </a:r>
            <a:r>
              <a:rPr lang="en-IN" sz="2400" b="1" dirty="0">
                <a:latin typeface="Times New Roman" panose="02020603050405020304" pitchFamily="18" charset="0"/>
                <a:cs typeface="Times New Roman" panose="02020603050405020304" pitchFamily="18" charset="0"/>
              </a:rPr>
              <a:t>Knowledge Base Construction and Management </a:t>
            </a:r>
            <a:br>
              <a:rPr lang="en-IN" sz="2400" b="1"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Hanish</a:t>
            </a:r>
            <a:r>
              <a:rPr lang="en-IN" sz="2400" dirty="0">
                <a:latin typeface="Times New Roman" panose="02020603050405020304" pitchFamily="18" charset="0"/>
                <a:cs typeface="Times New Roman" panose="02020603050405020304" pitchFamily="18" charset="0"/>
              </a:rPr>
              <a:t> K R 		– </a:t>
            </a:r>
            <a:r>
              <a:rPr lang="en-IN" sz="2400" b="1" dirty="0">
                <a:latin typeface="Times New Roman" panose="02020603050405020304" pitchFamily="18" charset="0"/>
                <a:cs typeface="Times New Roman" panose="02020603050405020304" pitchFamily="18" charset="0"/>
              </a:rPr>
              <a:t>Retrieval Augmented Generation (RAG)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Hidesh</a:t>
            </a:r>
            <a:r>
              <a:rPr lang="en-IN" sz="2400" dirty="0">
                <a:latin typeface="Times New Roman" panose="02020603050405020304" pitchFamily="18" charset="0"/>
                <a:cs typeface="Times New Roman" panose="02020603050405020304" pitchFamily="18" charset="0"/>
              </a:rPr>
              <a:t> Balaji C U 	– </a:t>
            </a:r>
            <a:r>
              <a:rPr lang="en-US" sz="2400" b="1" dirty="0">
                <a:latin typeface="Times New Roman" panose="02020603050405020304" pitchFamily="18" charset="0"/>
                <a:cs typeface="Times New Roman" panose="02020603050405020304" pitchFamily="18" charset="0"/>
              </a:rPr>
              <a:t>Data Preprocessing and Normalization </a:t>
            </a:r>
            <a:br>
              <a:rPr lang="en-US" sz="800" dirty="0">
                <a:latin typeface="Times New Roman" panose="02020603050405020304" pitchFamily="18" charset="0"/>
                <a:cs typeface="Times New Roman" panose="02020603050405020304" pitchFamily="18" charset="0"/>
              </a:rPr>
            </a:br>
            <a:br>
              <a:rPr lang="en-US" sz="8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3D6CBFFC-DA78-EBAB-0C9E-B08B04CA8808}"/>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C153C8F0-2F43-03B8-EB20-9BEB8D9D0055}"/>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3" name="Title 7">
            <a:extLst>
              <a:ext uri="{FF2B5EF4-FFF2-40B4-BE49-F238E27FC236}">
                <a16:creationId xmlns:a16="http://schemas.microsoft.com/office/drawing/2014/main" id="{FD2A55B7-2F3E-27B5-EF97-49311EC82F39}"/>
              </a:ext>
            </a:extLst>
          </p:cNvPr>
          <p:cNvSpPr txBox="1">
            <a:spLocks noEditPoints="1"/>
          </p:cNvSpPr>
          <p:nvPr/>
        </p:nvSpPr>
        <p:spPr>
          <a:xfrm>
            <a:off x="2195754" y="1420366"/>
            <a:ext cx="7071360" cy="477837"/>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dirty="0">
                <a:latin typeface="Times New Roman" panose="02020603050405020304" pitchFamily="18" charset="0"/>
                <a:cs typeface="Times New Roman" panose="02020603050405020304" pitchFamily="18" charset="0"/>
              </a:rPr>
              <a:t>Role of Team members</a:t>
            </a:r>
          </a:p>
        </p:txBody>
      </p:sp>
      <p:sp>
        <p:nvSpPr>
          <p:cNvPr id="11" name="Slide Number Placeholder 7">
            <a:extLst>
              <a:ext uri="{FF2B5EF4-FFF2-40B4-BE49-F238E27FC236}">
                <a16:creationId xmlns:a16="http://schemas.microsoft.com/office/drawing/2014/main" id="{A8AFDBB4-A922-F7CE-E813-E991E3877EF1}"/>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23</a:t>
            </a:fld>
            <a:endParaRPr lang="en-IN" sz="2000" dirty="0">
              <a:solidFill>
                <a:schemeClr val="tx1"/>
              </a:solidFill>
            </a:endParaRPr>
          </a:p>
        </p:txBody>
      </p:sp>
    </p:spTree>
    <p:extLst>
      <p:ext uri="{BB962C8B-B14F-4D97-AF65-F5344CB8AC3E}">
        <p14:creationId xmlns:p14="http://schemas.microsoft.com/office/powerpoint/2010/main" val="1636759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C2B54DC-86A9-4600-9BDB-FF3FB81B7529}"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7" y="25119"/>
            <a:ext cx="965000" cy="943069"/>
          </a:xfrm>
          <a:prstGeom prst="rect">
            <a:avLst/>
          </a:prstGeom>
          <a:noFill/>
        </p:spPr>
      </p:pic>
      <p:sp>
        <p:nvSpPr>
          <p:cNvPr id="8" name="Title 7"/>
          <p:cNvSpPr>
            <a:spLocks noGrp="1" noEditPoints="1"/>
          </p:cNvSpPr>
          <p:nvPr>
            <p:ph type="ctrTitle"/>
          </p:nvPr>
        </p:nvSpPr>
        <p:spPr>
          <a:xfrm>
            <a:off x="2592593" y="853686"/>
            <a:ext cx="7071360" cy="477837"/>
          </a:xfrm>
        </p:spPr>
        <p:txBody>
          <a:bodyPr>
            <a:normAutofit fontScale="90000"/>
          </a:bodyPr>
          <a:lstStyle/>
          <a:p>
            <a:r>
              <a:rPr lang="en-IN" sz="3600" dirty="0">
                <a:latin typeface="Times New Roman"/>
                <a:cs typeface="Times New Roman"/>
              </a:rPr>
              <a:t>References</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BC29A0E-8A01-7563-1140-C956DEDAC5D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Subtitle 9">
            <a:extLst>
              <a:ext uri="{FF2B5EF4-FFF2-40B4-BE49-F238E27FC236}">
                <a16:creationId xmlns:a16="http://schemas.microsoft.com/office/drawing/2014/main" id="{145FE3D5-2DC8-F337-6569-697B33425A43}"/>
              </a:ext>
            </a:extLst>
          </p:cNvPr>
          <p:cNvSpPr>
            <a:spLocks noGrp="1" noEditPoints="1"/>
          </p:cNvSpPr>
          <p:nvPr>
            <p:ph type="subTitle" idx="1"/>
          </p:nvPr>
        </p:nvSpPr>
        <p:spPr>
          <a:xfrm>
            <a:off x="972102" y="1331523"/>
            <a:ext cx="10382264" cy="3931304"/>
          </a:xfrm>
        </p:spPr>
        <p:txBody>
          <a:bodyPr vert="horz" lIns="91440" tIns="45720" rIns="91440" bIns="45720" rtlCol="0" anchor="t">
            <a:noAutofit/>
          </a:bodyPr>
          <a:lstStyle/>
          <a:p>
            <a:pPr algn="l"/>
            <a:r>
              <a:rPr lang="en-IN" sz="1200" b="1" dirty="0">
                <a:latin typeface="Times New Roman" panose="02020603050405020304" pitchFamily="18" charset="0"/>
                <a:cs typeface="Times New Roman" panose="02020603050405020304" pitchFamily="18" charset="0"/>
              </a:rPr>
              <a:t>Paper 1</a:t>
            </a:r>
            <a:r>
              <a:rPr lang="en-IN" sz="1200" dirty="0">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He, Z., Zhong, Z., Cai, T., Lee, J.D. and He, D., 2023. Rest: Retrieval-based speculative decoding. </a:t>
            </a:r>
            <a:r>
              <a:rPr lang="en-GB"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arXiv:2311.08252</a:t>
            </a:r>
            <a:r>
              <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IN"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IN" sz="1200" b="1" dirty="0">
                <a:solidFill>
                  <a:srgbClr val="222222"/>
                </a:solidFill>
                <a:highlight>
                  <a:srgbClr val="F8F8F8"/>
                </a:highlight>
                <a:latin typeface="Times New Roman" panose="02020603050405020304" pitchFamily="18" charset="0"/>
                <a:cs typeface="Times New Roman" panose="02020603050405020304" pitchFamily="18" charset="0"/>
              </a:rPr>
              <a:t>Paper 2 </a:t>
            </a:r>
            <a:r>
              <a:rPr lang="en-IN" sz="1200" dirty="0">
                <a:solidFill>
                  <a:srgbClr val="222222"/>
                </a:solidFill>
                <a:highlight>
                  <a:srgbClr val="F8F8F8"/>
                </a:highlight>
                <a:latin typeface="Times New Roman" panose="02020603050405020304" pitchFamily="18" charset="0"/>
                <a:cs typeface="Times New Roman" panose="02020603050405020304" pitchFamily="18" charset="0"/>
              </a:rPr>
              <a:t>-</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Z., Wu, J., Lai, Y., Zhang, C. and Zhou, D., 2024. SEED: Accelerating Reasoning Tree Construction via Scheduled Speculative Decoding.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arXiv:2406.18200</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3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Huang, K., Guo, X. and Wang, M., 2024.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SpecDec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Boosting Speculative Decoding via Adaptive Candidate Lengths.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arXiv:2405.19715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4 </a:t>
            </a:r>
            <a:r>
              <a:rPr lang="en-US"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Rao, J. and Lin, J., 2024. RAMO: Retrieval-Augmented Generation for Enhancing MOOCs Recommendations.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arXiv:2407.04925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8F8F8"/>
                </a:highlight>
                <a:latin typeface="Times New Roman" panose="02020603050405020304" pitchFamily="18" charset="0"/>
                <a:cs typeface="Times New Roman" panose="02020603050405020304" pitchFamily="18" charset="0"/>
              </a:rPr>
              <a:t>Paper 5-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Ru, D., Qiu, L., Hu, X., Zhang, T., Shi, P., Chang, S., Cheng, J., Wang, C., Sun, S., Li, H. and Zhang, Z., 2024.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RAGChecker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Fine-grained Framework for Diagnosing Retrieval-Augmented Generation.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arXiv:2408.08067</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l"/>
            <a:r>
              <a:rPr lang="en-US" sz="1200" b="1" dirty="0">
                <a:solidFill>
                  <a:srgbClr val="222222"/>
                </a:solidFill>
                <a:highlight>
                  <a:srgbClr val="FFFFFF"/>
                </a:highlight>
                <a:latin typeface="Times New Roman" panose="02020603050405020304" pitchFamily="18" charset="0"/>
                <a:cs typeface="Times New Roman" panose="02020603050405020304" pitchFamily="18" charset="0"/>
              </a:rPr>
              <a:t>Paper 6 </a:t>
            </a:r>
            <a:r>
              <a:rPr lang="en-US"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GB"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Salemi</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 and Zamani, H., 2024, July. Evaluating retrieval quality in retrieval-augmented generation. In </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Proceedings of the 47th International ACM SIGIR Conference on Research and Development in Information Retrieval</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(pp. 2395-2400).</a:t>
            </a: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7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Wang, Y., Li, P., Sun, M. and Liu, Y., 2023. Self-knowledge guided retrieval augmentation for large language models. </a:t>
            </a:r>
            <a:r>
              <a:rPr lang="en-GB"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GB"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arXiv:2310.05002</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8F8F8"/>
                </a:highlight>
                <a:latin typeface="Times New Roman" panose="02020603050405020304" pitchFamily="18" charset="0"/>
                <a:cs typeface="Times New Roman" panose="02020603050405020304" pitchFamily="18" charset="0"/>
              </a:rPr>
              <a:t>Paper 8 </a:t>
            </a:r>
            <a:r>
              <a:rPr lang="en-GB" sz="1200" dirty="0">
                <a:solidFill>
                  <a:srgbClr val="222222"/>
                </a:solidFill>
                <a:highlight>
                  <a:srgbClr val="F8F8F8"/>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Liu, Y., Yavuz, S., Meng, R., </a:t>
            </a:r>
            <a:r>
              <a:rPr lang="en-US" sz="1200" b="0" i="0" dirty="0" err="1">
                <a:solidFill>
                  <a:srgbClr val="222222"/>
                </a:solidFill>
                <a:effectLst/>
                <a:highlight>
                  <a:srgbClr val="F8F8F8"/>
                </a:highlight>
                <a:latin typeface="Times New Roman" panose="02020603050405020304" pitchFamily="18" charset="0"/>
                <a:cs typeface="Times New Roman" panose="02020603050405020304" pitchFamily="18" charset="0"/>
              </a:rPr>
              <a:t>Radev</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D., Xiong, C. and Zhou, Y., 2022. Uni-parser: Unified semantic parser for question answering on knowledge base and database. </a:t>
            </a:r>
            <a:r>
              <a:rPr lang="en-US" sz="1200" b="0" i="1" dirty="0" err="1">
                <a:solidFill>
                  <a:srgbClr val="222222"/>
                </a:solidFill>
                <a:effectLst/>
                <a:highlight>
                  <a:srgbClr val="F8F8F8"/>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 preprint arXiv:2211.05165</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a:t>
            </a:r>
            <a:endParaRPr lang="en-US" sz="1200" dirty="0">
              <a:solidFill>
                <a:srgbClr val="222222"/>
              </a:solidFill>
              <a:highlight>
                <a:srgbClr val="F8F8F8"/>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9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Zhang, X., Wang, M., Yang, X., Wang, D., Feng, S. and Zhang, Y., 2024. Hierarchical Retrieval-Augmented Generation Model with Rethink for Multi-hop Question Answering.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arXiv:2408.11875</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endPar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algn="l"/>
            <a:r>
              <a:rPr lang="en-GB" sz="1200" b="1" dirty="0">
                <a:solidFill>
                  <a:srgbClr val="222222"/>
                </a:solidFill>
                <a:highlight>
                  <a:srgbClr val="FFFFFF"/>
                </a:highlight>
                <a:latin typeface="Times New Roman" panose="02020603050405020304" pitchFamily="18" charset="0"/>
                <a:cs typeface="Times New Roman" panose="02020603050405020304" pitchFamily="18" charset="0"/>
              </a:rPr>
              <a:t>Paper 10 </a:t>
            </a:r>
            <a:r>
              <a:rPr lang="en-GB" sz="1200" dirty="0">
                <a:solidFill>
                  <a:srgbClr val="222222"/>
                </a:solidFill>
                <a:highlight>
                  <a:srgbClr val="FFFFFF"/>
                </a:highlight>
                <a:latin typeface="Times New Roman" panose="02020603050405020304" pitchFamily="18" charset="0"/>
                <a:cs typeface="Times New Roman" panose="02020603050405020304" pitchFamily="18" charset="0"/>
              </a:rPr>
              <a:t>–</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Thway</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M.,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Recatala</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-Gomez, J., Lim, F.S.,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Hippalgaonkar</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K. and Ng, L.W., 2024. Harnessing </a:t>
            </a:r>
            <a:r>
              <a:rPr lang="en-US" sz="12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GenAI</a:t>
            </a:r>
            <a:r>
              <a:rPr lang="en-US"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for Higher Education: A Study of a Retrieval Augmented Generation Chatbot's Impact on Human Learning. </a:t>
            </a:r>
            <a:r>
              <a:rPr lang="en-US" sz="12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arXiv</a:t>
            </a:r>
            <a:r>
              <a:rPr lang="en-US" sz="1200" b="0" i="1" dirty="0">
                <a:solidFill>
                  <a:srgbClr val="222222"/>
                </a:solidFill>
                <a:effectLst/>
                <a:highlight>
                  <a:srgbClr val="FFFFFF"/>
                </a:highlight>
                <a:latin typeface="Times New Roman" panose="02020603050405020304" pitchFamily="18" charset="0"/>
                <a:cs typeface="Times New Roman" panose="02020603050405020304" pitchFamily="18" charset="0"/>
              </a:rPr>
              <a:t> preprint arXiv:2406.07796</a:t>
            </a:r>
            <a:endParaRPr lang="en-GB" sz="1200" dirty="0">
              <a:solidFill>
                <a:srgbClr val="222222"/>
              </a:solidFill>
              <a:highlight>
                <a:srgbClr val="FFFFFF"/>
              </a:highlight>
              <a:latin typeface="Times New Roman" panose="02020603050405020304" pitchFamily="18" charset="0"/>
              <a:cs typeface="Times New Roman" panose="02020603050405020304" pitchFamily="18" charset="0"/>
            </a:endParaRPr>
          </a:p>
          <a:p>
            <a:pPr algn="l"/>
            <a:r>
              <a:rPr lang="en-GB" sz="1200" b="1" i="0" dirty="0">
                <a:solidFill>
                  <a:srgbClr val="222222"/>
                </a:solidFill>
                <a:effectLst/>
                <a:highlight>
                  <a:srgbClr val="FFFFFF"/>
                </a:highlight>
                <a:latin typeface="Times New Roman" panose="02020603050405020304" pitchFamily="18" charset="0"/>
                <a:cs typeface="Times New Roman" panose="02020603050405020304" pitchFamily="18" charset="0"/>
              </a:rPr>
              <a:t>Paper 11 </a:t>
            </a:r>
            <a:r>
              <a:rPr lang="en-GB" sz="12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Joshi, P., Gupta, A., Kumar, P. and Sisodia, M., 2024, June. Robust Multi Model RAG Pipeline For Documents Containing Text, Table &amp; Images. In </a:t>
            </a:r>
            <a:r>
              <a:rPr lang="en-US" sz="1200" b="0" i="1" dirty="0">
                <a:solidFill>
                  <a:srgbClr val="222222"/>
                </a:solidFill>
                <a:effectLst/>
                <a:highlight>
                  <a:srgbClr val="F8F8F8"/>
                </a:highlight>
                <a:latin typeface="Times New Roman" panose="02020603050405020304" pitchFamily="18" charset="0"/>
                <a:cs typeface="Times New Roman" panose="02020603050405020304" pitchFamily="18" charset="0"/>
              </a:rPr>
              <a:t>2024 3rd International Conference on Applied Artificial Intelligence and Computing (ICAAIC)</a:t>
            </a:r>
            <a:r>
              <a:rPr lang="en-US" sz="1200" b="0" i="0" dirty="0">
                <a:solidFill>
                  <a:srgbClr val="222222"/>
                </a:solidFill>
                <a:effectLst/>
                <a:highlight>
                  <a:srgbClr val="F8F8F8"/>
                </a:highlight>
                <a:latin typeface="Times New Roman" panose="02020603050405020304" pitchFamily="18" charset="0"/>
                <a:cs typeface="Times New Roman" panose="02020603050405020304" pitchFamily="18" charset="0"/>
              </a:rPr>
              <a:t> (pp. 993-999). IEEE.</a:t>
            </a:r>
            <a:endParaRPr lang="en-GB" sz="1200" b="0" i="0" dirty="0">
              <a:solidFill>
                <a:srgbClr val="222222"/>
              </a:solidFill>
              <a:effectLst/>
              <a:highlight>
                <a:srgbClr val="F8F8F8"/>
              </a:highlight>
              <a:latin typeface="Times New Roman" panose="02020603050405020304" pitchFamily="18" charset="0"/>
              <a:cs typeface="Times New Roman" panose="02020603050405020304" pitchFamily="18" charset="0"/>
            </a:endParaRPr>
          </a:p>
        </p:txBody>
      </p:sp>
      <p:sp>
        <p:nvSpPr>
          <p:cNvPr id="3" name="Slide Number Placeholder 7">
            <a:extLst>
              <a:ext uri="{FF2B5EF4-FFF2-40B4-BE49-F238E27FC236}">
                <a16:creationId xmlns:a16="http://schemas.microsoft.com/office/drawing/2014/main" id="{5F650CBC-2FFA-4CAB-F063-98C23859A16A}"/>
              </a:ext>
            </a:extLst>
          </p:cNvPr>
          <p:cNvSpPr>
            <a:spLocks noGrp="1"/>
          </p:cNvSpPr>
          <p:nvPr>
            <p:ph type="sldNum" sz="quarter" idx="12"/>
          </p:nvPr>
        </p:nvSpPr>
        <p:spPr>
          <a:xfrm>
            <a:off x="3420034" y="6457595"/>
            <a:ext cx="2743200" cy="365125"/>
          </a:xfrm>
        </p:spPr>
        <p:txBody>
          <a:bodyPr/>
          <a:lstStyle/>
          <a:p>
            <a:fld id="{12EC02DA-033E-4E45-979C-FC77C52540B5}" type="slidenum">
              <a:rPr lang="en-IN" sz="2000" smtClean="0">
                <a:solidFill>
                  <a:schemeClr val="tx1"/>
                </a:solidFill>
              </a:rPr>
              <a:pPr/>
              <a:t>24</a:t>
            </a:fld>
            <a:endParaRPr lang="en-IN" sz="2000" dirty="0">
              <a:solidFill>
                <a:schemeClr val="tx1"/>
              </a:solidFill>
            </a:endParaRPr>
          </a:p>
        </p:txBody>
      </p:sp>
    </p:spTree>
    <p:extLst>
      <p:ext uri="{BB962C8B-B14F-4D97-AF65-F5344CB8AC3E}">
        <p14:creationId xmlns:p14="http://schemas.microsoft.com/office/powerpoint/2010/main" val="133542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D9DF1D5-422E-4CC8-8269-0665685735DA}"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502391" y="907709"/>
            <a:ext cx="11390415" cy="623956"/>
          </a:xfrm>
        </p:spPr>
        <p:txBody>
          <a:bodyPr vert="horz" lIns="91440" tIns="45720" rIns="91440" bIns="45720" rtlCol="0" anchor="t">
            <a:normAutofit/>
          </a:bodyPr>
          <a:lstStyle/>
          <a:p>
            <a:r>
              <a:rPr lang="en-GB" sz="3600" dirty="0">
                <a:latin typeface="Times New Roman"/>
                <a:cs typeface="Times New Roman"/>
              </a:rPr>
              <a:t>Abstract</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1704569"/>
          </a:xfrm>
          <a:prstGeom prst="rect">
            <a:avLst/>
          </a:prstGeom>
          <a:noFill/>
        </p:spPr>
        <p:txBody>
          <a:bodyPr wrap="square">
            <a:spAutoFit/>
          </a:bodyPr>
          <a:lstStyle/>
          <a:p>
            <a:pPr algn="just">
              <a:lnSpc>
                <a:spcPct val="150000"/>
              </a:lnSpc>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Job applicants struggle to choose suitable careers due to overwhelming and fragmented information. </a:t>
            </a:r>
          </a:p>
          <a:p>
            <a:pPr algn="just">
              <a:lnSpc>
                <a:spcPct val="150000"/>
              </a:lnSpc>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Traditional guidance is often generic, missing personalized insights. We need an intelligent system that integrates real-time job market data to provide tailored, data-driven career recommendations, enhancing applicants’ decision-making with minimal user input.</a:t>
            </a:r>
            <a:endParaRPr lang="en-GB" dirty="0">
              <a:latin typeface="Times New Roman" panose="02020603050405020304" pitchFamily="18" charset="0"/>
              <a:cs typeface="Times New Roman" panose="02020603050405020304" pitchFamily="18" charset="0"/>
            </a:endParaRPr>
          </a:p>
        </p:txBody>
      </p:sp>
      <p:sp>
        <p:nvSpPr>
          <p:cNvPr id="5" name="Slide Number Placeholder 7">
            <a:extLst>
              <a:ext uri="{FF2B5EF4-FFF2-40B4-BE49-F238E27FC236}">
                <a16:creationId xmlns:a16="http://schemas.microsoft.com/office/drawing/2014/main" id="{D8A2E6A6-8A19-3DF5-C26E-2311C149CFD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3</a:t>
            </a:fld>
            <a:endParaRPr lang="en-IN" sz="2000" dirty="0">
              <a:solidFill>
                <a:schemeClr val="tx1"/>
              </a:solidFill>
            </a:endParaRPr>
          </a:p>
        </p:txBody>
      </p:sp>
    </p:spTree>
    <p:extLst>
      <p:ext uri="{BB962C8B-B14F-4D97-AF65-F5344CB8AC3E}">
        <p14:creationId xmlns:p14="http://schemas.microsoft.com/office/powerpoint/2010/main" val="3325077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F78CBBFE-6139-4D15-BF47-588BD6772E87}"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121589" y="6406499"/>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56182" y="62519"/>
            <a:ext cx="823694" cy="804975"/>
          </a:xfrm>
          <a:prstGeom prst="rect">
            <a:avLst/>
          </a:prstGeom>
          <a:noFill/>
        </p:spPr>
      </p:pic>
      <p:sp>
        <p:nvSpPr>
          <p:cNvPr id="10" name="Subtitle 9"/>
          <p:cNvSpPr>
            <a:spLocks noGrp="1" noEditPoints="1"/>
          </p:cNvSpPr>
          <p:nvPr>
            <p:ph type="subTitle" idx="1"/>
          </p:nvPr>
        </p:nvSpPr>
        <p:spPr>
          <a:xfrm>
            <a:off x="731378" y="867494"/>
            <a:ext cx="11390415" cy="623956"/>
          </a:xfrm>
        </p:spPr>
        <p:txBody>
          <a:bodyPr vert="horz" lIns="91440" tIns="45720" rIns="91440" bIns="45720" rtlCol="0" anchor="t">
            <a:normAutofit/>
          </a:bodyPr>
          <a:lstStyle/>
          <a:p>
            <a:pPr algn="l"/>
            <a:r>
              <a:rPr lang="en-IN" sz="3600" dirty="0">
                <a:latin typeface="Times New Roman"/>
                <a:cs typeface="Times New Roman"/>
              </a:rPr>
              <a:t>                                    Introduction</a:t>
            </a:r>
            <a:endParaRPr lang="en-US" dirty="0">
              <a:latin typeface="Calibri"/>
              <a:cs typeface="Calibri"/>
            </a:endParaRPr>
          </a:p>
          <a:p>
            <a:pPr marL="457200" indent="-457200" algn="l">
              <a:buChar char="•"/>
            </a:pPr>
            <a:endParaRPr lang="en-US" sz="2000" dirty="0">
              <a:latin typeface="Times New Roman" panose="02020603050405020304" pitchFamily="18" charset="0"/>
              <a:cs typeface="Times New Roman" panose="02020603050405020304" pitchFamily="18" charset="0"/>
            </a:endParaRPr>
          </a:p>
          <a:p>
            <a:pPr marL="457200" indent="-457200" algn="l">
              <a:buChar char="•"/>
            </a:pPr>
            <a:endParaRPr lang="en-IN" sz="2000" dirty="0">
              <a:latin typeface="Times New Roman" panose="02020603050405020304" pitchFamily="18" charset="0"/>
              <a:cs typeface="Times New Roman" panose="02020603050405020304" pitchFamily="18" charset="0"/>
            </a:endParaRPr>
          </a:p>
        </p:txBody>
      </p:sp>
      <p:sp>
        <p:nvSpPr>
          <p:cNvPr id="2" name="Subtitle 9">
            <a:extLst>
              <a:ext uri="{FF2B5EF4-FFF2-40B4-BE49-F238E27FC236}">
                <a16:creationId xmlns:a16="http://schemas.microsoft.com/office/drawing/2014/main" id="{417B6600-169C-A7E1-2E75-902FC5558B01}"/>
              </a:ext>
            </a:extLst>
          </p:cNvPr>
          <p:cNvSpPr txBox="1">
            <a:spLocks noEditPoints="1"/>
          </p:cNvSpPr>
          <p:nvPr/>
        </p:nvSpPr>
        <p:spPr>
          <a:xfrm>
            <a:off x="731378" y="1792252"/>
            <a:ext cx="11390415" cy="433960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9" name="Subtitle 9">
            <a:extLst>
              <a:ext uri="{FF2B5EF4-FFF2-40B4-BE49-F238E27FC236}">
                <a16:creationId xmlns:a16="http://schemas.microsoft.com/office/drawing/2014/main" id="{201D7387-9DB6-7E84-F42B-6B2350D1285E}"/>
              </a:ext>
            </a:extLst>
          </p:cNvPr>
          <p:cNvSpPr txBox="1">
            <a:spLocks noEditPoints="1"/>
          </p:cNvSpPr>
          <p:nvPr/>
        </p:nvSpPr>
        <p:spPr>
          <a:xfrm>
            <a:off x="731377" y="1669210"/>
            <a:ext cx="11390415" cy="3879333"/>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3" name="Subtitle 9">
            <a:extLst>
              <a:ext uri="{FF2B5EF4-FFF2-40B4-BE49-F238E27FC236}">
                <a16:creationId xmlns:a16="http://schemas.microsoft.com/office/drawing/2014/main" id="{AD350294-B3C8-7E15-8A3A-041660F0A470}"/>
              </a:ext>
            </a:extLst>
          </p:cNvPr>
          <p:cNvSpPr txBox="1">
            <a:spLocks noEditPoints="1"/>
          </p:cNvSpPr>
          <p:nvPr/>
        </p:nvSpPr>
        <p:spPr>
          <a:xfrm>
            <a:off x="763927" y="1614491"/>
            <a:ext cx="11390415" cy="4111811"/>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90AD3B42-99F5-AD31-834D-840F4D4B2A2D}"/>
              </a:ext>
            </a:extLst>
          </p:cNvPr>
          <p:cNvSpPr txBox="1"/>
          <p:nvPr/>
        </p:nvSpPr>
        <p:spPr>
          <a:xfrm>
            <a:off x="1146629" y="1335339"/>
            <a:ext cx="10101941" cy="646331"/>
          </a:xfrm>
          <a:prstGeom prst="rect">
            <a:avLst/>
          </a:prstGeom>
          <a:noFill/>
        </p:spPr>
        <p:txBody>
          <a:bodyPr wrap="square">
            <a:spAutoFit/>
          </a:bodyPr>
          <a:lstStyle/>
          <a:p>
            <a:pPr marL="0" marR="0" lvl="0" indent="0" algn="just" defTabSz="914400" rtl="0" eaLnBrk="0" fontAlgn="base" latinLnBrk="0" hangingPunct="0">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20" name="TextBox 19">
            <a:extLst>
              <a:ext uri="{FF2B5EF4-FFF2-40B4-BE49-F238E27FC236}">
                <a16:creationId xmlns:a16="http://schemas.microsoft.com/office/drawing/2014/main" id="{8F8F511B-D353-3084-7E13-24427F209BAF}"/>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7BF22D5F-C7C2-8925-E554-7928A3CA39E4}"/>
              </a:ext>
            </a:extLst>
          </p:cNvPr>
          <p:cNvSpPr txBox="1"/>
          <p:nvPr/>
        </p:nvSpPr>
        <p:spPr>
          <a:xfrm>
            <a:off x="879875" y="2150099"/>
            <a:ext cx="10548197"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There is an existing gap in mapping users skills to job requirements. This calls for a tool which maps users skills to a real time job requirements.</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propose an assistive software for career guidance, enhanced by RAG (Retrieval Augmented Generation).</a:t>
            </a:r>
          </a:p>
          <a:p>
            <a:pPr marL="285750" indent="-285750">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software will use user's educational qualifications, academic history (namely resume) and utilize a RAG model which uses suggests jobs and also the most suitable job listings based on a similarity score between user's qualifications and job requirements.</a:t>
            </a:r>
          </a:p>
        </p:txBody>
      </p:sp>
      <p:sp>
        <p:nvSpPr>
          <p:cNvPr id="11" name="Slide Number Placeholder 7">
            <a:extLst>
              <a:ext uri="{FF2B5EF4-FFF2-40B4-BE49-F238E27FC236}">
                <a16:creationId xmlns:a16="http://schemas.microsoft.com/office/drawing/2014/main" id="{84E8E35E-190A-D8F7-90F8-D72E3A1F58B9}"/>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4</a:t>
            </a:fld>
            <a:endParaRPr lang="en-IN" sz="2000" dirty="0">
              <a:solidFill>
                <a:schemeClr val="tx1"/>
              </a:solidFill>
            </a:endParaRPr>
          </a:p>
        </p:txBody>
      </p:sp>
    </p:spTree>
    <p:extLst>
      <p:ext uri="{BB962C8B-B14F-4D97-AF65-F5344CB8AC3E}">
        <p14:creationId xmlns:p14="http://schemas.microsoft.com/office/powerpoint/2010/main" val="330868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8C5E1984-7ACF-4EBC-919B-4D428536FC81}"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Motivation</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380745" y="2026566"/>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Inability to map technical skills to real-world jobs is a common challenge.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of us struggle to align our qualifications with job opportunities that match both skills and career aspirations.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job search platforms often fail to provide personalized or tailor-made job suggestions.</a:t>
            </a:r>
          </a:p>
        </p:txBody>
      </p:sp>
      <p:sp>
        <p:nvSpPr>
          <p:cNvPr id="3" name="Slide Number Placeholder 7">
            <a:extLst>
              <a:ext uri="{FF2B5EF4-FFF2-40B4-BE49-F238E27FC236}">
                <a16:creationId xmlns:a16="http://schemas.microsoft.com/office/drawing/2014/main" id="{250F896C-2F4D-0EA5-8FC7-8346388C429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5</a:t>
            </a:fld>
            <a:endParaRPr lang="en-IN" sz="2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DBD3CEDC-2879-47C2-81CE-1932068BF832}"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121837" y="25119"/>
            <a:ext cx="818993" cy="800381"/>
          </a:xfrm>
          <a:prstGeom prst="rect">
            <a:avLst/>
          </a:prstGeom>
          <a:noFill/>
        </p:spPr>
      </p:pic>
      <p:sp>
        <p:nvSpPr>
          <p:cNvPr id="8" name="Title 7"/>
          <p:cNvSpPr>
            <a:spLocks noGrp="1" noEditPoints="1"/>
          </p:cNvSpPr>
          <p:nvPr>
            <p:ph type="ctrTitle"/>
          </p:nvPr>
        </p:nvSpPr>
        <p:spPr>
          <a:xfrm>
            <a:off x="4087579" y="994936"/>
            <a:ext cx="4151312" cy="562630"/>
          </a:xfrm>
        </p:spPr>
        <p:txBody>
          <a:bodyPr>
            <a:noAutofit/>
          </a:bodyPr>
          <a:lstStyle/>
          <a:p>
            <a:pPr algn="ctr"/>
            <a:r>
              <a:rPr lang="en-IN" sz="3600" dirty="0">
                <a:latin typeface="Times New Roman" panose="02020603050405020304" pitchFamily="18" charset="0"/>
                <a:cs typeface="Times New Roman" panose="02020603050405020304" pitchFamily="18" charset="0"/>
              </a:rPr>
              <a:t>Challenges</a:t>
            </a:r>
          </a:p>
        </p:txBody>
      </p:sp>
      <p:sp>
        <p:nvSpPr>
          <p:cNvPr id="5" name="TextBox 4">
            <a:extLst>
              <a:ext uri="{FF2B5EF4-FFF2-40B4-BE49-F238E27FC236}">
                <a16:creationId xmlns:a16="http://schemas.microsoft.com/office/drawing/2014/main" id="{CCB51277-5826-8B3A-8D46-4F733DFDA50B}"/>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11" name="Rectangle 2">
            <a:extLst>
              <a:ext uri="{FF2B5EF4-FFF2-40B4-BE49-F238E27FC236}">
                <a16:creationId xmlns:a16="http://schemas.microsoft.com/office/drawing/2014/main" id="{E1810BFB-E899-85ED-EF57-D1C1BE0D69B0}"/>
              </a:ext>
            </a:extLst>
          </p:cNvPr>
          <p:cNvSpPr>
            <a:spLocks noGrp="1" noChangeArrowheads="1"/>
          </p:cNvSpPr>
          <p:nvPr>
            <p:ph type="subTitle" idx="1"/>
          </p:nvPr>
        </p:nvSpPr>
        <p:spPr bwMode="auto">
          <a:xfrm>
            <a:off x="1160279" y="2007268"/>
            <a:ext cx="10213975"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efficiently integrate a dynamically updating dataset to the RAG module.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manage and overlook the periodical maintenance of the knowledge base which maps user qualifications to the job requirements.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GB"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scraping large volumes of data, especially on demand.</a:t>
            </a:r>
          </a:p>
        </p:txBody>
      </p:sp>
      <p:sp>
        <p:nvSpPr>
          <p:cNvPr id="3" name="Slide Number Placeholder 7">
            <a:extLst>
              <a:ext uri="{FF2B5EF4-FFF2-40B4-BE49-F238E27FC236}">
                <a16:creationId xmlns:a16="http://schemas.microsoft.com/office/drawing/2014/main" id="{56BC7864-17A7-D12D-4C40-BED602A1833A}"/>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6</a:t>
            </a:fld>
            <a:endParaRPr lang="en-IN" sz="2000" dirty="0">
              <a:solidFill>
                <a:schemeClr val="tx1"/>
              </a:solidFill>
            </a:endParaRPr>
          </a:p>
        </p:txBody>
      </p:sp>
    </p:spTree>
    <p:extLst>
      <p:ext uri="{BB962C8B-B14F-4D97-AF65-F5344CB8AC3E}">
        <p14:creationId xmlns:p14="http://schemas.microsoft.com/office/powerpoint/2010/main" val="166157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EF2FB273-143F-4B06-A69D-2F067296E61A}"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3" cstate="print"/>
          <a:srcRect/>
          <a:stretch>
            <a:fillRect/>
          </a:stretch>
        </p:blipFill>
        <p:spPr bwMode="auto">
          <a:xfrm>
            <a:off x="31937" y="25119"/>
            <a:ext cx="896966" cy="876581"/>
          </a:xfrm>
          <a:prstGeom prst="rect">
            <a:avLst/>
          </a:prstGeom>
          <a:noFill/>
        </p:spPr>
      </p:pic>
      <p:sp>
        <p:nvSpPr>
          <p:cNvPr id="2" name="Title 1">
            <a:extLst>
              <a:ext uri="{FF2B5EF4-FFF2-40B4-BE49-F238E27FC236}">
                <a16:creationId xmlns:a16="http://schemas.microsoft.com/office/drawing/2014/main" id="{C5E85ACF-47D3-6085-9FE3-E59E33CBD039}"/>
              </a:ext>
            </a:extLst>
          </p:cNvPr>
          <p:cNvSpPr txBox="1">
            <a:spLocks noChangeArrowheads="1"/>
          </p:cNvSpPr>
          <p:nvPr/>
        </p:nvSpPr>
        <p:spPr>
          <a:xfrm>
            <a:off x="1337234" y="767926"/>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1)</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3" name="Table 6">
            <a:extLst>
              <a:ext uri="{FF2B5EF4-FFF2-40B4-BE49-F238E27FC236}">
                <a16:creationId xmlns:a16="http://schemas.microsoft.com/office/drawing/2014/main" id="{D90B10C5-A21C-7855-E303-83D659494BBB}"/>
              </a:ext>
            </a:extLst>
          </p:cNvPr>
          <p:cNvGraphicFramePr>
            <a:graphicFrameLocks/>
          </p:cNvGraphicFramePr>
          <p:nvPr>
            <p:extLst>
              <p:ext uri="{D42A27DB-BD31-4B8C-83A1-F6EECF244321}">
                <p14:modId xmlns:p14="http://schemas.microsoft.com/office/powerpoint/2010/main" val="1145784268"/>
              </p:ext>
            </p:extLst>
          </p:nvPr>
        </p:nvGraphicFramePr>
        <p:xfrm>
          <a:off x="1013757" y="1267671"/>
          <a:ext cx="10298954" cy="4996920"/>
        </p:xfrm>
        <a:graphic>
          <a:graphicData uri="http://schemas.openxmlformats.org/drawingml/2006/table">
            <a:tbl>
              <a:tblPr firstRow="1" bandRow="1">
                <a:tableStyleId>{5940675A-B579-460E-94D1-54222C63F5DA}</a:tableStyleId>
              </a:tblPr>
              <a:tblGrid>
                <a:gridCol w="907728">
                  <a:extLst>
                    <a:ext uri="{9D8B030D-6E8A-4147-A177-3AD203B41FA5}">
                      <a16:colId xmlns:a16="http://schemas.microsoft.com/office/drawing/2014/main" val="20000"/>
                    </a:ext>
                  </a:extLst>
                </a:gridCol>
                <a:gridCol w="1394677">
                  <a:extLst>
                    <a:ext uri="{9D8B030D-6E8A-4147-A177-3AD203B41FA5}">
                      <a16:colId xmlns:a16="http://schemas.microsoft.com/office/drawing/2014/main" val="20001"/>
                    </a:ext>
                  </a:extLst>
                </a:gridCol>
                <a:gridCol w="2306218">
                  <a:extLst>
                    <a:ext uri="{9D8B030D-6E8A-4147-A177-3AD203B41FA5}">
                      <a16:colId xmlns:a16="http://schemas.microsoft.com/office/drawing/2014/main" val="20002"/>
                    </a:ext>
                  </a:extLst>
                </a:gridCol>
                <a:gridCol w="1576565">
                  <a:extLst>
                    <a:ext uri="{9D8B030D-6E8A-4147-A177-3AD203B41FA5}">
                      <a16:colId xmlns:a16="http://schemas.microsoft.com/office/drawing/2014/main" val="20003"/>
                    </a:ext>
                  </a:extLst>
                </a:gridCol>
                <a:gridCol w="1866441">
                  <a:extLst>
                    <a:ext uri="{9D8B030D-6E8A-4147-A177-3AD203B41FA5}">
                      <a16:colId xmlns:a16="http://schemas.microsoft.com/office/drawing/2014/main" val="20004"/>
                    </a:ext>
                  </a:extLst>
                </a:gridCol>
                <a:gridCol w="2247325">
                  <a:extLst>
                    <a:ext uri="{9D8B030D-6E8A-4147-A177-3AD203B41FA5}">
                      <a16:colId xmlns:a16="http://schemas.microsoft.com/office/drawing/2014/main" val="20005"/>
                    </a:ext>
                  </a:extLst>
                </a:gridCol>
              </a:tblGrid>
              <a:tr h="428287">
                <a:tc>
                  <a:txBody>
                    <a:bodyPr/>
                    <a:lstStyle/>
                    <a:p>
                      <a:pPr algn="just"/>
                      <a:r>
                        <a:rPr lang="en-US" sz="1200" b="1" dirty="0">
                          <a:latin typeface="Times New Roman" panose="02020603050405020304" pitchFamily="18" charset="0"/>
                          <a:cs typeface="Times New Roman" panose="02020603050405020304" pitchFamily="18" charset="0"/>
                        </a:rPr>
                        <a:t>Ref # &amp;Year</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 </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539704">
                <a:tc>
                  <a:txBody>
                    <a:bodyPr/>
                    <a:lstStyle/>
                    <a:p>
                      <a:pPr algn="just"/>
                      <a:r>
                        <a:rPr lang="en-IN" sz="1200" dirty="0">
                          <a:latin typeface="Times New Roman" panose="02020603050405020304" pitchFamily="18" charset="0"/>
                          <a:cs typeface="Times New Roman" panose="02020603050405020304" pitchFamily="18" charset="0"/>
                        </a:rPr>
                        <a:t>4April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Times New Roman" panose="02020603050405020304" pitchFamily="18" charset="0"/>
                          <a:ea typeface="+mn-ea"/>
                          <a:cs typeface="Times New Roman" panose="02020603050405020304" pitchFamily="18" charset="0"/>
                        </a:rPr>
                        <a:t>REST: Retrieval-Based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primary challenge addressed by REST is the inefficiency of traditional language model generation methods, particularly the time-consuming nature of autoregressive decoding. This method requires multiple forward passes of the language model, which can be slow and resource-intensive, especially for large models. REST aims to improve the speed of text generation by utilizing a retrieval-based approach to generate draft tokens, thereby reducing the computational overhead associated with generating each token sequentially</a:t>
                      </a:r>
                    </a:p>
                  </a:txBody>
                  <a:tcPr marL="91437" marR="91437" marT="45728" marB="45728"/>
                </a:tc>
                <a:tc>
                  <a:txBody>
                    <a:bodyPr/>
                    <a:lstStyle/>
                    <a:p>
                      <a:pPr algn="just"/>
                      <a:r>
                        <a:rPr lang="en-IN" sz="1200" b="1" dirty="0" err="1">
                          <a:latin typeface="Times New Roman" panose="02020603050405020304" pitchFamily="18" charset="0"/>
                          <a:cs typeface="Times New Roman" panose="02020603050405020304" pitchFamily="18" charset="0"/>
                        </a:rPr>
                        <a:t>HumanEval</a:t>
                      </a:r>
                      <a:r>
                        <a:rPr lang="en-IN" sz="1200" dirty="0">
                          <a:latin typeface="Times New Roman" panose="02020603050405020304" pitchFamily="18" charset="0"/>
                          <a:cs typeface="Times New Roman" panose="02020603050405020304" pitchFamily="18" charset="0"/>
                        </a:rPr>
                        <a:t> : This Dataset that includes 164 </a:t>
                      </a:r>
                      <a:r>
                        <a:rPr lang="en-IN" sz="1200" dirty="0" err="1">
                          <a:latin typeface="Times New Roman" panose="02020603050405020304" pitchFamily="18" charset="0"/>
                          <a:cs typeface="Times New Roman" panose="02020603050405020304" pitchFamily="18" charset="0"/>
                        </a:rPr>
                        <a:t>Huuman</a:t>
                      </a:r>
                      <a:r>
                        <a:rPr lang="en-IN" sz="1200" dirty="0">
                          <a:latin typeface="Times New Roman" panose="02020603050405020304" pitchFamily="18" charset="0"/>
                          <a:cs typeface="Times New Roman" panose="02020603050405020304" pitchFamily="18" charset="0"/>
                        </a:rPr>
                        <a:t>-written python programming Problems.</a:t>
                      </a: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Datastore Construction</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datastore is built from relevant datasets, allowing for the retrieval of contextually appropriate tokens.</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Token Retrieval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During inference, the input context is used to query the datastore for matching documents. A Tree structure is constructed from the retrieved documents to select the most probable draft tokens.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reports significant speed improvements, achieving a speedup of 1.62X to 2.36X on code or text generation tasks when benchmarked on 7B and 13B language models in a single-batch setting. </a:t>
                      </a:r>
                    </a:p>
                    <a:p>
                      <a:pPr marL="171450" lvl="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Mean Generated Length (M) is also considered as a limiting factor for the potential speedup that REST can achieve. </a:t>
                      </a:r>
                      <a:endParaRPr lang="en-US" sz="1200" u="none" strike="noStrike" noProof="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8" name="TextBox 7">
            <a:extLst>
              <a:ext uri="{FF2B5EF4-FFF2-40B4-BE49-F238E27FC236}">
                <a16:creationId xmlns:a16="http://schemas.microsoft.com/office/drawing/2014/main" id="{551072AC-9E52-92E9-CA40-F00A94A96663}"/>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6F6673F9-4CCB-07F1-26B9-BE1A36EEE564}"/>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7</a:t>
            </a:fld>
            <a:endParaRPr lang="en-IN" sz="2000" dirty="0">
              <a:solidFill>
                <a:schemeClr val="tx1"/>
              </a:solidFill>
            </a:endParaRPr>
          </a:p>
        </p:txBody>
      </p:sp>
    </p:spTree>
    <p:extLst>
      <p:ext uri="{BB962C8B-B14F-4D97-AF65-F5344CB8AC3E}">
        <p14:creationId xmlns:p14="http://schemas.microsoft.com/office/powerpoint/2010/main" val="3405244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310F5190-E4FB-4E31-86D5-AD234959503D}"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81818"/>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2)</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241384767"/>
              </p:ext>
            </p:extLst>
          </p:nvPr>
        </p:nvGraphicFramePr>
        <p:xfrm>
          <a:off x="889000" y="1458964"/>
          <a:ext cx="10414000" cy="4754912"/>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0015">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Title</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Problem Statement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Dataset</a:t>
                      </a:r>
                      <a:endParaRPr lang="en-IN" sz="1200" b="1"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dirty="0">
                          <a:latin typeface="Times New Roman" panose="02020603050405020304" pitchFamily="18" charset="0"/>
                          <a:cs typeface="Times New Roman" panose="02020603050405020304" pitchFamily="18" charset="0"/>
                        </a:rPr>
                        <a:t>Performance Metrics</a:t>
                      </a:r>
                      <a:endParaRPr lang="en-IN" sz="1200" b="1"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3960028">
                <a:tc>
                  <a:txBody>
                    <a:bodyPr/>
                    <a:lstStyle/>
                    <a:p>
                      <a:pPr algn="just"/>
                      <a:r>
                        <a:rPr lang="en-IN" sz="1100" dirty="0">
                          <a:latin typeface="Times New Roman" panose="02020603050405020304" pitchFamily="18" charset="0"/>
                          <a:cs typeface="Times New Roman" panose="02020603050405020304" pitchFamily="18" charset="0"/>
                        </a:rPr>
                        <a:t>26 June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 Accelerating Reasoning Tree Construction via Scheduled Speculative Decoding</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0" indent="0" algn="just">
                        <a:buFont typeface="Arial" panose="020B0604020202020204" pitchFamily="34" charset="0"/>
                        <a:buNone/>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paper addresses the limitations of Large Language Models (LLMs) in handling complex reasoning and planning tasks. Traditional methods, such as chain-of-thought prompting, are insufficient for these tasks due to their inability to explore intermediate steps effectively. The authors propose SEED, a novel inference framework designed to optimize runtime speed and GPU memory management during reasoning tree construction, thereby reducing inference latency associated with tree-search-based reasoning methods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containing high-quality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gradeschool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math word problems that require multi-step reasoning.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Creative Writing</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involves generating coherent passages based on four random input sentences, posing challenges in creativity and planning.</a:t>
                      </a:r>
                    </a:p>
                    <a:p>
                      <a:pPr marL="171450" indent="-171450" algn="just">
                        <a:buFont typeface="Arial" panose="020B0604020202020204" pitchFamily="34" charset="0"/>
                        <a:buChar cha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Blocksworld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A dataset used to demonstrate the speedup performance of SEED in solving complex planning problems </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lvl="0" indent="-171450" algn="just">
                        <a:lnSpc>
                          <a:spcPct val="100000"/>
                        </a:lnSpc>
                        <a:spcBef>
                          <a:spcPts val="0"/>
                        </a:spcBef>
                        <a:spcAft>
                          <a:spcPts val="0"/>
                        </a:spcAf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SEED</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employs a scheduled speculative execution strategy that integrates parallel drafting with speculative decoding.</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framework utilizes a draft model to generate multiple reasoning paths, which are then evaluated by a state evaluator to determine their contribution to solving the problem. </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This approach allows for efficient management of multiple iterations for thought generation and state evaluation, significantly reducing inference latency.</a:t>
                      </a:r>
                    </a:p>
                    <a:p>
                      <a:pPr marL="171450" lvl="0" indent="-171450" algn="just">
                        <a:lnSpc>
                          <a:spcPct val="100000"/>
                        </a:lnSpc>
                        <a:spcBef>
                          <a:spcPts val="0"/>
                        </a:spcBef>
                        <a:spcAft>
                          <a:spcPts val="0"/>
                        </a:spcAf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authors also highlight the scalability of their framework to various LLM suites, demonstrating its versatility in different settings</a:t>
                      </a: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An average speedup of 1.2x in the base setting and 1.5x in the candidate setting across all datasets.</a:t>
                      </a:r>
                    </a:p>
                    <a:p>
                      <a:pPr marL="171450" indent="-171450" algn="just">
                        <a:buFont typeface="Arial" panose="020B0604020202020204" pitchFamily="34" charset="0"/>
                        <a:buChar char="•"/>
                      </a:pPr>
                      <a:r>
                        <a:rPr lang="en-GB" sz="1200" dirty="0">
                          <a:effectLst/>
                          <a:latin typeface="Times New Roman" panose="02020603050405020304" pitchFamily="18" charset="0"/>
                          <a:cs typeface="Times New Roman" panose="02020603050405020304" pitchFamily="18" charset="0"/>
                        </a:rPr>
                        <a:t>In the Creative Writing dataset, a speedup of 1.26x was achieved with a reasoning tree depth of 2.</a:t>
                      </a:r>
                    </a:p>
                    <a:p>
                      <a:pPr marL="171450" indent="-171450" algn="just">
                        <a:buFont typeface="Arial" panose="020B0604020202020204" pitchFamily="34" charset="0"/>
                        <a:buChar char="•"/>
                      </a:pP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The performance difference between SEED and AR was found to be within -1.5, indicating that SEED maintains effective performance while enhancing speed </a:t>
                      </a:r>
                      <a:br>
                        <a:rPr lang="en-GB" sz="1200" b="1" i="0" kern="1200" dirty="0">
                          <a:solidFill>
                            <a:schemeClr val="tx1"/>
                          </a:solidFill>
                          <a:effectLst/>
                          <a:latin typeface="Times New Roman" panose="02020603050405020304" pitchFamily="18" charset="0"/>
                          <a:ea typeface="+mn-ea"/>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9DF01BA5-0652-A031-BA97-81A036F64E8E}"/>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8</a:t>
            </a:fld>
            <a:endParaRPr lang="en-IN" sz="2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Date Placeholder 5"/>
          <p:cNvSpPr>
            <a:spLocks noGrp="1" noEditPoints="1"/>
          </p:cNvSpPr>
          <p:nvPr>
            <p:ph type="dt" sz="half" idx="10"/>
          </p:nvPr>
        </p:nvSpPr>
        <p:spPr>
          <a:xfrm>
            <a:off x="468406" y="6467756"/>
            <a:ext cx="2743200" cy="365125"/>
          </a:xfrm>
        </p:spPr>
        <p:txBody>
          <a:bodyPr/>
          <a:lstStyle/>
          <a:p>
            <a:fld id="{91ABF83F-F59E-43E7-B2C1-7BA7CAF5DC4B}" type="datetime1">
              <a:rPr lang="en-IN" sz="2000" smtClean="0">
                <a:solidFill>
                  <a:schemeClr val="tx1"/>
                </a:solidFill>
                <a:latin typeface="Times New Roman" panose="02020603050405020304" pitchFamily="18" charset="0"/>
                <a:cs typeface="Times New Roman" panose="02020603050405020304" pitchFamily="18" charset="0"/>
              </a:rPr>
              <a:t>24-09-2024</a:t>
            </a:fld>
            <a:endParaRPr lang="en-IN" sz="2000">
              <a:solidFill>
                <a:schemeClr val="tx1"/>
              </a:solidFill>
              <a:latin typeface="Times New Roman" panose="02020603050405020304" pitchFamily="18" charset="0"/>
              <a:cs typeface="Times New Roman" panose="02020603050405020304" pitchFamily="18" charset="0"/>
            </a:endParaRPr>
          </a:p>
        </p:txBody>
      </p:sp>
      <p:sp>
        <p:nvSpPr>
          <p:cNvPr id="7" name="Footer Placeholder 6"/>
          <p:cNvSpPr>
            <a:spLocks noGrp="1" noEditPoints="1"/>
          </p:cNvSpPr>
          <p:nvPr>
            <p:ph type="ftr" sz="quarter" idx="11"/>
          </p:nvPr>
        </p:nvSpPr>
        <p:spPr>
          <a:xfrm>
            <a:off x="9663953" y="6436660"/>
            <a:ext cx="2232211" cy="365125"/>
          </a:xfrm>
        </p:spPr>
        <p:txBody>
          <a:bodyPr/>
          <a:lstStyle/>
          <a:p>
            <a:pPr lvl="1" algn="ctr"/>
            <a:r>
              <a:rPr lang="en-IN" sz="2400" dirty="0">
                <a:latin typeface="Times New Roman"/>
                <a:cs typeface="Times New Roman"/>
              </a:rPr>
              <a:t>Team 59</a:t>
            </a:r>
            <a:endParaRPr lang="en-IN" sz="2400" dirty="0">
              <a:latin typeface="Times New Roman" panose="02020603050405020304" pitchFamily="18" charset="0"/>
              <a:cs typeface="Times New Roman" panose="02020603050405020304" pitchFamily="18" charset="0"/>
            </a:endParaRPr>
          </a:p>
        </p:txBody>
      </p:sp>
      <p:pic>
        <p:nvPicPr>
          <p:cNvPr id="1026" name="Picture 2" descr="Amrita Vishwa Vidyapeetham, Coimbatore: Courses, Fees ..."/>
          <p:cNvPicPr>
            <a:picLocks noChangeAspect="1" noChangeArrowheads="1"/>
          </p:cNvPicPr>
          <p:nvPr/>
        </p:nvPicPr>
        <p:blipFill>
          <a:blip r:embed="rId2" cstate="print"/>
          <a:srcRect/>
          <a:stretch>
            <a:fillRect/>
          </a:stretch>
        </p:blipFill>
        <p:spPr bwMode="auto">
          <a:xfrm>
            <a:off x="31938" y="25120"/>
            <a:ext cx="938326" cy="917001"/>
          </a:xfrm>
          <a:prstGeom prst="rect">
            <a:avLst/>
          </a:prstGeom>
          <a:noFill/>
        </p:spPr>
      </p:pic>
      <p:sp>
        <p:nvSpPr>
          <p:cNvPr id="2" name="Rectangle: Rounded Corners 1">
            <a:extLst>
              <a:ext uri="{FF2B5EF4-FFF2-40B4-BE49-F238E27FC236}">
                <a16:creationId xmlns:a16="http://schemas.microsoft.com/office/drawing/2014/main" id="{DF085FC5-3E6A-3B91-8923-BB33462D365C}"/>
              </a:ext>
            </a:extLst>
          </p:cNvPr>
          <p:cNvSpPr/>
          <p:nvPr/>
        </p:nvSpPr>
        <p:spPr>
          <a:xfrm>
            <a:off x="555812" y="726142"/>
            <a:ext cx="11214847" cy="5710518"/>
          </a:xfrm>
          <a:prstGeom prst="roundRect">
            <a:avLst/>
          </a:prstGeom>
          <a:noFill/>
          <a:ln w="38100">
            <a:solidFill>
              <a:schemeClr val="tx2">
                <a:lumMod val="60000"/>
                <a:lumOff val="4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3" name="Date Placeholder 5">
            <a:extLst>
              <a:ext uri="{FF2B5EF4-FFF2-40B4-BE49-F238E27FC236}">
                <a16:creationId xmlns:a16="http://schemas.microsoft.com/office/drawing/2014/main" id="{35BFB8E1-2135-C50E-BED4-6E3CE03D818A}"/>
              </a:ext>
            </a:extLst>
          </p:cNvPr>
          <p:cNvSpPr txBox="1">
            <a:spLocks noEditPoints="1"/>
          </p:cNvSpPr>
          <p:nvPr/>
        </p:nvSpPr>
        <p:spPr>
          <a:xfrm>
            <a:off x="468406" y="6467756"/>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2000">
              <a:solidFill>
                <a:schemeClr val="tx1"/>
              </a:solidFill>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3FD2D31D-98C3-C613-7F05-921F1C988998}"/>
              </a:ext>
            </a:extLst>
          </p:cNvPr>
          <p:cNvSpPr txBox="1">
            <a:spLocks noEditPoints="1"/>
          </p:cNvSpPr>
          <p:nvPr/>
        </p:nvSpPr>
        <p:spPr>
          <a:xfrm>
            <a:off x="9663953" y="6436660"/>
            <a:ext cx="223221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ctr"/>
            <a:endParaRPr lang="en-IN" sz="24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9352EB39-9974-8AB6-6C88-55B6B989A1E8}"/>
              </a:ext>
            </a:extLst>
          </p:cNvPr>
          <p:cNvSpPr txBox="1">
            <a:spLocks noChangeArrowheads="1"/>
          </p:cNvSpPr>
          <p:nvPr/>
        </p:nvSpPr>
        <p:spPr>
          <a:xfrm>
            <a:off x="1337234" y="825104"/>
            <a:ext cx="9652000" cy="548062"/>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3600" dirty="0">
                <a:latin typeface="Times New Roman" panose="02020603050405020304" pitchFamily="18" charset="0"/>
                <a:cs typeface="Times New Roman" panose="02020603050405020304" pitchFamily="18" charset="0"/>
              </a:rPr>
              <a:t>Literature Survey – (Paper 3)</a:t>
            </a:r>
            <a:endParaRPr lang="en-IN" altLang="en-US" sz="3600" dirty="0">
              <a:latin typeface="Times New Roman" panose="02020603050405020304" pitchFamily="18" charset="0"/>
              <a:cs typeface="Times New Roman" panose="02020603050405020304" pitchFamily="18" charset="0"/>
            </a:endParaRPr>
          </a:p>
        </p:txBody>
      </p:sp>
      <p:graphicFrame>
        <p:nvGraphicFramePr>
          <p:cNvPr id="14" name="Table 6">
            <a:extLst>
              <a:ext uri="{FF2B5EF4-FFF2-40B4-BE49-F238E27FC236}">
                <a16:creationId xmlns:a16="http://schemas.microsoft.com/office/drawing/2014/main" id="{911E91EC-7C39-31F6-262F-00C10C1BD62A}"/>
              </a:ext>
            </a:extLst>
          </p:cNvPr>
          <p:cNvGraphicFramePr>
            <a:graphicFrameLocks/>
          </p:cNvGraphicFramePr>
          <p:nvPr>
            <p:extLst>
              <p:ext uri="{D42A27DB-BD31-4B8C-83A1-F6EECF244321}">
                <p14:modId xmlns:p14="http://schemas.microsoft.com/office/powerpoint/2010/main" val="1143725482"/>
              </p:ext>
            </p:extLst>
          </p:nvPr>
        </p:nvGraphicFramePr>
        <p:xfrm>
          <a:off x="889000" y="1538580"/>
          <a:ext cx="10414000" cy="4572046"/>
        </p:xfrm>
        <a:graphic>
          <a:graphicData uri="http://schemas.openxmlformats.org/drawingml/2006/table">
            <a:tbl>
              <a:tblPr firstRow="1" bandRow="1">
                <a:tableStyleId>{5940675A-B579-460E-94D1-54222C63F5DA}</a:tableStyleId>
              </a:tblPr>
              <a:tblGrid>
                <a:gridCol w="717105">
                  <a:extLst>
                    <a:ext uri="{9D8B030D-6E8A-4147-A177-3AD203B41FA5}">
                      <a16:colId xmlns:a16="http://schemas.microsoft.com/office/drawing/2014/main" val="20000"/>
                    </a:ext>
                  </a:extLst>
                </a:gridCol>
                <a:gridCol w="1233421">
                  <a:extLst>
                    <a:ext uri="{9D8B030D-6E8A-4147-A177-3AD203B41FA5}">
                      <a16:colId xmlns:a16="http://schemas.microsoft.com/office/drawing/2014/main" val="20001"/>
                    </a:ext>
                  </a:extLst>
                </a:gridCol>
                <a:gridCol w="2538557">
                  <a:extLst>
                    <a:ext uri="{9D8B030D-6E8A-4147-A177-3AD203B41FA5}">
                      <a16:colId xmlns:a16="http://schemas.microsoft.com/office/drawing/2014/main" val="20002"/>
                    </a:ext>
                  </a:extLst>
                </a:gridCol>
                <a:gridCol w="1722672">
                  <a:extLst>
                    <a:ext uri="{9D8B030D-6E8A-4147-A177-3AD203B41FA5}">
                      <a16:colId xmlns:a16="http://schemas.microsoft.com/office/drawing/2014/main" val="20003"/>
                    </a:ext>
                  </a:extLst>
                </a:gridCol>
                <a:gridCol w="2251715">
                  <a:extLst>
                    <a:ext uri="{9D8B030D-6E8A-4147-A177-3AD203B41FA5}">
                      <a16:colId xmlns:a16="http://schemas.microsoft.com/office/drawing/2014/main" val="20004"/>
                    </a:ext>
                  </a:extLst>
                </a:gridCol>
                <a:gridCol w="1950530">
                  <a:extLst>
                    <a:ext uri="{9D8B030D-6E8A-4147-A177-3AD203B41FA5}">
                      <a16:colId xmlns:a16="http://schemas.microsoft.com/office/drawing/2014/main" val="20005"/>
                    </a:ext>
                  </a:extLst>
                </a:gridCol>
              </a:tblGrid>
              <a:tr h="443909">
                <a:tc>
                  <a:txBody>
                    <a:bodyPr/>
                    <a:lstStyle/>
                    <a:p>
                      <a:pPr algn="just"/>
                      <a:r>
                        <a:rPr lang="en-US" sz="1200" b="1">
                          <a:latin typeface="Times New Roman" panose="02020603050405020304" pitchFamily="18" charset="0"/>
                          <a:cs typeface="Times New Roman" panose="02020603050405020304" pitchFamily="18" charset="0"/>
                        </a:rPr>
                        <a:t>Ref # &amp;Year</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Title</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Problem Statement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a:latin typeface="Times New Roman" panose="02020603050405020304" pitchFamily="18" charset="0"/>
                          <a:cs typeface="Times New Roman" panose="02020603050405020304" pitchFamily="18" charset="0"/>
                        </a:rPr>
                        <a:t>Dataset</a:t>
                      </a:r>
                      <a:endParaRPr lang="en-IN" sz="1200" b="1">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US" sz="1200" b="1" dirty="0">
                          <a:latin typeface="Times New Roman" panose="02020603050405020304" pitchFamily="18" charset="0"/>
                          <a:cs typeface="Times New Roman" panose="02020603050405020304" pitchFamily="18" charset="0"/>
                        </a:rPr>
                        <a:t>Methodology</a:t>
                      </a:r>
                      <a:endParaRPr lang="en-IN" sz="1200" b="1" dirty="0">
                        <a:latin typeface="Times New Roman" panose="02020603050405020304" pitchFamily="18" charset="0"/>
                        <a:cs typeface="Times New Roman" panose="02020603050405020304" pitchFamily="18" charset="0"/>
                      </a:endParaRPr>
                    </a:p>
                  </a:txBody>
                  <a:tcPr marL="91437" marR="91437" marT="45735" marB="45735"/>
                </a:tc>
                <a:tc>
                  <a:txBody>
                    <a:bodyPr/>
                    <a:lstStyle/>
                    <a:p>
                      <a:pPr algn="just"/>
                      <a:r>
                        <a:rPr lang="en-US" sz="1200" b="1">
                          <a:latin typeface="Times New Roman" panose="02020603050405020304" pitchFamily="18" charset="0"/>
                          <a:cs typeface="Times New Roman" panose="02020603050405020304" pitchFamily="18" charset="0"/>
                        </a:rPr>
                        <a:t>Performance Metrics</a:t>
                      </a:r>
                      <a:endParaRPr lang="en-IN" sz="1200" b="1">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0"/>
                  </a:ext>
                </a:extLst>
              </a:tr>
              <a:tr h="4069059">
                <a:tc>
                  <a:txBody>
                    <a:bodyPr/>
                    <a:lstStyle/>
                    <a:p>
                      <a:pPr algn="just"/>
                      <a:r>
                        <a:rPr lang="en-IN" sz="1200" dirty="0">
                          <a:latin typeface="Times New Roman" panose="02020603050405020304" pitchFamily="18" charset="0"/>
                          <a:cs typeface="Times New Roman" panose="02020603050405020304" pitchFamily="18" charset="0"/>
                        </a:rPr>
                        <a:t>30 May 2024</a:t>
                      </a:r>
                    </a:p>
                  </a:txBody>
                  <a:tcPr marL="91437" marR="91437" marT="45728" marB="45728"/>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Boosting Speculative Decoding via Adaptive Candidate Lengths</a:t>
                      </a:r>
                    </a:p>
                    <a:p>
                      <a:pPr lvl="0" algn="just">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Inference Latency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challenge addressed is the inference latency in large language models, which can hinder their usability in real-time applications. Speculative decoding aims to mitigate this by using a smaller draft model to generate candidate tokens for verification by the larger model.</a:t>
                      </a:r>
                    </a:p>
                    <a:p>
                      <a:pPr algn="just"/>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Sub-optimal Candidate Length</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Previous methods often relied on simple heuristics to select the candidate length (K), which can lead to inefficiencies and sub-optimal performance in the decoding process</a:t>
                      </a:r>
                    </a:p>
                    <a:p>
                      <a:pPr marL="0" indent="0" algn="just">
                        <a:buFont typeface="Arial" panose="020B0604020202020204" pitchFamily="34" charset="0"/>
                        <a:buNone/>
                      </a:pPr>
                      <a:endParaRPr lang="en-US" sz="1200" dirty="0">
                        <a:latin typeface="Times New Roman" panose="02020603050405020304" pitchFamily="18" charset="0"/>
                        <a:cs typeface="Times New Roman" panose="02020603050405020304" pitchFamily="18" charset="0"/>
                      </a:endParaRP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Alpaca Dataset</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This dataset is used to evaluate the performance of the proposed method, providing a benchmark for comparison against existing techniques.</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GSM8K and </a:t>
                      </a:r>
                      <a:r>
                        <a:rPr lang="en-GB" sz="1200" b="1"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 Datasets</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These datasets are also utilized to assess the effectiveness of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in various contexts, ensuring a comprehensive evaluation across different tasks</a:t>
                      </a:r>
                    </a:p>
                  </a:txBody>
                  <a:tcPr marL="91437" marR="91437" marT="45728" marB="45728"/>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Markov Decision Process (MDP)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authors formulate the selection of candidate length K as an MDP, allowing for a more structured approach to decision-making in speculative decoding.</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Threshold Policy</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optimal policy derived from the MDP is a threshold policy, which dictates that speculation should stop when the probability of rejection exceeds a certain threshold. This theoretical foundation guides the adaptive selection of candidate lengths.</a:t>
                      </a:r>
                    </a:p>
                    <a:p>
                      <a:pPr marL="0" lvl="0" indent="0" algn="just">
                        <a:lnSpc>
                          <a:spcPct val="100000"/>
                        </a:lnSpc>
                        <a:spcBef>
                          <a:spcPts val="0"/>
                        </a:spcBef>
                        <a:spcAft>
                          <a:spcPts val="0"/>
                        </a:spcAft>
                        <a:buFont typeface="Arial"/>
                        <a:buNone/>
                      </a:pPr>
                      <a:endParaRPr lang="en-US" sz="1200" u="none" strike="noStrike" noProof="0" dirty="0">
                        <a:solidFill>
                          <a:srgbClr val="000000"/>
                        </a:solidFill>
                        <a:latin typeface="Times New Roman" panose="02020603050405020304" pitchFamily="18" charset="0"/>
                        <a:cs typeface="Times New Roman" panose="02020603050405020304" pitchFamily="18" charset="0"/>
                      </a:endParaRPr>
                    </a:p>
                  </a:txBody>
                  <a:tcPr marL="91437" marR="91437" marT="45735" marB="45735"/>
                </a:tc>
                <a:tc>
                  <a:txBody>
                    <a:bodyPr/>
                    <a:lstStyle/>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Speedup</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primary performance metric is the speedup achieved in inference time.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SpecDec</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demonstrates significant improvements, achieving a 2.04x speedup on the Alpaca dataset, 2.26x on GSM8K, and 2.23x on </a:t>
                      </a:r>
                      <a:r>
                        <a:rPr lang="en-GB" sz="1200" b="0" i="0" kern="1200" dirty="0" err="1">
                          <a:solidFill>
                            <a:schemeClr val="tx1"/>
                          </a:solidFill>
                          <a:effectLst/>
                          <a:latin typeface="Times New Roman" panose="02020603050405020304" pitchFamily="18" charset="0"/>
                          <a:ea typeface="+mn-ea"/>
                          <a:cs typeface="Times New Roman" panose="02020603050405020304" pitchFamily="18" charset="0"/>
                        </a:rPr>
                        <a:t>HumanEval</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a:t>
                      </a:r>
                    </a:p>
                    <a:p>
                      <a:pPr marL="171450" indent="-171450" algn="just">
                        <a:buFont typeface="Arial" panose="020B0604020202020204" pitchFamily="34" charset="0"/>
                        <a:buChar char="•"/>
                      </a:pPr>
                      <a:r>
                        <a:rPr lang="en-GB" sz="1200" b="1" i="0" kern="1200" dirty="0">
                          <a:solidFill>
                            <a:schemeClr val="tx1"/>
                          </a:solidFill>
                          <a:effectLst/>
                          <a:latin typeface="Times New Roman" panose="02020603050405020304" pitchFamily="18" charset="0"/>
                          <a:ea typeface="+mn-ea"/>
                          <a:cs typeface="Times New Roman" panose="02020603050405020304" pitchFamily="18" charset="0"/>
                        </a:rPr>
                        <a:t>Improvement Over Baseline</a:t>
                      </a:r>
                      <a:r>
                        <a:rPr lang="en-GB" sz="1200" b="0" i="0" kern="1200" dirty="0">
                          <a:solidFill>
                            <a:schemeClr val="tx1"/>
                          </a:solidFill>
                          <a:effectLst/>
                          <a:latin typeface="Times New Roman" panose="02020603050405020304" pitchFamily="18" charset="0"/>
                          <a:ea typeface="+mn-ea"/>
                          <a:cs typeface="Times New Roman" panose="02020603050405020304" pitchFamily="18" charset="0"/>
                        </a:rPr>
                        <a:t>: The method also shows enhancements in performance metrics, with additional improvements of 7.2%, 9.4%, and 11.1% over baseline speculative decoding methods on the respective datasets</a:t>
                      </a:r>
                    </a:p>
                    <a:p>
                      <a:pPr algn="just"/>
                      <a:endParaRPr lang="en-US" sz="1200" dirty="0">
                        <a:latin typeface="Times New Roman" panose="02020603050405020304" pitchFamily="18" charset="0"/>
                        <a:cs typeface="Times New Roman" panose="02020603050405020304" pitchFamily="18" charset="0"/>
                      </a:endParaRPr>
                    </a:p>
                  </a:txBody>
                  <a:tcPr marL="91437" marR="91437" marT="45735" marB="45735"/>
                </a:tc>
                <a:extLst>
                  <a:ext uri="{0D108BD9-81ED-4DB2-BD59-A6C34878D82A}">
                    <a16:rowId xmlns:a16="http://schemas.microsoft.com/office/drawing/2014/main" val="10001"/>
                  </a:ext>
                </a:extLst>
              </a:tr>
            </a:tbl>
          </a:graphicData>
        </a:graphic>
      </p:graphicFrame>
      <p:sp>
        <p:nvSpPr>
          <p:cNvPr id="10" name="TextBox 9">
            <a:extLst>
              <a:ext uri="{FF2B5EF4-FFF2-40B4-BE49-F238E27FC236}">
                <a16:creationId xmlns:a16="http://schemas.microsoft.com/office/drawing/2014/main" id="{05FBFD14-6159-421E-A1A0-67AAEF1BBA69}"/>
              </a:ext>
            </a:extLst>
          </p:cNvPr>
          <p:cNvSpPr txBox="1"/>
          <p:nvPr/>
        </p:nvSpPr>
        <p:spPr>
          <a:xfrm>
            <a:off x="2248182" y="176680"/>
            <a:ext cx="7830105" cy="550600"/>
          </a:xfrm>
          <a:prstGeom prst="rect">
            <a:avLst/>
          </a:prstGeom>
          <a:noFill/>
        </p:spPr>
        <p:txBody>
          <a:bodyPr wrap="square" lIns="91440" tIns="45720" rIns="91440" bIns="45720" rtlCol="0" anchor="t">
            <a:spAutoFit/>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Arial" panose="020B0604020202020204" pitchFamily="34" charset="0"/>
              </a:rPr>
              <a:t>RAG Enhanced Assistive Software For Career Guidance</a:t>
            </a:r>
            <a:br>
              <a:rPr lang="en-US" sz="1400" b="1" dirty="0">
                <a:effectLst/>
                <a:latin typeface="Times New Roman" panose="02020603050405020304" pitchFamily="18" charset="0"/>
                <a:ea typeface="Arial" panose="020B0604020202020204" pitchFamily="34" charset="0"/>
              </a:rPr>
            </a:br>
            <a:endParaRPr lang="en-US" sz="1300" dirty="0">
              <a:effectLst/>
              <a:latin typeface="Arial" panose="020B0604020202020204" pitchFamily="34" charset="0"/>
              <a:ea typeface="Arial" panose="020B0604020202020204" pitchFamily="34" charset="0"/>
            </a:endParaRPr>
          </a:p>
        </p:txBody>
      </p:sp>
      <p:sp>
        <p:nvSpPr>
          <p:cNvPr id="9" name="Slide Number Placeholder 7">
            <a:extLst>
              <a:ext uri="{FF2B5EF4-FFF2-40B4-BE49-F238E27FC236}">
                <a16:creationId xmlns:a16="http://schemas.microsoft.com/office/drawing/2014/main" id="{FBCE41D9-C208-1485-641D-1B66DFC09E07}"/>
              </a:ext>
            </a:extLst>
          </p:cNvPr>
          <p:cNvSpPr>
            <a:spLocks noGrp="1"/>
          </p:cNvSpPr>
          <p:nvPr>
            <p:ph type="sldNum" sz="quarter" idx="12"/>
          </p:nvPr>
        </p:nvSpPr>
        <p:spPr>
          <a:xfrm>
            <a:off x="3420034" y="6467755"/>
            <a:ext cx="2743200" cy="365125"/>
          </a:xfrm>
        </p:spPr>
        <p:txBody>
          <a:bodyPr/>
          <a:lstStyle/>
          <a:p>
            <a:fld id="{12EC02DA-033E-4E45-979C-FC77C52540B5}" type="slidenum">
              <a:rPr lang="en-IN" sz="2000" smtClean="0">
                <a:solidFill>
                  <a:schemeClr val="tx1"/>
                </a:solidFill>
              </a:rPr>
              <a:pPr/>
              <a:t>9</a:t>
            </a:fld>
            <a:endParaRPr lang="en-IN" sz="2000" dirty="0">
              <a:solidFill>
                <a:schemeClr val="tx1"/>
              </a:solidFill>
            </a:endParaRPr>
          </a:p>
        </p:txBody>
      </p:sp>
    </p:spTree>
    <p:extLst>
      <p:ext uri="{BB962C8B-B14F-4D97-AF65-F5344CB8AC3E}">
        <p14:creationId xmlns:p14="http://schemas.microsoft.com/office/powerpoint/2010/main" val="2252241992"/>
      </p:ext>
    </p:extLst>
  </p:cSld>
  <p:clrMapOvr>
    <a:masterClrMapping/>
  </p:clrMapOvr>
</p:sld>
</file>

<file path=ppt/theme/theme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F8B0AEA918524F9C7920D6B663C371" ma:contentTypeVersion="14" ma:contentTypeDescription="Create a new document." ma:contentTypeScope="" ma:versionID="f1b7e37867f26bbadf41589433e36829">
  <xsd:schema xmlns:xsd="http://www.w3.org/2001/XMLSchema" xmlns:xs="http://www.w3.org/2001/XMLSchema" xmlns:p="http://schemas.microsoft.com/office/2006/metadata/properties" xmlns:ns3="e3884598-6334-41dd-8084-a9ad116ca114" xmlns:ns4="e2eeb589-0d24-46cf-8753-b27ea497333f" targetNamespace="http://schemas.microsoft.com/office/2006/metadata/properties" ma:root="true" ma:fieldsID="d0f5b427ea9598ba1906e02f5ef779d7" ns3:_="" ns4:_="">
    <xsd:import namespace="e3884598-6334-41dd-8084-a9ad116ca114"/>
    <xsd:import namespace="e2eeb589-0d24-46cf-8753-b27ea497333f"/>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884598-6334-41dd-8084-a9ad116ca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eeb589-0d24-46cf-8753-b27ea497333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3884598-6334-41dd-8084-a9ad116ca114" xsi:nil="true"/>
  </documentManagement>
</p:properties>
</file>

<file path=customXml/itemProps1.xml><?xml version="1.0" encoding="utf-8"?>
<ds:datastoreItem xmlns:ds="http://schemas.openxmlformats.org/officeDocument/2006/customXml" ds:itemID="{069A44A0-1A0D-4326-8463-7112F09D47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884598-6334-41dd-8084-a9ad116ca114"/>
    <ds:schemaRef ds:uri="e2eeb589-0d24-46cf-8753-b27ea49733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E46A00-F07F-4CF6-BFF7-4B800BB968A1}">
  <ds:schemaRefs>
    <ds:schemaRef ds:uri="http://schemas.microsoft.com/sharepoint/v3/contenttype/forms"/>
  </ds:schemaRefs>
</ds:datastoreItem>
</file>

<file path=customXml/itemProps3.xml><?xml version="1.0" encoding="utf-8"?>
<ds:datastoreItem xmlns:ds="http://schemas.openxmlformats.org/officeDocument/2006/customXml" ds:itemID="{3E112386-D940-42B4-A6FD-F85DCFD0194C}">
  <ds:schemaRef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 ds:uri="http://schemas.microsoft.com/office/2006/documentManagement/types"/>
    <ds:schemaRef ds:uri="e2eeb589-0d24-46cf-8753-b27ea497333f"/>
    <ds:schemaRef ds:uri="e3884598-6334-41dd-8084-a9ad116ca114"/>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1478</TotalTime>
  <Words>4603</Words>
  <Application>Microsoft Office PowerPoint</Application>
  <PresentationFormat>Widescreen</PresentationFormat>
  <Paragraphs>403</Paragraphs>
  <Slides>24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RAG Enhanced Assistive Software for Career Guidance </vt:lpstr>
      <vt:lpstr>Guide Approval</vt:lpstr>
      <vt:lpstr>PowerPoint Presentation</vt:lpstr>
      <vt:lpstr>PowerPoint Presentation</vt:lpstr>
      <vt:lpstr>Motivation</vt:lpstr>
      <vt:lpstr>Challenges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Current Retrieval-Augmented Generation (RAG) systems have not been widely explored for career path recommendations.   Limitations in Prior Studies:    Primary focus on educational applications.  Dependency on static datasets that lack essential details, such as user skills and  educational background.  Lack of data like user profiles  Challenge:    To introduce dynamic, personalized data in existing RAG systems.    To integrate this data into the RAG system effectively providing accurate career        guidance.  Future Research Directions:    Investigate how RAG systems can use industry trends, psychometric analysis, and   individual user profiles, to it’s advantage and provide relevant suggestions.    Aim to create personalized, data-driven career recommendations. </vt:lpstr>
      <vt:lpstr>Research Objective</vt:lpstr>
      <vt:lpstr>Problem Statement</vt:lpstr>
      <vt:lpstr>Module Description</vt:lpstr>
      <vt:lpstr>Timeline</vt:lpstr>
      <vt:lpstr>        Akhil Swarop S  – User Profile and Data Collection  Ganeshkaran M  – Knowledge Base Construction and Management   Hanish K R   – Retrieval Augmented Generation (RAG)    Hidesh Balaji C U  – Data Preprocessing and Normalization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Leaf Disease Detection using XAI and Evolutionary Algorithms</dc:title>
  <dc:creator>Hanish K R</dc:creator>
  <cp:lastModifiedBy>Hanish K R - [CB.EN.U4CSE21317]</cp:lastModifiedBy>
  <cp:revision>76</cp:revision>
  <dcterms:created xsi:type="dcterms:W3CDTF">2023-09-19T13:33:25Z</dcterms:created>
  <dcterms:modified xsi:type="dcterms:W3CDTF">2024-09-24T14:14:34Z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0x01010025F8B0AEA918524F9C7920D6B663C371</vt:lpwstr>
  </property>
</Properties>
</file>