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0" r:id="rId6"/>
    <p:sldId id="263" r:id="rId7"/>
    <p:sldId id="268" r:id="rId8"/>
    <p:sldId id="261" r:id="rId9"/>
    <p:sldId id="273" r:id="rId10"/>
    <p:sldId id="272" r:id="rId11"/>
    <p:sldId id="262" r:id="rId12"/>
    <p:sldId id="270" r:id="rId13"/>
    <p:sldId id="274" r:id="rId14"/>
    <p:sldId id="264" r:id="rId15"/>
    <p:sldId id="26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74"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B84DD0-EECD-4B71-8A02-FDA6C596827E}"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3511-A438-463D-922A-24DE5DA3DE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84DD0-EECD-4B71-8A02-FDA6C596827E}"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84DD0-EECD-4B71-8A02-FDA6C596827E}"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84DD0-EECD-4B71-8A02-FDA6C596827E}"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84DD0-EECD-4B71-8A02-FDA6C596827E}"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84DD0-EECD-4B71-8A02-FDA6C596827E}" type="datetimeFigureOut">
              <a:rPr lang="en-IN" smtClean="0"/>
              <a:t>23-12-2022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83511-A438-463D-922A-24DE5DA3DED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84DD0-EECD-4B71-8A02-FDA6C596827E}"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84DD0-EECD-4B71-8A02-FDA6C596827E}" type="datetimeFigureOut">
              <a:rPr lang="en-IN" smtClean="0"/>
              <a:t>23-12-2022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B84DD0-EECD-4B71-8A02-FDA6C596827E}" type="datetimeFigureOut">
              <a:rPr lang="en-IN" smtClean="0"/>
              <a:t>23-12-2022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B84DD0-EECD-4B71-8A02-FDA6C596827E}" type="datetimeFigureOut">
              <a:rPr lang="en-IN" smtClean="0"/>
              <a:t>23-12-2022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B84DD0-EECD-4B71-8A02-FDA6C596827E}" type="datetimeFigureOut">
              <a:rPr lang="en-IN" smtClean="0"/>
              <a:t>23-12-2022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383511-A438-463D-922A-24DE5DA3DED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84DD0-EECD-4B71-8A02-FDA6C596827E}" type="datetimeFigureOut">
              <a:rPr lang="en-IN" smtClean="0"/>
              <a:t>23-12-2022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83511-A438-463D-922A-24DE5DA3DED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B84DD0-EECD-4B71-8A02-FDA6C596827E}" type="datetimeFigureOut">
              <a:rPr lang="en-IN" smtClean="0"/>
              <a:t>23-12-2022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4383511-A438-463D-922A-24DE5DA3DED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3429" y="1769617"/>
            <a:ext cx="8825658" cy="1659383"/>
          </a:xfrm>
        </p:spPr>
        <p:txBody>
          <a:bodyPr>
            <a:normAutofit/>
          </a:bodyPr>
          <a:lstStyle/>
          <a:p>
            <a:pPr algn="ctr"/>
            <a:r>
              <a:rPr lang="en-IN" sz="6000" b="1" dirty="0">
                <a:latin typeface="Times New Roman" panose="02020603050405020304" pitchFamily="18" charset="0"/>
                <a:cs typeface="Times New Roman" panose="02020603050405020304" pitchFamily="18" charset="0"/>
              </a:rPr>
              <a:t>BIG MARKET SALES PREDICTION</a:t>
            </a:r>
          </a:p>
        </p:txBody>
      </p:sp>
      <p:sp>
        <p:nvSpPr>
          <p:cNvPr id="3" name="Subtitle 2"/>
          <p:cNvSpPr>
            <a:spLocks noGrp="1"/>
          </p:cNvSpPr>
          <p:nvPr>
            <p:ph type="subTitle" idx="1"/>
          </p:nvPr>
        </p:nvSpPr>
        <p:spPr>
          <a:xfrm>
            <a:off x="1181561" y="4065424"/>
            <a:ext cx="10795248" cy="2118049"/>
          </a:xfrm>
        </p:spPr>
        <p:txBody>
          <a:bodyPr>
            <a:normAutofit fontScale="95000"/>
          </a:bodyPr>
          <a:lstStyle/>
          <a:p>
            <a:r>
              <a:rPr lang="en-IN" dirty="0"/>
              <a:t>                                                                  </a:t>
            </a:r>
            <a:endParaRPr lang="en-IN" sz="1800" b="1" dirty="0">
              <a:latin typeface="Times New Roman" panose="02020603050405020304" pitchFamily="18" charset="0"/>
              <a:cs typeface="Times New Roman" panose="02020603050405020304" pitchFamily="18" charset="0"/>
            </a:endParaRPr>
          </a:p>
          <a:p>
            <a:pPr algn="just"/>
            <a:r>
              <a:rPr lang="en-IN" sz="2160" dirty="0" smtClean="0">
                <a:latin typeface="Times New Roman" panose="02020603050405020304" pitchFamily="18" charset="0"/>
                <a:cs typeface="Times New Roman" panose="02020603050405020304" pitchFamily="18" charset="0"/>
              </a:rPr>
              <a:t>GUIDED BY: G.SWAPNA                         </a:t>
            </a:r>
          </a:p>
          <a:p>
            <a:pPr algn="just"/>
            <a:r>
              <a:rPr lang="en-IN" sz="2160" dirty="0" smtClean="0">
                <a:latin typeface="Times New Roman" panose="02020603050405020304" pitchFamily="18" charset="0"/>
                <a:cs typeface="Times New Roman" panose="02020603050405020304" pitchFamily="18" charset="0"/>
              </a:rPr>
              <a:t>Student: Yamasani </a:t>
            </a:r>
            <a:r>
              <a:rPr lang="en-IN" sz="2160" dirty="0" err="1" smtClean="0">
                <a:latin typeface="Times New Roman" panose="02020603050405020304" pitchFamily="18" charset="0"/>
                <a:cs typeface="Times New Roman" panose="02020603050405020304" pitchFamily="18" charset="0"/>
              </a:rPr>
              <a:t>Venkata</a:t>
            </a:r>
            <a:r>
              <a:rPr lang="en-IN" sz="2160" dirty="0" smtClean="0">
                <a:latin typeface="Times New Roman" panose="02020603050405020304" pitchFamily="18" charset="0"/>
                <a:cs typeface="Times New Roman" panose="02020603050405020304" pitchFamily="18" charset="0"/>
              </a:rPr>
              <a:t> </a:t>
            </a:r>
            <a:r>
              <a:rPr lang="en-IN" sz="2160" dirty="0" err="1" smtClean="0">
                <a:latin typeface="Times New Roman" panose="02020603050405020304" pitchFamily="18" charset="0"/>
                <a:cs typeface="Times New Roman" panose="02020603050405020304" pitchFamily="18" charset="0"/>
              </a:rPr>
              <a:t>Akhil</a:t>
            </a:r>
            <a:r>
              <a:rPr lang="en-IN" sz="2160" dirty="0" smtClean="0">
                <a:latin typeface="Times New Roman" panose="02020603050405020304" pitchFamily="18" charset="0"/>
                <a:cs typeface="Times New Roman" panose="02020603050405020304" pitchFamily="18" charset="0"/>
              </a:rPr>
              <a:t> </a:t>
            </a:r>
            <a:r>
              <a:rPr lang="en-IN" sz="2160" dirty="0" err="1" smtClean="0">
                <a:latin typeface="Times New Roman" panose="02020603050405020304" pitchFamily="18" charset="0"/>
                <a:cs typeface="Times New Roman" panose="02020603050405020304" pitchFamily="18" charset="0"/>
              </a:rPr>
              <a:t>Teja</a:t>
            </a:r>
            <a:r>
              <a:rPr lang="en-IN" sz="2160" dirty="0" smtClean="0">
                <a:latin typeface="Times New Roman" panose="02020603050405020304" pitchFamily="18" charset="0"/>
                <a:cs typeface="Times New Roman" panose="02020603050405020304" pitchFamily="18" charset="0"/>
              </a:rPr>
              <a:t> Reddy</a:t>
            </a:r>
            <a:endParaRPr lang="en-IN" sz="2160" dirty="0">
              <a:latin typeface="Times New Roman" panose="02020603050405020304" pitchFamily="18" charset="0"/>
              <a:cs typeface="Times New Roman" panose="02020603050405020304" pitchFamily="18" charset="0"/>
            </a:endParaRPr>
          </a:p>
          <a:p>
            <a:pPr algn="just"/>
            <a:endParaRPr lang="en-IN" dirty="0"/>
          </a:p>
          <a:p>
            <a:endParaRPr lang="en-IN" dirty="0"/>
          </a:p>
        </p:txBody>
      </p:sp>
      <p:pic>
        <p:nvPicPr>
          <p:cNvPr id="5" name="Picture 4"/>
          <p:cNvPicPr>
            <a:picLocks noChangeAspect="1"/>
          </p:cNvPicPr>
          <p:nvPr/>
        </p:nvPicPr>
        <p:blipFill>
          <a:blip r:embed="rId2"/>
          <a:stretch>
            <a:fillRect/>
          </a:stretch>
        </p:blipFill>
        <p:spPr>
          <a:xfrm>
            <a:off x="1483430" y="334049"/>
            <a:ext cx="8825658" cy="846681"/>
          </a:xfrm>
          <a:prstGeom prst="rect">
            <a:avLst/>
          </a:prstGeom>
        </p:spPr>
      </p:pic>
      <p:sp>
        <p:nvSpPr>
          <p:cNvPr id="4" name="Text Box 3"/>
          <p:cNvSpPr txBox="1"/>
          <p:nvPr/>
        </p:nvSpPr>
        <p:spPr>
          <a:xfrm>
            <a:off x="2181860" y="1180465"/>
            <a:ext cx="7273925" cy="368300"/>
          </a:xfrm>
          <a:prstGeom prst="rect">
            <a:avLst/>
          </a:prstGeom>
          <a:noFill/>
        </p:spPr>
        <p:txBody>
          <a:bodyPr wrap="square" rtlCol="0">
            <a:spAutoFit/>
          </a:bodyPr>
          <a:lstStyle/>
          <a:p>
            <a:r>
              <a:rPr lang="en-US" sz="1800" b="1">
                <a:latin typeface="Times New Roman" panose="02020603050405020304" pitchFamily="18" charset="0"/>
                <a:cs typeface="Times New Roman" panose="02020603050405020304" pitchFamily="18" charset="0"/>
              </a:rPr>
              <a:t>Department of Computer Science &amp;Engineering-Data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4000" b="1">
                <a:latin typeface="Times New Roman" panose="02020603050405020304" pitchFamily="18" charset="0"/>
                <a:cs typeface="Times New Roman" panose="02020603050405020304" pitchFamily="18" charset="0"/>
              </a:rPr>
              <a:t>DISADVANTAGES</a:t>
            </a:r>
          </a:p>
        </p:txBody>
      </p:sp>
      <p:sp>
        <p:nvSpPr>
          <p:cNvPr id="5" name="Content Placeholder 4"/>
          <p:cNvSpPr>
            <a:spLocks noGrp="1"/>
          </p:cNvSpPr>
          <p:nvPr>
            <p:ph idx="1"/>
          </p:nvPr>
        </p:nvSpPr>
        <p:spPr/>
        <p:txBody>
          <a:bodyPr/>
          <a:lstStyle/>
          <a:p>
            <a:pPr>
              <a:buFont typeface="Wingdings" panose="05000000000000000000" charset="0"/>
              <a:buChar char="Ø"/>
            </a:pPr>
            <a:r>
              <a:rPr lang="en-IN" altLang="en-US"/>
              <a:t>Difficulty in cleaning the noisy data.</a:t>
            </a:r>
          </a:p>
          <a:p>
            <a:pPr>
              <a:buFont typeface="Wingdings" panose="05000000000000000000" charset="0"/>
              <a:buChar char="Ø"/>
            </a:pPr>
            <a:r>
              <a:rPr lang="en-IN" altLang="en-US"/>
              <a:t>Performing not well with certain algorithms.</a:t>
            </a:r>
          </a:p>
          <a:p>
            <a:pPr>
              <a:buFont typeface="Wingdings" panose="05000000000000000000" charset="0"/>
              <a:buChar char="Ø"/>
            </a:pPr>
            <a:r>
              <a:rPr lang="en-IN" altLang="en-US"/>
              <a:t>Difficulty in obtaining good accuracy.</a:t>
            </a:r>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47625"/>
            <a:ext cx="2923540" cy="9137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71312" y="282297"/>
            <a:ext cx="6649375" cy="831850"/>
          </a:xfrm>
        </p:spPr>
        <p:txBody>
          <a:bodyPr/>
          <a:lstStyle/>
          <a:p>
            <a:r>
              <a:rPr lang="en-IN" sz="4000" b="1" dirty="0">
                <a:latin typeface="Times New Roman" panose="02020603050405020304" pitchFamily="18" charset="0"/>
                <a:cs typeface="Times New Roman" panose="02020603050405020304" pitchFamily="18" charset="0"/>
              </a:rPr>
              <a:t>SYSTEM ARCHITECTURE</a:t>
            </a:r>
          </a:p>
        </p:txBody>
      </p:sp>
      <p:pic>
        <p:nvPicPr>
          <p:cNvPr id="9" name="Picture 8"/>
          <p:cNvPicPr>
            <a:picLocks noChangeAspect="1"/>
          </p:cNvPicPr>
          <p:nvPr/>
        </p:nvPicPr>
        <p:blipFill>
          <a:blip r:embed="rId2"/>
          <a:stretch>
            <a:fillRect/>
          </a:stretch>
        </p:blipFill>
        <p:spPr>
          <a:xfrm>
            <a:off x="2087733" y="1114147"/>
            <a:ext cx="7332954" cy="5191218"/>
          </a:xfrm>
          <a:prstGeom prst="rect">
            <a:avLst/>
          </a:prstGeom>
        </p:spPr>
      </p:pic>
      <p:pic>
        <p:nvPicPr>
          <p:cNvPr id="7" name="Content Placeholder 6" descr="mlrit logo"/>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en-IN" altLang="en-US" sz="4000" b="1">
                <a:latin typeface="Times New Roman" panose="02020603050405020304" pitchFamily="18" charset="0"/>
                <a:cs typeface="Times New Roman" panose="02020603050405020304" pitchFamily="18" charset="0"/>
              </a:rPr>
              <a:t>OUTPUT SCREENS</a:t>
            </a:r>
          </a:p>
        </p:txBody>
      </p:sp>
      <p:pic>
        <p:nvPicPr>
          <p:cNvPr id="7" name="Content Placeholder 6"/>
          <p:cNvPicPr>
            <a:picLocks noGrp="1" noChangeAspect="1"/>
          </p:cNvPicPr>
          <p:nvPr>
            <p:ph sz="half" idx="4294967295"/>
          </p:nvPr>
        </p:nvPicPr>
        <p:blipFill>
          <a:blip r:embed="rId2"/>
          <a:stretch>
            <a:fillRect/>
          </a:stretch>
        </p:blipFill>
        <p:spPr>
          <a:xfrm>
            <a:off x="0" y="2157413"/>
            <a:ext cx="5697538" cy="3106737"/>
          </a:xfrm>
          <a:prstGeom prst="rect">
            <a:avLst/>
          </a:prstGeom>
        </p:spPr>
      </p:pic>
      <p:pic>
        <p:nvPicPr>
          <p:cNvPr id="1026" name="Picture 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6607175" y="2266950"/>
            <a:ext cx="55848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Content Placeholder 6" descr="mlrit logo"/>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419100"/>
            <a:ext cx="55213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419100"/>
            <a:ext cx="5902487"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3438524"/>
            <a:ext cx="6284993"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991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Reliance smart</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Dmart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More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Ratnadeep</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Vijetha</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Polimeras</a:t>
            </a:r>
          </a:p>
          <a:p>
            <a:pPr marL="0" indent="0">
              <a:buFont typeface="Wingdings" panose="05000000000000000000" pitchFamily="2" charset="2"/>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88906"/>
            <a:ext cx="10058400" cy="748454"/>
          </a:xfrm>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2823920"/>
          </a:xfrm>
        </p:spPr>
        <p:txBody>
          <a:bodyPr/>
          <a:lstStyle/>
          <a:p>
            <a:pPr algn="just"/>
            <a:r>
              <a:rPr lang="en-US" sz="1800" b="0" i="0" dirty="0">
                <a:solidFill>
                  <a:srgbClr val="222222"/>
                </a:solidFill>
                <a:effectLst/>
                <a:latin typeface="Times New Roman" panose="02020603050405020304" pitchFamily="18" charset="0"/>
                <a:cs typeface="Times New Roman" panose="02020603050405020304" pitchFamily="18" charset="0"/>
              </a:rPr>
              <a:t>Most of the shopping malls / shopping centers plan to attract the customers to the store and make profit to the maximum extent by them. Once the customers enter the store then they are attracted then definitely they shop more by the special offers and obtain the desired items which are available in the favorable cost and satisfy them. If the products as per the needs of the customers are provided then it can make maximum profit the retailers can also make the changes in the operations, objectives of the store that cause loss and efficient methods can be applied to gain more profit and sales by observing the history of data the existing stores a clear idea of sales can be known like seasonality trend and randomness.</a:t>
            </a:r>
          </a:p>
          <a:p>
            <a:pPr algn="just"/>
            <a:r>
              <a:rPr lang="en-US" sz="1800" b="0" i="0" dirty="0">
                <a:solidFill>
                  <a:srgbClr val="222222"/>
                </a:solidFill>
                <a:effectLst/>
                <a:latin typeface="Times New Roman" panose="02020603050405020304" pitchFamily="18" charset="0"/>
                <a:cs typeface="Times New Roman" panose="02020603050405020304" pitchFamily="18" charset="0"/>
              </a:rPr>
              <a:t>From the above project, we have predicted the item outlets sales using different algorithms like Decision Tree Regression, K-means clustering, Random Forest Regression and displayed outputs in form of tables, small data frames and various plots of data visualization.</a:t>
            </a:r>
          </a:p>
          <a:p>
            <a:endParaRPr lang="en-IN" dirty="0"/>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2465070" y="600075"/>
            <a:ext cx="6592570" cy="50107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sz="half" idx="1"/>
          </p:nvPr>
        </p:nvSpPr>
        <p:spPr>
          <a:xfrm>
            <a:off x="1097280" y="1845945"/>
            <a:ext cx="5322570" cy="4397375"/>
          </a:xfrm>
        </p:spPr>
        <p:txBody>
          <a:bodyPr>
            <a:normAutofit fontScale="77500"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ABSTRACT</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PROBLEM DEFINITION AND SCOPE</a:t>
            </a:r>
          </a:p>
          <a:p>
            <a:pPr>
              <a:buFont typeface="Wingdings" panose="05000000000000000000" pitchFamily="2" charset="2"/>
              <a:buChar char="Ø"/>
            </a:pPr>
            <a:r>
              <a:rPr lang="en-US" altLang="en-IN" dirty="0">
                <a:latin typeface="Times New Roman" panose="02020603050405020304" pitchFamily="18" charset="0"/>
                <a:cs typeface="Times New Roman" panose="02020603050405020304" pitchFamily="18" charset="0"/>
                <a:sym typeface="+mn-ea"/>
              </a:rPr>
              <a:t>FUNCTIONAL </a:t>
            </a:r>
            <a:r>
              <a:rPr lang="en-IN" dirty="0">
                <a:latin typeface="Times New Roman" panose="02020603050405020304" pitchFamily="18" charset="0"/>
                <a:cs typeface="Times New Roman" panose="02020603050405020304" pitchFamily="18" charset="0"/>
                <a:sym typeface="+mn-ea"/>
              </a:rPr>
              <a:t>REQUIREMENTS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DISADVANTAGE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SYSTEM ARCHITECTURE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OUTPUT SCREENS</a:t>
            </a:r>
            <a:endParaRPr lang="en-US" alt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en-IN" dirty="0">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altLang="en-IN" dirty="0">
                <a:latin typeface="Times New Roman" panose="02020603050405020304" pitchFamily="18" charset="0"/>
                <a:cs typeface="Times New Roman" panose="02020603050405020304" pitchFamily="18" charset="0"/>
              </a:rPr>
              <a:t>CONCLUSION</a:t>
            </a:r>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marL="0" indent="0" algn="just">
              <a:buNone/>
            </a:pPr>
            <a:r>
              <a:rPr lang="en-US" dirty="0">
                <a:effectLst/>
                <a:latin typeface="Times New Roman" panose="02020603050405020304" pitchFamily="18" charset="0"/>
              </a:rPr>
              <a:t>The aim of the project is to predict the sales of Big Markets. The Big Market sales dataset also consists of certain attributes for each product and store. This model helps Big Market understand the properties of products and stores that play an important role in increasing their overall sales. We perform exploratory data analysis, data pre-processing and feature engineering on the dataset. The required outlets are shown as graphs in different ways and software used is </a:t>
            </a:r>
            <a:r>
              <a:rPr lang="en-US" dirty="0" err="1">
                <a:effectLst/>
                <a:latin typeface="Times New Roman" panose="02020603050405020304" pitchFamily="18" charset="0"/>
              </a:rPr>
              <a:t>jupyter</a:t>
            </a:r>
            <a:r>
              <a:rPr lang="en-US" dirty="0">
                <a:effectLst/>
                <a:latin typeface="Times New Roman" panose="02020603050405020304" pitchFamily="18" charset="0"/>
              </a:rPr>
              <a:t> notebook, libraries like </a:t>
            </a:r>
            <a:r>
              <a:rPr lang="en-US" dirty="0" err="1">
                <a:effectLst/>
                <a:latin typeface="Times New Roman" panose="02020603050405020304" pitchFamily="18" charset="0"/>
              </a:rPr>
              <a:t>numpy,pandas</a:t>
            </a:r>
            <a:r>
              <a:rPr lang="en-US" dirty="0">
                <a:effectLst/>
                <a:latin typeface="Times New Roman" panose="02020603050405020304" pitchFamily="18" charset="0"/>
              </a:rPr>
              <a:t>, </a:t>
            </a:r>
            <a:r>
              <a:rPr lang="en-US" dirty="0" err="1">
                <a:effectLst/>
                <a:latin typeface="Times New Roman" panose="02020603050405020304" pitchFamily="18" charset="0"/>
              </a:rPr>
              <a:t>seaborn,etc</a:t>
            </a:r>
            <a:r>
              <a:rPr lang="en-US" dirty="0">
                <a:effectLst/>
                <a:latin typeface="Times New Roman" panose="02020603050405020304" pitchFamily="18" charset="0"/>
              </a:rPr>
              <a:t> are imported. We compare, correlate and predict the behavior of the outlet columns.</a:t>
            </a:r>
            <a:endParaRPr lang="en-IN" dirty="0"/>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Global malls and stores chains and the increase in the number of electronic payment customers</a:t>
            </a:r>
            <a:r>
              <a:rPr lang="en-IN" altLang="en-US"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solidFill>
                  <a:srgbClr val="222222"/>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Each organization is trying to attract more customers using personalized and short-time offers</a:t>
            </a:r>
            <a:r>
              <a:rPr lang="en-IN" altLang="en-US" dirty="0">
                <a:effectLst/>
                <a:latin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dirty="0">
                <a:effectLst/>
                <a:latin typeface="Times New Roman" panose="02020603050405020304" pitchFamily="18" charset="0"/>
                <a:cs typeface="Times New Roman" panose="02020603050405020304" pitchFamily="18" charset="0"/>
              </a:rPr>
              <a:t>P</a:t>
            </a:r>
            <a:r>
              <a:rPr lang="en-US" dirty="0">
                <a:effectLst/>
                <a:latin typeface="Times New Roman" panose="02020603050405020304" pitchFamily="18" charset="0"/>
                <a:cs typeface="Times New Roman" panose="02020603050405020304" pitchFamily="18" charset="0"/>
              </a:rPr>
              <a:t>rediction of future volume of sales of every item an important asset in the planning and inventory management of every organization, transport service, etc.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altLang="en-US" dirty="0">
                <a:effectLst/>
                <a:latin typeface="Times New Roman" panose="02020603050405020304" pitchFamily="18" charset="0"/>
                <a:cs typeface="Times New Roman" panose="02020603050405020304" pitchFamily="18" charset="0"/>
              </a:rPr>
              <a:t>For analysing patterns and trends of customers purchasing</a:t>
            </a:r>
            <a:r>
              <a:rPr lang="en-US" dirty="0">
                <a:effectLst/>
                <a:latin typeface="Times New Roman" panose="02020603050405020304" pitchFamily="18" charset="0"/>
                <a:cs typeface="Times New Roman" panose="02020603050405020304" pitchFamily="18" charset="0"/>
              </a:rPr>
              <a:t> it has become possible to use sophisticated machine learning algorithms for this purpose.</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In this project we are providing prediction for the sales data of big mar</a:t>
            </a:r>
            <a:r>
              <a:rPr lang="en-IN" altLang="en-US" dirty="0">
                <a:effectLst/>
                <a:latin typeface="Times New Roman" panose="02020603050405020304" pitchFamily="18" charset="0"/>
                <a:cs typeface="Times New Roman" panose="02020603050405020304" pitchFamily="18" charset="0"/>
              </a:rPr>
              <a:t>ke</a:t>
            </a:r>
            <a:r>
              <a:rPr lang="en-US" dirty="0">
                <a:effectLst/>
                <a:latin typeface="Times New Roman" panose="02020603050405020304" pitchFamily="18" charset="0"/>
                <a:cs typeface="Times New Roman" panose="02020603050405020304" pitchFamily="18" charset="0"/>
              </a:rPr>
              <a:t>t</a:t>
            </a:r>
          </a:p>
          <a:p>
            <a:pPr algn="just">
              <a:buFont typeface="Wingdings" panose="05000000000000000000" pitchFamily="2" charset="2"/>
              <a:buChar char="Ø"/>
            </a:pPr>
            <a:r>
              <a:rPr lang="en-IN" altLang="en-US" dirty="0">
                <a:effectLst/>
                <a:latin typeface="Times New Roman" panose="02020603050405020304" pitchFamily="18" charset="0"/>
                <a:cs typeface="Times New Roman" panose="02020603050405020304" pitchFamily="18" charset="0"/>
              </a:rPr>
              <a:t>Analysing the data</a:t>
            </a:r>
            <a:r>
              <a:rPr lang="en-US" dirty="0">
                <a:effectLst/>
                <a:latin typeface="Times New Roman" panose="02020603050405020304" pitchFamily="18" charset="0"/>
                <a:cs typeface="Times New Roman" panose="02020603050405020304" pitchFamily="18" charset="0"/>
              </a:rPr>
              <a:t> in a number of </a:t>
            </a:r>
            <a:r>
              <a:rPr lang="en-IN" altLang="en-US" dirty="0">
                <a:effectLst/>
                <a:latin typeface="Times New Roman" panose="02020603050405020304" pitchFamily="18" charset="0"/>
                <a:cs typeface="Times New Roman" panose="02020603050405020304" pitchFamily="18" charset="0"/>
              </a:rPr>
              <a:t>various</a:t>
            </a:r>
            <a:r>
              <a:rPr lang="en-US" dirty="0">
                <a:effectLst/>
                <a:latin typeface="Times New Roman" panose="02020603050405020304" pitchFamily="18" charset="0"/>
                <a:cs typeface="Times New Roman" panose="02020603050405020304" pitchFamily="18" charset="0"/>
              </a:rPr>
              <a:t> stores across various location</a:t>
            </a:r>
            <a:r>
              <a:rPr lang="en-IN" altLang="en-US" dirty="0">
                <a:effectLst/>
                <a:latin typeface="Times New Roman" panose="02020603050405020304" pitchFamily="18" charset="0"/>
                <a:cs typeface="Times New Roman" panose="02020603050405020304" pitchFamily="18" charset="0"/>
              </a:rPr>
              <a:t>s</a:t>
            </a:r>
            <a:r>
              <a:rPr lang="en-US" dirty="0">
                <a:effectLst/>
                <a:latin typeface="Times New Roman" panose="02020603050405020304" pitchFamily="18" charset="0"/>
                <a:cs typeface="Times New Roman" panose="02020603050405020304" pitchFamily="18" charset="0"/>
              </a:rPr>
              <a:t> which is based on the outlets being established and their sales.</a:t>
            </a:r>
            <a:endParaRPr lang="en-IN" dirty="0">
              <a:latin typeface="Times New Roman" panose="02020603050405020304" pitchFamily="18" charset="0"/>
              <a:cs typeface="Times New Roman" panose="02020603050405020304" pitchFamily="18" charset="0"/>
            </a:endParaRPr>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424" y="905522"/>
            <a:ext cx="8872343" cy="743282"/>
          </a:xfrm>
        </p:spPr>
        <p:txBody>
          <a:bodyPr>
            <a:normAutofit/>
          </a:bodyPr>
          <a:lstStyle/>
          <a:p>
            <a:r>
              <a:rPr lang="en-IN" sz="4000" b="1" dirty="0">
                <a:latin typeface="Times New Roman" panose="02020603050405020304" pitchFamily="18" charset="0"/>
                <a:cs typeface="Times New Roman" panose="02020603050405020304" pitchFamily="18" charset="0"/>
              </a:rPr>
              <a:t>PROBLEM DEFINITION AND SCOPE</a:t>
            </a:r>
          </a:p>
        </p:txBody>
      </p:sp>
      <p:sp>
        <p:nvSpPr>
          <p:cNvPr id="3" name="Content Placeholder 2"/>
          <p:cNvSpPr>
            <a:spLocks noGrp="1"/>
          </p:cNvSpPr>
          <p:nvPr>
            <p:ph idx="1"/>
          </p:nvPr>
        </p:nvSpPr>
        <p:spPr>
          <a:xfrm>
            <a:off x="1097280" y="1845945"/>
            <a:ext cx="10058400" cy="4189730"/>
          </a:xfrm>
        </p:spPr>
        <p:txBody>
          <a:bodyPr>
            <a:normAutofit/>
          </a:bodyPr>
          <a:lstStyle/>
          <a:p>
            <a:pPr algn="just">
              <a:buFont typeface="Wingdings" panose="05000000000000000000" charset="0"/>
              <a:buChar char="Ø"/>
            </a:pPr>
            <a:r>
              <a:rPr lang="en-IN" altLang="en-US" sz="1800" dirty="0">
                <a:effectLst/>
                <a:latin typeface="Times New Roman" panose="02020603050405020304" pitchFamily="18" charset="0"/>
                <a:cs typeface="Times New Roman" panose="02020603050405020304" pitchFamily="18" charset="0"/>
              </a:rPr>
              <a:t>Analysing the data , performing Exploratory Data Analysis and finding patterns and trends inside the data.</a:t>
            </a:r>
            <a:endParaRPr lang="en-US" sz="1800" dirty="0">
              <a:effectLst/>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dirty="0">
                <a:effectLst/>
                <a:latin typeface="Times New Roman" panose="02020603050405020304" pitchFamily="18" charset="0"/>
                <a:cs typeface="Times New Roman" panose="02020603050405020304" pitchFamily="18" charset="0"/>
              </a:rPr>
              <a:t>Regression is an important machine learning model for these kinds of problems. </a:t>
            </a:r>
          </a:p>
          <a:p>
            <a:pPr algn="just">
              <a:buFont typeface="Wingdings" panose="05000000000000000000" charset="0"/>
              <a:buChar char="Ø"/>
            </a:pPr>
            <a:r>
              <a:rPr lang="en-US" sz="1800" dirty="0">
                <a:effectLst/>
                <a:latin typeface="Times New Roman" panose="02020603050405020304" pitchFamily="18" charset="0"/>
                <a:cs typeface="Times New Roman" panose="02020603050405020304" pitchFamily="18" charset="0"/>
              </a:rPr>
              <a:t>Predicting sales of a company needs </a:t>
            </a:r>
            <a:r>
              <a:rPr lang="en-IN" altLang="en-US" sz="1800" dirty="0">
                <a:effectLst/>
                <a:latin typeface="Times New Roman" panose="02020603050405020304" pitchFamily="18" charset="0"/>
                <a:cs typeface="Times New Roman" panose="02020603050405020304" pitchFamily="18" charset="0"/>
              </a:rPr>
              <a:t>sales and purchases being happened till date</a:t>
            </a:r>
            <a:r>
              <a:rPr lang="en-US" sz="1800" dirty="0">
                <a:effectLst/>
                <a:latin typeface="Times New Roman" panose="02020603050405020304" pitchFamily="18" charset="0"/>
                <a:cs typeface="Times New Roman" panose="02020603050405020304" pitchFamily="18" charset="0"/>
              </a:rPr>
              <a:t> of that company</a:t>
            </a:r>
            <a:r>
              <a:rPr lang="en-IN" altLang="en-US" sz="1800" dirty="0">
                <a:effectLst/>
                <a:latin typeface="Times New Roman" panose="02020603050405020304" pitchFamily="18" charset="0"/>
                <a:cs typeface="Times New Roman" panose="02020603050405020304" pitchFamily="18" charset="0"/>
              </a:rPr>
              <a:t>.</a:t>
            </a:r>
          </a:p>
          <a:p>
            <a:pPr algn="just">
              <a:buFont typeface="Wingdings" panose="05000000000000000000" charset="0"/>
              <a:buChar char="Ø"/>
            </a:pPr>
            <a:r>
              <a:rPr lang="en-US" sz="1800" dirty="0">
                <a:effectLst/>
                <a:latin typeface="Times New Roman" panose="02020603050405020304" pitchFamily="18" charset="0"/>
                <a:cs typeface="Times New Roman" panose="02020603050405020304" pitchFamily="18" charset="0"/>
              </a:rPr>
              <a:t> </a:t>
            </a:r>
            <a:r>
              <a:rPr lang="en-IN" altLang="en-US" sz="1800" dirty="0">
                <a:effectLst/>
                <a:latin typeface="Times New Roman" panose="02020603050405020304" pitchFamily="18" charset="0"/>
                <a:cs typeface="Times New Roman" panose="02020603050405020304" pitchFamily="18" charset="0"/>
              </a:rPr>
              <a:t>B</a:t>
            </a:r>
            <a:r>
              <a:rPr lang="en-US" sz="1800" dirty="0">
                <a:effectLst/>
                <a:latin typeface="Times New Roman" panose="02020603050405020304" pitchFamily="18" charset="0"/>
                <a:cs typeface="Times New Roman" panose="02020603050405020304" pitchFamily="18" charset="0"/>
              </a:rPr>
              <a:t>ased on that data </a:t>
            </a:r>
            <a:r>
              <a:rPr lang="en-IN" altLang="en-US" sz="1800" dirty="0">
                <a:effectLst/>
                <a:latin typeface="Times New Roman" panose="02020603050405020304" pitchFamily="18" charset="0"/>
                <a:cs typeface="Times New Roman" panose="02020603050405020304" pitchFamily="18" charset="0"/>
              </a:rPr>
              <a:t>that fits in </a:t>
            </a:r>
            <a:r>
              <a:rPr lang="en-US" sz="1800" dirty="0">
                <a:effectLst/>
                <a:latin typeface="Times New Roman" panose="02020603050405020304" pitchFamily="18" charset="0"/>
                <a:cs typeface="Times New Roman" panose="02020603050405020304" pitchFamily="18" charset="0"/>
              </a:rPr>
              <a:t>the model </a:t>
            </a:r>
            <a:r>
              <a:rPr lang="en-IN" altLang="en-US" sz="1800" dirty="0">
                <a:effectLst/>
                <a:latin typeface="Times New Roman" panose="02020603050405020304" pitchFamily="18" charset="0"/>
                <a:cs typeface="Times New Roman" panose="02020603050405020304" pitchFamily="18" charset="0"/>
              </a:rPr>
              <a:t>we </a:t>
            </a:r>
            <a:r>
              <a:rPr lang="en-US" sz="1800" dirty="0">
                <a:effectLst/>
                <a:latin typeface="Times New Roman" panose="02020603050405020304" pitchFamily="18" charset="0"/>
                <a:cs typeface="Times New Roman" panose="02020603050405020304" pitchFamily="18" charset="0"/>
              </a:rPr>
              <a:t>can predict the sales of that company or product. </a:t>
            </a:r>
          </a:p>
          <a:p>
            <a:pPr algn="just">
              <a:buFont typeface="Wingdings" panose="05000000000000000000" charset="0"/>
              <a:buChar char="Ø"/>
            </a:pPr>
            <a:r>
              <a:rPr lang="en-US" sz="1800" dirty="0">
                <a:effectLst/>
                <a:latin typeface="Times New Roman" panose="02020603050405020304" pitchFamily="18" charset="0"/>
                <a:cs typeface="Times New Roman" panose="02020603050405020304" pitchFamily="18" charset="0"/>
              </a:rPr>
              <a:t>So, in this research project we will analyze the sales</a:t>
            </a:r>
            <a:r>
              <a:rPr lang="en-IN" altLang="en-US" sz="1800" dirty="0">
                <a:effectLst/>
                <a:latin typeface="Times New Roman" panose="02020603050405020304" pitchFamily="18" charset="0"/>
                <a:cs typeface="Times New Roman" panose="02020603050405020304" pitchFamily="18" charset="0"/>
              </a:rPr>
              <a:t>, product information, location types, item mrp etc of</a:t>
            </a:r>
            <a:r>
              <a:rPr lang="en-US" sz="1800" dirty="0">
                <a:effectLst/>
                <a:latin typeface="Times New Roman" panose="02020603050405020304" pitchFamily="18" charset="0"/>
                <a:cs typeface="Times New Roman" panose="02020603050405020304" pitchFamily="18" charset="0"/>
              </a:rPr>
              <a:t> a company and will predict the sales of the company for a specific product. </a:t>
            </a:r>
          </a:p>
          <a:p>
            <a:pPr algn="just">
              <a:buFont typeface="Wingdings" panose="05000000000000000000" charset="0"/>
              <a:buChar char="Ø"/>
            </a:pPr>
            <a:r>
              <a:rPr lang="en-US" sz="1800" dirty="0">
                <a:effectLst/>
                <a:latin typeface="Times New Roman" panose="02020603050405020304" pitchFamily="18" charset="0"/>
                <a:cs typeface="Times New Roman" panose="02020603050405020304" pitchFamily="18" charset="0"/>
              </a:rPr>
              <a:t>For this kind of project of sales predict, we will apply the Random Forest regressor, decision tree, K-Means Clustering and evaluate the result based on the training and validation set of the data.</a:t>
            </a:r>
          </a:p>
          <a:p>
            <a:pPr algn="just">
              <a:buFont typeface="Wingdings" panose="05000000000000000000" charset="0"/>
              <a:buChar char="Ø"/>
            </a:pPr>
            <a:r>
              <a:rPr lang="en-IN" altLang="en-US" sz="1800" dirty="0">
                <a:effectLst/>
                <a:latin typeface="Times New Roman" panose="02020603050405020304" pitchFamily="18" charset="0"/>
                <a:cs typeface="Times New Roman" panose="02020603050405020304" pitchFamily="18" charset="0"/>
              </a:rPr>
              <a:t>Using test dataset will predict sales of company data and identify their profits.</a:t>
            </a:r>
          </a:p>
          <a:p>
            <a:pPr marL="0" indent="0" algn="just">
              <a:buFont typeface="Wingdings" panose="05000000000000000000" charset="0"/>
              <a:buNone/>
            </a:pPr>
            <a:endParaRPr lang="en-IN" sz="1800"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IN" dirty="0"/>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220" y="1012054"/>
            <a:ext cx="8185200" cy="736847"/>
          </a:xfrm>
        </p:spPr>
        <p:txBody>
          <a:bodyPr>
            <a:noAutofit/>
          </a:bodyPr>
          <a:lstStyle/>
          <a:p>
            <a:r>
              <a:rPr lang="en-US" altLang="en-IN" sz="4000" b="1" dirty="0">
                <a:latin typeface="Times New Roman" panose="02020603050405020304" pitchFamily="18" charset="0"/>
                <a:cs typeface="Times New Roman" panose="02020603050405020304" pitchFamily="18" charset="0"/>
              </a:rPr>
              <a:t>FUNCTIONAL </a:t>
            </a:r>
            <a:r>
              <a:rPr lang="en-IN" sz="4000" b="1" dirty="0">
                <a:latin typeface="Times New Roman" panose="02020603050405020304" pitchFamily="18" charset="0"/>
                <a:cs typeface="Times New Roman" panose="02020603050405020304" pitchFamily="18" charset="0"/>
              </a:rPr>
              <a:t>REQUIREMENTS</a:t>
            </a:r>
          </a:p>
        </p:txBody>
      </p:sp>
      <p:sp>
        <p:nvSpPr>
          <p:cNvPr id="3" name="Content Placeholder 2"/>
          <p:cNvSpPr>
            <a:spLocks noGrp="1"/>
          </p:cNvSpPr>
          <p:nvPr>
            <p:ph idx="1"/>
          </p:nvPr>
        </p:nvSpPr>
        <p:spPr>
          <a:xfrm>
            <a:off x="1225120" y="1748901"/>
            <a:ext cx="5953371" cy="2851271"/>
          </a:xfrm>
        </p:spPr>
        <p:txBody>
          <a:bodyPr/>
          <a:lstStyle/>
          <a:p>
            <a:pPr marL="0" lvl="0" indent="0">
              <a:spcBef>
                <a:spcPts val="355"/>
              </a:spcBef>
              <a:buNone/>
            </a:pPr>
            <a:r>
              <a:rPr lang="en-US" sz="1600" b="1" spc="-20" dirty="0">
                <a:effectLst/>
                <a:latin typeface="Times New Roman" panose="02020603050405020304" pitchFamily="18" charset="0"/>
              </a:rPr>
              <a:t>HARDWARE</a:t>
            </a:r>
            <a:r>
              <a:rPr lang="en-US" sz="1600" b="1" spc="-40" dirty="0">
                <a:effectLst/>
                <a:latin typeface="Times New Roman" panose="02020603050405020304" pitchFamily="18" charset="0"/>
              </a:rPr>
              <a:t> </a:t>
            </a:r>
            <a:r>
              <a:rPr lang="en-US" sz="1600" b="1" spc="-20" dirty="0">
                <a:effectLst/>
                <a:latin typeface="Times New Roman" panose="02020603050405020304" pitchFamily="18" charset="0"/>
              </a:rPr>
              <a:t>REQUIREMENTS</a:t>
            </a:r>
          </a:p>
          <a:p>
            <a:pPr lvl="1" algn="l">
              <a:spcBef>
                <a:spcPts val="260"/>
              </a:spcBef>
              <a:buFont typeface="Wingdings" panose="05000000000000000000" pitchFamily="2" charset="2"/>
              <a:buChar char="§"/>
            </a:pPr>
            <a:r>
              <a:rPr lang="en-US" dirty="0">
                <a:effectLst/>
                <a:latin typeface="Times New Roman" panose="02020603050405020304" pitchFamily="18" charset="0"/>
              </a:rPr>
              <a:t>Ram</a:t>
            </a:r>
            <a:r>
              <a:rPr lang="en-US" spc="-45" dirty="0">
                <a:effectLst/>
                <a:latin typeface="Times New Roman" panose="02020603050405020304" pitchFamily="18" charset="0"/>
              </a:rPr>
              <a:t> </a:t>
            </a:r>
            <a:r>
              <a:rPr lang="en-US" dirty="0">
                <a:effectLst/>
                <a:latin typeface="Times New Roman" panose="02020603050405020304" pitchFamily="18" charset="0"/>
              </a:rPr>
              <a:t>–</a:t>
            </a:r>
            <a:r>
              <a:rPr lang="en-US" spc="-5" dirty="0">
                <a:effectLst/>
                <a:latin typeface="Times New Roman" panose="02020603050405020304" pitchFamily="18" charset="0"/>
              </a:rPr>
              <a:t> </a:t>
            </a:r>
            <a:r>
              <a:rPr lang="en-US" dirty="0">
                <a:effectLst/>
                <a:latin typeface="Times New Roman" panose="02020603050405020304" pitchFamily="18" charset="0"/>
              </a:rPr>
              <a:t>4GB</a:t>
            </a:r>
          </a:p>
          <a:p>
            <a:pPr lvl="1" algn="l">
              <a:spcBef>
                <a:spcPts val="300"/>
              </a:spcBef>
              <a:buFont typeface="Wingdings" panose="05000000000000000000" pitchFamily="2" charset="2"/>
              <a:buChar char="§"/>
            </a:pPr>
            <a:r>
              <a:rPr lang="en-US" dirty="0">
                <a:effectLst/>
                <a:latin typeface="Times New Roman" panose="02020603050405020304" pitchFamily="18" charset="0"/>
              </a:rPr>
              <a:t>Hard</a:t>
            </a:r>
            <a:r>
              <a:rPr lang="en-US" spc="-65" dirty="0">
                <a:effectLst/>
                <a:latin typeface="Times New Roman" panose="02020603050405020304" pitchFamily="18" charset="0"/>
              </a:rPr>
              <a:t> </a:t>
            </a:r>
            <a:r>
              <a:rPr lang="en-US" dirty="0">
                <a:effectLst/>
                <a:latin typeface="Times New Roman" panose="02020603050405020304" pitchFamily="18" charset="0"/>
              </a:rPr>
              <a:t>Disk</a:t>
            </a:r>
          </a:p>
          <a:p>
            <a:pPr lvl="1" algn="l">
              <a:spcBef>
                <a:spcPts val="275"/>
              </a:spcBef>
              <a:buFont typeface="Wingdings" panose="05000000000000000000" pitchFamily="2" charset="2"/>
              <a:buChar char="§"/>
            </a:pPr>
            <a:r>
              <a:rPr lang="en-US" dirty="0">
                <a:effectLst/>
                <a:latin typeface="Times New Roman" panose="02020603050405020304" pitchFamily="18" charset="0"/>
              </a:rPr>
              <a:t>Processor</a:t>
            </a:r>
          </a:p>
          <a:p>
            <a:pPr marL="0" marR="0" indent="0">
              <a:spcBef>
                <a:spcPts val="30"/>
              </a:spcBef>
              <a:spcAft>
                <a:spcPts val="0"/>
              </a:spcAft>
              <a:buNone/>
            </a:pPr>
            <a:r>
              <a:rPr lang="en-US" sz="1100" dirty="0">
                <a:effectLst/>
                <a:latin typeface="Times New Roman" panose="02020603050405020304" pitchFamily="18" charset="0"/>
              </a:rPr>
              <a:t> </a:t>
            </a:r>
            <a:endParaRPr lang="en-US" sz="1200" dirty="0">
              <a:effectLst/>
              <a:latin typeface="Times New Roman" panose="02020603050405020304" pitchFamily="18" charset="0"/>
            </a:endParaRPr>
          </a:p>
          <a:p>
            <a:pPr marL="0" lvl="0" indent="0" algn="l">
              <a:spcBef>
                <a:spcPts val="0"/>
              </a:spcBef>
              <a:buNone/>
            </a:pPr>
            <a:r>
              <a:rPr lang="en-US" sz="1600" b="1" spc="-20" dirty="0">
                <a:effectLst/>
                <a:latin typeface="Times New Roman" panose="02020603050405020304" pitchFamily="18" charset="0"/>
              </a:rPr>
              <a:t>SOFTWARE</a:t>
            </a:r>
            <a:r>
              <a:rPr lang="en-US" sz="1600" b="1" spc="-50" dirty="0">
                <a:effectLst/>
                <a:latin typeface="Times New Roman" panose="02020603050405020304" pitchFamily="18" charset="0"/>
              </a:rPr>
              <a:t> </a:t>
            </a:r>
            <a:r>
              <a:rPr lang="en-US" sz="1600" b="1" spc="-20" dirty="0">
                <a:effectLst/>
                <a:latin typeface="Times New Roman" panose="02020603050405020304" pitchFamily="18" charset="0"/>
              </a:rPr>
              <a:t>REQUIREMENTS  </a:t>
            </a:r>
          </a:p>
          <a:p>
            <a:pPr lvl="1">
              <a:buFont typeface="Wingdings" panose="05000000000000000000" pitchFamily="2" charset="2"/>
              <a:buChar char="§"/>
            </a:pPr>
            <a:r>
              <a:rPr lang="en-IN" sz="1600" dirty="0">
                <a:effectLst/>
                <a:latin typeface="Times New Roman" panose="02020603050405020304" pitchFamily="18" charset="0"/>
                <a:cs typeface="Times New Roman" panose="02020603050405020304" pitchFamily="18" charset="0"/>
              </a:rPr>
              <a:t>Python </a:t>
            </a:r>
            <a:endParaRPr lang="en-I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600" dirty="0" err="1">
                <a:effectLst/>
                <a:latin typeface="Times New Roman" panose="02020603050405020304" pitchFamily="18" charset="0"/>
                <a:cs typeface="Times New Roman" panose="02020603050405020304" pitchFamily="18" charset="0"/>
              </a:rPr>
              <a:t>Jupyter</a:t>
            </a:r>
            <a:r>
              <a:rPr lang="en-IN" sz="1600" dirty="0">
                <a:effectLst/>
                <a:latin typeface="Times New Roman" panose="02020603050405020304" pitchFamily="18" charset="0"/>
                <a:cs typeface="Times New Roman" panose="02020603050405020304" pitchFamily="18" charset="0"/>
              </a:rPr>
              <a:t> Notebook </a:t>
            </a:r>
            <a:endParaRPr lang="en-IN"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600" dirty="0" err="1">
                <a:effectLst/>
                <a:latin typeface="Times New Roman" panose="02020603050405020304" pitchFamily="18" charset="0"/>
                <a:cs typeface="Times New Roman" panose="02020603050405020304" pitchFamily="18" charset="0"/>
              </a:rPr>
              <a:t>DataLore</a:t>
            </a:r>
            <a:endParaRPr lang="en-IN" sz="1600" dirty="0">
              <a:latin typeface="Times New Roman" panose="02020603050405020304" pitchFamily="18" charset="0"/>
              <a:cs typeface="Times New Roman" panose="02020603050405020304" pitchFamily="18" charset="0"/>
            </a:endParaRPr>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p:txBody>
          <a:bodyPr/>
          <a:lstStyle/>
          <a:p>
            <a:pPr>
              <a:buFont typeface="Wingdings" panose="05000000000000000000" charset="0"/>
              <a:buChar char="Ø"/>
            </a:pPr>
            <a:r>
              <a:rPr lang="en-IN" altLang="en-US"/>
              <a:t>Existing system involves visualising single columns.</a:t>
            </a:r>
          </a:p>
          <a:p>
            <a:pPr>
              <a:buFont typeface="Wingdings" panose="05000000000000000000" charset="0"/>
              <a:buChar char="Ø"/>
            </a:pPr>
            <a:r>
              <a:rPr lang="en-IN" altLang="en-US"/>
              <a:t>Previously linear regression and random forest are more often used for predicting target variable.</a:t>
            </a:r>
          </a:p>
          <a:p>
            <a:pPr>
              <a:buFont typeface="Wingdings" panose="05000000000000000000" charset="0"/>
              <a:buChar char="Ø"/>
            </a:pPr>
            <a:r>
              <a:rPr lang="en-IN" altLang="en-US"/>
              <a:t>It uses general visualization libraries.</a:t>
            </a:r>
          </a:p>
          <a:p>
            <a:pPr>
              <a:buFont typeface="Wingdings" panose="05000000000000000000" charset="0"/>
              <a:buChar char="Ø"/>
            </a:pPr>
            <a:endParaRPr lang="en-IN" altLang="en-US"/>
          </a:p>
          <a:p>
            <a:pPr>
              <a:buFont typeface="Wingdings" panose="05000000000000000000" charset="0"/>
              <a:buChar char="Ø"/>
            </a:pPr>
            <a:endParaRPr lang="en-IN" altLang="en-US"/>
          </a:p>
        </p:txBody>
      </p:sp>
      <p:pic>
        <p:nvPicPr>
          <p:cNvPr id="7" name="Content Placeholder 6" descr="mlrit logo"/>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pPr marL="0" indent="0">
              <a:buNone/>
            </a:pPr>
            <a:r>
              <a:rPr lang="en-US" dirty="0">
                <a:effectLst/>
                <a:latin typeface="Times New Roman" panose="02020603050405020304" pitchFamily="18" charset="0"/>
                <a:cs typeface="Times New Roman" panose="02020603050405020304" pitchFamily="18" charset="0"/>
              </a:rPr>
              <a:t>We will explore the problem in following stages: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Data Exploration — looking at categorical and continuous feature summaries and making inferences about the data.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Data Cleaning — imputing missing values in the data and checking for outliers.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Feature Engineering — modifying existing variables and creating new ones for analysis.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Model Building — making predictive models on the data</a:t>
            </a:r>
            <a:r>
              <a:rPr lang="en-US" sz="1800" dirty="0">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Prediction </a:t>
            </a:r>
            <a:r>
              <a:rPr lang="en-US" dirty="0">
                <a:effectLst/>
                <a:latin typeface="Times New Roman" panose="02020603050405020304" pitchFamily="18" charset="0"/>
                <a:cs typeface="Times New Roman" panose="02020603050405020304" pitchFamily="18" charset="0"/>
                <a:sym typeface="+mn-ea"/>
              </a:rPr>
              <a:t>—</a:t>
            </a:r>
            <a:r>
              <a:rPr lang="en-IN" altLang="en-US" dirty="0">
                <a:effectLst/>
                <a:latin typeface="Times New Roman" panose="02020603050405020304" pitchFamily="18" charset="0"/>
                <a:cs typeface="Times New Roman" panose="02020603050405020304" pitchFamily="18" charset="0"/>
                <a:sym typeface="+mn-ea"/>
              </a:rPr>
              <a:t> Predicting outlet sales for respective outlet. Predicting the sales for newly entered data without target variable.</a:t>
            </a:r>
          </a:p>
        </p:txBody>
      </p:sp>
      <p:pic>
        <p:nvPicPr>
          <p:cNvPr id="7" name="Content Placeholder 6" descr="mlrit logo"/>
          <p:cNvPicPr>
            <a:picLocks noGrp="1" noChangeAspect="1"/>
          </p:cNvPicPr>
          <p:nvPr>
            <p:ph sz="half" idx="2"/>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sz="4000" b="1">
                <a:latin typeface="Times New Roman" panose="02020603050405020304" pitchFamily="18" charset="0"/>
                <a:cs typeface="Times New Roman" panose="02020603050405020304" pitchFamily="18" charset="0"/>
              </a:rPr>
              <a:t>ADVANTAGES</a:t>
            </a:r>
          </a:p>
        </p:txBody>
      </p:sp>
      <p:sp>
        <p:nvSpPr>
          <p:cNvPr id="5" name="Content Placeholder 4"/>
          <p:cNvSpPr>
            <a:spLocks noGrp="1"/>
          </p:cNvSpPr>
          <p:nvPr>
            <p:ph idx="1"/>
          </p:nvPr>
        </p:nvSpPr>
        <p:spPr/>
        <p:txBody>
          <a:bodyPr/>
          <a:lstStyle/>
          <a:p>
            <a:pPr>
              <a:buFont typeface="Wingdings" panose="05000000000000000000" charset="0"/>
              <a:buChar char="Ø"/>
            </a:pPr>
            <a:r>
              <a:rPr lang="en-IN" altLang="en-US"/>
              <a:t>Easy representation with help of clustering algorithms.</a:t>
            </a:r>
          </a:p>
          <a:p>
            <a:pPr>
              <a:buFont typeface="Wingdings" panose="05000000000000000000" charset="0"/>
              <a:buChar char="Ø"/>
            </a:pPr>
            <a:r>
              <a:rPr lang="en-IN" altLang="en-US"/>
              <a:t>Can predict the sales for newly entered data.</a:t>
            </a:r>
          </a:p>
          <a:p>
            <a:pPr>
              <a:buFont typeface="Wingdings" panose="05000000000000000000" charset="0"/>
              <a:buChar char="Ø"/>
            </a:pPr>
            <a:r>
              <a:rPr lang="en-IN" altLang="en-US"/>
              <a:t>Easy representation.</a:t>
            </a:r>
          </a:p>
          <a:p>
            <a:pPr>
              <a:buFont typeface="Wingdings" panose="05000000000000000000" charset="0"/>
              <a:buChar char="Ø"/>
            </a:pPr>
            <a:r>
              <a:rPr lang="en-IN" altLang="en-US"/>
              <a:t>Performing exploratory data analysis</a:t>
            </a:r>
          </a:p>
          <a:p>
            <a:pPr>
              <a:buFont typeface="Wingdings" panose="05000000000000000000" charset="0"/>
              <a:buChar char="Ø"/>
            </a:pPr>
            <a:endParaRPr lang="en-IN" altLang="en-US"/>
          </a:p>
        </p:txBody>
      </p:sp>
      <p:pic>
        <p:nvPicPr>
          <p:cNvPr id="7" name="Content Placeholder 6" descr="mlrit logo"/>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9268460" y="0"/>
            <a:ext cx="2923540" cy="913765"/>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TotalTime>
  <Words>807</Words>
  <Application>Microsoft Office PowerPoint</Application>
  <PresentationFormat>Custom</PresentationFormat>
  <Paragraphs>78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BIG MARKET SALES PREDICTION</vt:lpstr>
      <vt:lpstr>CONTENTS</vt:lpstr>
      <vt:lpstr>ABSTRACT</vt:lpstr>
      <vt:lpstr>INTRODUCTION</vt:lpstr>
      <vt:lpstr>PROBLEM DEFINITION AND SCOPE</vt:lpstr>
      <vt:lpstr>FUNCTIONAL REQUIREMENTS</vt:lpstr>
      <vt:lpstr>EXISTING SYSTEM</vt:lpstr>
      <vt:lpstr>PROPOSED SYSTEM</vt:lpstr>
      <vt:lpstr>ADVANTAGES</vt:lpstr>
      <vt:lpstr>DISADVANTAGES</vt:lpstr>
      <vt:lpstr>SYSTEM ARCHITECTURE</vt:lpstr>
      <vt:lpstr>OUTPUT SCREENS</vt:lpstr>
      <vt:lpstr>PowerPoint Presentation</vt:lpstr>
      <vt:lpstr>APPLICATIONS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MARKET SALES PREDICTION</dc:title>
  <dc:creator>tanneru dikshitha</dc:creator>
  <cp:lastModifiedBy>welcome</cp:lastModifiedBy>
  <cp:revision>21</cp:revision>
  <dcterms:created xsi:type="dcterms:W3CDTF">2022-12-02T09:23:00Z</dcterms:created>
  <dcterms:modified xsi:type="dcterms:W3CDTF">2022-12-22T19:44:22Z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45CBAC987B5E40FCA4A9B700B9147411</vt:lpwstr>
  </property>
  <property fmtid="{D5CDD505-2E9C-101B-9397-08002B2CF9AE}" pid="3" name="KSOProductBuildVer">
    <vt:lpwstr>1033-11.2.0.11440</vt:lpwstr>
  </property>
</Properties>
</file>