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8"/>
  </p:notesMasterIdLst>
  <p:sldIdLst>
    <p:sldId id="283" r:id="rId2"/>
    <p:sldId id="282" r:id="rId3"/>
    <p:sldId id="267" r:id="rId4"/>
    <p:sldId id="257" r:id="rId5"/>
    <p:sldId id="266" r:id="rId6"/>
    <p:sldId id="269" r:id="rId7"/>
    <p:sldId id="273" r:id="rId8"/>
    <p:sldId id="284" r:id="rId9"/>
    <p:sldId id="276" r:id="rId10"/>
    <p:sldId id="277" r:id="rId11"/>
    <p:sldId id="278" r:id="rId12"/>
    <p:sldId id="279" r:id="rId13"/>
    <p:sldId id="285" r:id="rId14"/>
    <p:sldId id="270" r:id="rId15"/>
    <p:sldId id="264" r:id="rId16"/>
    <p:sldId id="286" r:id="rId17"/>
    <p:sldId id="287" r:id="rId18"/>
    <p:sldId id="288" r:id="rId19"/>
    <p:sldId id="289" r:id="rId20"/>
    <p:sldId id="271" r:id="rId21"/>
    <p:sldId id="290" r:id="rId22"/>
    <p:sldId id="291" r:id="rId23"/>
    <p:sldId id="272" r:id="rId24"/>
    <p:sldId id="280" r:id="rId25"/>
    <p:sldId id="28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6"/>
    <p:restoredTop sz="94695"/>
  </p:normalViewPr>
  <p:slideViewPr>
    <p:cSldViewPr snapToGrid="0">
      <p:cViewPr varScale="1">
        <p:scale>
          <a:sx n="73" d="100"/>
          <a:sy n="73"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8E0F0-FBED-CE45-B275-BDD489DF3C9B}"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9EE75-F760-0448-B4C5-1E8345BB4E02}" type="slidenum">
              <a:rPr lang="en-US" smtClean="0"/>
              <a:t>‹#›</a:t>
            </a:fld>
            <a:endParaRPr lang="en-US"/>
          </a:p>
        </p:txBody>
      </p:sp>
    </p:spTree>
    <p:extLst>
      <p:ext uri="{BB962C8B-B14F-4D97-AF65-F5344CB8AC3E}">
        <p14:creationId xmlns:p14="http://schemas.microsoft.com/office/powerpoint/2010/main" val="119018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F9EE75-F760-0448-B4C5-1E8345BB4E02}" type="slidenum">
              <a:rPr lang="en-US" smtClean="0"/>
              <a:t>18</a:t>
            </a:fld>
            <a:endParaRPr lang="en-US"/>
          </a:p>
        </p:txBody>
      </p:sp>
    </p:spTree>
    <p:extLst>
      <p:ext uri="{BB962C8B-B14F-4D97-AF65-F5344CB8AC3E}">
        <p14:creationId xmlns:p14="http://schemas.microsoft.com/office/powerpoint/2010/main" val="129964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02C8-09C6-4B0E-8823-2DF5090F77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F9906D-B1AC-45BF-93C2-6A8D4B03B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2E35C6-C7A6-4F7A-805A-034C5D9CB3E9}"/>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a:extLst>
              <a:ext uri="{FF2B5EF4-FFF2-40B4-BE49-F238E27FC236}">
                <a16:creationId xmlns:a16="http://schemas.microsoft.com/office/drawing/2014/main" id="{71CC966E-F721-4D58-9EE0-9E1EF3CCB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36A4F-70A8-46DA-9398-AEE63FEC8AF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665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FC03-2CA7-4A2F-8034-C608544C2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1C23A-3304-4442-9080-218FC25342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E0600-F0DE-49F7-92F3-C197B8BFC4B0}"/>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a:extLst>
              <a:ext uri="{FF2B5EF4-FFF2-40B4-BE49-F238E27FC236}">
                <a16:creationId xmlns:a16="http://schemas.microsoft.com/office/drawing/2014/main" id="{69995F2D-9929-4B8C-84C8-F506C48C1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4FC5C-C083-4771-80F8-86204C6957D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8223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42547-E49A-40F2-936E-A7E1342781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B9DE3B-C37A-4E8F-8F94-48B2A844C3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EBC72-359F-4E4D-9446-E98ED9A34DBC}"/>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a:extLst>
              <a:ext uri="{FF2B5EF4-FFF2-40B4-BE49-F238E27FC236}">
                <a16:creationId xmlns:a16="http://schemas.microsoft.com/office/drawing/2014/main" id="{FEF4327D-4A4A-41E2-A24D-92A5A2ECE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C657D-1EE9-4ED5-81DA-9D9420B69CD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557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C457-CFDC-41D5-B017-294B3F831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B6A19-367E-4B11-8268-AC40DAF905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AD5A8-E46D-4FA5-AEA0-1B19BB81B107}"/>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a:extLst>
              <a:ext uri="{FF2B5EF4-FFF2-40B4-BE49-F238E27FC236}">
                <a16:creationId xmlns:a16="http://schemas.microsoft.com/office/drawing/2014/main" id="{DC31FF2C-50ED-4BDD-AA0B-964C7C628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37BDE-3F0B-4DE2-AC4B-09CE43301AD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687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EE96-F87E-4BBD-BB7F-AE5B7299D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1DA8A7-B82E-4845-A337-572DB858E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2DEC00-AEA3-4C9E-83DD-308F724D373D}"/>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5" name="Footer Placeholder 4">
            <a:extLst>
              <a:ext uri="{FF2B5EF4-FFF2-40B4-BE49-F238E27FC236}">
                <a16:creationId xmlns:a16="http://schemas.microsoft.com/office/drawing/2014/main" id="{CCA2B697-CBAA-463D-8B64-930B9373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0358D-DA33-4A66-964C-00601006BE9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156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903B-2956-48A7-AD6E-1758AE734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F3D77-B297-4DCD-960F-9132BAE274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421ADB-ED73-4ABA-8737-8AD44D2350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165EA-C3AD-440A-BC50-B8FF86329527}"/>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6" name="Footer Placeholder 5">
            <a:extLst>
              <a:ext uri="{FF2B5EF4-FFF2-40B4-BE49-F238E27FC236}">
                <a16:creationId xmlns:a16="http://schemas.microsoft.com/office/drawing/2014/main" id="{AA036F60-B64F-4E79-99CB-72E6E7C82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06013-F12C-4D5C-A682-0D24727BC29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0265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E724-A7F0-4D84-9E33-A1CA3446EE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12B4DF-9932-4F17-85CF-18456CEAA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1CBD3C-5AEA-46A2-813D-078F9A2DD1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DC9A1C-2313-4840-AEE2-9173E4C68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AA8B82-54F2-4000-9DDF-D78F63F147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EE980-75F3-448A-9071-F2C8955B0DDA}"/>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8" name="Footer Placeholder 7">
            <a:extLst>
              <a:ext uri="{FF2B5EF4-FFF2-40B4-BE49-F238E27FC236}">
                <a16:creationId xmlns:a16="http://schemas.microsoft.com/office/drawing/2014/main" id="{B926680B-7CF4-46DE-83D6-5E4B17FEE4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4C469B-DEA0-4F8B-8752-2E973AE39B56}"/>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1086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F5E3-F7AE-49ED-AE44-7F0A755704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E8668-E2E4-49EF-AD1A-C5E21F155D1A}"/>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4" name="Footer Placeholder 3">
            <a:extLst>
              <a:ext uri="{FF2B5EF4-FFF2-40B4-BE49-F238E27FC236}">
                <a16:creationId xmlns:a16="http://schemas.microsoft.com/office/drawing/2014/main" id="{02F36CE9-F077-4730-8345-40027704C5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778DE3-E785-4117-93D4-F5A53A702EEF}"/>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295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7C535-8E02-40B6-9EE9-CEBC7D30CB95}"/>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3" name="Footer Placeholder 2">
            <a:extLst>
              <a:ext uri="{FF2B5EF4-FFF2-40B4-BE49-F238E27FC236}">
                <a16:creationId xmlns:a16="http://schemas.microsoft.com/office/drawing/2014/main" id="{04D893A4-149E-427C-ADAF-7BAFF3EEC8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B776ED-6259-4000-9DF4-90BF6D270327}"/>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2696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9D4D-66DC-47CD-A76E-BFF02BF23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7208B-9C82-4E12-8244-25CA85EEC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F3EE17-582A-44D8-BC82-4BB6071EC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06CEA-D8A4-4C30-99D0-D4827DF100C4}"/>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6" name="Footer Placeholder 5">
            <a:extLst>
              <a:ext uri="{FF2B5EF4-FFF2-40B4-BE49-F238E27FC236}">
                <a16:creationId xmlns:a16="http://schemas.microsoft.com/office/drawing/2014/main" id="{B5711F6F-E16F-41B2-B9FF-F61CEC2D9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37B40-DB91-4BA9-9783-CCE45D07DDE0}"/>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594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9035-B1C7-4590-ADB1-0360CB3CB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330D9E-2B88-49FE-89E1-5ABACDC670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3EE0B9-B2A8-4736-AE06-962BA569F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11EAB2-CBB2-49CE-903C-7BBCDF04CD46}"/>
              </a:ext>
            </a:extLst>
          </p:cNvPr>
          <p:cNvSpPr>
            <a:spLocks noGrp="1"/>
          </p:cNvSpPr>
          <p:nvPr>
            <p:ph type="dt" sz="half" idx="10"/>
          </p:nvPr>
        </p:nvSpPr>
        <p:spPr/>
        <p:txBody>
          <a:bodyPr/>
          <a:lstStyle/>
          <a:p>
            <a:fld id="{846CE7D5-CF57-46EF-B807-FDD0502418D4}" type="datetimeFigureOut">
              <a:rPr lang="en-US" smtClean="0"/>
              <a:t>1/21/2019</a:t>
            </a:fld>
            <a:endParaRPr lang="en-US"/>
          </a:p>
        </p:txBody>
      </p:sp>
      <p:sp>
        <p:nvSpPr>
          <p:cNvPr id="6" name="Footer Placeholder 5">
            <a:extLst>
              <a:ext uri="{FF2B5EF4-FFF2-40B4-BE49-F238E27FC236}">
                <a16:creationId xmlns:a16="http://schemas.microsoft.com/office/drawing/2014/main" id="{B9623DC8-604E-4A38-81BB-59CCA87E0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C8DF4-F9B2-4C91-8C56-AE4D3DE14902}"/>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7162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B6D7B-819A-41B4-94BF-18BE5954AD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EFD20-0FDC-4094-92DC-D79599153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BA58A-4A1C-4E27-AAFA-3834400A2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1/21/2019</a:t>
            </a:fld>
            <a:endParaRPr lang="en-US"/>
          </a:p>
        </p:txBody>
      </p:sp>
      <p:sp>
        <p:nvSpPr>
          <p:cNvPr id="5" name="Footer Placeholder 4">
            <a:extLst>
              <a:ext uri="{FF2B5EF4-FFF2-40B4-BE49-F238E27FC236}">
                <a16:creationId xmlns:a16="http://schemas.microsoft.com/office/drawing/2014/main" id="{863705E4-42DF-4755-8434-BAD9F97D66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DEA2E-AFD0-46BB-B62B-3E9D020F0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1370363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FBEF25-A24C-478E-9735-D58FD71808B0}"/>
              </a:ext>
            </a:extLst>
          </p:cNvPr>
          <p:cNvSpPr>
            <a:spLocks noGrp="1"/>
          </p:cNvSpPr>
          <p:nvPr>
            <p:ph idx="1"/>
          </p:nvPr>
        </p:nvSpPr>
        <p:spPr>
          <a:xfrm>
            <a:off x="957469" y="4373283"/>
            <a:ext cx="10515600" cy="1325563"/>
          </a:xfrm>
        </p:spPr>
        <p:txBody>
          <a:bodyPr>
            <a:normAutofit/>
          </a:bodyPr>
          <a:lstStyle/>
          <a:p>
            <a:pPr marL="0" indent="0" algn="ctr">
              <a:buNone/>
            </a:pPr>
            <a:r>
              <a:rPr lang="en-US" sz="2000" dirty="0"/>
              <a:t>In 2018 ACM SIGSAC Conference on Computer and Communications Security (CCS ’18).</a:t>
            </a:r>
          </a:p>
        </p:txBody>
      </p:sp>
      <p:sp>
        <p:nvSpPr>
          <p:cNvPr id="7" name="标题 6">
            <a:extLst>
              <a:ext uri="{FF2B5EF4-FFF2-40B4-BE49-F238E27FC236}">
                <a16:creationId xmlns:a16="http://schemas.microsoft.com/office/drawing/2014/main" id="{244A4450-9428-4726-A71C-0022288EF26F}"/>
              </a:ext>
            </a:extLst>
          </p:cNvPr>
          <p:cNvSpPr>
            <a:spLocks noGrp="1"/>
          </p:cNvSpPr>
          <p:nvPr>
            <p:ph type="title"/>
          </p:nvPr>
        </p:nvSpPr>
        <p:spPr>
          <a:xfrm>
            <a:off x="957469" y="1343820"/>
            <a:ext cx="10515600" cy="2747962"/>
          </a:xfrm>
        </p:spPr>
        <p:txBody>
          <a:bodyPr>
            <a:normAutofit fontScale="90000"/>
          </a:bodyPr>
          <a:lstStyle/>
          <a:p>
            <a:pPr algn="ctr"/>
            <a:r>
              <a:rPr lang="en-US" sz="4900" b="1" dirty="0"/>
              <a:t>Privacy-Preserving Dynamic Learning of Tor Network Traffic</a:t>
            </a:r>
            <a:br>
              <a:rPr lang="en-US" b="1" dirty="0"/>
            </a:br>
            <a:br>
              <a:rPr lang="en-US" b="1" dirty="0"/>
            </a:br>
            <a:r>
              <a:rPr lang="en-US" sz="3600" dirty="0"/>
              <a:t>Rob Jansen, Matthew </a:t>
            </a:r>
            <a:r>
              <a:rPr lang="en-US" sz="3600" dirty="0" err="1"/>
              <a:t>Traudt</a:t>
            </a:r>
            <a:r>
              <a:rPr lang="en-US" sz="3600" dirty="0"/>
              <a:t>, Nicholas Hopper</a:t>
            </a:r>
            <a:br>
              <a:rPr lang="en-US" dirty="0"/>
            </a:br>
            <a:endParaRPr lang="en-US" b="1" dirty="0"/>
          </a:p>
        </p:txBody>
      </p:sp>
      <p:sp>
        <p:nvSpPr>
          <p:cNvPr id="9" name="文本框 8">
            <a:extLst>
              <a:ext uri="{FF2B5EF4-FFF2-40B4-BE49-F238E27FC236}">
                <a16:creationId xmlns:a16="http://schemas.microsoft.com/office/drawing/2014/main" id="{2CCD1105-42E7-46FC-913B-28D846259A50}"/>
              </a:ext>
            </a:extLst>
          </p:cNvPr>
          <p:cNvSpPr txBox="1"/>
          <p:nvPr/>
        </p:nvSpPr>
        <p:spPr>
          <a:xfrm>
            <a:off x="7500730" y="5980347"/>
            <a:ext cx="4691270" cy="369332"/>
          </a:xfrm>
          <a:prstGeom prst="rect">
            <a:avLst/>
          </a:prstGeom>
          <a:noFill/>
        </p:spPr>
        <p:txBody>
          <a:bodyPr wrap="square" rtlCol="0">
            <a:spAutoFit/>
          </a:bodyPr>
          <a:lstStyle/>
          <a:p>
            <a:r>
              <a:rPr lang="en-US" dirty="0"/>
              <a:t>Presenter: Akhil Thomas</a:t>
            </a:r>
          </a:p>
        </p:txBody>
      </p:sp>
    </p:spTree>
    <p:extLst>
      <p:ext uri="{BB962C8B-B14F-4D97-AF65-F5344CB8AC3E}">
        <p14:creationId xmlns:p14="http://schemas.microsoft.com/office/powerpoint/2010/main" val="25145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EC02-5379-44F1-87FF-BF4FA5AB0836}"/>
              </a:ext>
            </a:extLst>
          </p:cNvPr>
          <p:cNvSpPr>
            <a:spLocks noGrp="1"/>
          </p:cNvSpPr>
          <p:nvPr>
            <p:ph type="title"/>
          </p:nvPr>
        </p:nvSpPr>
        <p:spPr>
          <a:xfrm>
            <a:off x="561759" y="1958413"/>
            <a:ext cx="9073080" cy="804613"/>
          </a:xfrm>
        </p:spPr>
        <p:txBody>
          <a:bodyPr>
            <a:normAutofit fontScale="90000"/>
          </a:bodyPr>
          <a:lstStyle/>
          <a:p>
            <a:r>
              <a:rPr lang="en-US" sz="3600" b="1" dirty="0"/>
              <a:t>Measuring Traffic Statistics </a:t>
            </a:r>
            <a:r>
              <a:rPr lang="en-US" sz="2000" dirty="0"/>
              <a:t>(</a:t>
            </a:r>
            <a:r>
              <a:rPr lang="en-US" sz="2000" dirty="0">
                <a:solidFill>
                  <a:srgbClr val="FF0000"/>
                </a:solidFill>
              </a:rPr>
              <a:t>mean number </a:t>
            </a:r>
            <a:r>
              <a:rPr lang="en-US" sz="2000" dirty="0"/>
              <a:t>calculated in</a:t>
            </a:r>
            <a:r>
              <a:rPr lang="en-US" sz="2000" dirty="0">
                <a:solidFill>
                  <a:srgbClr val="FF0000"/>
                </a:solidFill>
              </a:rPr>
              <a:t> every 10 minutes</a:t>
            </a:r>
            <a:r>
              <a:rPr lang="en-US" sz="2000" dirty="0"/>
              <a:t>)</a:t>
            </a:r>
            <a:br>
              <a:rPr lang="en-US" sz="3200" dirty="0"/>
            </a:br>
            <a:endParaRPr lang="en-US" sz="3200" dirty="0"/>
          </a:p>
        </p:txBody>
      </p:sp>
      <p:sp>
        <p:nvSpPr>
          <p:cNvPr id="3" name="Content Placeholder 2">
            <a:extLst>
              <a:ext uri="{FF2B5EF4-FFF2-40B4-BE49-F238E27FC236}">
                <a16:creationId xmlns:a16="http://schemas.microsoft.com/office/drawing/2014/main" id="{116FE6EE-B731-4CF5-8744-6E55CE7C3748}"/>
              </a:ext>
            </a:extLst>
          </p:cNvPr>
          <p:cNvSpPr>
            <a:spLocks noGrp="1"/>
          </p:cNvSpPr>
          <p:nvPr>
            <p:ph idx="1"/>
          </p:nvPr>
        </p:nvSpPr>
        <p:spPr>
          <a:xfrm>
            <a:off x="970132" y="2763026"/>
            <a:ext cx="10515600" cy="3345743"/>
          </a:xfrm>
        </p:spPr>
        <p:txBody>
          <a:bodyPr>
            <a:normAutofit/>
          </a:bodyPr>
          <a:lstStyle/>
          <a:p>
            <a:pPr marL="0" indent="0">
              <a:buNone/>
            </a:pPr>
            <a:r>
              <a:rPr lang="en-US" sz="3200" b="1" dirty="0"/>
              <a:t>Entry Statistics </a:t>
            </a:r>
            <a:r>
              <a:rPr lang="en-US" sz="2000" dirty="0"/>
              <a:t>(can only observe clients and circuits while not the stream)</a:t>
            </a:r>
          </a:p>
          <a:p>
            <a:r>
              <a:rPr lang="en-US" sz="2400" dirty="0"/>
              <a:t>For 14,010 unique clients: </a:t>
            </a:r>
            <a:r>
              <a:rPr lang="en-US" sz="2400" dirty="0">
                <a:solidFill>
                  <a:srgbClr val="FF0000"/>
                </a:solidFill>
              </a:rPr>
              <a:t>71.2% is active</a:t>
            </a:r>
            <a:r>
              <a:rPr lang="en-US" sz="2400" dirty="0"/>
              <a:t> and </a:t>
            </a:r>
            <a:r>
              <a:rPr lang="en-US" sz="2400" dirty="0">
                <a:solidFill>
                  <a:srgbClr val="FF0000"/>
                </a:solidFill>
              </a:rPr>
              <a:t>24.2% inactive</a:t>
            </a:r>
          </a:p>
          <a:p>
            <a:pPr lvl="1"/>
            <a:r>
              <a:rPr lang="en-US" sz="1800" dirty="0"/>
              <a:t>(The large number of inactive clients may be due to users who have Tor browser open but are not using it. )</a:t>
            </a:r>
          </a:p>
          <a:p>
            <a:r>
              <a:rPr lang="en-US" sz="2400" dirty="0"/>
              <a:t>For 679,300 circuits: </a:t>
            </a:r>
            <a:r>
              <a:rPr lang="en-US" sz="2400" dirty="0">
                <a:solidFill>
                  <a:srgbClr val="FF0000"/>
                </a:solidFill>
              </a:rPr>
              <a:t>42.4% active</a:t>
            </a:r>
            <a:r>
              <a:rPr lang="en-US" sz="2400" dirty="0"/>
              <a:t> and </a:t>
            </a:r>
            <a:r>
              <a:rPr lang="en-US" sz="2400" dirty="0">
                <a:solidFill>
                  <a:srgbClr val="FF0000"/>
                </a:solidFill>
              </a:rPr>
              <a:t>57.6% inactive</a:t>
            </a:r>
          </a:p>
          <a:p>
            <a:pPr lvl="1"/>
            <a:r>
              <a:rPr lang="en-US" sz="1800" dirty="0"/>
              <a:t>(The large number of inactive circuits are caused by Tor clients preemptively building circuits (part of Tor’s design) that are never used.)</a:t>
            </a:r>
          </a:p>
        </p:txBody>
      </p:sp>
      <p:sp>
        <p:nvSpPr>
          <p:cNvPr id="4" name="标题 1">
            <a:extLst>
              <a:ext uri="{FF2B5EF4-FFF2-40B4-BE49-F238E27FC236}">
                <a16:creationId xmlns:a16="http://schemas.microsoft.com/office/drawing/2014/main" id="{A4DA07BC-C1F9-4727-9D23-72758BBCC686}"/>
              </a:ext>
            </a:extLst>
          </p:cNvPr>
          <p:cNvSpPr>
            <a:spLocks noGrp="1"/>
          </p:cNvSpPr>
          <p:nvPr/>
        </p:nvSpPr>
        <p:spPr>
          <a:xfrm>
            <a:off x="561759" y="3454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 Measuring Tor</a:t>
            </a:r>
            <a:endParaRPr lang="en-US" dirty="0"/>
          </a:p>
        </p:txBody>
      </p:sp>
    </p:spTree>
    <p:extLst>
      <p:ext uri="{BB962C8B-B14F-4D97-AF65-F5344CB8AC3E}">
        <p14:creationId xmlns:p14="http://schemas.microsoft.com/office/powerpoint/2010/main" val="278619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4AA0C-C930-4D12-A660-9AECDD70BF3C}"/>
              </a:ext>
            </a:extLst>
          </p:cNvPr>
          <p:cNvSpPr>
            <a:spLocks noGrp="1"/>
          </p:cNvSpPr>
          <p:nvPr>
            <p:ph idx="1"/>
          </p:nvPr>
        </p:nvSpPr>
        <p:spPr>
          <a:xfrm>
            <a:off x="1303283" y="2714645"/>
            <a:ext cx="9397463" cy="3287698"/>
          </a:xfrm>
        </p:spPr>
        <p:txBody>
          <a:bodyPr>
            <a:normAutofit/>
          </a:bodyPr>
          <a:lstStyle/>
          <a:p>
            <a:pPr marL="0" indent="0">
              <a:buNone/>
            </a:pPr>
            <a:r>
              <a:rPr lang="en-US" sz="3200" b="1" dirty="0"/>
              <a:t>Exit</a:t>
            </a:r>
            <a:r>
              <a:rPr lang="en-US" sz="3600" b="1" dirty="0"/>
              <a:t> </a:t>
            </a:r>
            <a:r>
              <a:rPr lang="en-US" sz="3200" b="1" dirty="0"/>
              <a:t>Statistics</a:t>
            </a:r>
            <a:r>
              <a:rPr lang="en-US" sz="3600" b="1" dirty="0"/>
              <a:t> </a:t>
            </a:r>
            <a:r>
              <a:rPr lang="en-US" sz="2000" dirty="0"/>
              <a:t>(Unable to observe clients but can observe streams.)</a:t>
            </a:r>
          </a:p>
          <a:p>
            <a:pPr marL="0" indent="0">
              <a:buNone/>
            </a:pPr>
            <a:r>
              <a:rPr lang="en-US" sz="2000" dirty="0"/>
              <a:t>a. Traffic totals:</a:t>
            </a:r>
          </a:p>
          <a:p>
            <a:r>
              <a:rPr lang="en-US" sz="2000" dirty="0">
                <a:solidFill>
                  <a:srgbClr val="FF0000"/>
                </a:solidFill>
              </a:rPr>
              <a:t>52.8%</a:t>
            </a:r>
            <a:r>
              <a:rPr lang="en-US" sz="2000" dirty="0"/>
              <a:t> of circuits are </a:t>
            </a:r>
            <a:r>
              <a:rPr lang="en-US" sz="2000" dirty="0">
                <a:solidFill>
                  <a:srgbClr val="FF0000"/>
                </a:solidFill>
              </a:rPr>
              <a:t>active</a:t>
            </a:r>
            <a:r>
              <a:rPr lang="en-US" sz="2000" dirty="0"/>
              <a:t> and </a:t>
            </a:r>
            <a:r>
              <a:rPr lang="en-US" sz="2000" dirty="0">
                <a:solidFill>
                  <a:srgbClr val="FF0000"/>
                </a:solidFill>
              </a:rPr>
              <a:t>46.1%</a:t>
            </a:r>
            <a:r>
              <a:rPr lang="en-US" sz="2000" dirty="0"/>
              <a:t> are </a:t>
            </a:r>
            <a:r>
              <a:rPr lang="en-US" sz="2000" dirty="0">
                <a:solidFill>
                  <a:srgbClr val="FF0000"/>
                </a:solidFill>
              </a:rPr>
              <a:t>inactive</a:t>
            </a:r>
            <a:r>
              <a:rPr lang="en-US" sz="2000" dirty="0"/>
              <a:t>.</a:t>
            </a:r>
          </a:p>
          <a:p>
            <a:r>
              <a:rPr lang="en-US" sz="2000" dirty="0">
                <a:solidFill>
                  <a:srgbClr val="FF0000"/>
                </a:solidFill>
              </a:rPr>
              <a:t>88.6 %</a:t>
            </a:r>
            <a:r>
              <a:rPr lang="en-US" sz="2000" dirty="0"/>
              <a:t> of the active circuits carry </a:t>
            </a:r>
            <a:r>
              <a:rPr lang="en-US" sz="2000" dirty="0">
                <a:solidFill>
                  <a:srgbClr val="FF0000"/>
                </a:solidFill>
              </a:rPr>
              <a:t>web traffic</a:t>
            </a:r>
            <a:r>
              <a:rPr lang="en-US" sz="2000" dirty="0"/>
              <a:t>, </a:t>
            </a:r>
            <a:r>
              <a:rPr lang="en-US" sz="2000" dirty="0">
                <a:solidFill>
                  <a:srgbClr val="FF0000"/>
                </a:solidFill>
              </a:rPr>
              <a:t>2.68 %</a:t>
            </a:r>
            <a:r>
              <a:rPr lang="en-US" sz="2000" dirty="0"/>
              <a:t> of the active circuits carry </a:t>
            </a:r>
            <a:r>
              <a:rPr lang="en-US" sz="2000" dirty="0">
                <a:solidFill>
                  <a:srgbClr val="FF0000"/>
                </a:solidFill>
              </a:rPr>
              <a:t>file sharing</a:t>
            </a:r>
            <a:r>
              <a:rPr lang="en-US" sz="2000" dirty="0"/>
              <a:t> traffic and </a:t>
            </a:r>
            <a:r>
              <a:rPr lang="en-US" sz="2000" dirty="0">
                <a:solidFill>
                  <a:srgbClr val="FF0000"/>
                </a:solidFill>
              </a:rPr>
              <a:t>15%</a:t>
            </a:r>
            <a:r>
              <a:rPr lang="en-US" sz="2000" dirty="0"/>
              <a:t> carry other kinds of traffic.</a:t>
            </a:r>
          </a:p>
          <a:p>
            <a:r>
              <a:rPr lang="en-US" sz="2000" dirty="0"/>
              <a:t>large majority of </a:t>
            </a:r>
            <a:r>
              <a:rPr lang="en-US" sz="2000" dirty="0">
                <a:solidFill>
                  <a:srgbClr val="FF0000"/>
                </a:solidFill>
              </a:rPr>
              <a:t>circuits (88.6 percent)</a:t>
            </a:r>
            <a:r>
              <a:rPr lang="en-US" sz="2000" dirty="0"/>
              <a:t>, </a:t>
            </a:r>
            <a:r>
              <a:rPr lang="en-US" sz="2000" dirty="0">
                <a:solidFill>
                  <a:srgbClr val="FF0000"/>
                </a:solidFill>
              </a:rPr>
              <a:t>streams (90.4 percent)</a:t>
            </a:r>
            <a:r>
              <a:rPr lang="en-US" sz="2000" dirty="0"/>
              <a:t>, and </a:t>
            </a:r>
            <a:r>
              <a:rPr lang="en-US" sz="2000" dirty="0">
                <a:solidFill>
                  <a:srgbClr val="FF0000"/>
                </a:solidFill>
              </a:rPr>
              <a:t>bytes (72.5 percent)</a:t>
            </a:r>
            <a:r>
              <a:rPr lang="en-US" sz="2000" dirty="0"/>
              <a:t> are associated with </a:t>
            </a:r>
            <a:r>
              <a:rPr lang="en-US" sz="2000" dirty="0">
                <a:solidFill>
                  <a:srgbClr val="FF0000"/>
                </a:solidFill>
              </a:rPr>
              <a:t>web</a:t>
            </a:r>
            <a:r>
              <a:rPr lang="en-US" sz="2000" dirty="0"/>
              <a:t> ports 80 and 443, while most of the remaining traffic is associated with other ports.</a:t>
            </a:r>
          </a:p>
          <a:p>
            <a:endParaRPr lang="en-US" dirty="0"/>
          </a:p>
        </p:txBody>
      </p:sp>
      <p:sp>
        <p:nvSpPr>
          <p:cNvPr id="7" name="标题 1">
            <a:extLst>
              <a:ext uri="{FF2B5EF4-FFF2-40B4-BE49-F238E27FC236}">
                <a16:creationId xmlns:a16="http://schemas.microsoft.com/office/drawing/2014/main" id="{B08550AF-65E9-4EFA-87C4-6C409E400782}"/>
              </a:ext>
            </a:extLst>
          </p:cNvPr>
          <p:cNvSpPr>
            <a:spLocks noGrp="1"/>
          </p:cNvSpPr>
          <p:nvPr/>
        </p:nvSpPr>
        <p:spPr>
          <a:xfrm>
            <a:off x="461775" y="5763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 Measuring Tor</a:t>
            </a:r>
            <a:endParaRPr lang="en-US" dirty="0"/>
          </a:p>
        </p:txBody>
      </p:sp>
      <p:sp>
        <p:nvSpPr>
          <p:cNvPr id="4" name="Title 1">
            <a:extLst>
              <a:ext uri="{FF2B5EF4-FFF2-40B4-BE49-F238E27FC236}">
                <a16:creationId xmlns:a16="http://schemas.microsoft.com/office/drawing/2014/main" id="{238321E6-4899-9243-A4BE-B3063FDCFE68}"/>
              </a:ext>
            </a:extLst>
          </p:cNvPr>
          <p:cNvSpPr>
            <a:spLocks noGrp="1"/>
          </p:cNvSpPr>
          <p:nvPr>
            <p:ph type="title"/>
          </p:nvPr>
        </p:nvSpPr>
        <p:spPr>
          <a:xfrm>
            <a:off x="461775" y="1910032"/>
            <a:ext cx="9073080" cy="804613"/>
          </a:xfrm>
        </p:spPr>
        <p:txBody>
          <a:bodyPr>
            <a:normAutofit fontScale="90000"/>
          </a:bodyPr>
          <a:lstStyle/>
          <a:p>
            <a:r>
              <a:rPr lang="en-US" sz="3600" b="1" dirty="0"/>
              <a:t>Measuring Traffic Statistics </a:t>
            </a:r>
            <a:r>
              <a:rPr lang="en-US" sz="2000" dirty="0"/>
              <a:t>(calculate the </a:t>
            </a:r>
            <a:r>
              <a:rPr lang="en-US" sz="2000" dirty="0">
                <a:solidFill>
                  <a:srgbClr val="FF0000"/>
                </a:solidFill>
              </a:rPr>
              <a:t>mean number in 10 minutes</a:t>
            </a:r>
            <a:r>
              <a:rPr lang="en-US" sz="2000" dirty="0"/>
              <a:t>)</a:t>
            </a:r>
            <a:br>
              <a:rPr lang="en-US" sz="3200" dirty="0"/>
            </a:br>
            <a:endParaRPr lang="en-US" sz="3200" dirty="0"/>
          </a:p>
        </p:txBody>
      </p:sp>
    </p:spTree>
    <p:extLst>
      <p:ext uri="{BB962C8B-B14F-4D97-AF65-F5344CB8AC3E}">
        <p14:creationId xmlns:p14="http://schemas.microsoft.com/office/powerpoint/2010/main" val="385946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14D9C19-F722-4F3C-83CD-14FC5F67714C}"/>
              </a:ext>
            </a:extLst>
          </p:cNvPr>
          <p:cNvSpPr>
            <a:spLocks noGrp="1"/>
          </p:cNvSpPr>
          <p:nvPr/>
        </p:nvSpPr>
        <p:spPr>
          <a:xfrm>
            <a:off x="607380" y="271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 Measuring Tor</a:t>
            </a:r>
            <a:endParaRPr lang="en-US" dirty="0"/>
          </a:p>
        </p:txBody>
      </p:sp>
      <p:pic>
        <p:nvPicPr>
          <p:cNvPr id="10" name="图片 9">
            <a:extLst>
              <a:ext uri="{FF2B5EF4-FFF2-40B4-BE49-F238E27FC236}">
                <a16:creationId xmlns:a16="http://schemas.microsoft.com/office/drawing/2014/main" id="{E68A6B19-8FEB-4DEE-9012-AE9160CF912D}"/>
              </a:ext>
            </a:extLst>
          </p:cNvPr>
          <p:cNvPicPr>
            <a:picLocks noChangeAspect="1"/>
          </p:cNvPicPr>
          <p:nvPr/>
        </p:nvPicPr>
        <p:blipFill>
          <a:blip r:embed="rId2"/>
          <a:stretch>
            <a:fillRect/>
          </a:stretch>
        </p:blipFill>
        <p:spPr>
          <a:xfrm>
            <a:off x="607380" y="2675092"/>
            <a:ext cx="6096000" cy="3609975"/>
          </a:xfrm>
          <a:prstGeom prst="rect">
            <a:avLst/>
          </a:prstGeom>
        </p:spPr>
      </p:pic>
      <p:sp>
        <p:nvSpPr>
          <p:cNvPr id="11" name="文本框 10">
            <a:extLst>
              <a:ext uri="{FF2B5EF4-FFF2-40B4-BE49-F238E27FC236}">
                <a16:creationId xmlns:a16="http://schemas.microsoft.com/office/drawing/2014/main" id="{90E63F34-D33A-4112-8853-13515ECD69F7}"/>
              </a:ext>
            </a:extLst>
          </p:cNvPr>
          <p:cNvSpPr txBox="1"/>
          <p:nvPr/>
        </p:nvSpPr>
        <p:spPr>
          <a:xfrm>
            <a:off x="818224" y="2305760"/>
            <a:ext cx="2837156" cy="369332"/>
          </a:xfrm>
          <a:prstGeom prst="rect">
            <a:avLst/>
          </a:prstGeom>
          <a:noFill/>
        </p:spPr>
        <p:txBody>
          <a:bodyPr wrap="square" rtlCol="0">
            <a:spAutoFit/>
          </a:bodyPr>
          <a:lstStyle/>
          <a:p>
            <a:r>
              <a:rPr lang="en-US" dirty="0"/>
              <a:t>b. Traffic Distributions</a:t>
            </a:r>
          </a:p>
        </p:txBody>
      </p:sp>
      <p:sp>
        <p:nvSpPr>
          <p:cNvPr id="12" name="文本框 11">
            <a:extLst>
              <a:ext uri="{FF2B5EF4-FFF2-40B4-BE49-F238E27FC236}">
                <a16:creationId xmlns:a16="http://schemas.microsoft.com/office/drawing/2014/main" id="{B5D8F6A4-4BCE-41A8-98AC-D2CEA0A64D33}"/>
              </a:ext>
            </a:extLst>
          </p:cNvPr>
          <p:cNvSpPr txBox="1"/>
          <p:nvPr/>
        </p:nvSpPr>
        <p:spPr>
          <a:xfrm>
            <a:off x="7350710" y="3071672"/>
            <a:ext cx="38972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55%~59% of active circuits carry only 1 or 2 streams</a:t>
            </a:r>
          </a:p>
          <a:p>
            <a:pPr marL="285750" indent="-285750">
              <a:buFont typeface="Arial" panose="020B0604020202020204" pitchFamily="34" charset="0"/>
              <a:buChar char="•"/>
            </a:pPr>
            <a:r>
              <a:rPr lang="en-US" dirty="0"/>
              <a:t>21%~25% of circuits carry 3 to 6 streams</a:t>
            </a:r>
          </a:p>
        </p:txBody>
      </p:sp>
      <p:sp>
        <p:nvSpPr>
          <p:cNvPr id="2" name="Rectangle 1">
            <a:extLst>
              <a:ext uri="{FF2B5EF4-FFF2-40B4-BE49-F238E27FC236}">
                <a16:creationId xmlns:a16="http://schemas.microsoft.com/office/drawing/2014/main" id="{85D14635-CFEC-504A-B5A1-6F488F71833C}"/>
              </a:ext>
            </a:extLst>
          </p:cNvPr>
          <p:cNvSpPr/>
          <p:nvPr/>
        </p:nvSpPr>
        <p:spPr>
          <a:xfrm>
            <a:off x="701973" y="1443986"/>
            <a:ext cx="8641723" cy="584775"/>
          </a:xfrm>
          <a:prstGeom prst="rect">
            <a:avLst/>
          </a:prstGeom>
        </p:spPr>
        <p:txBody>
          <a:bodyPr wrap="square">
            <a:spAutoFit/>
          </a:bodyPr>
          <a:lstStyle/>
          <a:p>
            <a:r>
              <a:rPr lang="en-US" sz="2800" b="1" dirty="0"/>
              <a:t>Exit</a:t>
            </a:r>
            <a:r>
              <a:rPr lang="en-US" sz="3200" b="1" dirty="0"/>
              <a:t> </a:t>
            </a:r>
            <a:r>
              <a:rPr lang="en-US" sz="2800" b="1" dirty="0"/>
              <a:t>Statistics</a:t>
            </a:r>
            <a:r>
              <a:rPr lang="en-US" sz="3200" b="1" dirty="0"/>
              <a:t> </a:t>
            </a:r>
            <a:r>
              <a:rPr lang="en-US" dirty="0"/>
              <a:t>(Unable to observe clients but can observe streams.)</a:t>
            </a:r>
          </a:p>
        </p:txBody>
      </p:sp>
    </p:spTree>
    <p:extLst>
      <p:ext uri="{BB962C8B-B14F-4D97-AF65-F5344CB8AC3E}">
        <p14:creationId xmlns:p14="http://schemas.microsoft.com/office/powerpoint/2010/main" val="27962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3951432-5C9D-4C70-97B4-99FD4D31785D}"/>
              </a:ext>
            </a:extLst>
          </p:cNvPr>
          <p:cNvPicPr>
            <a:picLocks noChangeAspect="1"/>
          </p:cNvPicPr>
          <p:nvPr/>
        </p:nvPicPr>
        <p:blipFill>
          <a:blip r:embed="rId2"/>
          <a:stretch>
            <a:fillRect/>
          </a:stretch>
        </p:blipFill>
        <p:spPr>
          <a:xfrm>
            <a:off x="301841" y="1976998"/>
            <a:ext cx="11286372" cy="3815950"/>
          </a:xfrm>
          <a:prstGeom prst="rect">
            <a:avLst/>
          </a:prstGeom>
        </p:spPr>
      </p:pic>
      <p:sp>
        <p:nvSpPr>
          <p:cNvPr id="5" name="标题 1">
            <a:extLst>
              <a:ext uri="{FF2B5EF4-FFF2-40B4-BE49-F238E27FC236}">
                <a16:creationId xmlns:a16="http://schemas.microsoft.com/office/drawing/2014/main" id="{BFCD5A51-A4C0-4781-BA92-82B4BF68941E}"/>
              </a:ext>
            </a:extLst>
          </p:cNvPr>
          <p:cNvSpPr>
            <a:spLocks noGrp="1"/>
          </p:cNvSpPr>
          <p:nvPr/>
        </p:nvSpPr>
        <p:spPr>
          <a:xfrm>
            <a:off x="607380" y="271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 Measuring Tor</a:t>
            </a:r>
            <a:endParaRPr lang="en-US" dirty="0"/>
          </a:p>
        </p:txBody>
      </p:sp>
      <p:sp>
        <p:nvSpPr>
          <p:cNvPr id="6" name="文本框 5">
            <a:extLst>
              <a:ext uri="{FF2B5EF4-FFF2-40B4-BE49-F238E27FC236}">
                <a16:creationId xmlns:a16="http://schemas.microsoft.com/office/drawing/2014/main" id="{F1D24BE1-037A-42CF-90F8-1604DF47ADD3}"/>
              </a:ext>
            </a:extLst>
          </p:cNvPr>
          <p:cNvSpPr txBox="1"/>
          <p:nvPr/>
        </p:nvSpPr>
        <p:spPr>
          <a:xfrm>
            <a:off x="678401" y="1597156"/>
            <a:ext cx="2837156" cy="369332"/>
          </a:xfrm>
          <a:prstGeom prst="rect">
            <a:avLst/>
          </a:prstGeom>
          <a:noFill/>
        </p:spPr>
        <p:txBody>
          <a:bodyPr wrap="square" rtlCol="0">
            <a:spAutoFit/>
          </a:bodyPr>
          <a:lstStyle/>
          <a:p>
            <a:r>
              <a:rPr lang="en-US" dirty="0"/>
              <a:t>b. Traffic Distributions</a:t>
            </a:r>
          </a:p>
        </p:txBody>
      </p:sp>
      <p:sp>
        <p:nvSpPr>
          <p:cNvPr id="2" name="TextBox 1">
            <a:extLst>
              <a:ext uri="{FF2B5EF4-FFF2-40B4-BE49-F238E27FC236}">
                <a16:creationId xmlns:a16="http://schemas.microsoft.com/office/drawing/2014/main" id="{FC51AB65-28B4-1047-A21A-DA14DF9798C7}"/>
              </a:ext>
            </a:extLst>
          </p:cNvPr>
          <p:cNvSpPr txBox="1"/>
          <p:nvPr/>
        </p:nvSpPr>
        <p:spPr>
          <a:xfrm>
            <a:off x="678401" y="5934670"/>
            <a:ext cx="10168275" cy="923330"/>
          </a:xfrm>
          <a:prstGeom prst="rect">
            <a:avLst/>
          </a:prstGeom>
          <a:noFill/>
        </p:spPr>
        <p:txBody>
          <a:bodyPr wrap="square" rtlCol="0">
            <a:spAutoFit/>
          </a:bodyPr>
          <a:lstStyle/>
          <a:p>
            <a:pPr algn="ctr"/>
            <a:r>
              <a:rPr lang="en-US" dirty="0"/>
              <a:t>70 to 80 percent of streams receive less than 16 KiB inbound, while about 75 to 85 percent of streams send less than 1 KiB outbound</a:t>
            </a:r>
          </a:p>
          <a:p>
            <a:pPr algn="ctr"/>
            <a:endParaRPr lang="en-US" dirty="0"/>
          </a:p>
        </p:txBody>
      </p:sp>
    </p:spTree>
    <p:extLst>
      <p:ext uri="{BB962C8B-B14F-4D97-AF65-F5344CB8AC3E}">
        <p14:creationId xmlns:p14="http://schemas.microsoft.com/office/powerpoint/2010/main" val="95868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F12F-943A-446C-BD4D-9BE277679D17}"/>
              </a:ext>
            </a:extLst>
          </p:cNvPr>
          <p:cNvSpPr>
            <a:spLocks noGrp="1"/>
          </p:cNvSpPr>
          <p:nvPr>
            <p:ph type="title"/>
          </p:nvPr>
        </p:nvSpPr>
        <p:spPr>
          <a:xfrm>
            <a:off x="404949" y="365125"/>
            <a:ext cx="10515600" cy="1325563"/>
          </a:xfrm>
        </p:spPr>
        <p:txBody>
          <a:bodyPr/>
          <a:lstStyle/>
          <a:p>
            <a:r>
              <a:rPr lang="en-US" b="1" dirty="0"/>
              <a:t>2. Learning Tor Traffic</a:t>
            </a:r>
          </a:p>
        </p:txBody>
      </p:sp>
      <p:sp>
        <p:nvSpPr>
          <p:cNvPr id="5" name="内容占位符 4">
            <a:extLst>
              <a:ext uri="{FF2B5EF4-FFF2-40B4-BE49-F238E27FC236}">
                <a16:creationId xmlns:a16="http://schemas.microsoft.com/office/drawing/2014/main" id="{BEEE567C-BEC3-4079-962F-29B20A8D0A39}"/>
              </a:ext>
            </a:extLst>
          </p:cNvPr>
          <p:cNvSpPr>
            <a:spLocks noGrp="1"/>
          </p:cNvSpPr>
          <p:nvPr>
            <p:ph idx="1"/>
          </p:nvPr>
        </p:nvSpPr>
        <p:spPr>
          <a:xfrm>
            <a:off x="776056" y="2627312"/>
            <a:ext cx="10515600" cy="1603375"/>
          </a:xfrm>
        </p:spPr>
        <p:txBody>
          <a:bodyPr>
            <a:normAutofit lnSpcReduction="10000"/>
          </a:bodyPr>
          <a:lstStyle/>
          <a:p>
            <a:pPr marL="0" indent="0">
              <a:buNone/>
            </a:pPr>
            <a:r>
              <a:rPr lang="en-US" dirty="0"/>
              <a:t>Method:</a:t>
            </a:r>
          </a:p>
          <a:p>
            <a:pPr marL="0" indent="0">
              <a:buNone/>
            </a:pPr>
            <a:r>
              <a:rPr lang="en-US" dirty="0"/>
              <a:t>Using </a:t>
            </a:r>
            <a:r>
              <a:rPr lang="en-US" dirty="0">
                <a:solidFill>
                  <a:srgbClr val="FF0000"/>
                </a:solidFill>
              </a:rPr>
              <a:t>hidden Markov models (HMM) </a:t>
            </a:r>
            <a:r>
              <a:rPr lang="en-US" dirty="0"/>
              <a:t>and an iterative </a:t>
            </a:r>
            <a:r>
              <a:rPr lang="en-US" dirty="0" err="1"/>
              <a:t>PrivCount</a:t>
            </a:r>
            <a:r>
              <a:rPr lang="en-US" dirty="0"/>
              <a:t> measurement process to model both the creation of streams and the traffic on a stream (i.e., packets) </a:t>
            </a:r>
          </a:p>
        </p:txBody>
      </p:sp>
    </p:spTree>
    <p:extLst>
      <p:ext uri="{BB962C8B-B14F-4D97-AF65-F5344CB8AC3E}">
        <p14:creationId xmlns:p14="http://schemas.microsoft.com/office/powerpoint/2010/main" val="371240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BE0F-8C88-497B-9D1C-37D4C931E6DB}"/>
              </a:ext>
            </a:extLst>
          </p:cNvPr>
          <p:cNvSpPr>
            <a:spLocks noGrp="1"/>
          </p:cNvSpPr>
          <p:nvPr>
            <p:ph type="title"/>
          </p:nvPr>
        </p:nvSpPr>
        <p:spPr>
          <a:xfrm>
            <a:off x="838200" y="1726707"/>
            <a:ext cx="3032464" cy="390109"/>
          </a:xfrm>
        </p:spPr>
        <p:txBody>
          <a:bodyPr>
            <a:normAutofit fontScale="90000"/>
          </a:bodyPr>
          <a:lstStyle/>
          <a:p>
            <a:r>
              <a:rPr lang="en-US" sz="2400" dirty="0"/>
              <a:t>Hidden Markov Model</a:t>
            </a:r>
          </a:p>
        </p:txBody>
      </p:sp>
      <p:sp>
        <p:nvSpPr>
          <p:cNvPr id="3" name="Content Placeholder 2">
            <a:extLst>
              <a:ext uri="{FF2B5EF4-FFF2-40B4-BE49-F238E27FC236}">
                <a16:creationId xmlns:a16="http://schemas.microsoft.com/office/drawing/2014/main" id="{F54CE90A-7795-478F-A5FE-941CCF1F10D0}"/>
              </a:ext>
            </a:extLst>
          </p:cNvPr>
          <p:cNvSpPr>
            <a:spLocks noGrp="1"/>
          </p:cNvSpPr>
          <p:nvPr>
            <p:ph idx="1"/>
          </p:nvPr>
        </p:nvSpPr>
        <p:spPr>
          <a:xfrm>
            <a:off x="838200" y="2334827"/>
            <a:ext cx="4967796" cy="3222594"/>
          </a:xfrm>
        </p:spPr>
        <p:txBody>
          <a:bodyPr>
            <a:noAutofit/>
          </a:bodyPr>
          <a:lstStyle/>
          <a:p>
            <a:r>
              <a:rPr lang="en-US" sz="2000" dirty="0"/>
              <a:t>In HMM,</a:t>
            </a:r>
            <a:r>
              <a:rPr lang="en-US" sz="2000" dirty="0">
                <a:solidFill>
                  <a:srgbClr val="FF0000"/>
                </a:solidFill>
              </a:rPr>
              <a:t> states of the model are hidden</a:t>
            </a:r>
            <a:r>
              <a:rPr lang="en-US" sz="2000" dirty="0"/>
              <a:t>. Each state can emit an output which is observed. </a:t>
            </a:r>
          </a:p>
          <a:p>
            <a:r>
              <a:rPr lang="en-US" sz="2000" b="1" dirty="0"/>
              <a:t>Imagine: </a:t>
            </a:r>
            <a:r>
              <a:rPr lang="en-US" sz="2000" dirty="0"/>
              <a:t>You were locked in a room for several days and you were asked about the weather outside. The only piece of evidence you have is whether the person who comes into the room bringing your daily meal is carrying an umbrella or not. </a:t>
            </a:r>
          </a:p>
          <a:p>
            <a:r>
              <a:rPr lang="en-US" sz="2000" b="1" dirty="0"/>
              <a:t>What is hidden? </a:t>
            </a:r>
            <a:r>
              <a:rPr lang="en-US" sz="2000" dirty="0"/>
              <a:t>Sunny, Rainy, Cloudy </a:t>
            </a:r>
          </a:p>
          <a:p>
            <a:r>
              <a:rPr lang="en-US" sz="2000" b="1" dirty="0"/>
              <a:t>What can you observe? </a:t>
            </a:r>
            <a:r>
              <a:rPr lang="en-US" sz="2000" dirty="0"/>
              <a:t>Umbrella or Not </a:t>
            </a:r>
          </a:p>
          <a:p>
            <a:endParaRPr lang="en-US" sz="2000" dirty="0"/>
          </a:p>
        </p:txBody>
      </p:sp>
      <p:pic>
        <p:nvPicPr>
          <p:cNvPr id="4" name="Picture 2" descr="A close up of a map&#10;&#10;Description automatically generated">
            <a:extLst>
              <a:ext uri="{FF2B5EF4-FFF2-40B4-BE49-F238E27FC236}">
                <a16:creationId xmlns:a16="http://schemas.microsoft.com/office/drawing/2014/main" id="{7D08EEBD-E12F-4A2C-8AF0-A163DC8A1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006" y="2334827"/>
            <a:ext cx="4859183" cy="3424878"/>
          </a:xfrm>
          <a:prstGeom prst="rect">
            <a:avLst/>
          </a:prstGeom>
        </p:spPr>
      </p:pic>
      <p:sp>
        <p:nvSpPr>
          <p:cNvPr id="5" name="Title 1">
            <a:extLst>
              <a:ext uri="{FF2B5EF4-FFF2-40B4-BE49-F238E27FC236}">
                <a16:creationId xmlns:a16="http://schemas.microsoft.com/office/drawing/2014/main" id="{37ABD1A8-C494-4A81-B183-60B2FAF61A30}"/>
              </a:ext>
            </a:extLst>
          </p:cNvPr>
          <p:cNvSpPr txBox="1">
            <a:spLocks/>
          </p:cNvSpPr>
          <p:nvPr/>
        </p:nvSpPr>
        <p:spPr>
          <a:xfrm>
            <a:off x="404949"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Learning Tor Traffic</a:t>
            </a:r>
          </a:p>
        </p:txBody>
      </p:sp>
    </p:spTree>
    <p:extLst>
      <p:ext uri="{BB962C8B-B14F-4D97-AF65-F5344CB8AC3E}">
        <p14:creationId xmlns:p14="http://schemas.microsoft.com/office/powerpoint/2010/main" val="331758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08210E-BDEE-4F60-B739-009BAF5EE7E0}"/>
              </a:ext>
            </a:extLst>
          </p:cNvPr>
          <p:cNvPicPr>
            <a:picLocks noChangeAspect="1"/>
          </p:cNvPicPr>
          <p:nvPr/>
        </p:nvPicPr>
        <p:blipFill>
          <a:blip r:embed="rId2"/>
          <a:stretch>
            <a:fillRect/>
          </a:stretch>
        </p:blipFill>
        <p:spPr>
          <a:xfrm>
            <a:off x="220310" y="265706"/>
            <a:ext cx="11212497" cy="5207582"/>
          </a:xfrm>
          <a:prstGeom prst="rect">
            <a:avLst/>
          </a:prstGeom>
        </p:spPr>
      </p:pic>
      <p:sp>
        <p:nvSpPr>
          <p:cNvPr id="5" name="文本框 4">
            <a:extLst>
              <a:ext uri="{FF2B5EF4-FFF2-40B4-BE49-F238E27FC236}">
                <a16:creationId xmlns:a16="http://schemas.microsoft.com/office/drawing/2014/main" id="{B85F1B62-4046-46B0-AE73-B3D439C10510}"/>
              </a:ext>
            </a:extLst>
          </p:cNvPr>
          <p:cNvSpPr txBox="1"/>
          <p:nvPr/>
        </p:nvSpPr>
        <p:spPr>
          <a:xfrm>
            <a:off x="541538" y="5357674"/>
            <a:ext cx="10369118" cy="1477328"/>
          </a:xfrm>
          <a:prstGeom prst="rect">
            <a:avLst/>
          </a:prstGeom>
          <a:noFill/>
        </p:spPr>
        <p:txBody>
          <a:bodyPr wrap="square" rtlCol="0">
            <a:spAutoFit/>
          </a:bodyPr>
          <a:lstStyle/>
          <a:p>
            <a:r>
              <a:rPr lang="en-US" b="1" dirty="0"/>
              <a:t>Step 1: </a:t>
            </a:r>
            <a:r>
              <a:rPr lang="en-US" dirty="0">
                <a:solidFill>
                  <a:srgbClr val="FF0000"/>
                </a:solidFill>
              </a:rPr>
              <a:t>Initiate</a:t>
            </a:r>
            <a:r>
              <a:rPr lang="en-US" dirty="0"/>
              <a:t> relays with the current HMM parameters</a:t>
            </a:r>
          </a:p>
          <a:p>
            <a:r>
              <a:rPr lang="en-US" b="1" dirty="0"/>
              <a:t>Step 2: </a:t>
            </a:r>
            <a:r>
              <a:rPr lang="en-US" dirty="0">
                <a:solidFill>
                  <a:srgbClr val="FF0000"/>
                </a:solidFill>
              </a:rPr>
              <a:t>Update sums </a:t>
            </a:r>
            <a:r>
              <a:rPr lang="en-US" dirty="0"/>
              <a:t>for the number of observations of each state, the number of transitions between each pair of states, and summary statistics for the observations for each state.</a:t>
            </a:r>
          </a:p>
          <a:p>
            <a:r>
              <a:rPr lang="en-US" b="1" dirty="0"/>
              <a:t>Step 3: </a:t>
            </a:r>
            <a:r>
              <a:rPr lang="en-US" dirty="0"/>
              <a:t>The aggregated counters were used </a:t>
            </a:r>
            <a:r>
              <a:rPr lang="en-US" dirty="0">
                <a:solidFill>
                  <a:srgbClr val="FF0000"/>
                </a:solidFill>
              </a:rPr>
              <a:t>to compute new parameters </a:t>
            </a:r>
            <a:r>
              <a:rPr lang="en-US" dirty="0"/>
              <a:t>for the HMM</a:t>
            </a:r>
            <a:endParaRPr lang="en-US" b="1" dirty="0"/>
          </a:p>
          <a:p>
            <a:endParaRPr lang="en-US" dirty="0"/>
          </a:p>
        </p:txBody>
      </p:sp>
    </p:spTree>
    <p:extLst>
      <p:ext uri="{BB962C8B-B14F-4D97-AF65-F5344CB8AC3E}">
        <p14:creationId xmlns:p14="http://schemas.microsoft.com/office/powerpoint/2010/main" val="398575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04F9AE-993D-4A3C-BF69-826FB6D03C5F}"/>
              </a:ext>
            </a:extLst>
          </p:cNvPr>
          <p:cNvSpPr txBox="1">
            <a:spLocks noGrp="1"/>
          </p:cNvSpPr>
          <p:nvPr>
            <p:ph type="title"/>
          </p:nvPr>
        </p:nvSpPr>
        <p:spPr>
          <a:xfrm>
            <a:off x="683581" y="341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Learning Tor Traffic</a:t>
            </a:r>
          </a:p>
        </p:txBody>
      </p:sp>
      <p:sp>
        <p:nvSpPr>
          <p:cNvPr id="5" name="文本框 4">
            <a:extLst>
              <a:ext uri="{FF2B5EF4-FFF2-40B4-BE49-F238E27FC236}">
                <a16:creationId xmlns:a16="http://schemas.microsoft.com/office/drawing/2014/main" id="{024E1A40-3E76-441B-91D0-3A3DC18EE6C5}"/>
              </a:ext>
            </a:extLst>
          </p:cNvPr>
          <p:cNvSpPr txBox="1"/>
          <p:nvPr/>
        </p:nvSpPr>
        <p:spPr>
          <a:xfrm>
            <a:off x="683581" y="1637538"/>
            <a:ext cx="9827580" cy="954107"/>
          </a:xfrm>
          <a:prstGeom prst="rect">
            <a:avLst/>
          </a:prstGeom>
          <a:noFill/>
        </p:spPr>
        <p:txBody>
          <a:bodyPr wrap="square" rtlCol="0">
            <a:spAutoFit/>
          </a:bodyPr>
          <a:lstStyle/>
          <a:p>
            <a:r>
              <a:rPr lang="en-US" sz="2000" b="1" dirty="0"/>
              <a:t>Results:</a:t>
            </a:r>
            <a:r>
              <a:rPr lang="en-US" dirty="0"/>
              <a:t>  </a:t>
            </a:r>
          </a:p>
          <a:p>
            <a:r>
              <a:rPr lang="en-US" dirty="0"/>
              <a:t>(A series of </a:t>
            </a:r>
            <a:r>
              <a:rPr lang="en-US" dirty="0">
                <a:solidFill>
                  <a:srgbClr val="FF0000"/>
                </a:solidFill>
              </a:rPr>
              <a:t>14</a:t>
            </a:r>
            <a:r>
              <a:rPr lang="en-US" dirty="0"/>
              <a:t> </a:t>
            </a:r>
            <a:r>
              <a:rPr lang="en-US" dirty="0">
                <a:solidFill>
                  <a:srgbClr val="FF0000"/>
                </a:solidFill>
              </a:rPr>
              <a:t>iterations</a:t>
            </a:r>
            <a:r>
              <a:rPr lang="en-US" dirty="0"/>
              <a:t>. Each iteration involved a </a:t>
            </a:r>
            <a:r>
              <a:rPr lang="en-US" dirty="0">
                <a:solidFill>
                  <a:srgbClr val="FF0000"/>
                </a:solidFill>
              </a:rPr>
              <a:t>24-hour</a:t>
            </a:r>
            <a:r>
              <a:rPr lang="en-US" dirty="0"/>
              <a:t> measurement period. “inertia” value equals to </a:t>
            </a:r>
            <a:r>
              <a:rPr lang="en-US" dirty="0">
                <a:solidFill>
                  <a:srgbClr val="FF0000"/>
                </a:solidFill>
              </a:rPr>
              <a:t>0.5</a:t>
            </a:r>
            <a:r>
              <a:rPr lang="en-US" dirty="0"/>
              <a:t>, meaning that it gives both parameter sets equal weight)</a:t>
            </a:r>
          </a:p>
        </p:txBody>
      </p:sp>
      <p:sp>
        <p:nvSpPr>
          <p:cNvPr id="6" name="文本框 5">
            <a:extLst>
              <a:ext uri="{FF2B5EF4-FFF2-40B4-BE49-F238E27FC236}">
                <a16:creationId xmlns:a16="http://schemas.microsoft.com/office/drawing/2014/main" id="{A1D95AA1-CA52-4A88-BA4D-61E27E02CC5F}"/>
              </a:ext>
            </a:extLst>
          </p:cNvPr>
          <p:cNvSpPr txBox="1"/>
          <p:nvPr/>
        </p:nvSpPr>
        <p:spPr>
          <a:xfrm>
            <a:off x="683581" y="2609270"/>
            <a:ext cx="3085730" cy="369332"/>
          </a:xfrm>
          <a:prstGeom prst="rect">
            <a:avLst/>
          </a:prstGeom>
          <a:noFill/>
        </p:spPr>
        <p:txBody>
          <a:bodyPr wrap="square" rtlCol="0">
            <a:spAutoFit/>
          </a:bodyPr>
          <a:lstStyle/>
          <a:p>
            <a:r>
              <a:rPr lang="en-US" dirty="0"/>
              <a:t>a. Parameter Convergence</a:t>
            </a:r>
          </a:p>
        </p:txBody>
      </p:sp>
      <p:pic>
        <p:nvPicPr>
          <p:cNvPr id="7" name="图片 6">
            <a:extLst>
              <a:ext uri="{FF2B5EF4-FFF2-40B4-BE49-F238E27FC236}">
                <a16:creationId xmlns:a16="http://schemas.microsoft.com/office/drawing/2014/main" id="{4390305D-3288-4DDA-8AA2-419A4CB6C0CD}"/>
              </a:ext>
            </a:extLst>
          </p:cNvPr>
          <p:cNvPicPr>
            <a:picLocks noChangeAspect="1"/>
          </p:cNvPicPr>
          <p:nvPr/>
        </p:nvPicPr>
        <p:blipFill>
          <a:blip r:embed="rId2"/>
          <a:stretch>
            <a:fillRect/>
          </a:stretch>
        </p:blipFill>
        <p:spPr>
          <a:xfrm>
            <a:off x="1040932" y="3190253"/>
            <a:ext cx="4229100" cy="3086100"/>
          </a:xfrm>
          <a:prstGeom prst="rect">
            <a:avLst/>
          </a:prstGeom>
        </p:spPr>
      </p:pic>
      <p:sp>
        <p:nvSpPr>
          <p:cNvPr id="8" name="文本框 7">
            <a:extLst>
              <a:ext uri="{FF2B5EF4-FFF2-40B4-BE49-F238E27FC236}">
                <a16:creationId xmlns:a16="http://schemas.microsoft.com/office/drawing/2014/main" id="{5BBEE5E4-FC71-40E8-83B3-614CC7AA6998}"/>
              </a:ext>
            </a:extLst>
          </p:cNvPr>
          <p:cNvSpPr txBox="1"/>
          <p:nvPr/>
        </p:nvSpPr>
        <p:spPr>
          <a:xfrm>
            <a:off x="5597371" y="3766684"/>
            <a:ext cx="5817833" cy="1200329"/>
          </a:xfrm>
          <a:prstGeom prst="rect">
            <a:avLst/>
          </a:prstGeom>
          <a:noFill/>
        </p:spPr>
        <p:txBody>
          <a:bodyPr wrap="square" rtlCol="0">
            <a:spAutoFit/>
          </a:bodyPr>
          <a:lstStyle/>
          <a:p>
            <a:r>
              <a:rPr lang="en-US" dirty="0"/>
              <a:t>The change in parameters in the final model are </a:t>
            </a:r>
            <a:r>
              <a:rPr lang="en-US" dirty="0">
                <a:solidFill>
                  <a:srgbClr val="FF0000"/>
                </a:solidFill>
              </a:rPr>
              <a:t>significantly lower</a:t>
            </a:r>
            <a:r>
              <a:rPr lang="en-US" dirty="0"/>
              <a:t> than the changes in the first model, and that the differences generally </a:t>
            </a:r>
            <a:r>
              <a:rPr lang="en-US" dirty="0">
                <a:solidFill>
                  <a:srgbClr val="FF0000"/>
                </a:solidFill>
              </a:rPr>
              <a:t>decreased</a:t>
            </a:r>
            <a:r>
              <a:rPr lang="en-US" dirty="0"/>
              <a:t> over measurement iterations</a:t>
            </a:r>
          </a:p>
        </p:txBody>
      </p:sp>
    </p:spTree>
    <p:extLst>
      <p:ext uri="{BB962C8B-B14F-4D97-AF65-F5344CB8AC3E}">
        <p14:creationId xmlns:p14="http://schemas.microsoft.com/office/powerpoint/2010/main" val="396634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9CDEFB-5890-418C-B145-C4EBCDC68671}"/>
              </a:ext>
            </a:extLst>
          </p:cNvPr>
          <p:cNvSpPr txBox="1">
            <a:spLocks noGrp="1"/>
          </p:cNvSpPr>
          <p:nvPr>
            <p:ph type="title"/>
          </p:nvPr>
        </p:nvSpPr>
        <p:spPr>
          <a:xfrm>
            <a:off x="683581"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Learning Tor Traffic</a:t>
            </a:r>
          </a:p>
        </p:txBody>
      </p:sp>
      <p:sp>
        <p:nvSpPr>
          <p:cNvPr id="8" name="文本框 5">
            <a:extLst>
              <a:ext uri="{FF2B5EF4-FFF2-40B4-BE49-F238E27FC236}">
                <a16:creationId xmlns:a16="http://schemas.microsoft.com/office/drawing/2014/main" id="{0E4D21CD-3002-2F42-B1C8-B942D436CC36}"/>
              </a:ext>
            </a:extLst>
          </p:cNvPr>
          <p:cNvSpPr txBox="1"/>
          <p:nvPr/>
        </p:nvSpPr>
        <p:spPr>
          <a:xfrm>
            <a:off x="657714" y="1929856"/>
            <a:ext cx="3373412" cy="707886"/>
          </a:xfrm>
          <a:prstGeom prst="rect">
            <a:avLst/>
          </a:prstGeom>
          <a:noFill/>
        </p:spPr>
        <p:txBody>
          <a:bodyPr wrap="square" rtlCol="0">
            <a:spAutoFit/>
          </a:bodyPr>
          <a:lstStyle/>
          <a:p>
            <a:r>
              <a:rPr lang="en-US" sz="2000" dirty="0"/>
              <a:t>b. Model Improvement</a:t>
            </a:r>
          </a:p>
          <a:p>
            <a:endParaRPr lang="en-US" sz="2000" dirty="0"/>
          </a:p>
        </p:txBody>
      </p:sp>
      <p:sp>
        <p:nvSpPr>
          <p:cNvPr id="2" name="TextBox 1">
            <a:extLst>
              <a:ext uri="{FF2B5EF4-FFF2-40B4-BE49-F238E27FC236}">
                <a16:creationId xmlns:a16="http://schemas.microsoft.com/office/drawing/2014/main" id="{0273B70A-E7B9-2F4F-89EB-C7BA97B8E5B4}"/>
              </a:ext>
            </a:extLst>
          </p:cNvPr>
          <p:cNvSpPr txBox="1"/>
          <p:nvPr/>
        </p:nvSpPr>
        <p:spPr>
          <a:xfrm>
            <a:off x="657714" y="2588175"/>
            <a:ext cx="10515600" cy="3570208"/>
          </a:xfrm>
          <a:prstGeom prst="rect">
            <a:avLst/>
          </a:prstGeom>
          <a:noFill/>
        </p:spPr>
        <p:txBody>
          <a:bodyPr wrap="square" rtlCol="0">
            <a:spAutoFit/>
          </a:bodyPr>
          <a:lstStyle/>
          <a:p>
            <a:r>
              <a:rPr lang="en-US" sz="2800" b="1" dirty="0"/>
              <a:t>How?</a:t>
            </a:r>
          </a:p>
          <a:p>
            <a:endParaRPr lang="en-US" dirty="0"/>
          </a:p>
          <a:p>
            <a:r>
              <a:rPr lang="en-US" dirty="0"/>
              <a:t>Step1: The Relay computes the most likely sequence of states under each model M(</a:t>
            </a:r>
            <a:r>
              <a:rPr lang="en-US" dirty="0" err="1"/>
              <a:t>i</a:t>
            </a:r>
            <a:r>
              <a:rPr lang="en-US" dirty="0"/>
              <a:t>) and the log likelihood of the observed sequence, ℓ(</a:t>
            </a:r>
            <a:r>
              <a:rPr lang="en-US" dirty="0" err="1"/>
              <a:t>i</a:t>
            </a:r>
            <a:r>
              <a:rPr lang="en-US" dirty="0"/>
              <a:t>). </a:t>
            </a:r>
          </a:p>
          <a:p>
            <a:r>
              <a:rPr lang="en-US" dirty="0"/>
              <a:t>Step2: The relay compares each pair ℓ(</a:t>
            </a:r>
            <a:r>
              <a:rPr lang="en-US" dirty="0" err="1"/>
              <a:t>i</a:t>
            </a:r>
            <a:r>
              <a:rPr lang="en-US" dirty="0"/>
              <a:t>), ℓ(j) to determine which model gave the sequence a higher likelihood, and added this result to a counter.</a:t>
            </a:r>
          </a:p>
          <a:p>
            <a:r>
              <a:rPr lang="en-US" dirty="0"/>
              <a:t>Step3: After 24 hours, these pairwise counters were taken as the output of the experiment.</a:t>
            </a:r>
          </a:p>
          <a:p>
            <a:endParaRPr lang="en-US" dirty="0"/>
          </a:p>
          <a:p>
            <a:r>
              <a:rPr lang="en-US" b="1" dirty="0"/>
              <a:t>Intuitively, A better model for a process should assign higher likelihood to the output of the process more often</a:t>
            </a:r>
          </a:p>
          <a:p>
            <a:endParaRPr lang="en-US" dirty="0"/>
          </a:p>
          <a:p>
            <a:endParaRPr lang="en-US" dirty="0"/>
          </a:p>
        </p:txBody>
      </p:sp>
    </p:spTree>
    <p:extLst>
      <p:ext uri="{BB962C8B-B14F-4D97-AF65-F5344CB8AC3E}">
        <p14:creationId xmlns:p14="http://schemas.microsoft.com/office/powerpoint/2010/main" val="4263930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5">
            <a:extLst>
              <a:ext uri="{FF2B5EF4-FFF2-40B4-BE49-F238E27FC236}">
                <a16:creationId xmlns:a16="http://schemas.microsoft.com/office/drawing/2014/main" id="{0C449FCA-1E97-5346-9B04-7359AFEBC957}"/>
              </a:ext>
            </a:extLst>
          </p:cNvPr>
          <p:cNvPicPr>
            <a:picLocks noChangeAspect="1"/>
          </p:cNvPicPr>
          <p:nvPr/>
        </p:nvPicPr>
        <p:blipFill>
          <a:blip r:embed="rId2"/>
          <a:stretch>
            <a:fillRect/>
          </a:stretch>
        </p:blipFill>
        <p:spPr>
          <a:xfrm>
            <a:off x="683581" y="2528248"/>
            <a:ext cx="9137101" cy="3406878"/>
          </a:xfrm>
          <a:prstGeom prst="rect">
            <a:avLst/>
          </a:prstGeom>
        </p:spPr>
      </p:pic>
      <p:sp>
        <p:nvSpPr>
          <p:cNvPr id="5" name="文本框 6">
            <a:extLst>
              <a:ext uri="{FF2B5EF4-FFF2-40B4-BE49-F238E27FC236}">
                <a16:creationId xmlns:a16="http://schemas.microsoft.com/office/drawing/2014/main" id="{A698FE5B-8413-0F49-BF60-538FBD0C7F8B}"/>
              </a:ext>
            </a:extLst>
          </p:cNvPr>
          <p:cNvSpPr txBox="1"/>
          <p:nvPr/>
        </p:nvSpPr>
        <p:spPr>
          <a:xfrm>
            <a:off x="683581" y="6123543"/>
            <a:ext cx="9348188" cy="369332"/>
          </a:xfrm>
          <a:prstGeom prst="rect">
            <a:avLst/>
          </a:prstGeom>
          <a:noFill/>
        </p:spPr>
        <p:txBody>
          <a:bodyPr wrap="square" rtlCol="0">
            <a:spAutoFit/>
          </a:bodyPr>
          <a:lstStyle/>
          <a:p>
            <a:pPr algn="ctr"/>
            <a:r>
              <a:rPr lang="en-US" b="1" dirty="0"/>
              <a:t>The later models are generally superior fits to new data than the earliest models</a:t>
            </a:r>
          </a:p>
        </p:txBody>
      </p:sp>
      <p:sp>
        <p:nvSpPr>
          <p:cNvPr id="6" name="Title 1">
            <a:extLst>
              <a:ext uri="{FF2B5EF4-FFF2-40B4-BE49-F238E27FC236}">
                <a16:creationId xmlns:a16="http://schemas.microsoft.com/office/drawing/2014/main" id="{26D6BB69-30AF-C44B-A243-D5A549F3D04E}"/>
              </a:ext>
            </a:extLst>
          </p:cNvPr>
          <p:cNvSpPr txBox="1">
            <a:spLocks noGrp="1"/>
          </p:cNvSpPr>
          <p:nvPr>
            <p:ph type="title"/>
          </p:nvPr>
        </p:nvSpPr>
        <p:spPr>
          <a:xfrm>
            <a:off x="683581"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2. Learning Tor Traffic</a:t>
            </a:r>
          </a:p>
        </p:txBody>
      </p:sp>
      <p:sp>
        <p:nvSpPr>
          <p:cNvPr id="7" name="文本框 5">
            <a:extLst>
              <a:ext uri="{FF2B5EF4-FFF2-40B4-BE49-F238E27FC236}">
                <a16:creationId xmlns:a16="http://schemas.microsoft.com/office/drawing/2014/main" id="{321E9F05-2D65-0A4C-8103-36573AF8744B}"/>
              </a:ext>
            </a:extLst>
          </p:cNvPr>
          <p:cNvSpPr txBox="1"/>
          <p:nvPr/>
        </p:nvSpPr>
        <p:spPr>
          <a:xfrm>
            <a:off x="683581" y="1690142"/>
            <a:ext cx="3373412" cy="646331"/>
          </a:xfrm>
          <a:prstGeom prst="rect">
            <a:avLst/>
          </a:prstGeom>
          <a:noFill/>
        </p:spPr>
        <p:txBody>
          <a:bodyPr wrap="square" rtlCol="0">
            <a:spAutoFit/>
          </a:bodyPr>
          <a:lstStyle/>
          <a:p>
            <a:r>
              <a:rPr lang="en-US" dirty="0"/>
              <a:t>b. Model Improvement</a:t>
            </a:r>
          </a:p>
          <a:p>
            <a:endParaRPr lang="en-US" dirty="0"/>
          </a:p>
        </p:txBody>
      </p:sp>
      <p:sp>
        <p:nvSpPr>
          <p:cNvPr id="8" name="Rectangle 7">
            <a:extLst>
              <a:ext uri="{FF2B5EF4-FFF2-40B4-BE49-F238E27FC236}">
                <a16:creationId xmlns:a16="http://schemas.microsoft.com/office/drawing/2014/main" id="{487D4F7F-A88F-D144-9101-4B53746B02BA}"/>
              </a:ext>
            </a:extLst>
          </p:cNvPr>
          <p:cNvSpPr/>
          <p:nvPr/>
        </p:nvSpPr>
        <p:spPr>
          <a:xfrm>
            <a:off x="402986" y="2092225"/>
            <a:ext cx="9137101" cy="338554"/>
          </a:xfrm>
          <a:prstGeom prst="rect">
            <a:avLst/>
          </a:prstGeom>
        </p:spPr>
        <p:txBody>
          <a:bodyPr wrap="square">
            <a:spAutoFit/>
          </a:bodyPr>
          <a:lstStyle/>
          <a:p>
            <a:pPr algn="ctr"/>
            <a:r>
              <a:rPr lang="en-US" sz="1600" dirty="0">
                <a:latin typeface="Helvetica" pitchFamily="2" charset="0"/>
              </a:rPr>
              <a:t>Fraction of observed sequences more</a:t>
            </a:r>
            <a:r>
              <a:rPr lang="zh-CN" altLang="en-US" sz="1600" dirty="0">
                <a:latin typeface="Helvetica" pitchFamily="2" charset="0"/>
              </a:rPr>
              <a:t> </a:t>
            </a:r>
            <a:r>
              <a:rPr lang="en-US" sz="1600" dirty="0">
                <a:latin typeface="Helvetica" pitchFamily="2" charset="0"/>
              </a:rPr>
              <a:t>likely under</a:t>
            </a:r>
            <a:r>
              <a:rPr lang="zh-CN" altLang="en-US" sz="1600" dirty="0">
                <a:latin typeface="Helvetica" pitchFamily="2" charset="0"/>
              </a:rPr>
              <a:t> </a:t>
            </a:r>
            <a:r>
              <a:rPr lang="en-US" sz="1600" dirty="0">
                <a:latin typeface="Helvetica" pitchFamily="2" charset="0"/>
              </a:rPr>
              <a:t>model x than model y</a:t>
            </a:r>
            <a:endParaRPr lang="en-US" sz="1600" dirty="0">
              <a:effectLst/>
              <a:latin typeface="Helvetica" pitchFamily="2" charset="0"/>
            </a:endParaRPr>
          </a:p>
        </p:txBody>
      </p:sp>
      <p:sp>
        <p:nvSpPr>
          <p:cNvPr id="2" name="Rectangle 1">
            <a:extLst>
              <a:ext uri="{FF2B5EF4-FFF2-40B4-BE49-F238E27FC236}">
                <a16:creationId xmlns:a16="http://schemas.microsoft.com/office/drawing/2014/main" id="{2D84504B-4728-4F48-8164-F3986CC1CA11}"/>
              </a:ext>
            </a:extLst>
          </p:cNvPr>
          <p:cNvSpPr/>
          <p:nvPr/>
        </p:nvSpPr>
        <p:spPr>
          <a:xfrm>
            <a:off x="9820682" y="3198322"/>
            <a:ext cx="1968332" cy="1477328"/>
          </a:xfrm>
          <a:prstGeom prst="rect">
            <a:avLst/>
          </a:prstGeom>
        </p:spPr>
        <p:txBody>
          <a:bodyPr wrap="square">
            <a:spAutoFit/>
          </a:bodyPr>
          <a:lstStyle/>
          <a:p>
            <a:pPr algn="ctr"/>
            <a:r>
              <a:rPr lang="en-US" dirty="0"/>
              <a:t>The stream and packet models at </a:t>
            </a:r>
            <a:r>
              <a:rPr lang="en-US" dirty="0">
                <a:solidFill>
                  <a:srgbClr val="FF0000"/>
                </a:solidFill>
              </a:rPr>
              <a:t>index 9</a:t>
            </a:r>
            <a:r>
              <a:rPr lang="zh-CN" altLang="en-US" dirty="0"/>
              <a:t> </a:t>
            </a:r>
            <a:r>
              <a:rPr lang="en-US" dirty="0"/>
              <a:t>has the best performance</a:t>
            </a:r>
          </a:p>
          <a:p>
            <a:pPr algn="ctr"/>
            <a:endParaRPr lang="en-US" dirty="0">
              <a:effectLst/>
            </a:endParaRPr>
          </a:p>
        </p:txBody>
      </p:sp>
    </p:spTree>
    <p:extLst>
      <p:ext uri="{BB962C8B-B14F-4D97-AF65-F5344CB8AC3E}">
        <p14:creationId xmlns:p14="http://schemas.microsoft.com/office/powerpoint/2010/main" val="200201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16FF20-B857-4F2D-AE5C-831D2B6B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025"/>
          <a:stretch/>
        </p:blipFill>
        <p:spPr>
          <a:xfrm>
            <a:off x="379626" y="2473986"/>
            <a:ext cx="4047843" cy="2276907"/>
          </a:xfrm>
          <a:prstGeom prst="rect">
            <a:avLst/>
          </a:prstGeom>
        </p:spPr>
      </p:pic>
      <p:sp>
        <p:nvSpPr>
          <p:cNvPr id="6" name="标题 5">
            <a:extLst>
              <a:ext uri="{FF2B5EF4-FFF2-40B4-BE49-F238E27FC236}">
                <a16:creationId xmlns:a16="http://schemas.microsoft.com/office/drawing/2014/main" id="{CC0A6CE7-7177-4296-ADEC-11939F653BA9}"/>
              </a:ext>
            </a:extLst>
          </p:cNvPr>
          <p:cNvSpPr>
            <a:spLocks noGrp="1"/>
          </p:cNvSpPr>
          <p:nvPr>
            <p:ph type="ctrTitle"/>
          </p:nvPr>
        </p:nvSpPr>
        <p:spPr>
          <a:xfrm>
            <a:off x="644670" y="385312"/>
            <a:ext cx="10301626" cy="1147864"/>
          </a:xfrm>
        </p:spPr>
        <p:txBody>
          <a:bodyPr/>
          <a:lstStyle/>
          <a:p>
            <a:r>
              <a:rPr lang="en-US" dirty="0"/>
              <a:t>Primary Goal</a:t>
            </a:r>
          </a:p>
        </p:txBody>
      </p:sp>
      <p:sp>
        <p:nvSpPr>
          <p:cNvPr id="9" name="文本框 8">
            <a:extLst>
              <a:ext uri="{FF2B5EF4-FFF2-40B4-BE49-F238E27FC236}">
                <a16:creationId xmlns:a16="http://schemas.microsoft.com/office/drawing/2014/main" id="{20EF8811-1441-49A5-B94C-C3A386ABE92E}"/>
              </a:ext>
            </a:extLst>
          </p:cNvPr>
          <p:cNvSpPr txBox="1"/>
          <p:nvPr/>
        </p:nvSpPr>
        <p:spPr>
          <a:xfrm>
            <a:off x="5261113" y="2581387"/>
            <a:ext cx="6162261" cy="2062103"/>
          </a:xfrm>
          <a:prstGeom prst="rect">
            <a:avLst/>
          </a:prstGeom>
          <a:noFill/>
        </p:spPr>
        <p:txBody>
          <a:bodyPr wrap="square" rtlCol="0">
            <a:spAutoFit/>
          </a:bodyPr>
          <a:lstStyle/>
          <a:p>
            <a:pPr algn="ctr"/>
            <a:r>
              <a:rPr lang="en-US" sz="3200" dirty="0"/>
              <a:t>To better </a:t>
            </a:r>
            <a:r>
              <a:rPr lang="en-US" sz="3200" dirty="0">
                <a:solidFill>
                  <a:srgbClr val="FF0000"/>
                </a:solidFill>
              </a:rPr>
              <a:t>understand Tor traffic </a:t>
            </a:r>
            <a:r>
              <a:rPr lang="en-US" sz="3200" dirty="0"/>
              <a:t>and</a:t>
            </a:r>
          </a:p>
          <a:p>
            <a:pPr algn="ctr"/>
            <a:r>
              <a:rPr lang="en-US" sz="3200" dirty="0">
                <a:solidFill>
                  <a:srgbClr val="FF0000"/>
                </a:solidFill>
              </a:rPr>
              <a:t>its characteristics </a:t>
            </a:r>
            <a:r>
              <a:rPr lang="en-US" sz="3200" dirty="0"/>
              <a:t>so that we can more accurately </a:t>
            </a:r>
            <a:r>
              <a:rPr lang="en-US" sz="3200" dirty="0">
                <a:solidFill>
                  <a:srgbClr val="FF0000"/>
                </a:solidFill>
              </a:rPr>
              <a:t>generate traffic </a:t>
            </a:r>
            <a:r>
              <a:rPr lang="en-US" sz="3200" dirty="0"/>
              <a:t>in</a:t>
            </a:r>
          </a:p>
          <a:p>
            <a:pPr algn="ctr"/>
            <a:r>
              <a:rPr lang="en-US" sz="3200" dirty="0"/>
              <a:t>private Tor networks and simulators</a:t>
            </a:r>
          </a:p>
        </p:txBody>
      </p:sp>
    </p:spTree>
    <p:extLst>
      <p:ext uri="{BB962C8B-B14F-4D97-AF65-F5344CB8AC3E}">
        <p14:creationId xmlns:p14="http://schemas.microsoft.com/office/powerpoint/2010/main" val="50576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813B-EEA9-4C2A-B984-CA163543D400}"/>
              </a:ext>
            </a:extLst>
          </p:cNvPr>
          <p:cNvSpPr>
            <a:spLocks noGrp="1"/>
          </p:cNvSpPr>
          <p:nvPr>
            <p:ph type="title"/>
          </p:nvPr>
        </p:nvSpPr>
        <p:spPr>
          <a:xfrm>
            <a:off x="838200" y="365125"/>
            <a:ext cx="10515600" cy="1325563"/>
          </a:xfrm>
        </p:spPr>
        <p:txBody>
          <a:bodyPr/>
          <a:lstStyle/>
          <a:p>
            <a:r>
              <a:rPr lang="en-US" b="1" dirty="0"/>
              <a:t>3. Building Traffic Models</a:t>
            </a:r>
          </a:p>
        </p:txBody>
      </p:sp>
      <p:sp>
        <p:nvSpPr>
          <p:cNvPr id="3" name="Content Placeholder 2">
            <a:extLst>
              <a:ext uri="{FF2B5EF4-FFF2-40B4-BE49-F238E27FC236}">
                <a16:creationId xmlns:a16="http://schemas.microsoft.com/office/drawing/2014/main" id="{6526769D-C1D6-4F71-B2FE-B449D9F31726}"/>
              </a:ext>
            </a:extLst>
          </p:cNvPr>
          <p:cNvSpPr>
            <a:spLocks noGrp="1"/>
          </p:cNvSpPr>
          <p:nvPr>
            <p:ph idx="1"/>
          </p:nvPr>
        </p:nvSpPr>
        <p:spPr>
          <a:xfrm>
            <a:off x="838200" y="1934807"/>
            <a:ext cx="10515600" cy="4351338"/>
          </a:xfrm>
        </p:spPr>
        <p:txBody>
          <a:bodyPr>
            <a:normAutofit/>
          </a:bodyPr>
          <a:lstStyle/>
          <a:p>
            <a:r>
              <a:rPr lang="en-US" dirty="0"/>
              <a:t>Using a traffic generation tool called </a:t>
            </a:r>
            <a:r>
              <a:rPr lang="en-US" dirty="0" err="1">
                <a:solidFill>
                  <a:srgbClr val="FF0000"/>
                </a:solidFill>
              </a:rPr>
              <a:t>TGen</a:t>
            </a:r>
            <a:r>
              <a:rPr lang="en-US" dirty="0"/>
              <a:t> that can be used to create arbitrarily complex patterns of behavior.</a:t>
            </a:r>
          </a:p>
          <a:p>
            <a:r>
              <a:rPr lang="en-US" dirty="0"/>
              <a:t>Three client models: </a:t>
            </a:r>
          </a:p>
          <a:p>
            <a:pPr lvl="1"/>
            <a:r>
              <a:rPr lang="en-US" dirty="0"/>
              <a:t>Single File Models: </a:t>
            </a:r>
          </a:p>
          <a:p>
            <a:pPr marL="457200" lvl="1" indent="0">
              <a:buNone/>
            </a:pPr>
            <a:r>
              <a:rPr lang="en-US" dirty="0"/>
              <a:t>	</a:t>
            </a:r>
            <a:r>
              <a:rPr lang="en-US" sz="2000" dirty="0"/>
              <a:t>(1)</a:t>
            </a:r>
            <a:r>
              <a:rPr lang="en-US" sz="2000" dirty="0">
                <a:solidFill>
                  <a:srgbClr val="FF0000"/>
                </a:solidFill>
              </a:rPr>
              <a:t>“web” client type </a:t>
            </a:r>
            <a:r>
              <a:rPr lang="en-US" sz="2000" dirty="0"/>
              <a:t>that downloads 320 KiB files and pauses in between repeated 	downloads (to mimic user “think time”), </a:t>
            </a:r>
          </a:p>
          <a:p>
            <a:pPr marL="457200" lvl="1" indent="0">
              <a:buNone/>
            </a:pPr>
            <a:r>
              <a:rPr lang="en-US" sz="2000" dirty="0"/>
              <a:t>	(2) </a:t>
            </a:r>
            <a:r>
              <a:rPr lang="en-US" sz="2000" dirty="0">
                <a:solidFill>
                  <a:srgbClr val="FF0000"/>
                </a:solidFill>
              </a:rPr>
              <a:t>“bulk” client type</a:t>
            </a:r>
            <a:r>
              <a:rPr lang="en-US" sz="2000" dirty="0"/>
              <a:t> that repeatedly downloads 5 </a:t>
            </a:r>
            <a:r>
              <a:rPr lang="en-US" sz="2000" dirty="0" err="1"/>
              <a:t>MiB</a:t>
            </a:r>
            <a:r>
              <a:rPr lang="en-US" sz="2000" dirty="0"/>
              <a:t> files without pausing;</a:t>
            </a:r>
          </a:p>
          <a:p>
            <a:pPr lvl="1"/>
            <a:r>
              <a:rPr lang="en-US" dirty="0"/>
              <a:t>Protocols Models: </a:t>
            </a:r>
            <a:r>
              <a:rPr lang="en-US" sz="2000" dirty="0"/>
              <a:t>HTTP (Alexa top 1 million sites list) and </a:t>
            </a:r>
            <a:r>
              <a:rPr lang="en-US" sz="2000" dirty="0" err="1"/>
              <a:t>BitTorrent</a:t>
            </a:r>
            <a:r>
              <a:rPr lang="en-US" sz="2000" dirty="0"/>
              <a:t>; </a:t>
            </a:r>
            <a:endParaRPr lang="en-US" dirty="0"/>
          </a:p>
          <a:p>
            <a:pPr lvl="1"/>
            <a:r>
              <a:rPr lang="en-US" dirty="0" err="1"/>
              <a:t>PrivCount</a:t>
            </a:r>
            <a:r>
              <a:rPr lang="en-US" dirty="0"/>
              <a:t> Model: </a:t>
            </a:r>
            <a:r>
              <a:rPr lang="en-US" sz="2000" dirty="0"/>
              <a:t>Use the Tor measurement results of this paper and HMM stream and packet models as the basis for traffic generation.</a:t>
            </a:r>
            <a:endParaRPr lang="en-US" dirty="0"/>
          </a:p>
        </p:txBody>
      </p:sp>
    </p:spTree>
    <p:extLst>
      <p:ext uri="{BB962C8B-B14F-4D97-AF65-F5344CB8AC3E}">
        <p14:creationId xmlns:p14="http://schemas.microsoft.com/office/powerpoint/2010/main" val="339723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547D2B-07A9-0E48-9D05-05DF0ED2E336}"/>
              </a:ext>
            </a:extLst>
          </p:cNvPr>
          <p:cNvPicPr>
            <a:picLocks noChangeAspect="1"/>
          </p:cNvPicPr>
          <p:nvPr/>
        </p:nvPicPr>
        <p:blipFill>
          <a:blip r:embed="rId2"/>
          <a:stretch>
            <a:fillRect/>
          </a:stretch>
        </p:blipFill>
        <p:spPr>
          <a:xfrm>
            <a:off x="464645" y="1987550"/>
            <a:ext cx="6692900" cy="2882900"/>
          </a:xfrm>
          <a:prstGeom prst="rect">
            <a:avLst/>
          </a:prstGeom>
        </p:spPr>
      </p:pic>
      <p:sp>
        <p:nvSpPr>
          <p:cNvPr id="5" name="Title 1">
            <a:extLst>
              <a:ext uri="{FF2B5EF4-FFF2-40B4-BE49-F238E27FC236}">
                <a16:creationId xmlns:a16="http://schemas.microsoft.com/office/drawing/2014/main" id="{E1B1B355-6AF1-F04A-A73B-D31B34F8F5F5}"/>
              </a:ext>
            </a:extLst>
          </p:cNvPr>
          <p:cNvSpPr>
            <a:spLocks noGrp="1"/>
          </p:cNvSpPr>
          <p:nvPr>
            <p:ph type="title"/>
          </p:nvPr>
        </p:nvSpPr>
        <p:spPr/>
        <p:txBody>
          <a:bodyPr/>
          <a:lstStyle/>
          <a:p>
            <a:r>
              <a:rPr lang="en-US" b="1" dirty="0"/>
              <a:t>3. Building Traffic Models</a:t>
            </a:r>
          </a:p>
        </p:txBody>
      </p:sp>
      <p:sp>
        <p:nvSpPr>
          <p:cNvPr id="6" name="TextBox 5">
            <a:extLst>
              <a:ext uri="{FF2B5EF4-FFF2-40B4-BE49-F238E27FC236}">
                <a16:creationId xmlns:a16="http://schemas.microsoft.com/office/drawing/2014/main" id="{AEA5BCDD-5882-C54F-9412-D21B2058558D}"/>
              </a:ext>
            </a:extLst>
          </p:cNvPr>
          <p:cNvSpPr txBox="1"/>
          <p:nvPr/>
        </p:nvSpPr>
        <p:spPr>
          <a:xfrm>
            <a:off x="2171481" y="5167312"/>
            <a:ext cx="2984938" cy="461665"/>
          </a:xfrm>
          <a:prstGeom prst="rect">
            <a:avLst/>
          </a:prstGeom>
          <a:noFill/>
        </p:spPr>
        <p:txBody>
          <a:bodyPr wrap="square" rtlCol="0">
            <a:spAutoFit/>
          </a:bodyPr>
          <a:lstStyle/>
          <a:p>
            <a:r>
              <a:rPr lang="en-US" sz="2400" dirty="0"/>
              <a:t>Architecture of </a:t>
            </a:r>
            <a:r>
              <a:rPr lang="en-US" sz="2400" dirty="0" err="1"/>
              <a:t>TGen</a:t>
            </a:r>
            <a:endParaRPr lang="en-US" sz="2400" dirty="0"/>
          </a:p>
        </p:txBody>
      </p:sp>
      <p:sp>
        <p:nvSpPr>
          <p:cNvPr id="7" name="TextBox 6">
            <a:extLst>
              <a:ext uri="{FF2B5EF4-FFF2-40B4-BE49-F238E27FC236}">
                <a16:creationId xmlns:a16="http://schemas.microsoft.com/office/drawing/2014/main" id="{0172D875-B730-CA42-A4AF-D6983A31DA8E}"/>
              </a:ext>
            </a:extLst>
          </p:cNvPr>
          <p:cNvSpPr txBox="1"/>
          <p:nvPr/>
        </p:nvSpPr>
        <p:spPr>
          <a:xfrm>
            <a:off x="7157545" y="2730513"/>
            <a:ext cx="4729655" cy="1754326"/>
          </a:xfrm>
          <a:prstGeom prst="rect">
            <a:avLst/>
          </a:prstGeom>
          <a:noFill/>
        </p:spPr>
        <p:txBody>
          <a:bodyPr wrap="square" rtlCol="0">
            <a:spAutoFit/>
          </a:bodyPr>
          <a:lstStyle/>
          <a:p>
            <a:pPr algn="ctr"/>
            <a:r>
              <a:rPr lang="en-US" dirty="0"/>
              <a:t>A client downloads one of three differently-sized files (50 KiB, 1 </a:t>
            </a:r>
            <a:r>
              <a:rPr lang="en-US" dirty="0" err="1"/>
              <a:t>MiB</a:t>
            </a:r>
            <a:r>
              <a:rPr lang="en-US" dirty="0"/>
              <a:t>, and 5 </a:t>
            </a:r>
            <a:r>
              <a:rPr lang="en-US" dirty="0" err="1"/>
              <a:t>MiB</a:t>
            </a:r>
            <a:r>
              <a:rPr lang="en-US" dirty="0"/>
              <a:t>) every five minutes from a server, where each transfer has a weighted chance of being chosen after each five minute pause completes</a:t>
            </a:r>
          </a:p>
          <a:p>
            <a:pPr algn="ctr"/>
            <a:endParaRPr lang="en-US" dirty="0"/>
          </a:p>
        </p:txBody>
      </p:sp>
    </p:spTree>
    <p:extLst>
      <p:ext uri="{BB962C8B-B14F-4D97-AF65-F5344CB8AC3E}">
        <p14:creationId xmlns:p14="http://schemas.microsoft.com/office/powerpoint/2010/main" val="4260431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lose up of a map&#10;&#10;Description automatically generated">
            <a:extLst>
              <a:ext uri="{FF2B5EF4-FFF2-40B4-BE49-F238E27FC236}">
                <a16:creationId xmlns:a16="http://schemas.microsoft.com/office/drawing/2014/main" id="{2F008979-DAAE-7C42-83AA-048A55EF8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28051"/>
            <a:ext cx="10515600" cy="3508701"/>
          </a:xfrm>
        </p:spPr>
      </p:pic>
      <p:sp>
        <p:nvSpPr>
          <p:cNvPr id="4" name="Title 1">
            <a:extLst>
              <a:ext uri="{FF2B5EF4-FFF2-40B4-BE49-F238E27FC236}">
                <a16:creationId xmlns:a16="http://schemas.microsoft.com/office/drawing/2014/main" id="{56444033-7020-8944-8A8A-9C296301BD87}"/>
              </a:ext>
            </a:extLst>
          </p:cNvPr>
          <p:cNvSpPr>
            <a:spLocks noGrp="1"/>
          </p:cNvSpPr>
          <p:nvPr>
            <p:ph type="title"/>
          </p:nvPr>
        </p:nvSpPr>
        <p:spPr/>
        <p:txBody>
          <a:bodyPr/>
          <a:lstStyle/>
          <a:p>
            <a:r>
              <a:rPr lang="en-US" b="1" dirty="0"/>
              <a:t>3. Building Traffic Models </a:t>
            </a:r>
          </a:p>
        </p:txBody>
      </p:sp>
      <p:sp>
        <p:nvSpPr>
          <p:cNvPr id="7" name="TextBox 6">
            <a:extLst>
              <a:ext uri="{FF2B5EF4-FFF2-40B4-BE49-F238E27FC236}">
                <a16:creationId xmlns:a16="http://schemas.microsoft.com/office/drawing/2014/main" id="{182BBFEF-2A5A-214E-BBA5-D3EB9910FF99}"/>
              </a:ext>
            </a:extLst>
          </p:cNvPr>
          <p:cNvSpPr txBox="1"/>
          <p:nvPr/>
        </p:nvSpPr>
        <p:spPr>
          <a:xfrm>
            <a:off x="756745" y="5990480"/>
            <a:ext cx="10597055" cy="646331"/>
          </a:xfrm>
          <a:prstGeom prst="rect">
            <a:avLst/>
          </a:prstGeom>
          <a:noFill/>
        </p:spPr>
        <p:txBody>
          <a:bodyPr wrap="square" rtlCol="0">
            <a:spAutoFit/>
          </a:bodyPr>
          <a:lstStyle/>
          <a:p>
            <a:pPr algn="ctr"/>
            <a:r>
              <a:rPr lang="en-US" b="1" dirty="0"/>
              <a:t>The model approximates the dataset reasonably well</a:t>
            </a:r>
          </a:p>
          <a:p>
            <a:endParaRPr lang="en-US" dirty="0"/>
          </a:p>
        </p:txBody>
      </p:sp>
      <p:sp>
        <p:nvSpPr>
          <p:cNvPr id="2" name="Rectangle 1">
            <a:extLst>
              <a:ext uri="{FF2B5EF4-FFF2-40B4-BE49-F238E27FC236}">
                <a16:creationId xmlns:a16="http://schemas.microsoft.com/office/drawing/2014/main" id="{8DE8EB1D-3513-0348-88B6-1ACDD0CD37E9}"/>
              </a:ext>
            </a:extLst>
          </p:cNvPr>
          <p:cNvSpPr/>
          <p:nvPr/>
        </p:nvSpPr>
        <p:spPr>
          <a:xfrm>
            <a:off x="838200" y="1884980"/>
            <a:ext cx="10733690" cy="369332"/>
          </a:xfrm>
          <a:prstGeom prst="rect">
            <a:avLst/>
          </a:prstGeom>
        </p:spPr>
        <p:txBody>
          <a:bodyPr wrap="square">
            <a:spAutoFit/>
          </a:bodyPr>
          <a:lstStyle/>
          <a:p>
            <a:r>
              <a:rPr lang="en-US" dirty="0"/>
              <a:t>Total session size distribution in their general user models compared to actual session sizes in the full datasets.</a:t>
            </a:r>
          </a:p>
        </p:txBody>
      </p:sp>
    </p:spTree>
    <p:extLst>
      <p:ext uri="{BB962C8B-B14F-4D97-AF65-F5344CB8AC3E}">
        <p14:creationId xmlns:p14="http://schemas.microsoft.com/office/powerpoint/2010/main" val="13075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EC80-CD33-4BA0-9AEF-C436F2F7D229}"/>
              </a:ext>
            </a:extLst>
          </p:cNvPr>
          <p:cNvSpPr>
            <a:spLocks noGrp="1"/>
          </p:cNvSpPr>
          <p:nvPr>
            <p:ph type="title"/>
          </p:nvPr>
        </p:nvSpPr>
        <p:spPr/>
        <p:txBody>
          <a:bodyPr/>
          <a:lstStyle/>
          <a:p>
            <a:r>
              <a:rPr lang="en-US" b="1" dirty="0"/>
              <a:t>4. Evaluating traffic models </a:t>
            </a:r>
          </a:p>
        </p:txBody>
      </p:sp>
      <p:sp>
        <p:nvSpPr>
          <p:cNvPr id="3" name="Content Placeholder 2">
            <a:extLst>
              <a:ext uri="{FF2B5EF4-FFF2-40B4-BE49-F238E27FC236}">
                <a16:creationId xmlns:a16="http://schemas.microsoft.com/office/drawing/2014/main" id="{82622527-B105-4523-85DB-0DADE575BB53}"/>
              </a:ext>
            </a:extLst>
          </p:cNvPr>
          <p:cNvSpPr>
            <a:spLocks noGrp="1"/>
          </p:cNvSpPr>
          <p:nvPr>
            <p:ph idx="1"/>
          </p:nvPr>
        </p:nvSpPr>
        <p:spPr/>
        <p:txBody>
          <a:bodyPr/>
          <a:lstStyle/>
          <a:p>
            <a:pPr marL="0" indent="0">
              <a:buNone/>
            </a:pPr>
            <a:r>
              <a:rPr lang="en-US" dirty="0"/>
              <a:t>Use Shadow to evaluate and compare the traffic models.</a:t>
            </a:r>
          </a:p>
          <a:p>
            <a:pPr marL="0" indent="0">
              <a:buNone/>
            </a:pPr>
            <a:r>
              <a:rPr lang="en-US" sz="2400" dirty="0"/>
              <a:t>(Shadow is a network simulator that runs real applications, including Tor and </a:t>
            </a:r>
            <a:r>
              <a:rPr lang="en-US" sz="2400" dirty="0" err="1"/>
              <a:t>Tgen</a:t>
            </a:r>
            <a:r>
              <a:rPr lang="en-US" sz="2400" dirty="0"/>
              <a:t>)</a:t>
            </a:r>
          </a:p>
          <a:p>
            <a:pPr marL="0" indent="0">
              <a:buNone/>
            </a:pPr>
            <a:endParaRPr lang="en-US" sz="2400" dirty="0"/>
          </a:p>
          <a:p>
            <a:r>
              <a:rPr lang="en-US" dirty="0"/>
              <a:t>For Single File Model: 2000 Tor relays, 5000 </a:t>
            </a:r>
            <a:r>
              <a:rPr lang="en-US" dirty="0" err="1"/>
              <a:t>TGen</a:t>
            </a:r>
            <a:r>
              <a:rPr lang="en-US" dirty="0"/>
              <a:t> servers, and 60,000 </a:t>
            </a:r>
            <a:r>
              <a:rPr lang="en-US" dirty="0" err="1"/>
              <a:t>TGen</a:t>
            </a:r>
            <a:r>
              <a:rPr lang="en-US" dirty="0"/>
              <a:t> clients;</a:t>
            </a:r>
          </a:p>
          <a:p>
            <a:r>
              <a:rPr lang="en-US" dirty="0"/>
              <a:t>For Protocol Model: 11,943 clients and half of them are “bulk” clients;</a:t>
            </a:r>
          </a:p>
          <a:p>
            <a:r>
              <a:rPr lang="en-US" dirty="0"/>
              <a:t>For </a:t>
            </a:r>
            <a:r>
              <a:rPr lang="en-US" dirty="0" err="1"/>
              <a:t>PrivCount</a:t>
            </a:r>
            <a:r>
              <a:rPr lang="en-US" dirty="0"/>
              <a:t> Model: 128,519 </a:t>
            </a:r>
            <a:r>
              <a:rPr lang="en-US" dirty="0" err="1"/>
              <a:t>TGen</a:t>
            </a:r>
            <a:r>
              <a:rPr lang="en-US" dirty="0"/>
              <a:t> clients.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2044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B1C2373-1CB5-C84B-B21A-447A4CC78D6C}"/>
              </a:ext>
            </a:extLst>
          </p:cNvPr>
          <p:cNvSpPr>
            <a:spLocks noGrp="1"/>
          </p:cNvSpPr>
          <p:nvPr>
            <p:ph type="title"/>
          </p:nvPr>
        </p:nvSpPr>
        <p:spPr>
          <a:xfrm>
            <a:off x="253594" y="0"/>
            <a:ext cx="10515600" cy="1325563"/>
          </a:xfrm>
        </p:spPr>
        <p:txBody>
          <a:bodyPr/>
          <a:lstStyle/>
          <a:p>
            <a:r>
              <a:rPr lang="en-US" b="1" dirty="0"/>
              <a:t>4. Evaluating traffic models </a:t>
            </a:r>
          </a:p>
        </p:txBody>
      </p:sp>
      <p:pic>
        <p:nvPicPr>
          <p:cNvPr id="9" name="Picture 8">
            <a:extLst>
              <a:ext uri="{FF2B5EF4-FFF2-40B4-BE49-F238E27FC236}">
                <a16:creationId xmlns:a16="http://schemas.microsoft.com/office/drawing/2014/main" id="{29B2F78A-B5C7-D447-B093-219E9C066058}"/>
              </a:ext>
            </a:extLst>
          </p:cNvPr>
          <p:cNvPicPr>
            <a:picLocks noChangeAspect="1"/>
          </p:cNvPicPr>
          <p:nvPr/>
        </p:nvPicPr>
        <p:blipFill>
          <a:blip r:embed="rId2"/>
          <a:stretch>
            <a:fillRect/>
          </a:stretch>
        </p:blipFill>
        <p:spPr>
          <a:xfrm>
            <a:off x="0" y="1538262"/>
            <a:ext cx="12192000" cy="3781476"/>
          </a:xfrm>
          <a:prstGeom prst="rect">
            <a:avLst/>
          </a:prstGeom>
        </p:spPr>
      </p:pic>
      <p:sp>
        <p:nvSpPr>
          <p:cNvPr id="10" name="TextBox 9">
            <a:extLst>
              <a:ext uri="{FF2B5EF4-FFF2-40B4-BE49-F238E27FC236}">
                <a16:creationId xmlns:a16="http://schemas.microsoft.com/office/drawing/2014/main" id="{2F6360FD-3767-5F4A-A59C-ED42303A762C}"/>
              </a:ext>
            </a:extLst>
          </p:cNvPr>
          <p:cNvSpPr txBox="1"/>
          <p:nvPr/>
        </p:nvSpPr>
        <p:spPr>
          <a:xfrm>
            <a:off x="436179" y="997129"/>
            <a:ext cx="11319642" cy="923330"/>
          </a:xfrm>
          <a:prstGeom prst="rect">
            <a:avLst/>
          </a:prstGeom>
          <a:noFill/>
        </p:spPr>
        <p:txBody>
          <a:bodyPr wrap="square" rtlCol="0">
            <a:spAutoFit/>
          </a:bodyPr>
          <a:lstStyle/>
          <a:p>
            <a:r>
              <a:rPr lang="en-US" dirty="0"/>
              <a:t>Compare the measurement results from each Shadow experiment to the ground truth Tor measurements using</a:t>
            </a:r>
          </a:p>
          <a:p>
            <a:r>
              <a:rPr lang="en-US" dirty="0">
                <a:solidFill>
                  <a:srgbClr val="FF0000"/>
                </a:solidFill>
              </a:rPr>
              <a:t>earth mover’s distance </a:t>
            </a:r>
            <a:r>
              <a:rPr lang="en-US" dirty="0"/>
              <a:t>as a metric.</a:t>
            </a:r>
          </a:p>
          <a:p>
            <a:endParaRPr lang="en-US" dirty="0"/>
          </a:p>
        </p:txBody>
      </p:sp>
      <p:sp>
        <p:nvSpPr>
          <p:cNvPr id="11" name="TextBox 10">
            <a:extLst>
              <a:ext uri="{FF2B5EF4-FFF2-40B4-BE49-F238E27FC236}">
                <a16:creationId xmlns:a16="http://schemas.microsoft.com/office/drawing/2014/main" id="{2FAE2C65-5F31-8644-B953-C444A434A226}"/>
              </a:ext>
            </a:extLst>
          </p:cNvPr>
          <p:cNvSpPr txBox="1"/>
          <p:nvPr/>
        </p:nvSpPr>
        <p:spPr>
          <a:xfrm>
            <a:off x="1103587" y="5319738"/>
            <a:ext cx="4214648" cy="1200329"/>
          </a:xfrm>
          <a:prstGeom prst="rect">
            <a:avLst/>
          </a:prstGeom>
          <a:noFill/>
        </p:spPr>
        <p:txBody>
          <a:bodyPr wrap="square" rtlCol="0">
            <a:spAutoFit/>
          </a:bodyPr>
          <a:lstStyle/>
          <a:p>
            <a:pPr algn="ctr"/>
            <a:r>
              <a:rPr lang="en-US" dirty="0"/>
              <a:t>The cumulative percentage distance across all nine single counters was </a:t>
            </a:r>
            <a:r>
              <a:rPr lang="en-US" dirty="0">
                <a:solidFill>
                  <a:srgbClr val="FF0000"/>
                </a:solidFill>
              </a:rPr>
              <a:t>703% for the single file model, 1001% for the protocol model, and 408% for the </a:t>
            </a:r>
            <a:r>
              <a:rPr lang="en-US" dirty="0" err="1">
                <a:solidFill>
                  <a:srgbClr val="FF0000"/>
                </a:solidFill>
              </a:rPr>
              <a:t>PrivCount</a:t>
            </a:r>
            <a:r>
              <a:rPr lang="en-US" dirty="0">
                <a:solidFill>
                  <a:srgbClr val="FF0000"/>
                </a:solidFill>
              </a:rPr>
              <a:t> model</a:t>
            </a:r>
            <a:r>
              <a:rPr lang="en-US" dirty="0"/>
              <a:t>. </a:t>
            </a:r>
          </a:p>
        </p:txBody>
      </p:sp>
      <p:sp>
        <p:nvSpPr>
          <p:cNvPr id="12" name="TextBox 11">
            <a:extLst>
              <a:ext uri="{FF2B5EF4-FFF2-40B4-BE49-F238E27FC236}">
                <a16:creationId xmlns:a16="http://schemas.microsoft.com/office/drawing/2014/main" id="{0AD08FEF-12A8-2849-B0EC-22A5336B1A6E}"/>
              </a:ext>
            </a:extLst>
          </p:cNvPr>
          <p:cNvSpPr txBox="1"/>
          <p:nvPr/>
        </p:nvSpPr>
        <p:spPr>
          <a:xfrm>
            <a:off x="6873765" y="5319738"/>
            <a:ext cx="4214648" cy="1477328"/>
          </a:xfrm>
          <a:prstGeom prst="rect">
            <a:avLst/>
          </a:prstGeom>
          <a:noFill/>
        </p:spPr>
        <p:txBody>
          <a:bodyPr wrap="square" rtlCol="0">
            <a:spAutoFit/>
          </a:bodyPr>
          <a:lstStyle/>
          <a:p>
            <a:pPr algn="ctr"/>
            <a:r>
              <a:rPr lang="en-US" dirty="0"/>
              <a:t>The cumulative percentage distance across all six histogram counters was </a:t>
            </a:r>
            <a:r>
              <a:rPr lang="en-US" dirty="0">
                <a:solidFill>
                  <a:srgbClr val="FF0000"/>
                </a:solidFill>
              </a:rPr>
              <a:t>150% for the single file model, 56% for the protocol model, and 95% for the </a:t>
            </a:r>
            <a:r>
              <a:rPr lang="en-US" dirty="0" err="1">
                <a:solidFill>
                  <a:srgbClr val="FF0000"/>
                </a:solidFill>
              </a:rPr>
              <a:t>PrivCount</a:t>
            </a:r>
            <a:r>
              <a:rPr lang="en-US" dirty="0">
                <a:solidFill>
                  <a:srgbClr val="FF0000"/>
                </a:solidFill>
              </a:rPr>
              <a:t> model</a:t>
            </a:r>
            <a:r>
              <a:rPr lang="en-US" dirty="0"/>
              <a:t>.</a:t>
            </a:r>
          </a:p>
          <a:p>
            <a:pPr algn="ctr"/>
            <a:endParaRPr lang="en-US" dirty="0"/>
          </a:p>
        </p:txBody>
      </p:sp>
    </p:spTree>
    <p:extLst>
      <p:ext uri="{BB962C8B-B14F-4D97-AF65-F5344CB8AC3E}">
        <p14:creationId xmlns:p14="http://schemas.microsoft.com/office/powerpoint/2010/main" val="4261957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C3E672-09E3-3A44-BDBD-0070620A961C}"/>
              </a:ext>
            </a:extLst>
          </p:cNvPr>
          <p:cNvPicPr>
            <a:picLocks noChangeAspect="1"/>
          </p:cNvPicPr>
          <p:nvPr/>
        </p:nvPicPr>
        <p:blipFill>
          <a:blip r:embed="rId2"/>
          <a:stretch>
            <a:fillRect/>
          </a:stretch>
        </p:blipFill>
        <p:spPr>
          <a:xfrm>
            <a:off x="627993" y="1686176"/>
            <a:ext cx="10823027" cy="3709015"/>
          </a:xfrm>
          <a:prstGeom prst="rect">
            <a:avLst/>
          </a:prstGeom>
        </p:spPr>
      </p:pic>
      <p:sp>
        <p:nvSpPr>
          <p:cNvPr id="9" name="Title 1">
            <a:extLst>
              <a:ext uri="{FF2B5EF4-FFF2-40B4-BE49-F238E27FC236}">
                <a16:creationId xmlns:a16="http://schemas.microsoft.com/office/drawing/2014/main" id="{F61C129A-506C-3D48-ABF3-02068C1297BB}"/>
              </a:ext>
            </a:extLst>
          </p:cNvPr>
          <p:cNvSpPr>
            <a:spLocks noGrp="1"/>
          </p:cNvSpPr>
          <p:nvPr>
            <p:ph type="title"/>
          </p:nvPr>
        </p:nvSpPr>
        <p:spPr>
          <a:xfrm>
            <a:off x="428296" y="114391"/>
            <a:ext cx="10515600" cy="1325563"/>
          </a:xfrm>
        </p:spPr>
        <p:txBody>
          <a:bodyPr/>
          <a:lstStyle/>
          <a:p>
            <a:r>
              <a:rPr lang="en-US" b="1" dirty="0"/>
              <a:t>4. Evaluating traffic models </a:t>
            </a:r>
          </a:p>
        </p:txBody>
      </p:sp>
      <p:sp>
        <p:nvSpPr>
          <p:cNvPr id="10" name="Rectangle 9">
            <a:extLst>
              <a:ext uri="{FF2B5EF4-FFF2-40B4-BE49-F238E27FC236}">
                <a16:creationId xmlns:a16="http://schemas.microsoft.com/office/drawing/2014/main" id="{84132A6D-B050-724A-8CD5-754C14AB3F82}"/>
              </a:ext>
            </a:extLst>
          </p:cNvPr>
          <p:cNvSpPr/>
          <p:nvPr/>
        </p:nvSpPr>
        <p:spPr>
          <a:xfrm>
            <a:off x="627993" y="1255288"/>
            <a:ext cx="5968301" cy="369332"/>
          </a:xfrm>
          <a:prstGeom prst="rect">
            <a:avLst/>
          </a:prstGeom>
        </p:spPr>
        <p:txBody>
          <a:bodyPr wrap="none">
            <a:spAutoFit/>
          </a:bodyPr>
          <a:lstStyle/>
          <a:p>
            <a:r>
              <a:rPr lang="en-US" dirty="0">
                <a:latin typeface="Helvetica" pitchFamily="2" charset="0"/>
              </a:rPr>
              <a:t>Performance overhead of our HMM generator processes</a:t>
            </a:r>
            <a:endParaRPr lang="en-US" dirty="0">
              <a:effectLst/>
              <a:latin typeface="Helvetica" pitchFamily="2" charset="0"/>
            </a:endParaRPr>
          </a:p>
        </p:txBody>
      </p:sp>
      <p:sp>
        <p:nvSpPr>
          <p:cNvPr id="11" name="Rectangle 10">
            <a:extLst>
              <a:ext uri="{FF2B5EF4-FFF2-40B4-BE49-F238E27FC236}">
                <a16:creationId xmlns:a16="http://schemas.microsoft.com/office/drawing/2014/main" id="{F7463002-9626-0B42-BA49-B301D874987D}"/>
              </a:ext>
            </a:extLst>
          </p:cNvPr>
          <p:cNvSpPr/>
          <p:nvPr/>
        </p:nvSpPr>
        <p:spPr>
          <a:xfrm>
            <a:off x="428296" y="5439110"/>
            <a:ext cx="5423339" cy="1200329"/>
          </a:xfrm>
          <a:prstGeom prst="rect">
            <a:avLst/>
          </a:prstGeom>
        </p:spPr>
        <p:txBody>
          <a:bodyPr wrap="square">
            <a:spAutoFit/>
          </a:bodyPr>
          <a:lstStyle/>
          <a:p>
            <a:r>
              <a:rPr lang="en-US" sz="1600" dirty="0">
                <a:latin typeface="Helvetica" pitchFamily="2" charset="0"/>
              </a:rPr>
              <a:t>Fewer than 165 streams per circuit, </a:t>
            </a:r>
            <a:r>
              <a:rPr lang="en-US" dirty="0"/>
              <a:t>7,211 packets (∼10.5 </a:t>
            </a:r>
            <a:r>
              <a:rPr lang="en-US" dirty="0" err="1"/>
              <a:t>MiB</a:t>
            </a:r>
            <a:r>
              <a:rPr lang="en-US" dirty="0"/>
              <a:t>) for a single stream, and did not generate more than 35,568 packets (51.9 </a:t>
            </a:r>
            <a:r>
              <a:rPr lang="en-US" dirty="0" err="1"/>
              <a:t>MiB</a:t>
            </a:r>
            <a:r>
              <a:rPr lang="en-US" dirty="0"/>
              <a:t>) for all streams in a circuit</a:t>
            </a:r>
          </a:p>
        </p:txBody>
      </p:sp>
      <p:sp>
        <p:nvSpPr>
          <p:cNvPr id="12" name="Rectangle 11">
            <a:extLst>
              <a:ext uri="{FF2B5EF4-FFF2-40B4-BE49-F238E27FC236}">
                <a16:creationId xmlns:a16="http://schemas.microsoft.com/office/drawing/2014/main" id="{C0799813-E837-1B41-84FD-F1EBCF189AE7}"/>
              </a:ext>
            </a:extLst>
          </p:cNvPr>
          <p:cNvSpPr/>
          <p:nvPr/>
        </p:nvSpPr>
        <p:spPr>
          <a:xfrm>
            <a:off x="6095999" y="5641413"/>
            <a:ext cx="5244663" cy="584775"/>
          </a:xfrm>
          <a:prstGeom prst="rect">
            <a:avLst/>
          </a:prstGeom>
        </p:spPr>
        <p:txBody>
          <a:bodyPr wrap="square">
            <a:spAutoFit/>
          </a:bodyPr>
          <a:lstStyle/>
          <a:p>
            <a:pPr algn="ctr"/>
            <a:r>
              <a:rPr lang="en-US" sz="1600" dirty="0">
                <a:latin typeface="Helvetica" pitchFamily="2" charset="0"/>
              </a:rPr>
              <a:t>The maximum total generator time for all streams and packets in a circuit was 278 milliseconds</a:t>
            </a:r>
            <a:endParaRPr lang="en-US" sz="1600" dirty="0">
              <a:effectLst/>
              <a:latin typeface="Helvetica" pitchFamily="2" charset="0"/>
            </a:endParaRPr>
          </a:p>
        </p:txBody>
      </p:sp>
    </p:spTree>
    <p:extLst>
      <p:ext uri="{BB962C8B-B14F-4D97-AF65-F5344CB8AC3E}">
        <p14:creationId xmlns:p14="http://schemas.microsoft.com/office/powerpoint/2010/main" val="2052047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CCCE8-6BEA-CB48-9C3C-4612659F3053}"/>
              </a:ext>
            </a:extLst>
          </p:cNvPr>
          <p:cNvSpPr>
            <a:spLocks noGrp="1"/>
          </p:cNvSpPr>
          <p:nvPr>
            <p:ph idx="1"/>
          </p:nvPr>
        </p:nvSpPr>
        <p:spPr>
          <a:xfrm>
            <a:off x="291662" y="1899197"/>
            <a:ext cx="10515600" cy="4351338"/>
          </a:xfrm>
        </p:spPr>
        <p:txBody>
          <a:bodyPr>
            <a:normAutofit/>
          </a:bodyPr>
          <a:lstStyle/>
          <a:p>
            <a:pPr marL="0" indent="0" algn="ctr">
              <a:buNone/>
            </a:pPr>
            <a:r>
              <a:rPr lang="en-US" sz="8000" dirty="0"/>
              <a:t>Thanks!</a:t>
            </a:r>
          </a:p>
          <a:p>
            <a:pPr marL="0" indent="0" algn="ctr">
              <a:buNone/>
            </a:pPr>
            <a:r>
              <a:rPr lang="en-US" sz="8000" dirty="0"/>
              <a:t>Q&amp;A</a:t>
            </a:r>
          </a:p>
        </p:txBody>
      </p:sp>
    </p:spTree>
    <p:extLst>
      <p:ext uri="{BB962C8B-B14F-4D97-AF65-F5344CB8AC3E}">
        <p14:creationId xmlns:p14="http://schemas.microsoft.com/office/powerpoint/2010/main" val="81069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234E-68CC-4499-B90E-10069093F82B}"/>
              </a:ext>
            </a:extLst>
          </p:cNvPr>
          <p:cNvSpPr>
            <a:spLocks noGrp="1"/>
          </p:cNvSpPr>
          <p:nvPr>
            <p:ph type="title"/>
          </p:nvPr>
        </p:nvSpPr>
        <p:spPr>
          <a:xfrm>
            <a:off x="6653600" y="1396289"/>
            <a:ext cx="5006336" cy="1325563"/>
          </a:xfrm>
        </p:spPr>
        <p:txBody>
          <a:bodyPr>
            <a:normAutofit/>
          </a:bodyPr>
          <a:lstStyle/>
          <a:p>
            <a:r>
              <a:rPr lang="en-US" sz="5400"/>
              <a:t>Agenda</a:t>
            </a:r>
          </a:p>
        </p:txBody>
      </p:sp>
      <p:sp>
        <p:nvSpPr>
          <p:cNvPr id="14" name="Freeform: Shape 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B614F1-5448-4EBB-A17D-62D09A5B0D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241" y="1454258"/>
            <a:ext cx="4105275" cy="2483691"/>
          </a:xfrm>
          <a:prstGeom prst="rect">
            <a:avLst/>
          </a:prstGeom>
        </p:spPr>
      </p:pic>
      <p:sp>
        <p:nvSpPr>
          <p:cNvPr id="3" name="Content Placeholder 2">
            <a:extLst>
              <a:ext uri="{FF2B5EF4-FFF2-40B4-BE49-F238E27FC236}">
                <a16:creationId xmlns:a16="http://schemas.microsoft.com/office/drawing/2014/main" id="{CE05CE9D-0640-474D-B43C-23B7FC085853}"/>
              </a:ext>
            </a:extLst>
          </p:cNvPr>
          <p:cNvSpPr>
            <a:spLocks noGrp="1"/>
          </p:cNvSpPr>
          <p:nvPr>
            <p:ph idx="1"/>
          </p:nvPr>
        </p:nvSpPr>
        <p:spPr>
          <a:xfrm>
            <a:off x="6658044" y="2871982"/>
            <a:ext cx="5006336" cy="3181684"/>
          </a:xfrm>
        </p:spPr>
        <p:txBody>
          <a:bodyPr anchor="t">
            <a:normAutofit/>
          </a:bodyPr>
          <a:lstStyle/>
          <a:p>
            <a:r>
              <a:rPr lang="en-US" sz="3200" dirty="0"/>
              <a:t>Measuring Tor</a:t>
            </a:r>
          </a:p>
          <a:p>
            <a:r>
              <a:rPr lang="en-US" sz="3200" dirty="0"/>
              <a:t>Learning Tor Traffic</a:t>
            </a:r>
          </a:p>
          <a:p>
            <a:r>
              <a:rPr lang="en-US" sz="3200" dirty="0"/>
              <a:t>Building Traffic Models</a:t>
            </a:r>
          </a:p>
          <a:p>
            <a:r>
              <a:rPr lang="en-US" sz="3200" dirty="0"/>
              <a:t>Evaluating Traffic Models</a:t>
            </a:r>
          </a:p>
        </p:txBody>
      </p:sp>
    </p:spTree>
    <p:extLst>
      <p:ext uri="{BB962C8B-B14F-4D97-AF65-F5344CB8AC3E}">
        <p14:creationId xmlns:p14="http://schemas.microsoft.com/office/powerpoint/2010/main" val="154850132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1A9B-F7F5-4B51-A3E4-713F447CE84D}"/>
              </a:ext>
            </a:extLst>
          </p:cNvPr>
          <p:cNvSpPr>
            <a:spLocks noGrp="1"/>
          </p:cNvSpPr>
          <p:nvPr>
            <p:ph type="title"/>
          </p:nvPr>
        </p:nvSpPr>
        <p:spPr/>
        <p:txBody>
          <a:bodyPr/>
          <a:lstStyle/>
          <a:p>
            <a:pPr algn="ctr"/>
            <a:r>
              <a:rPr lang="en-US" b="1" dirty="0"/>
              <a:t>TOR (The Onion Router)</a:t>
            </a:r>
          </a:p>
        </p:txBody>
      </p:sp>
      <p:pic>
        <p:nvPicPr>
          <p:cNvPr id="7" name="图片 6">
            <a:extLst>
              <a:ext uri="{FF2B5EF4-FFF2-40B4-BE49-F238E27FC236}">
                <a16:creationId xmlns:a16="http://schemas.microsoft.com/office/drawing/2014/main" id="{5D8C030D-3A5E-431F-B264-68402FAA5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04" y="1563757"/>
            <a:ext cx="6461110" cy="4245872"/>
          </a:xfrm>
          <a:prstGeom prst="rect">
            <a:avLst/>
          </a:prstGeom>
        </p:spPr>
      </p:pic>
      <p:sp>
        <p:nvSpPr>
          <p:cNvPr id="8" name="文本框 7">
            <a:extLst>
              <a:ext uri="{FF2B5EF4-FFF2-40B4-BE49-F238E27FC236}">
                <a16:creationId xmlns:a16="http://schemas.microsoft.com/office/drawing/2014/main" id="{BF79F45F-45EC-45D4-A218-96C3C77B614B}"/>
              </a:ext>
            </a:extLst>
          </p:cNvPr>
          <p:cNvSpPr txBox="1"/>
          <p:nvPr/>
        </p:nvSpPr>
        <p:spPr>
          <a:xfrm>
            <a:off x="6731745" y="1690688"/>
            <a:ext cx="470322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Multiple set of encryption </a:t>
            </a:r>
            <a:r>
              <a:rPr lang="en-US" sz="2400" dirty="0"/>
              <a:t>can be done on each path to increase security, nested like an onion.</a:t>
            </a:r>
          </a:p>
          <a:p>
            <a:pPr marL="342900" indent="-342900">
              <a:buFont typeface="Arial" panose="020B0604020202020204" pitchFamily="34" charset="0"/>
              <a:buChar char="•"/>
            </a:pPr>
            <a:r>
              <a:rPr lang="en-US" sz="2400" dirty="0"/>
              <a:t>Each relay has only data of previous one, </a:t>
            </a:r>
            <a:r>
              <a:rPr lang="en-US" sz="2400" dirty="0">
                <a:solidFill>
                  <a:srgbClr val="FF0000"/>
                </a:solidFill>
              </a:rPr>
              <a:t>no relays know the complete path</a:t>
            </a:r>
          </a:p>
          <a:p>
            <a:pPr marL="342900" indent="-342900">
              <a:buFont typeface="Arial" panose="020B0604020202020204" pitchFamily="34" charset="0"/>
              <a:buChar char="•"/>
            </a:pPr>
            <a:r>
              <a:rPr lang="en-US" sz="2400" dirty="0"/>
              <a:t>Distribute your transactions over several places on the Internet, so </a:t>
            </a:r>
            <a:r>
              <a:rPr lang="en-US" sz="2400" dirty="0">
                <a:solidFill>
                  <a:srgbClr val="FF0000"/>
                </a:solidFill>
              </a:rPr>
              <a:t>no single point can link to your destination</a:t>
            </a:r>
          </a:p>
          <a:p>
            <a:pPr marL="342900" indent="-342900">
              <a:buFont typeface="Arial" panose="020B0604020202020204" pitchFamily="34" charset="0"/>
              <a:buChar char="•"/>
            </a:pPr>
            <a:endParaRPr lang="en-US" sz="2400" b="1" dirty="0">
              <a:solidFill>
                <a:srgbClr val="FF0000"/>
              </a:solidFill>
            </a:endParaRPr>
          </a:p>
        </p:txBody>
      </p:sp>
    </p:spTree>
    <p:extLst>
      <p:ext uri="{BB962C8B-B14F-4D97-AF65-F5344CB8AC3E}">
        <p14:creationId xmlns:p14="http://schemas.microsoft.com/office/powerpoint/2010/main" val="2831644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8A6E-52BD-4DAF-B6BC-D1FEB5283E70}"/>
              </a:ext>
            </a:extLst>
          </p:cNvPr>
          <p:cNvSpPr>
            <a:spLocks noGrp="1"/>
          </p:cNvSpPr>
          <p:nvPr>
            <p:ph type="title"/>
          </p:nvPr>
        </p:nvSpPr>
        <p:spPr>
          <a:xfrm>
            <a:off x="506896" y="418134"/>
            <a:ext cx="10515600" cy="1325563"/>
          </a:xfrm>
        </p:spPr>
        <p:txBody>
          <a:bodyPr>
            <a:normAutofit/>
          </a:bodyPr>
          <a:lstStyle/>
          <a:p>
            <a:r>
              <a:rPr lang="en-US" b="1" dirty="0"/>
              <a:t>1. Measuring Tor</a:t>
            </a:r>
          </a:p>
        </p:txBody>
      </p:sp>
      <p:sp>
        <p:nvSpPr>
          <p:cNvPr id="3" name="Content Placeholder 2">
            <a:extLst>
              <a:ext uri="{FF2B5EF4-FFF2-40B4-BE49-F238E27FC236}">
                <a16:creationId xmlns:a16="http://schemas.microsoft.com/office/drawing/2014/main" id="{23D6EC68-1DAD-4202-AF73-D9D94586D07B}"/>
              </a:ext>
            </a:extLst>
          </p:cNvPr>
          <p:cNvSpPr>
            <a:spLocks noGrp="1"/>
          </p:cNvSpPr>
          <p:nvPr>
            <p:ph idx="1"/>
          </p:nvPr>
        </p:nvSpPr>
        <p:spPr>
          <a:xfrm>
            <a:off x="838200" y="1851750"/>
            <a:ext cx="10515600" cy="3435867"/>
          </a:xfrm>
        </p:spPr>
        <p:txBody>
          <a:bodyPr>
            <a:normAutofit/>
          </a:bodyPr>
          <a:lstStyle/>
          <a:p>
            <a:pPr marL="0" indent="0">
              <a:buNone/>
            </a:pPr>
            <a:r>
              <a:rPr lang="en-US" dirty="0"/>
              <a:t>Measurement tool: </a:t>
            </a:r>
            <a:r>
              <a:rPr lang="en-US" dirty="0" err="1">
                <a:solidFill>
                  <a:srgbClr val="FF0000"/>
                </a:solidFill>
              </a:rPr>
              <a:t>PrivCount</a:t>
            </a:r>
            <a:r>
              <a:rPr lang="en-US" dirty="0"/>
              <a:t> (Privacy preserving counting)</a:t>
            </a:r>
          </a:p>
          <a:p>
            <a:pPr marL="0" indent="0">
              <a:buNone/>
            </a:pPr>
            <a:endParaRPr lang="en-US" dirty="0"/>
          </a:p>
          <a:p>
            <a:r>
              <a:rPr lang="en-US" dirty="0"/>
              <a:t>Achieves forward privacy during measurement.</a:t>
            </a:r>
          </a:p>
          <a:p>
            <a:pPr lvl="1"/>
            <a:r>
              <a:rPr lang="en-US" dirty="0"/>
              <a:t>The adversary cannot learn the state of the measurement before time of compromise.</a:t>
            </a:r>
          </a:p>
          <a:p>
            <a:r>
              <a:rPr lang="en-US" dirty="0"/>
              <a:t>Provides differential privacy of the results.</a:t>
            </a:r>
          </a:p>
          <a:p>
            <a:pPr lvl="1"/>
            <a:r>
              <a:rPr lang="en-US" dirty="0"/>
              <a:t> Prevent confirmation of the actions of a specific user given the output.</a:t>
            </a:r>
          </a:p>
          <a:p>
            <a:pPr marL="0" indent="0">
              <a:buNone/>
            </a:pPr>
            <a:endParaRPr lang="en-US" dirty="0"/>
          </a:p>
        </p:txBody>
      </p:sp>
    </p:spTree>
    <p:extLst>
      <p:ext uri="{BB962C8B-B14F-4D97-AF65-F5344CB8AC3E}">
        <p14:creationId xmlns:p14="http://schemas.microsoft.com/office/powerpoint/2010/main" val="358861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A12C8003-433E-4A26-B1EF-10E899698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765" y="1690688"/>
            <a:ext cx="7207355" cy="4330407"/>
          </a:xfrm>
        </p:spPr>
      </p:pic>
      <p:sp>
        <p:nvSpPr>
          <p:cNvPr id="4" name="Title 1">
            <a:extLst>
              <a:ext uri="{FF2B5EF4-FFF2-40B4-BE49-F238E27FC236}">
                <a16:creationId xmlns:a16="http://schemas.microsoft.com/office/drawing/2014/main" id="{DB328A6E-52BD-4DAF-B6BC-D1FEB5283E70}"/>
              </a:ext>
            </a:extLst>
          </p:cNvPr>
          <p:cNvSpPr>
            <a:spLocks noGrp="1"/>
          </p:cNvSpPr>
          <p:nvPr/>
        </p:nvSpPr>
        <p:spPr>
          <a:xfrm>
            <a:off x="5334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 Measuring Tor</a:t>
            </a:r>
          </a:p>
        </p:txBody>
      </p:sp>
      <p:sp>
        <p:nvSpPr>
          <p:cNvPr id="3" name="文本框 2">
            <a:extLst>
              <a:ext uri="{FF2B5EF4-FFF2-40B4-BE49-F238E27FC236}">
                <a16:creationId xmlns:a16="http://schemas.microsoft.com/office/drawing/2014/main" id="{52E58641-B803-4FD0-9B07-FCE314B0B0CC}"/>
              </a:ext>
            </a:extLst>
          </p:cNvPr>
          <p:cNvSpPr txBox="1"/>
          <p:nvPr/>
        </p:nvSpPr>
        <p:spPr>
          <a:xfrm>
            <a:off x="832486" y="3019019"/>
            <a:ext cx="3301279" cy="1384995"/>
          </a:xfrm>
          <a:prstGeom prst="rect">
            <a:avLst/>
          </a:prstGeom>
          <a:noFill/>
        </p:spPr>
        <p:txBody>
          <a:bodyPr wrap="square" rtlCol="0">
            <a:spAutoFit/>
          </a:bodyPr>
          <a:lstStyle/>
          <a:p>
            <a:r>
              <a:rPr lang="en-US" sz="2800" dirty="0"/>
              <a:t>DC: worker</a:t>
            </a:r>
          </a:p>
          <a:p>
            <a:r>
              <a:rPr lang="en-US" sz="2800" dirty="0"/>
              <a:t>TS: commander</a:t>
            </a:r>
          </a:p>
          <a:p>
            <a:r>
              <a:rPr lang="en-US" sz="2800" dirty="0"/>
              <a:t>SK: storage manager</a:t>
            </a:r>
          </a:p>
        </p:txBody>
      </p:sp>
      <p:sp>
        <p:nvSpPr>
          <p:cNvPr id="7" name="Title 1">
            <a:extLst>
              <a:ext uri="{FF2B5EF4-FFF2-40B4-BE49-F238E27FC236}">
                <a16:creationId xmlns:a16="http://schemas.microsoft.com/office/drawing/2014/main" id="{EF926CE9-4659-CA4A-8384-F12D70CFBA2F}"/>
              </a:ext>
            </a:extLst>
          </p:cNvPr>
          <p:cNvSpPr txBox="1">
            <a:spLocks/>
          </p:cNvSpPr>
          <p:nvPr/>
        </p:nvSpPr>
        <p:spPr>
          <a:xfrm>
            <a:off x="6306207" y="6223719"/>
            <a:ext cx="2976771" cy="57420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err="1"/>
              <a:t>PrivCount</a:t>
            </a:r>
            <a:r>
              <a:rPr lang="en-US" sz="2000" dirty="0"/>
              <a:t> Architecture</a:t>
            </a:r>
          </a:p>
        </p:txBody>
      </p:sp>
    </p:spTree>
    <p:extLst>
      <p:ext uri="{BB962C8B-B14F-4D97-AF65-F5344CB8AC3E}">
        <p14:creationId xmlns:p14="http://schemas.microsoft.com/office/powerpoint/2010/main" val="145768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09963-6551-4A0F-ABFF-0BE43AA26AFE}"/>
              </a:ext>
            </a:extLst>
          </p:cNvPr>
          <p:cNvSpPr>
            <a:spLocks noGrp="1"/>
          </p:cNvSpPr>
          <p:nvPr>
            <p:ph idx="1"/>
          </p:nvPr>
        </p:nvSpPr>
        <p:spPr>
          <a:xfrm>
            <a:off x="838200" y="1870452"/>
            <a:ext cx="3945835" cy="3894244"/>
          </a:xfrm>
        </p:spPr>
        <p:txBody>
          <a:bodyPr>
            <a:normAutofit/>
          </a:bodyPr>
          <a:lstStyle/>
          <a:p>
            <a:r>
              <a:rPr lang="en-US" dirty="0"/>
              <a:t>Architecture</a:t>
            </a:r>
          </a:p>
          <a:p>
            <a:pPr lvl="1"/>
            <a:r>
              <a:rPr lang="en-US" dirty="0"/>
              <a:t>11 Entry relays (Tor)</a:t>
            </a:r>
          </a:p>
          <a:p>
            <a:pPr lvl="1"/>
            <a:r>
              <a:rPr lang="en-US" dirty="0"/>
              <a:t>11 Data Collectors (DC)</a:t>
            </a:r>
          </a:p>
          <a:p>
            <a:pPr lvl="1"/>
            <a:endParaRPr lang="en-US" dirty="0"/>
          </a:p>
          <a:p>
            <a:pPr lvl="1"/>
            <a:r>
              <a:rPr lang="en-US" dirty="0"/>
              <a:t>6 Exit relays (Tor)</a:t>
            </a:r>
          </a:p>
          <a:p>
            <a:pPr lvl="1"/>
            <a:r>
              <a:rPr lang="en-US" dirty="0"/>
              <a:t>6 Data Collector (DC)</a:t>
            </a:r>
          </a:p>
          <a:p>
            <a:pPr lvl="1"/>
            <a:endParaRPr lang="en-US" dirty="0"/>
          </a:p>
          <a:p>
            <a:pPr lvl="1"/>
            <a:r>
              <a:rPr lang="en-US" dirty="0"/>
              <a:t>3 Secret Keepers (SK)</a:t>
            </a:r>
          </a:p>
          <a:p>
            <a:pPr lvl="1"/>
            <a:r>
              <a:rPr lang="en-US" dirty="0"/>
              <a:t>1 Tally server. (TS)</a:t>
            </a:r>
          </a:p>
        </p:txBody>
      </p:sp>
      <p:sp>
        <p:nvSpPr>
          <p:cNvPr id="6" name="标题 1">
            <a:extLst>
              <a:ext uri="{FF2B5EF4-FFF2-40B4-BE49-F238E27FC236}">
                <a16:creationId xmlns:a16="http://schemas.microsoft.com/office/drawing/2014/main" id="{C1157DF8-7CC0-4851-82C4-97F833A986CA}"/>
              </a:ext>
            </a:extLst>
          </p:cNvPr>
          <p:cNvSpPr>
            <a:spLocks noGrp="1"/>
          </p:cNvSpPr>
          <p:nvPr/>
        </p:nvSpPr>
        <p:spPr>
          <a:xfrm>
            <a:off x="622754" y="3012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1. Measuring Tor</a:t>
            </a:r>
            <a:endParaRPr lang="en-US" dirty="0"/>
          </a:p>
        </p:txBody>
      </p:sp>
      <p:pic>
        <p:nvPicPr>
          <p:cNvPr id="8" name="图片 7">
            <a:extLst>
              <a:ext uri="{FF2B5EF4-FFF2-40B4-BE49-F238E27FC236}">
                <a16:creationId xmlns:a16="http://schemas.microsoft.com/office/drawing/2014/main" id="{3DC2B0C5-8B36-4DB7-8341-4E45DD6A5387}"/>
              </a:ext>
            </a:extLst>
          </p:cNvPr>
          <p:cNvPicPr>
            <a:picLocks noChangeAspect="1"/>
          </p:cNvPicPr>
          <p:nvPr/>
        </p:nvPicPr>
        <p:blipFill>
          <a:blip r:embed="rId2"/>
          <a:stretch>
            <a:fillRect/>
          </a:stretch>
        </p:blipFill>
        <p:spPr>
          <a:xfrm>
            <a:off x="5509584" y="963990"/>
            <a:ext cx="5844216" cy="4615175"/>
          </a:xfrm>
          <a:prstGeom prst="rect">
            <a:avLst/>
          </a:prstGeom>
        </p:spPr>
      </p:pic>
      <p:sp>
        <p:nvSpPr>
          <p:cNvPr id="9" name="文本框 8">
            <a:extLst>
              <a:ext uri="{FF2B5EF4-FFF2-40B4-BE49-F238E27FC236}">
                <a16:creationId xmlns:a16="http://schemas.microsoft.com/office/drawing/2014/main" id="{90DE8980-64C3-4389-8FF2-E6C7BE868A98}"/>
              </a:ext>
            </a:extLst>
          </p:cNvPr>
          <p:cNvSpPr txBox="1"/>
          <p:nvPr/>
        </p:nvSpPr>
        <p:spPr>
          <a:xfrm>
            <a:off x="1371600" y="6008376"/>
            <a:ext cx="9448800" cy="646331"/>
          </a:xfrm>
          <a:prstGeom prst="rect">
            <a:avLst/>
          </a:prstGeom>
          <a:noFill/>
        </p:spPr>
        <p:txBody>
          <a:bodyPr wrap="square" rtlCol="0">
            <a:spAutoFit/>
          </a:bodyPr>
          <a:lstStyle/>
          <a:p>
            <a:r>
              <a:rPr lang="en-US" dirty="0"/>
              <a:t>The </a:t>
            </a:r>
            <a:r>
              <a:rPr lang="en-US" dirty="0" err="1"/>
              <a:t>PrivCount</a:t>
            </a:r>
            <a:r>
              <a:rPr lang="en-US" dirty="0"/>
              <a:t> nodes and the Tor relays were run by 3 different operators in 3 different countries: Canada, France, and the United States</a:t>
            </a:r>
          </a:p>
        </p:txBody>
      </p:sp>
    </p:spTree>
    <p:extLst>
      <p:ext uri="{BB962C8B-B14F-4D97-AF65-F5344CB8AC3E}">
        <p14:creationId xmlns:p14="http://schemas.microsoft.com/office/powerpoint/2010/main" val="351262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57DF8-7CC0-4851-82C4-97F833A986CA}"/>
              </a:ext>
            </a:extLst>
          </p:cNvPr>
          <p:cNvSpPr>
            <a:spLocks noGrp="1"/>
          </p:cNvSpPr>
          <p:nvPr>
            <p:ph type="title"/>
          </p:nvPr>
        </p:nvSpPr>
        <p:spPr>
          <a:xfrm>
            <a:off x="612914" y="365125"/>
            <a:ext cx="10515600" cy="1325563"/>
          </a:xfrm>
        </p:spPr>
        <p:txBody>
          <a:bodyPr/>
          <a:lstStyle/>
          <a:p>
            <a:r>
              <a:rPr lang="en-US" b="1" dirty="0"/>
              <a:t>1. Measuring Tor</a:t>
            </a:r>
            <a:endParaRPr lang="en-US" dirty="0"/>
          </a:p>
        </p:txBody>
      </p:sp>
      <p:sp>
        <p:nvSpPr>
          <p:cNvPr id="3" name="内容占位符 2">
            <a:extLst>
              <a:ext uri="{FF2B5EF4-FFF2-40B4-BE49-F238E27FC236}">
                <a16:creationId xmlns:a16="http://schemas.microsoft.com/office/drawing/2014/main" id="{9281FBA7-02A8-44AE-8F9C-22D7354B8109}"/>
              </a:ext>
            </a:extLst>
          </p:cNvPr>
          <p:cNvSpPr>
            <a:spLocks noGrp="1"/>
          </p:cNvSpPr>
          <p:nvPr>
            <p:ph idx="1"/>
          </p:nvPr>
        </p:nvSpPr>
        <p:spPr/>
        <p:txBody>
          <a:bodyPr/>
          <a:lstStyle/>
          <a:p>
            <a:pPr marL="0" indent="0">
              <a:buNone/>
            </a:pPr>
            <a:r>
              <a:rPr lang="en-US" dirty="0"/>
              <a:t>Analysis of Tor traffic including:</a:t>
            </a:r>
          </a:p>
          <a:p>
            <a:pPr marL="0" indent="0">
              <a:buNone/>
            </a:pPr>
            <a:endParaRPr lang="en-US" dirty="0"/>
          </a:p>
          <a:p>
            <a:pPr lvl="1"/>
            <a:r>
              <a:rPr lang="en-US" dirty="0"/>
              <a:t>The number of active and inactive </a:t>
            </a:r>
            <a:r>
              <a:rPr lang="en-US" dirty="0">
                <a:solidFill>
                  <a:srgbClr val="FF0000"/>
                </a:solidFill>
              </a:rPr>
              <a:t>clients</a:t>
            </a:r>
            <a:r>
              <a:rPr lang="en-US" dirty="0"/>
              <a:t>.</a:t>
            </a:r>
          </a:p>
          <a:p>
            <a:pPr lvl="1"/>
            <a:r>
              <a:rPr lang="en-US" dirty="0"/>
              <a:t>The number of active and inactive </a:t>
            </a:r>
            <a:r>
              <a:rPr lang="en-US" dirty="0">
                <a:solidFill>
                  <a:srgbClr val="FF0000"/>
                </a:solidFill>
              </a:rPr>
              <a:t>circuits </a:t>
            </a:r>
            <a:r>
              <a:rPr lang="en-US" dirty="0"/>
              <a:t>and </a:t>
            </a:r>
            <a:r>
              <a:rPr lang="en-US" dirty="0">
                <a:solidFill>
                  <a:srgbClr val="FF0000"/>
                </a:solidFill>
              </a:rPr>
              <a:t>their distribution </a:t>
            </a:r>
            <a:r>
              <a:rPr lang="en-US" dirty="0"/>
              <a:t>per client. </a:t>
            </a:r>
          </a:p>
          <a:p>
            <a:pPr lvl="1"/>
            <a:r>
              <a:rPr lang="en-US" dirty="0"/>
              <a:t>The number and types of</a:t>
            </a:r>
            <a:r>
              <a:rPr lang="en-US" dirty="0">
                <a:solidFill>
                  <a:srgbClr val="FF0000"/>
                </a:solidFill>
              </a:rPr>
              <a:t> streams </a:t>
            </a:r>
            <a:r>
              <a:rPr lang="en-US" dirty="0"/>
              <a:t>and </a:t>
            </a:r>
            <a:r>
              <a:rPr lang="en-US" dirty="0">
                <a:solidFill>
                  <a:srgbClr val="FF0000"/>
                </a:solidFill>
              </a:rPr>
              <a:t>their distribution </a:t>
            </a:r>
            <a:r>
              <a:rPr lang="en-US" dirty="0"/>
              <a:t>per circuit.</a:t>
            </a:r>
          </a:p>
          <a:p>
            <a:pPr lvl="1"/>
            <a:r>
              <a:rPr lang="en-US" dirty="0"/>
              <a:t>The number of </a:t>
            </a:r>
            <a:r>
              <a:rPr lang="en-US" dirty="0">
                <a:solidFill>
                  <a:srgbClr val="FF0000"/>
                </a:solidFill>
              </a:rPr>
              <a:t>inbound </a:t>
            </a:r>
            <a:r>
              <a:rPr lang="en-US" dirty="0"/>
              <a:t>and</a:t>
            </a:r>
            <a:r>
              <a:rPr lang="en-US" dirty="0">
                <a:solidFill>
                  <a:srgbClr val="FF0000"/>
                </a:solidFill>
              </a:rPr>
              <a:t> outbound bytes </a:t>
            </a:r>
            <a:r>
              <a:rPr lang="en-US" dirty="0"/>
              <a:t>and </a:t>
            </a:r>
            <a:r>
              <a:rPr lang="en-US" dirty="0">
                <a:solidFill>
                  <a:srgbClr val="FF0000"/>
                </a:solidFill>
              </a:rPr>
              <a:t>their distribution </a:t>
            </a:r>
            <a:r>
              <a:rPr lang="en-US" dirty="0"/>
              <a:t>per stream.</a:t>
            </a:r>
          </a:p>
          <a:p>
            <a:endParaRPr lang="en-US" dirty="0"/>
          </a:p>
        </p:txBody>
      </p:sp>
    </p:spTree>
    <p:extLst>
      <p:ext uri="{BB962C8B-B14F-4D97-AF65-F5344CB8AC3E}">
        <p14:creationId xmlns:p14="http://schemas.microsoft.com/office/powerpoint/2010/main" val="15318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1B4C3-A57F-4E85-8BC4-C5B27124EF48}"/>
              </a:ext>
            </a:extLst>
          </p:cNvPr>
          <p:cNvSpPr>
            <a:spLocks noGrp="1"/>
          </p:cNvSpPr>
          <p:nvPr>
            <p:ph idx="1"/>
          </p:nvPr>
        </p:nvSpPr>
        <p:spPr/>
        <p:txBody>
          <a:bodyPr/>
          <a:lstStyle/>
          <a:p>
            <a:pPr marL="0" indent="0">
              <a:buNone/>
            </a:pPr>
            <a:r>
              <a:rPr lang="en-US" sz="3200" b="1" dirty="0"/>
              <a:t>Two phases: </a:t>
            </a:r>
          </a:p>
          <a:p>
            <a:r>
              <a:rPr lang="en-US" dirty="0"/>
              <a:t>General Measurement phase (overall information of Tor):</a:t>
            </a:r>
          </a:p>
          <a:p>
            <a:pPr lvl="1"/>
            <a:r>
              <a:rPr lang="en-US" dirty="0"/>
              <a:t>Total number of clients, circuits, streams, and bytes and their breakdown into traffic classes.</a:t>
            </a:r>
          </a:p>
          <a:p>
            <a:pPr lvl="1"/>
            <a:r>
              <a:rPr lang="en-US" dirty="0"/>
              <a:t>The distribution of these data.</a:t>
            </a:r>
          </a:p>
          <a:p>
            <a:r>
              <a:rPr lang="en-US" dirty="0"/>
              <a:t>Traffic model measurement phase:</a:t>
            </a:r>
          </a:p>
          <a:p>
            <a:pPr lvl="1"/>
            <a:r>
              <a:rPr lang="en-US" dirty="0"/>
              <a:t>To measure Hidden Markov Models for stream and packet</a:t>
            </a:r>
          </a:p>
          <a:p>
            <a:pPr marL="457200" lvl="1" indent="0">
              <a:buNone/>
            </a:pPr>
            <a:endParaRPr lang="en-US" dirty="0"/>
          </a:p>
        </p:txBody>
      </p:sp>
      <p:sp>
        <p:nvSpPr>
          <p:cNvPr id="11" name="标题 1">
            <a:extLst>
              <a:ext uri="{FF2B5EF4-FFF2-40B4-BE49-F238E27FC236}">
                <a16:creationId xmlns:a16="http://schemas.microsoft.com/office/drawing/2014/main" id="{A4DA07BC-C1F9-4727-9D23-72758BBCC686}"/>
              </a:ext>
            </a:extLst>
          </p:cNvPr>
          <p:cNvSpPr>
            <a:spLocks noGrp="1"/>
          </p:cNvSpPr>
          <p:nvPr>
            <p:ph type="title"/>
          </p:nvPr>
        </p:nvSpPr>
        <p:spPr>
          <a:xfrm>
            <a:off x="612914" y="365125"/>
            <a:ext cx="10515600" cy="1325563"/>
          </a:xfrm>
        </p:spPr>
        <p:txBody>
          <a:bodyPr/>
          <a:lstStyle/>
          <a:p>
            <a:r>
              <a:rPr lang="en-US" b="1" dirty="0"/>
              <a:t>1. Measuring Tor</a:t>
            </a:r>
            <a:endParaRPr lang="en-US" dirty="0"/>
          </a:p>
        </p:txBody>
      </p:sp>
    </p:spTree>
    <p:extLst>
      <p:ext uri="{BB962C8B-B14F-4D97-AF65-F5344CB8AC3E}">
        <p14:creationId xmlns:p14="http://schemas.microsoft.com/office/powerpoint/2010/main" val="1083883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1439</Words>
  <Application>Microsoft Office PowerPoint</Application>
  <PresentationFormat>Widescreen</PresentationFormat>
  <Paragraphs>140</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Helvetica</vt:lpstr>
      <vt:lpstr>Office Theme</vt:lpstr>
      <vt:lpstr>Privacy-Preserving Dynamic Learning of Tor Network Traffic  Rob Jansen, Matthew Traudt, Nicholas Hopper </vt:lpstr>
      <vt:lpstr>Primary Goal</vt:lpstr>
      <vt:lpstr>Agenda</vt:lpstr>
      <vt:lpstr>TOR (The Onion Router)</vt:lpstr>
      <vt:lpstr>1. Measuring Tor</vt:lpstr>
      <vt:lpstr>PowerPoint Presentation</vt:lpstr>
      <vt:lpstr>PowerPoint Presentation</vt:lpstr>
      <vt:lpstr>1. Measuring Tor</vt:lpstr>
      <vt:lpstr>1. Measuring Tor</vt:lpstr>
      <vt:lpstr>Measuring Traffic Statistics (mean number calculated in every 10 minutes) </vt:lpstr>
      <vt:lpstr>Measuring Traffic Statistics (calculate the mean number in 10 minutes) </vt:lpstr>
      <vt:lpstr>PowerPoint Presentation</vt:lpstr>
      <vt:lpstr>PowerPoint Presentation</vt:lpstr>
      <vt:lpstr>2. Learning Tor Traffic</vt:lpstr>
      <vt:lpstr>Hidden Markov Model</vt:lpstr>
      <vt:lpstr>PowerPoint Presentation</vt:lpstr>
      <vt:lpstr>2. Learning Tor Traffic</vt:lpstr>
      <vt:lpstr>2. Learning Tor Traffic</vt:lpstr>
      <vt:lpstr>2. Learning Tor Traffic</vt:lpstr>
      <vt:lpstr>3. Building Traffic Models</vt:lpstr>
      <vt:lpstr>3. Building Traffic Models</vt:lpstr>
      <vt:lpstr>3. Building Traffic Models </vt:lpstr>
      <vt:lpstr>4. Evaluating traffic models </vt:lpstr>
      <vt:lpstr>4. Evaluating traffic models </vt:lpstr>
      <vt:lpstr>4. Evaluating traffic models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preserving dynamic learning of Tor Network Traffic</dc:title>
  <dc:creator>Thomas, Akhil (thoma4ak)</dc:creator>
  <cp:lastModifiedBy>Thomas, Akhil (thoma4ak)</cp:lastModifiedBy>
  <cp:revision>48</cp:revision>
  <dcterms:created xsi:type="dcterms:W3CDTF">2018-11-21T21:00:53Z</dcterms:created>
  <dcterms:modified xsi:type="dcterms:W3CDTF">2019-01-21T19:52:54Z</dcterms:modified>
</cp:coreProperties>
</file>