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7" r:id="rId2"/>
    <p:sldId id="387" r:id="rId3"/>
    <p:sldId id="390" r:id="rId4"/>
    <p:sldId id="404" r:id="rId5"/>
    <p:sldId id="434" r:id="rId6"/>
    <p:sldId id="435" r:id="rId7"/>
    <p:sldId id="436" r:id="rId8"/>
    <p:sldId id="437" r:id="rId9"/>
    <p:sldId id="438" r:id="rId10"/>
    <p:sldId id="440" r:id="rId11"/>
    <p:sldId id="3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pos="1844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orient="horz" pos="3158" userDrawn="1">
          <p15:clr>
            <a:srgbClr val="A4A3A4"/>
          </p15:clr>
        </p15:guide>
        <p15:guide id="10" orient="horz" pos="663" userDrawn="1">
          <p15:clr>
            <a:srgbClr val="A4A3A4"/>
          </p15:clr>
        </p15:guide>
        <p15:guide id="11" orient="horz" pos="3816" userDrawn="1">
          <p15:clr>
            <a:srgbClr val="A4A3A4"/>
          </p15:clr>
        </p15:guide>
        <p15:guide id="12" pos="1050" userDrawn="1">
          <p15:clr>
            <a:srgbClr val="A4A3A4"/>
          </p15:clr>
        </p15:guide>
        <p15:guide id="13" pos="3500" userDrawn="1">
          <p15:clr>
            <a:srgbClr val="A4A3A4"/>
          </p15:clr>
        </p15:guide>
        <p15:guide id="14" pos="4883" userDrawn="1">
          <p15:clr>
            <a:srgbClr val="A4A3A4"/>
          </p15:clr>
        </p15:guide>
        <p15:guide id="15" pos="6108" userDrawn="1">
          <p15:clr>
            <a:srgbClr val="A4A3A4"/>
          </p15:clr>
        </p15:guide>
        <p15:guide id="16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012"/>
    <a:srgbClr val="87F4A4"/>
    <a:srgbClr val="FD8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51" autoAdjust="0"/>
    <p:restoredTop sz="91478"/>
  </p:normalViewPr>
  <p:slideViewPr>
    <p:cSldViewPr snapToGrid="0" snapToObjects="1">
      <p:cViewPr varScale="1">
        <p:scale>
          <a:sx n="85" d="100"/>
          <a:sy n="85" d="100"/>
        </p:scale>
        <p:origin x="230" y="80"/>
      </p:cViewPr>
      <p:guideLst>
        <p:guide pos="393"/>
        <p:guide pos="1844"/>
        <p:guide pos="7287"/>
        <p:guide orient="horz" pos="890"/>
        <p:guide orient="horz" pos="3884"/>
        <p:guide pos="5110"/>
        <p:guide orient="horz" pos="3045"/>
        <p:guide orient="horz" pos="2614"/>
        <p:guide orient="horz" pos="3158"/>
        <p:guide orient="horz" pos="663"/>
        <p:guide orient="horz" pos="3816"/>
        <p:guide pos="1050"/>
        <p:guide pos="3500"/>
        <p:guide pos="4883"/>
        <p:guide pos="6108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D2C95-7D8C-7A44-9F11-91278CA578E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5C78-FD3B-8B45-948A-843CB41E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6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9544-68FF-8744-AC7F-286BE28AA5B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33B24-1A92-534A-B4BB-6BFEC002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/>
            </a:lvl1pPr>
            <a:lvl2pPr marL="449263" indent="-225425" algn="r">
              <a:tabLst/>
              <a:defRPr sz="1400"/>
            </a:lvl2pPr>
            <a:lvl3pPr marL="673100" indent="-223838" algn="r">
              <a:tabLst/>
              <a:defRPr sz="1200"/>
            </a:lvl3pPr>
            <a:lvl4pPr marL="898525" indent="-225425" algn="r">
              <a:tabLst/>
              <a:defRPr sz="1100"/>
            </a:lvl4pPr>
            <a:lvl5pPr marL="1157288" indent="-258763" algn="r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25920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395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07991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347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091057" y="0"/>
            <a:ext cx="2100943" cy="187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76950" y="498475"/>
            <a:ext cx="5749925" cy="581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599"/>
            <a:ext cx="4885084" cy="9643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6" y="1655915"/>
            <a:ext cx="4885084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16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6" y="2453481"/>
            <a:ext cx="4885084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7195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80835"/>
            <a:ext cx="9851246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7" y="1628774"/>
            <a:ext cx="10866784" cy="4866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68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980145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25599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2"/>
          </p:nvPr>
        </p:nvSpPr>
        <p:spPr>
          <a:xfrm>
            <a:off x="6341165" y="1625600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9678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834620" cy="6727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49896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/>
          </p:nvPr>
        </p:nvSpPr>
        <p:spPr>
          <a:xfrm>
            <a:off x="6202016" y="1649896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639416" y="3935897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4"/>
          </p:nvPr>
        </p:nvSpPr>
        <p:spPr>
          <a:xfrm>
            <a:off x="6202016" y="3935897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7861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6600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71904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0465" y="0"/>
            <a:ext cx="5001536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8773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2230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3132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78091" y="270933"/>
            <a:ext cx="11635818" cy="631613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163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5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75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6184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9453" y="0"/>
            <a:ext cx="4992547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472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05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885F-E128-D84F-8C1F-232D171C4F1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4D3-D701-B94F-8129-47DC3730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95" r:id="rId3"/>
    <p:sldLayoutId id="2147483657" r:id="rId4"/>
    <p:sldLayoutId id="2147483696" r:id="rId5"/>
    <p:sldLayoutId id="2147483697" r:id="rId6"/>
    <p:sldLayoutId id="2147483698" r:id="rId7"/>
    <p:sldLayoutId id="2147483680" r:id="rId8"/>
    <p:sldLayoutId id="2147483667" r:id="rId9"/>
    <p:sldLayoutId id="2147483678" r:id="rId10"/>
    <p:sldLayoutId id="2147483679" r:id="rId11"/>
    <p:sldLayoutId id="2147483700" r:id="rId12"/>
    <p:sldLayoutId id="2147483701" r:id="rId13"/>
    <p:sldLayoutId id="2147483702" r:id="rId14"/>
    <p:sldLayoutId id="2147483703" r:id="rId15"/>
    <p:sldLayoutId id="2147483699" r:id="rId16"/>
    <p:sldLayoutId id="2147483687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>
          <a:solidFill>
            <a:schemeClr val="tx1"/>
          </a:solidFill>
          <a:latin typeface="Futura PT ExtraBold Reg"/>
          <a:ea typeface="Futura PT ExtraBold Oblique" charset="0"/>
          <a:cs typeface="Futura PT ExtraBold Reg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" TargetMode="External"/><Relationship Id="rId2" Type="http://schemas.openxmlformats.org/officeDocument/2006/relationships/hyperlink" Target="https://en.wikipedia.org/wiki/Computer_softwar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197" y="2165993"/>
            <a:ext cx="8448373" cy="1809512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DEBUGGING BACKEND WITH VS2017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16665" y="276620"/>
            <a:ext cx="11736636" cy="63708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9496" y="1414017"/>
            <a:ext cx="1056744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PDB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/>
              <a:t>Process/Remote 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F7C7F20-E05B-400F-A56F-C545B042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DEMO..</a:t>
            </a:r>
          </a:p>
        </p:txBody>
      </p:sp>
    </p:spTree>
    <p:extLst>
      <p:ext uri="{BB962C8B-B14F-4D97-AF65-F5344CB8AC3E}">
        <p14:creationId xmlns:p14="http://schemas.microsoft.com/office/powerpoint/2010/main" val="35969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PT ExtraBold" panose="020B0A02020204020203" pitchFamily="34" charset="0"/>
                <a:cs typeface="Futura PT ExtraBold Obl"/>
              </a:rPr>
              <a:t>And,</a:t>
            </a:r>
            <a:endParaRPr lang="en-US" b="0" dirty="0">
              <a:latin typeface="Futura PT ExtraBold" panose="020B0A02020204020203" pitchFamily="34" charset="0"/>
              <a:cs typeface="Futura PT ExtraBold Ob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055" y="2150417"/>
            <a:ext cx="4258698" cy="443742"/>
          </a:xfrm>
        </p:spPr>
        <p:txBody>
          <a:bodyPr/>
          <a:lstStyle/>
          <a:p>
            <a:r>
              <a:rPr lang="en-US" b="0" dirty="0"/>
              <a:t>Your Turn..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866572" y="3322455"/>
            <a:ext cx="2394858" cy="2319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05749" y="3282664"/>
            <a:ext cx="2319652" cy="2319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idx="1"/>
          </p:nvPr>
        </p:nvSpPr>
        <p:spPr>
          <a:xfrm>
            <a:off x="2995973" y="3788229"/>
            <a:ext cx="2317479" cy="1308522"/>
          </a:xfrm>
        </p:spPr>
        <p:txBody>
          <a:bodyPr anchor="ctr"/>
          <a:lstStyle/>
          <a:p>
            <a:r>
              <a:rPr lang="en-US" b="0" dirty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6726487" y="3821681"/>
            <a:ext cx="2319652" cy="1241618"/>
          </a:xfrm>
        </p:spPr>
        <p:txBody>
          <a:bodyPr anchor="ctr"/>
          <a:lstStyle/>
          <a:p>
            <a:r>
              <a:rPr lang="en-US" b="0" dirty="0">
                <a:solidFill>
                  <a:srgbClr val="000000"/>
                </a:solidFill>
              </a:rPr>
              <a:t>Let’s Roll…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512" y="-14611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743" y="1291773"/>
            <a:ext cx="7684379" cy="41898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Introduction to Debugging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 How to Debug using VS2017</a:t>
            </a: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Breakpoints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Conditional Breakpoints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Debug Windows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Remote Debugging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Futura PT Medium" charset="0"/>
              <a:cs typeface="Calibri" panose="020F0502020204030204" pitchFamily="34" charset="0"/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3855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7390" y="4944316"/>
            <a:ext cx="9485154" cy="84122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process of finding and resolving defects or problems within a computer program that prevent correct operation of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hlinkClick r:id="rId2" tooltip="Computer software"/>
              </a:rPr>
              <a:t>computer software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 or a 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hlinkClick r:id="rId3" tooltip="System"/>
              </a:rPr>
              <a:t>system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988" y="300341"/>
            <a:ext cx="11603384" cy="9188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 b="1" i="1">
                <a:latin typeface="Futura PT ExtraBold" panose="020B0A02020204020203" pitchFamily="34" charset="0"/>
                <a:ea typeface="Futura PT ExtraBold Oblique" charset="0"/>
                <a:cs typeface="Futura PT ExtraBold Obl"/>
              </a:defRPr>
            </a:lvl1pPr>
          </a:lstStyle>
          <a:p>
            <a:r>
              <a:rPr lang="en-GB" dirty="0"/>
              <a:t>WHAT IS DEBUGGING?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3AEA3-E985-4EE8-8210-7ABB3418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85" y="1219201"/>
            <a:ext cx="4623293" cy="3226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CB00C-3B84-4CA5-B676-B510E8888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06" y="1219201"/>
            <a:ext cx="6675494" cy="33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57988" y="300341"/>
            <a:ext cx="11603384" cy="9188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b="1" i="1">
                <a:latin typeface="Futura PT ExtraBold" panose="020B0A02020204020203" pitchFamily="34" charset="0"/>
                <a:ea typeface="Futura PT ExtraBold Oblique" charset="0"/>
                <a:cs typeface="Futura PT ExtraBold Obl"/>
              </a:defRPr>
            </a:lvl1pPr>
          </a:lstStyle>
          <a:p>
            <a:r>
              <a:rPr lang="en-GB" dirty="0"/>
              <a:t>IMPORTANCE OF DEBUGGING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30" y="5412332"/>
            <a:ext cx="441998" cy="4115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9513F2-72A3-4FA5-8400-456B85B2C8BD}"/>
              </a:ext>
            </a:extLst>
          </p:cNvPr>
          <p:cNvSpPr/>
          <p:nvPr/>
        </p:nvSpPr>
        <p:spPr>
          <a:xfrm>
            <a:off x="1187778" y="1835628"/>
            <a:ext cx="11104775" cy="209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Perfect code is an illusion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Legacy code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Deeper understanding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Futura PT Medium" charset="0"/>
                <a:cs typeface="Calibri" panose="020F0502020204030204" pitchFamily="34" charset="0"/>
              </a:rPr>
              <a:t>Helps you learn &amp; write better code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0180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149AA7-1167-4329-A54B-AB4FEA0C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16" y="1585941"/>
            <a:ext cx="9312127" cy="32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22C7E0-3679-4593-99E1-12BDD6E7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78" y="1329810"/>
            <a:ext cx="9956262" cy="33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97923-A496-406A-A67E-0F607C62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68" y="271942"/>
            <a:ext cx="10330020" cy="63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0069" y="1150068"/>
            <a:ext cx="1018094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alt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          Visual Studio 2017 Highlights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Navigate code in the debugger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Conditional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BreakPoints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Run to click navigation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Inspect variables with data tips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Watch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Calibri" panose="020F0502020204030204" pitchFamily="34" charset="0"/>
                <a:cs typeface="Calibri" panose="020F0502020204030204" pitchFamily="34" charset="0"/>
              </a:rPr>
              <a:t>Examine call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Change execution flow</a:t>
            </a:r>
          </a:p>
          <a:p>
            <a:pPr>
              <a:lnSpc>
                <a:spcPct val="15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1E5A171-5198-4A74-AFD2-92896652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DEMO..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26CB-023F-40B1-B5DF-25C71DAE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93" y="1592068"/>
            <a:ext cx="481091" cy="4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3398E-0EE2-4E2B-B804-C9422DFF2B81}"/>
              </a:ext>
            </a:extLst>
          </p:cNvPr>
          <p:cNvSpPr/>
          <p:nvPr/>
        </p:nvSpPr>
        <p:spPr>
          <a:xfrm>
            <a:off x="1150069" y="1725103"/>
            <a:ext cx="101809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Intent for this code is to display the galaxy name, the distance to the galaxy, and the galaxy type all in a list. </a:t>
            </a:r>
          </a:p>
          <a:p>
            <a:pPr algn="just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Here is the format for one line from the list that we want to show in the output:</a:t>
            </a:r>
          </a:p>
          <a:p>
            <a:pPr algn="just"/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galaxy name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galaxy type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C0F0677-8CE3-482D-8A60-39A0E1D1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88" y="300341"/>
            <a:ext cx="11603384" cy="91886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4000" b="1" dirty="0">
                <a:latin typeface="Futura PT ExtraBold" panose="020B0A02020204020203" pitchFamily="34" charset="0"/>
                <a:cs typeface="Futura PT ExtraBold Obl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7585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SOS BRAND 1">
      <a:dk1>
        <a:srgbClr val="000000"/>
      </a:dk1>
      <a:lt1>
        <a:srgbClr val="FFFFFF"/>
      </a:lt1>
      <a:dk2>
        <a:srgbClr val="88868C"/>
      </a:dk2>
      <a:lt2>
        <a:srgbClr val="000000"/>
      </a:lt2>
      <a:accent1>
        <a:srgbClr val="46468C"/>
      </a:accent1>
      <a:accent2>
        <a:srgbClr val="F76D3C"/>
      </a:accent2>
      <a:accent3>
        <a:srgbClr val="6EF4A4"/>
      </a:accent3>
      <a:accent4>
        <a:srgbClr val="F97280"/>
      </a:accent4>
      <a:accent5>
        <a:srgbClr val="F7D94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12088</TotalTime>
  <Words>165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Futura PT</vt:lpstr>
      <vt:lpstr>Futura PT ExtraBold</vt:lpstr>
      <vt:lpstr>Futura PT ExtraBold Obl</vt:lpstr>
      <vt:lpstr>Futura PT ExtraBold Oblique</vt:lpstr>
      <vt:lpstr>Futura PT ExtraBold Reg</vt:lpstr>
      <vt:lpstr>Futura PT Heavy</vt:lpstr>
      <vt:lpstr>Futura PT Medium</vt:lpstr>
      <vt:lpstr>Wingdings</vt:lpstr>
      <vt:lpstr>Office Theme</vt:lpstr>
      <vt:lpstr>DEBUGGING BACKEND WITH VS2017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DEMO..</vt:lpstr>
      <vt:lpstr>EXERCISE</vt:lpstr>
      <vt:lpstr>DEMO..</vt:lpstr>
      <vt:lpstr>And,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Akhil Verma</cp:lastModifiedBy>
  <cp:revision>337</cp:revision>
  <dcterms:created xsi:type="dcterms:W3CDTF">2016-09-15T08:37:29Z</dcterms:created>
  <dcterms:modified xsi:type="dcterms:W3CDTF">2018-09-14T08:10:54Z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