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handoutMasterIdLst>
    <p:handoutMasterId r:id="rId42"/>
  </p:handoutMasterIdLst>
  <p:sldIdLst>
    <p:sldId id="256" r:id="rId5"/>
    <p:sldId id="258"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96C16-D31C-4C6C-BF8C-20FC1BB5955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D631AE8-FF6D-4660-9522-0A47F38355A9}">
      <dgm:prSet/>
      <dgm:spPr/>
      <dgm:t>
        <a:bodyPr/>
        <a:lstStyle/>
        <a:p>
          <a:pPr rtl="0"/>
          <a:r>
            <a:rPr lang="en-US" dirty="0" smtClean="0"/>
            <a:t>Based on the provided description, it is apparent that the contestants have an average crime rate of 1.45, while the 25th and 50th percentiles have a minimum crime rate.</a:t>
          </a:r>
          <a:endParaRPr lang="en-US" dirty="0"/>
        </a:p>
      </dgm:t>
    </dgm:pt>
    <dgm:pt modelId="{8EBA5CA4-8240-4A44-9984-76593BCD6987}" type="parTrans" cxnId="{72AAF422-BE0B-4D08-9BEC-E619FCAA1097}">
      <dgm:prSet/>
      <dgm:spPr/>
      <dgm:t>
        <a:bodyPr/>
        <a:lstStyle/>
        <a:p>
          <a:endParaRPr lang="en-US"/>
        </a:p>
      </dgm:t>
    </dgm:pt>
    <dgm:pt modelId="{5A110872-4BC8-46CA-9587-141A2F81793A}" type="sibTrans" cxnId="{72AAF422-BE0B-4D08-9BEC-E619FCAA1097}">
      <dgm:prSet/>
      <dgm:spPr/>
      <dgm:t>
        <a:bodyPr/>
        <a:lstStyle/>
        <a:p>
          <a:endParaRPr lang="en-US"/>
        </a:p>
      </dgm:t>
    </dgm:pt>
    <dgm:pt modelId="{7D628762-8CDA-406C-A193-9A0F11A077DA}">
      <dgm:prSet/>
      <dgm:spPr/>
      <dgm:t>
        <a:bodyPr/>
        <a:lstStyle/>
        <a:p>
          <a:pPr rtl="0"/>
          <a:r>
            <a:rPr lang="en-US" smtClean="0"/>
            <a:t>Although the contestants did not commit any crimes, it is disheartening that 75% of all candidates have a crime rate of 1.0. Additionally, it is noteworthy that the highest crime rate among an individual is 240, which is exceptionally high.</a:t>
          </a:r>
          <a:endParaRPr lang="en-US"/>
        </a:p>
      </dgm:t>
    </dgm:pt>
    <dgm:pt modelId="{8C199237-5735-44AC-8C1D-E65B03FF3136}" type="parTrans" cxnId="{42BFFF14-E1A5-423B-A5C6-A2998C76ADB2}">
      <dgm:prSet/>
      <dgm:spPr/>
      <dgm:t>
        <a:bodyPr/>
        <a:lstStyle/>
        <a:p>
          <a:endParaRPr lang="en-US"/>
        </a:p>
      </dgm:t>
    </dgm:pt>
    <dgm:pt modelId="{B241B861-A5DB-4743-A4DA-D0C1DDD972D1}" type="sibTrans" cxnId="{42BFFF14-E1A5-423B-A5C6-A2998C76ADB2}">
      <dgm:prSet/>
      <dgm:spPr/>
      <dgm:t>
        <a:bodyPr/>
        <a:lstStyle/>
        <a:p>
          <a:endParaRPr lang="en-US"/>
        </a:p>
      </dgm:t>
    </dgm:pt>
    <dgm:pt modelId="{24D76963-9016-42BB-BD86-1A93B650439C}" type="pres">
      <dgm:prSet presAssocID="{F0A96C16-D31C-4C6C-BF8C-20FC1BB59550}" presName="Name0" presStyleCnt="0">
        <dgm:presLayoutVars>
          <dgm:chMax val="7"/>
          <dgm:dir/>
          <dgm:animLvl val="lvl"/>
          <dgm:resizeHandles val="exact"/>
        </dgm:presLayoutVars>
      </dgm:prSet>
      <dgm:spPr/>
      <dgm:t>
        <a:bodyPr/>
        <a:lstStyle/>
        <a:p>
          <a:endParaRPr lang="en-US"/>
        </a:p>
      </dgm:t>
    </dgm:pt>
    <dgm:pt modelId="{1BBB3C7A-8A29-4C66-A947-9F082D7E7BB3}" type="pres">
      <dgm:prSet presAssocID="{7D631AE8-FF6D-4660-9522-0A47F38355A9}" presName="circle1" presStyleLbl="node1" presStyleIdx="0" presStyleCnt="2"/>
      <dgm:spPr/>
    </dgm:pt>
    <dgm:pt modelId="{A9873299-451D-4E67-9F0E-F0B3B8B63F82}" type="pres">
      <dgm:prSet presAssocID="{7D631AE8-FF6D-4660-9522-0A47F38355A9}" presName="space" presStyleCnt="0"/>
      <dgm:spPr/>
    </dgm:pt>
    <dgm:pt modelId="{586882BF-3BD3-475F-AD28-F851D1CE3E91}" type="pres">
      <dgm:prSet presAssocID="{7D631AE8-FF6D-4660-9522-0A47F38355A9}" presName="rect1" presStyleLbl="alignAcc1" presStyleIdx="0" presStyleCnt="2"/>
      <dgm:spPr/>
      <dgm:t>
        <a:bodyPr/>
        <a:lstStyle/>
        <a:p>
          <a:endParaRPr lang="en-US"/>
        </a:p>
      </dgm:t>
    </dgm:pt>
    <dgm:pt modelId="{C361E233-A3D9-4DD6-B52E-55BB503B89BD}" type="pres">
      <dgm:prSet presAssocID="{7D628762-8CDA-406C-A193-9A0F11A077DA}" presName="vertSpace2" presStyleLbl="node1" presStyleIdx="0" presStyleCnt="2"/>
      <dgm:spPr/>
    </dgm:pt>
    <dgm:pt modelId="{F472DF2C-EB6F-45A5-BDF1-8DE24332D892}" type="pres">
      <dgm:prSet presAssocID="{7D628762-8CDA-406C-A193-9A0F11A077DA}" presName="circle2" presStyleLbl="node1" presStyleIdx="1" presStyleCnt="2"/>
      <dgm:spPr/>
    </dgm:pt>
    <dgm:pt modelId="{173CD1AA-0970-41D3-BDF0-396AB3075F31}" type="pres">
      <dgm:prSet presAssocID="{7D628762-8CDA-406C-A193-9A0F11A077DA}" presName="rect2" presStyleLbl="alignAcc1" presStyleIdx="1" presStyleCnt="2"/>
      <dgm:spPr/>
      <dgm:t>
        <a:bodyPr/>
        <a:lstStyle/>
        <a:p>
          <a:endParaRPr lang="en-US"/>
        </a:p>
      </dgm:t>
    </dgm:pt>
    <dgm:pt modelId="{F211D79A-D746-4C46-B84D-CE15B3F06C9A}" type="pres">
      <dgm:prSet presAssocID="{7D631AE8-FF6D-4660-9522-0A47F38355A9}" presName="rect1ParTxNoCh" presStyleLbl="alignAcc1" presStyleIdx="1" presStyleCnt="2">
        <dgm:presLayoutVars>
          <dgm:chMax val="1"/>
          <dgm:bulletEnabled val="1"/>
        </dgm:presLayoutVars>
      </dgm:prSet>
      <dgm:spPr/>
      <dgm:t>
        <a:bodyPr/>
        <a:lstStyle/>
        <a:p>
          <a:endParaRPr lang="en-US"/>
        </a:p>
      </dgm:t>
    </dgm:pt>
    <dgm:pt modelId="{87BDD88F-8C16-4F0C-A79B-07FDCA0A8498}" type="pres">
      <dgm:prSet presAssocID="{7D628762-8CDA-406C-A193-9A0F11A077DA}" presName="rect2ParTxNoCh" presStyleLbl="alignAcc1" presStyleIdx="1" presStyleCnt="2">
        <dgm:presLayoutVars>
          <dgm:chMax val="1"/>
          <dgm:bulletEnabled val="1"/>
        </dgm:presLayoutVars>
      </dgm:prSet>
      <dgm:spPr/>
      <dgm:t>
        <a:bodyPr/>
        <a:lstStyle/>
        <a:p>
          <a:endParaRPr lang="en-US"/>
        </a:p>
      </dgm:t>
    </dgm:pt>
  </dgm:ptLst>
  <dgm:cxnLst>
    <dgm:cxn modelId="{C0D59983-963F-4F30-9088-3661813D68C2}" type="presOf" srcId="{7D628762-8CDA-406C-A193-9A0F11A077DA}" destId="{173CD1AA-0970-41D3-BDF0-396AB3075F31}" srcOrd="0" destOrd="0" presId="urn:microsoft.com/office/officeart/2005/8/layout/target3"/>
    <dgm:cxn modelId="{72AAF422-BE0B-4D08-9BEC-E619FCAA1097}" srcId="{F0A96C16-D31C-4C6C-BF8C-20FC1BB59550}" destId="{7D631AE8-FF6D-4660-9522-0A47F38355A9}" srcOrd="0" destOrd="0" parTransId="{8EBA5CA4-8240-4A44-9984-76593BCD6987}" sibTransId="{5A110872-4BC8-46CA-9587-141A2F81793A}"/>
    <dgm:cxn modelId="{42BFFF14-E1A5-423B-A5C6-A2998C76ADB2}" srcId="{F0A96C16-D31C-4C6C-BF8C-20FC1BB59550}" destId="{7D628762-8CDA-406C-A193-9A0F11A077DA}" srcOrd="1" destOrd="0" parTransId="{8C199237-5735-44AC-8C1D-E65B03FF3136}" sibTransId="{B241B861-A5DB-4743-A4DA-D0C1DDD972D1}"/>
    <dgm:cxn modelId="{7C3A5FA3-5AFE-4CD4-B79A-030B00A3E0C8}" type="presOf" srcId="{F0A96C16-D31C-4C6C-BF8C-20FC1BB59550}" destId="{24D76963-9016-42BB-BD86-1A93B650439C}" srcOrd="0" destOrd="0" presId="urn:microsoft.com/office/officeart/2005/8/layout/target3"/>
    <dgm:cxn modelId="{C2489D12-09A6-4ABA-A348-1015B9EFF5E6}" type="presOf" srcId="{7D631AE8-FF6D-4660-9522-0A47F38355A9}" destId="{F211D79A-D746-4C46-B84D-CE15B3F06C9A}" srcOrd="1" destOrd="0" presId="urn:microsoft.com/office/officeart/2005/8/layout/target3"/>
    <dgm:cxn modelId="{DF67C651-1DB4-4B7A-94B8-49B0E2A2832C}" type="presOf" srcId="{7D628762-8CDA-406C-A193-9A0F11A077DA}" destId="{87BDD88F-8C16-4F0C-A79B-07FDCA0A8498}" srcOrd="1" destOrd="0" presId="urn:microsoft.com/office/officeart/2005/8/layout/target3"/>
    <dgm:cxn modelId="{213C2028-8C54-4063-AAC0-E2FC49700904}" type="presOf" srcId="{7D631AE8-FF6D-4660-9522-0A47F38355A9}" destId="{586882BF-3BD3-475F-AD28-F851D1CE3E91}" srcOrd="0" destOrd="0" presId="urn:microsoft.com/office/officeart/2005/8/layout/target3"/>
    <dgm:cxn modelId="{F0EA379D-5DB1-4FC4-8DE6-DDF239C208E4}" type="presParOf" srcId="{24D76963-9016-42BB-BD86-1A93B650439C}" destId="{1BBB3C7A-8A29-4C66-A947-9F082D7E7BB3}" srcOrd="0" destOrd="0" presId="urn:microsoft.com/office/officeart/2005/8/layout/target3"/>
    <dgm:cxn modelId="{75B4B6D8-3A80-4EF9-8A28-ABFC0F38E717}" type="presParOf" srcId="{24D76963-9016-42BB-BD86-1A93B650439C}" destId="{A9873299-451D-4E67-9F0E-F0B3B8B63F82}" srcOrd="1" destOrd="0" presId="urn:microsoft.com/office/officeart/2005/8/layout/target3"/>
    <dgm:cxn modelId="{C9D46C0F-5BF1-42DC-8396-1B086C425952}" type="presParOf" srcId="{24D76963-9016-42BB-BD86-1A93B650439C}" destId="{586882BF-3BD3-475F-AD28-F851D1CE3E91}" srcOrd="2" destOrd="0" presId="urn:microsoft.com/office/officeart/2005/8/layout/target3"/>
    <dgm:cxn modelId="{48D66CF3-FE73-4029-A75D-443930E6F00D}" type="presParOf" srcId="{24D76963-9016-42BB-BD86-1A93B650439C}" destId="{C361E233-A3D9-4DD6-B52E-55BB503B89BD}" srcOrd="3" destOrd="0" presId="urn:microsoft.com/office/officeart/2005/8/layout/target3"/>
    <dgm:cxn modelId="{4E44DE2D-7D9D-4D01-B618-C4518AB6C6B1}" type="presParOf" srcId="{24D76963-9016-42BB-BD86-1A93B650439C}" destId="{F472DF2C-EB6F-45A5-BDF1-8DE24332D892}" srcOrd="4" destOrd="0" presId="urn:microsoft.com/office/officeart/2005/8/layout/target3"/>
    <dgm:cxn modelId="{09A218DA-F15A-42B5-A552-CBA47037340C}" type="presParOf" srcId="{24D76963-9016-42BB-BD86-1A93B650439C}" destId="{173CD1AA-0970-41D3-BDF0-396AB3075F31}" srcOrd="5" destOrd="0" presId="urn:microsoft.com/office/officeart/2005/8/layout/target3"/>
    <dgm:cxn modelId="{5F4F82C1-F858-4C0E-B34D-645AF8C7A1D8}" type="presParOf" srcId="{24D76963-9016-42BB-BD86-1A93B650439C}" destId="{F211D79A-D746-4C46-B84D-CE15B3F06C9A}" srcOrd="6" destOrd="0" presId="urn:microsoft.com/office/officeart/2005/8/layout/target3"/>
    <dgm:cxn modelId="{B6586528-F03B-41B1-B3BD-538AD6FC91DF}" type="presParOf" srcId="{24D76963-9016-42BB-BD86-1A93B650439C}" destId="{87BDD88F-8C16-4F0C-A79B-07FDCA0A8498}"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DEB3A-A9B2-4A85-897A-EF49411F5D6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F290A98-13C8-4040-8E3E-544FF6F05848}">
      <dgm:prSet/>
      <dgm:spPr/>
      <dgm:t>
        <a:bodyPr/>
        <a:lstStyle/>
        <a:p>
          <a:pPr rtl="0"/>
          <a:r>
            <a:rPr lang="en-US" b="0" i="0" baseline="0" dirty="0" smtClean="0"/>
            <a:t>Based on the provided graph and accompanying description, it is evident that one individual has committed the maximum number of crimes, with a total of 240 offenses.</a:t>
          </a:r>
          <a:endParaRPr lang="en-US" dirty="0"/>
        </a:p>
      </dgm:t>
    </dgm:pt>
    <dgm:pt modelId="{B438CCE5-A158-4BDE-B6AF-8B2EB13DD9C7}" type="parTrans" cxnId="{31E63D3F-1F98-41D1-A083-0B53E333AC43}">
      <dgm:prSet/>
      <dgm:spPr/>
      <dgm:t>
        <a:bodyPr/>
        <a:lstStyle/>
        <a:p>
          <a:endParaRPr lang="en-US"/>
        </a:p>
      </dgm:t>
    </dgm:pt>
    <dgm:pt modelId="{7DA63DBD-0309-411A-9F56-F09DB03C958A}" type="sibTrans" cxnId="{31E63D3F-1F98-41D1-A083-0B53E333AC43}">
      <dgm:prSet/>
      <dgm:spPr/>
      <dgm:t>
        <a:bodyPr/>
        <a:lstStyle/>
        <a:p>
          <a:endParaRPr lang="en-US"/>
        </a:p>
      </dgm:t>
    </dgm:pt>
    <dgm:pt modelId="{D4C11283-3314-4F97-BE92-6F2C8046FC86}">
      <dgm:prSet/>
      <dgm:spPr/>
      <dgm:t>
        <a:bodyPr/>
        <a:lstStyle/>
        <a:p>
          <a:pPr rtl="0"/>
          <a:endParaRPr lang="en-US"/>
        </a:p>
      </dgm:t>
    </dgm:pt>
    <dgm:pt modelId="{34B04A20-C193-4D64-BF45-CDECDD9E9335}" type="parTrans" cxnId="{62DE3B77-ADFF-4399-99E3-243A85CDB285}">
      <dgm:prSet/>
      <dgm:spPr/>
      <dgm:t>
        <a:bodyPr/>
        <a:lstStyle/>
        <a:p>
          <a:endParaRPr lang="en-US"/>
        </a:p>
      </dgm:t>
    </dgm:pt>
    <dgm:pt modelId="{4D88C1E7-76AE-41D2-93A3-236EC5684985}" type="sibTrans" cxnId="{62DE3B77-ADFF-4399-99E3-243A85CDB285}">
      <dgm:prSet/>
      <dgm:spPr/>
      <dgm:t>
        <a:bodyPr/>
        <a:lstStyle/>
        <a:p>
          <a:endParaRPr lang="en-US"/>
        </a:p>
      </dgm:t>
    </dgm:pt>
    <dgm:pt modelId="{9C6D74CB-A2E7-44EA-BC5A-1B4B592434C4}" type="pres">
      <dgm:prSet presAssocID="{90EDEB3A-A9B2-4A85-897A-EF49411F5D61}" presName="Name0" presStyleCnt="0">
        <dgm:presLayoutVars>
          <dgm:chMax val="7"/>
          <dgm:dir/>
          <dgm:animLvl val="lvl"/>
          <dgm:resizeHandles val="exact"/>
        </dgm:presLayoutVars>
      </dgm:prSet>
      <dgm:spPr/>
      <dgm:t>
        <a:bodyPr/>
        <a:lstStyle/>
        <a:p>
          <a:endParaRPr lang="en-US"/>
        </a:p>
      </dgm:t>
    </dgm:pt>
    <dgm:pt modelId="{D4D380AC-5607-4DFC-A0AF-708306559DB4}" type="pres">
      <dgm:prSet presAssocID="{2F290A98-13C8-4040-8E3E-544FF6F05848}" presName="circle1" presStyleLbl="node1" presStyleIdx="0" presStyleCnt="2"/>
      <dgm:spPr/>
    </dgm:pt>
    <dgm:pt modelId="{EC708B4A-6B5C-410E-B120-616F90CD14A6}" type="pres">
      <dgm:prSet presAssocID="{2F290A98-13C8-4040-8E3E-544FF6F05848}" presName="space" presStyleCnt="0"/>
      <dgm:spPr/>
    </dgm:pt>
    <dgm:pt modelId="{72E2B39C-6C6B-40E9-9B1D-5C795EE14716}" type="pres">
      <dgm:prSet presAssocID="{2F290A98-13C8-4040-8E3E-544FF6F05848}" presName="rect1" presStyleLbl="alignAcc1" presStyleIdx="0" presStyleCnt="2"/>
      <dgm:spPr/>
      <dgm:t>
        <a:bodyPr/>
        <a:lstStyle/>
        <a:p>
          <a:endParaRPr lang="en-US"/>
        </a:p>
      </dgm:t>
    </dgm:pt>
    <dgm:pt modelId="{0F9CA990-F082-4EC2-9B9D-A40BCD222F51}" type="pres">
      <dgm:prSet presAssocID="{D4C11283-3314-4F97-BE92-6F2C8046FC86}" presName="vertSpace2" presStyleLbl="node1" presStyleIdx="0" presStyleCnt="2"/>
      <dgm:spPr/>
    </dgm:pt>
    <dgm:pt modelId="{F9175373-6035-4C31-83C9-E68225FCAAB6}" type="pres">
      <dgm:prSet presAssocID="{D4C11283-3314-4F97-BE92-6F2C8046FC86}" presName="circle2" presStyleLbl="node1" presStyleIdx="1" presStyleCnt="2"/>
      <dgm:spPr/>
    </dgm:pt>
    <dgm:pt modelId="{79BCF6C3-8F75-4FDD-A624-E64B322D1A2C}" type="pres">
      <dgm:prSet presAssocID="{D4C11283-3314-4F97-BE92-6F2C8046FC86}" presName="rect2" presStyleLbl="alignAcc1" presStyleIdx="1" presStyleCnt="2"/>
      <dgm:spPr/>
      <dgm:t>
        <a:bodyPr/>
        <a:lstStyle/>
        <a:p>
          <a:endParaRPr lang="en-US"/>
        </a:p>
      </dgm:t>
    </dgm:pt>
    <dgm:pt modelId="{7975168E-979E-4F6C-ADDB-D2E99C6F0814}" type="pres">
      <dgm:prSet presAssocID="{2F290A98-13C8-4040-8E3E-544FF6F05848}" presName="rect1ParTxNoCh" presStyleLbl="alignAcc1" presStyleIdx="1" presStyleCnt="2">
        <dgm:presLayoutVars>
          <dgm:chMax val="1"/>
          <dgm:bulletEnabled val="1"/>
        </dgm:presLayoutVars>
      </dgm:prSet>
      <dgm:spPr/>
      <dgm:t>
        <a:bodyPr/>
        <a:lstStyle/>
        <a:p>
          <a:endParaRPr lang="en-US"/>
        </a:p>
      </dgm:t>
    </dgm:pt>
    <dgm:pt modelId="{5164229C-0233-4692-AAFD-56AF19F5C779}" type="pres">
      <dgm:prSet presAssocID="{D4C11283-3314-4F97-BE92-6F2C8046FC86}" presName="rect2ParTxNoCh" presStyleLbl="alignAcc1" presStyleIdx="1" presStyleCnt="2">
        <dgm:presLayoutVars>
          <dgm:chMax val="1"/>
          <dgm:bulletEnabled val="1"/>
        </dgm:presLayoutVars>
      </dgm:prSet>
      <dgm:spPr/>
      <dgm:t>
        <a:bodyPr/>
        <a:lstStyle/>
        <a:p>
          <a:endParaRPr lang="en-US"/>
        </a:p>
      </dgm:t>
    </dgm:pt>
  </dgm:ptLst>
  <dgm:cxnLst>
    <dgm:cxn modelId="{6DEB3F40-0D52-4F30-B509-DC834C3D1976}" type="presOf" srcId="{D4C11283-3314-4F97-BE92-6F2C8046FC86}" destId="{5164229C-0233-4692-AAFD-56AF19F5C779}" srcOrd="1" destOrd="0" presId="urn:microsoft.com/office/officeart/2005/8/layout/target3"/>
    <dgm:cxn modelId="{1523FCB6-B7A4-43F2-B681-C1D646EEDC84}" type="presOf" srcId="{90EDEB3A-A9B2-4A85-897A-EF49411F5D61}" destId="{9C6D74CB-A2E7-44EA-BC5A-1B4B592434C4}" srcOrd="0" destOrd="0" presId="urn:microsoft.com/office/officeart/2005/8/layout/target3"/>
    <dgm:cxn modelId="{2F946B73-B0E7-4CC9-BD78-667A7C8422E2}" type="presOf" srcId="{2F290A98-13C8-4040-8E3E-544FF6F05848}" destId="{7975168E-979E-4F6C-ADDB-D2E99C6F0814}" srcOrd="1" destOrd="0" presId="urn:microsoft.com/office/officeart/2005/8/layout/target3"/>
    <dgm:cxn modelId="{E743FDB6-9955-4378-9EF4-0A00761CA8FD}" type="presOf" srcId="{2F290A98-13C8-4040-8E3E-544FF6F05848}" destId="{72E2B39C-6C6B-40E9-9B1D-5C795EE14716}" srcOrd="0" destOrd="0" presId="urn:microsoft.com/office/officeart/2005/8/layout/target3"/>
    <dgm:cxn modelId="{31E63D3F-1F98-41D1-A083-0B53E333AC43}" srcId="{90EDEB3A-A9B2-4A85-897A-EF49411F5D61}" destId="{2F290A98-13C8-4040-8E3E-544FF6F05848}" srcOrd="0" destOrd="0" parTransId="{B438CCE5-A158-4BDE-B6AF-8B2EB13DD9C7}" sibTransId="{7DA63DBD-0309-411A-9F56-F09DB03C958A}"/>
    <dgm:cxn modelId="{1A27CD2F-8DE8-4398-8B48-4CFD9042CDC0}" type="presOf" srcId="{D4C11283-3314-4F97-BE92-6F2C8046FC86}" destId="{79BCF6C3-8F75-4FDD-A624-E64B322D1A2C}" srcOrd="0" destOrd="0" presId="urn:microsoft.com/office/officeart/2005/8/layout/target3"/>
    <dgm:cxn modelId="{62DE3B77-ADFF-4399-99E3-243A85CDB285}" srcId="{90EDEB3A-A9B2-4A85-897A-EF49411F5D61}" destId="{D4C11283-3314-4F97-BE92-6F2C8046FC86}" srcOrd="1" destOrd="0" parTransId="{34B04A20-C193-4D64-BF45-CDECDD9E9335}" sibTransId="{4D88C1E7-76AE-41D2-93A3-236EC5684985}"/>
    <dgm:cxn modelId="{FE59ADA3-3E30-4F78-AE39-F931FEB16B22}" type="presParOf" srcId="{9C6D74CB-A2E7-44EA-BC5A-1B4B592434C4}" destId="{D4D380AC-5607-4DFC-A0AF-708306559DB4}" srcOrd="0" destOrd="0" presId="urn:microsoft.com/office/officeart/2005/8/layout/target3"/>
    <dgm:cxn modelId="{2110C684-B537-4736-A276-65837FFCC97F}" type="presParOf" srcId="{9C6D74CB-A2E7-44EA-BC5A-1B4B592434C4}" destId="{EC708B4A-6B5C-410E-B120-616F90CD14A6}" srcOrd="1" destOrd="0" presId="urn:microsoft.com/office/officeart/2005/8/layout/target3"/>
    <dgm:cxn modelId="{4021DFCE-D375-44F7-B655-124783A22488}" type="presParOf" srcId="{9C6D74CB-A2E7-44EA-BC5A-1B4B592434C4}" destId="{72E2B39C-6C6B-40E9-9B1D-5C795EE14716}" srcOrd="2" destOrd="0" presId="urn:microsoft.com/office/officeart/2005/8/layout/target3"/>
    <dgm:cxn modelId="{C5F7E010-C6F2-4AA6-A442-16C9C3F9C9EF}" type="presParOf" srcId="{9C6D74CB-A2E7-44EA-BC5A-1B4B592434C4}" destId="{0F9CA990-F082-4EC2-9B9D-A40BCD222F51}" srcOrd="3" destOrd="0" presId="urn:microsoft.com/office/officeart/2005/8/layout/target3"/>
    <dgm:cxn modelId="{DD5B3236-F002-4EB2-8DFD-4337B47306F4}" type="presParOf" srcId="{9C6D74CB-A2E7-44EA-BC5A-1B4B592434C4}" destId="{F9175373-6035-4C31-83C9-E68225FCAAB6}" srcOrd="4" destOrd="0" presId="urn:microsoft.com/office/officeart/2005/8/layout/target3"/>
    <dgm:cxn modelId="{3BC4281C-B6D0-4AEE-A9F0-024851BD619D}" type="presParOf" srcId="{9C6D74CB-A2E7-44EA-BC5A-1B4B592434C4}" destId="{79BCF6C3-8F75-4FDD-A624-E64B322D1A2C}" srcOrd="5" destOrd="0" presId="urn:microsoft.com/office/officeart/2005/8/layout/target3"/>
    <dgm:cxn modelId="{7C2CC646-1095-4C95-BDD7-F7D002392447}" type="presParOf" srcId="{9C6D74CB-A2E7-44EA-BC5A-1B4B592434C4}" destId="{7975168E-979E-4F6C-ADDB-D2E99C6F0814}" srcOrd="6" destOrd="0" presId="urn:microsoft.com/office/officeart/2005/8/layout/target3"/>
    <dgm:cxn modelId="{732D09E8-4B3C-4870-9062-A934BD957EAF}" type="presParOf" srcId="{9C6D74CB-A2E7-44EA-BC5A-1B4B592434C4}" destId="{5164229C-0233-4692-AAFD-56AF19F5C779}"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266A9-B6B3-4D62-AE63-A6657A0C91F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2429C8E-2D88-4604-981A-3B2E694022A5}">
      <dgm:prSet/>
      <dgm:spPr/>
      <dgm:t>
        <a:bodyPr/>
        <a:lstStyle/>
        <a:p>
          <a:pPr rtl="0"/>
          <a:r>
            <a:rPr lang="en-US" b="0" i="0" baseline="0" dirty="0" smtClean="0"/>
            <a:t>The majority of criminal candidates have either graduated or passed their 12th standard. It is worth noting that a particular individual with a graduate degree has committed 240 crimes.</a:t>
          </a:r>
          <a:endParaRPr lang="en-US" dirty="0"/>
        </a:p>
      </dgm:t>
    </dgm:pt>
    <dgm:pt modelId="{02AC51D1-AA24-470E-B413-2692B2EA9BE7}" type="parTrans" cxnId="{317C24F3-86FE-4E8E-A8B6-3BAC09C75D89}">
      <dgm:prSet/>
      <dgm:spPr/>
      <dgm:t>
        <a:bodyPr/>
        <a:lstStyle/>
        <a:p>
          <a:endParaRPr lang="en-US"/>
        </a:p>
      </dgm:t>
    </dgm:pt>
    <dgm:pt modelId="{ECACF90C-74B3-4525-B007-E2A8C12AAAC2}" type="sibTrans" cxnId="{317C24F3-86FE-4E8E-A8B6-3BAC09C75D89}">
      <dgm:prSet/>
      <dgm:spPr/>
      <dgm:t>
        <a:bodyPr/>
        <a:lstStyle/>
        <a:p>
          <a:endParaRPr lang="en-US"/>
        </a:p>
      </dgm:t>
    </dgm:pt>
    <dgm:pt modelId="{6456CBC3-A7F2-49A4-8B04-04631B094FDC}">
      <dgm:prSet/>
      <dgm:spPr/>
      <dgm:t>
        <a:bodyPr/>
        <a:lstStyle/>
        <a:p>
          <a:pPr rtl="0"/>
          <a:endParaRPr lang="en-US"/>
        </a:p>
      </dgm:t>
    </dgm:pt>
    <dgm:pt modelId="{E94ED129-3AB3-409E-82C1-52350B01B1E4}" type="sibTrans" cxnId="{E85F5D4B-79D6-43EE-B514-75997DD1882A}">
      <dgm:prSet/>
      <dgm:spPr/>
      <dgm:t>
        <a:bodyPr/>
        <a:lstStyle/>
        <a:p>
          <a:endParaRPr lang="en-US"/>
        </a:p>
      </dgm:t>
    </dgm:pt>
    <dgm:pt modelId="{5A3E2712-B73F-4644-9292-C00997F8C879}" type="parTrans" cxnId="{E85F5D4B-79D6-43EE-B514-75997DD1882A}">
      <dgm:prSet/>
      <dgm:spPr/>
      <dgm:t>
        <a:bodyPr/>
        <a:lstStyle/>
        <a:p>
          <a:endParaRPr lang="en-US"/>
        </a:p>
      </dgm:t>
    </dgm:pt>
    <dgm:pt modelId="{8BFDBBB7-E6E3-4FA9-B08A-EADEF001FAAD}" type="pres">
      <dgm:prSet presAssocID="{4D9266A9-B6B3-4D62-AE63-A6657A0C91F7}" presName="Name0" presStyleCnt="0">
        <dgm:presLayoutVars>
          <dgm:chMax val="7"/>
          <dgm:dir/>
          <dgm:animLvl val="lvl"/>
          <dgm:resizeHandles val="exact"/>
        </dgm:presLayoutVars>
      </dgm:prSet>
      <dgm:spPr/>
      <dgm:t>
        <a:bodyPr/>
        <a:lstStyle/>
        <a:p>
          <a:endParaRPr lang="en-US"/>
        </a:p>
      </dgm:t>
    </dgm:pt>
    <dgm:pt modelId="{68DCA722-7A4F-4E9B-8577-A54D3AE1EBBE}" type="pres">
      <dgm:prSet presAssocID="{D2429C8E-2D88-4604-981A-3B2E694022A5}" presName="circle1" presStyleLbl="node1" presStyleIdx="0" presStyleCnt="2"/>
      <dgm:spPr/>
    </dgm:pt>
    <dgm:pt modelId="{07930D45-484A-4F94-9D69-52D5B9A3406E}" type="pres">
      <dgm:prSet presAssocID="{D2429C8E-2D88-4604-981A-3B2E694022A5}" presName="space" presStyleCnt="0"/>
      <dgm:spPr/>
    </dgm:pt>
    <dgm:pt modelId="{4123F8C1-0950-4392-90AC-B0D64547B3DD}" type="pres">
      <dgm:prSet presAssocID="{D2429C8E-2D88-4604-981A-3B2E694022A5}" presName="rect1" presStyleLbl="alignAcc1" presStyleIdx="0" presStyleCnt="2"/>
      <dgm:spPr/>
      <dgm:t>
        <a:bodyPr/>
        <a:lstStyle/>
        <a:p>
          <a:endParaRPr lang="en-US"/>
        </a:p>
      </dgm:t>
    </dgm:pt>
    <dgm:pt modelId="{0ACBED62-9739-4653-B5BD-774D2B629040}" type="pres">
      <dgm:prSet presAssocID="{6456CBC3-A7F2-49A4-8B04-04631B094FDC}" presName="vertSpace2" presStyleLbl="node1" presStyleIdx="0" presStyleCnt="2"/>
      <dgm:spPr/>
    </dgm:pt>
    <dgm:pt modelId="{97D0B00B-7723-40D6-BD51-8E367D28132B}" type="pres">
      <dgm:prSet presAssocID="{6456CBC3-A7F2-49A4-8B04-04631B094FDC}" presName="circle2" presStyleLbl="node1" presStyleIdx="1" presStyleCnt="2"/>
      <dgm:spPr/>
    </dgm:pt>
    <dgm:pt modelId="{9535A44C-7DD2-4B41-B46B-E7013E1B7242}" type="pres">
      <dgm:prSet presAssocID="{6456CBC3-A7F2-49A4-8B04-04631B094FDC}" presName="rect2" presStyleLbl="alignAcc1" presStyleIdx="1" presStyleCnt="2"/>
      <dgm:spPr/>
      <dgm:t>
        <a:bodyPr/>
        <a:lstStyle/>
        <a:p>
          <a:endParaRPr lang="en-US"/>
        </a:p>
      </dgm:t>
    </dgm:pt>
    <dgm:pt modelId="{7D3E4B08-415F-492E-9A53-D43E71E1A2A1}" type="pres">
      <dgm:prSet presAssocID="{D2429C8E-2D88-4604-981A-3B2E694022A5}" presName="rect1ParTxNoCh" presStyleLbl="alignAcc1" presStyleIdx="1" presStyleCnt="2">
        <dgm:presLayoutVars>
          <dgm:chMax val="1"/>
          <dgm:bulletEnabled val="1"/>
        </dgm:presLayoutVars>
      </dgm:prSet>
      <dgm:spPr/>
      <dgm:t>
        <a:bodyPr/>
        <a:lstStyle/>
        <a:p>
          <a:endParaRPr lang="en-US"/>
        </a:p>
      </dgm:t>
    </dgm:pt>
    <dgm:pt modelId="{7C0FF6C0-22E0-47EC-906F-C4DB6479FDCE}" type="pres">
      <dgm:prSet presAssocID="{6456CBC3-A7F2-49A4-8B04-04631B094FDC}" presName="rect2ParTxNoCh" presStyleLbl="alignAcc1" presStyleIdx="1" presStyleCnt="2">
        <dgm:presLayoutVars>
          <dgm:chMax val="1"/>
          <dgm:bulletEnabled val="1"/>
        </dgm:presLayoutVars>
      </dgm:prSet>
      <dgm:spPr/>
      <dgm:t>
        <a:bodyPr/>
        <a:lstStyle/>
        <a:p>
          <a:endParaRPr lang="en-US"/>
        </a:p>
      </dgm:t>
    </dgm:pt>
  </dgm:ptLst>
  <dgm:cxnLst>
    <dgm:cxn modelId="{39C51563-7223-424F-A9A7-6FEB0A077595}" type="presOf" srcId="{6456CBC3-A7F2-49A4-8B04-04631B094FDC}" destId="{9535A44C-7DD2-4B41-B46B-E7013E1B7242}" srcOrd="0" destOrd="0" presId="urn:microsoft.com/office/officeart/2005/8/layout/target3"/>
    <dgm:cxn modelId="{E85F5D4B-79D6-43EE-B514-75997DD1882A}" srcId="{4D9266A9-B6B3-4D62-AE63-A6657A0C91F7}" destId="{6456CBC3-A7F2-49A4-8B04-04631B094FDC}" srcOrd="1" destOrd="0" parTransId="{5A3E2712-B73F-4644-9292-C00997F8C879}" sibTransId="{E94ED129-3AB3-409E-82C1-52350B01B1E4}"/>
    <dgm:cxn modelId="{D17BD5C1-17BD-4D8A-BF77-7CE30EC6C5C5}" type="presOf" srcId="{D2429C8E-2D88-4604-981A-3B2E694022A5}" destId="{7D3E4B08-415F-492E-9A53-D43E71E1A2A1}" srcOrd="1" destOrd="0" presId="urn:microsoft.com/office/officeart/2005/8/layout/target3"/>
    <dgm:cxn modelId="{5CDC7915-80BE-4A2E-9D4C-41E312151DFC}" type="presOf" srcId="{D2429C8E-2D88-4604-981A-3B2E694022A5}" destId="{4123F8C1-0950-4392-90AC-B0D64547B3DD}" srcOrd="0" destOrd="0" presId="urn:microsoft.com/office/officeart/2005/8/layout/target3"/>
    <dgm:cxn modelId="{317C24F3-86FE-4E8E-A8B6-3BAC09C75D89}" srcId="{4D9266A9-B6B3-4D62-AE63-A6657A0C91F7}" destId="{D2429C8E-2D88-4604-981A-3B2E694022A5}" srcOrd="0" destOrd="0" parTransId="{02AC51D1-AA24-470E-B413-2692B2EA9BE7}" sibTransId="{ECACF90C-74B3-4525-B007-E2A8C12AAAC2}"/>
    <dgm:cxn modelId="{B76F1D1A-33D3-4131-B28C-4F1D3F1C9E9E}" type="presOf" srcId="{4D9266A9-B6B3-4D62-AE63-A6657A0C91F7}" destId="{8BFDBBB7-E6E3-4FA9-B08A-EADEF001FAAD}" srcOrd="0" destOrd="0" presId="urn:microsoft.com/office/officeart/2005/8/layout/target3"/>
    <dgm:cxn modelId="{D76D79DB-C970-4E09-848B-6A9DC7ACF67B}" type="presOf" srcId="{6456CBC3-A7F2-49A4-8B04-04631B094FDC}" destId="{7C0FF6C0-22E0-47EC-906F-C4DB6479FDCE}" srcOrd="1" destOrd="0" presId="urn:microsoft.com/office/officeart/2005/8/layout/target3"/>
    <dgm:cxn modelId="{C6508A80-D683-4A56-8B76-68C610687594}" type="presParOf" srcId="{8BFDBBB7-E6E3-4FA9-B08A-EADEF001FAAD}" destId="{68DCA722-7A4F-4E9B-8577-A54D3AE1EBBE}" srcOrd="0" destOrd="0" presId="urn:microsoft.com/office/officeart/2005/8/layout/target3"/>
    <dgm:cxn modelId="{9E4ED064-5CB3-4F3B-B69D-038E97B2C9B9}" type="presParOf" srcId="{8BFDBBB7-E6E3-4FA9-B08A-EADEF001FAAD}" destId="{07930D45-484A-4F94-9D69-52D5B9A3406E}" srcOrd="1" destOrd="0" presId="urn:microsoft.com/office/officeart/2005/8/layout/target3"/>
    <dgm:cxn modelId="{4BA3A4DD-4D16-4358-84D2-1CF2F4825C6B}" type="presParOf" srcId="{8BFDBBB7-E6E3-4FA9-B08A-EADEF001FAAD}" destId="{4123F8C1-0950-4392-90AC-B0D64547B3DD}" srcOrd="2" destOrd="0" presId="urn:microsoft.com/office/officeart/2005/8/layout/target3"/>
    <dgm:cxn modelId="{A752037B-9764-4949-BA76-86B7CDE801B2}" type="presParOf" srcId="{8BFDBBB7-E6E3-4FA9-B08A-EADEF001FAAD}" destId="{0ACBED62-9739-4653-B5BD-774D2B629040}" srcOrd="3" destOrd="0" presId="urn:microsoft.com/office/officeart/2005/8/layout/target3"/>
    <dgm:cxn modelId="{3518ABC5-22CC-44BE-B9DA-DA22B16959A5}" type="presParOf" srcId="{8BFDBBB7-E6E3-4FA9-B08A-EADEF001FAAD}" destId="{97D0B00B-7723-40D6-BD51-8E367D28132B}" srcOrd="4" destOrd="0" presId="urn:microsoft.com/office/officeart/2005/8/layout/target3"/>
    <dgm:cxn modelId="{E7C8EBB8-192F-4EF1-98B4-FCE4D047C04F}" type="presParOf" srcId="{8BFDBBB7-E6E3-4FA9-B08A-EADEF001FAAD}" destId="{9535A44C-7DD2-4B41-B46B-E7013E1B7242}" srcOrd="5" destOrd="0" presId="urn:microsoft.com/office/officeart/2005/8/layout/target3"/>
    <dgm:cxn modelId="{6FE4368E-0189-48DA-B5AF-D8D69F9BC7DA}" type="presParOf" srcId="{8BFDBBB7-E6E3-4FA9-B08A-EADEF001FAAD}" destId="{7D3E4B08-415F-492E-9A53-D43E71E1A2A1}" srcOrd="6" destOrd="0" presId="urn:microsoft.com/office/officeart/2005/8/layout/target3"/>
    <dgm:cxn modelId="{CEA3FE16-CAE0-4B35-8868-0F8E2390FEA0}" type="presParOf" srcId="{8BFDBBB7-E6E3-4FA9-B08A-EADEF001FAAD}" destId="{7C0FF6C0-22E0-47EC-906F-C4DB6479FDCE}"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920ED5-2D3D-44B4-BCC5-92C8C8570E8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50136E5E-23FB-49AF-B6F2-89AE7865D319}">
      <dgm:prSet/>
      <dgm:spPr/>
      <dgm:t>
        <a:bodyPr/>
        <a:lstStyle/>
        <a:p>
          <a:pPr rtl="0"/>
          <a:r>
            <a:rPr lang="en-US" dirty="0" smtClean="0"/>
            <a:t>A correlation matrix is a table that shows the correlation coefficients between different variables, summarizing the relationship between all possible pairs of values in a dataset. It is a useful tool for identifying and visualizing patterns in large datasets.</a:t>
          </a:r>
          <a:endParaRPr lang="en-US" dirty="0"/>
        </a:p>
      </dgm:t>
    </dgm:pt>
    <dgm:pt modelId="{B29945A2-4A43-4B6F-BD6A-E0B379E840BA}" type="parTrans" cxnId="{3D6968A2-03F4-4771-953D-69A0A9A59978}">
      <dgm:prSet/>
      <dgm:spPr/>
      <dgm:t>
        <a:bodyPr/>
        <a:lstStyle/>
        <a:p>
          <a:endParaRPr lang="en-US"/>
        </a:p>
      </dgm:t>
    </dgm:pt>
    <dgm:pt modelId="{D264D5E9-06EF-436A-8C19-26C1D482553D}" type="sibTrans" cxnId="{3D6968A2-03F4-4771-953D-69A0A9A59978}">
      <dgm:prSet/>
      <dgm:spPr/>
      <dgm:t>
        <a:bodyPr/>
        <a:lstStyle/>
        <a:p>
          <a:endParaRPr lang="en-US"/>
        </a:p>
      </dgm:t>
    </dgm:pt>
    <dgm:pt modelId="{2823AF99-8475-4FD3-8502-A20757C48876}">
      <dgm:prSet/>
      <dgm:spPr/>
      <dgm:t>
        <a:bodyPr/>
        <a:lstStyle/>
        <a:p>
          <a:pPr rtl="0"/>
          <a:r>
            <a:rPr lang="en-US" smtClean="0"/>
            <a:t>A correlation matrix is a table that shows variables in rows and columns, with each cell containing the correlation coefficient.</a:t>
          </a:r>
          <a:endParaRPr lang="en-US"/>
        </a:p>
      </dgm:t>
    </dgm:pt>
    <dgm:pt modelId="{00E2AA47-F15E-4927-8EFA-C0FD0E1B066A}" type="parTrans" cxnId="{574471F0-CB93-4136-93B8-C29C336EF620}">
      <dgm:prSet/>
      <dgm:spPr/>
      <dgm:t>
        <a:bodyPr/>
        <a:lstStyle/>
        <a:p>
          <a:endParaRPr lang="en-US"/>
        </a:p>
      </dgm:t>
    </dgm:pt>
    <dgm:pt modelId="{1129A756-F48B-49A5-BA44-3399DD48297C}" type="sibTrans" cxnId="{574471F0-CB93-4136-93B8-C29C336EF620}">
      <dgm:prSet/>
      <dgm:spPr/>
      <dgm:t>
        <a:bodyPr/>
        <a:lstStyle/>
        <a:p>
          <a:endParaRPr lang="en-US"/>
        </a:p>
      </dgm:t>
    </dgm:pt>
    <dgm:pt modelId="{6EADAEDC-92FF-4F34-B12A-EDBB6336AE75}" type="pres">
      <dgm:prSet presAssocID="{57920ED5-2D3D-44B4-BCC5-92C8C8570E8F}" presName="Name0" presStyleCnt="0">
        <dgm:presLayoutVars>
          <dgm:chMax val="7"/>
          <dgm:dir/>
          <dgm:animLvl val="lvl"/>
          <dgm:resizeHandles val="exact"/>
        </dgm:presLayoutVars>
      </dgm:prSet>
      <dgm:spPr/>
      <dgm:t>
        <a:bodyPr/>
        <a:lstStyle/>
        <a:p>
          <a:endParaRPr lang="en-US"/>
        </a:p>
      </dgm:t>
    </dgm:pt>
    <dgm:pt modelId="{D9DA8B5A-949C-4085-85DE-50C3E828F8A9}" type="pres">
      <dgm:prSet presAssocID="{50136E5E-23FB-49AF-B6F2-89AE7865D319}" presName="circle1" presStyleLbl="node1" presStyleIdx="0" presStyleCnt="2"/>
      <dgm:spPr/>
    </dgm:pt>
    <dgm:pt modelId="{2687EE8B-AE66-40E6-AFB9-BD5A11DC48E1}" type="pres">
      <dgm:prSet presAssocID="{50136E5E-23FB-49AF-B6F2-89AE7865D319}" presName="space" presStyleCnt="0"/>
      <dgm:spPr/>
    </dgm:pt>
    <dgm:pt modelId="{E6F687BB-31F0-4941-8F8C-A160FAFFC929}" type="pres">
      <dgm:prSet presAssocID="{50136E5E-23FB-49AF-B6F2-89AE7865D319}" presName="rect1" presStyleLbl="alignAcc1" presStyleIdx="0" presStyleCnt="2"/>
      <dgm:spPr/>
      <dgm:t>
        <a:bodyPr/>
        <a:lstStyle/>
        <a:p>
          <a:endParaRPr lang="en-US"/>
        </a:p>
      </dgm:t>
    </dgm:pt>
    <dgm:pt modelId="{BEF11336-1C75-4A30-97C2-541EEA776322}" type="pres">
      <dgm:prSet presAssocID="{2823AF99-8475-4FD3-8502-A20757C48876}" presName="vertSpace2" presStyleLbl="node1" presStyleIdx="0" presStyleCnt="2"/>
      <dgm:spPr/>
    </dgm:pt>
    <dgm:pt modelId="{005101C1-989F-4E95-98BD-A4889BD5CE99}" type="pres">
      <dgm:prSet presAssocID="{2823AF99-8475-4FD3-8502-A20757C48876}" presName="circle2" presStyleLbl="node1" presStyleIdx="1" presStyleCnt="2"/>
      <dgm:spPr/>
    </dgm:pt>
    <dgm:pt modelId="{12C61D85-86F2-4187-9272-DCFBB2DFB199}" type="pres">
      <dgm:prSet presAssocID="{2823AF99-8475-4FD3-8502-A20757C48876}" presName="rect2" presStyleLbl="alignAcc1" presStyleIdx="1" presStyleCnt="2"/>
      <dgm:spPr/>
      <dgm:t>
        <a:bodyPr/>
        <a:lstStyle/>
        <a:p>
          <a:endParaRPr lang="en-US"/>
        </a:p>
      </dgm:t>
    </dgm:pt>
    <dgm:pt modelId="{AE5495B6-B2C0-4A2A-80BB-0C42CA7BF8C1}" type="pres">
      <dgm:prSet presAssocID="{50136E5E-23FB-49AF-B6F2-89AE7865D319}" presName="rect1ParTxNoCh" presStyleLbl="alignAcc1" presStyleIdx="1" presStyleCnt="2">
        <dgm:presLayoutVars>
          <dgm:chMax val="1"/>
          <dgm:bulletEnabled val="1"/>
        </dgm:presLayoutVars>
      </dgm:prSet>
      <dgm:spPr/>
      <dgm:t>
        <a:bodyPr/>
        <a:lstStyle/>
        <a:p>
          <a:endParaRPr lang="en-US"/>
        </a:p>
      </dgm:t>
    </dgm:pt>
    <dgm:pt modelId="{7DCFC974-ED4E-4539-B3BB-4A00ECCBDB06}" type="pres">
      <dgm:prSet presAssocID="{2823AF99-8475-4FD3-8502-A20757C48876}" presName="rect2ParTxNoCh" presStyleLbl="alignAcc1" presStyleIdx="1" presStyleCnt="2">
        <dgm:presLayoutVars>
          <dgm:chMax val="1"/>
          <dgm:bulletEnabled val="1"/>
        </dgm:presLayoutVars>
      </dgm:prSet>
      <dgm:spPr/>
      <dgm:t>
        <a:bodyPr/>
        <a:lstStyle/>
        <a:p>
          <a:endParaRPr lang="en-US"/>
        </a:p>
      </dgm:t>
    </dgm:pt>
  </dgm:ptLst>
  <dgm:cxnLst>
    <dgm:cxn modelId="{3363B5C8-0708-4A74-AFEB-458730F56194}" type="presOf" srcId="{50136E5E-23FB-49AF-B6F2-89AE7865D319}" destId="{AE5495B6-B2C0-4A2A-80BB-0C42CA7BF8C1}" srcOrd="1" destOrd="0" presId="urn:microsoft.com/office/officeart/2005/8/layout/target3"/>
    <dgm:cxn modelId="{3D6968A2-03F4-4771-953D-69A0A9A59978}" srcId="{57920ED5-2D3D-44B4-BCC5-92C8C8570E8F}" destId="{50136E5E-23FB-49AF-B6F2-89AE7865D319}" srcOrd="0" destOrd="0" parTransId="{B29945A2-4A43-4B6F-BD6A-E0B379E840BA}" sibTransId="{D264D5E9-06EF-436A-8C19-26C1D482553D}"/>
    <dgm:cxn modelId="{AB311E42-B474-4806-8A96-1DE40FB9A76F}" type="presOf" srcId="{57920ED5-2D3D-44B4-BCC5-92C8C8570E8F}" destId="{6EADAEDC-92FF-4F34-B12A-EDBB6336AE75}" srcOrd="0" destOrd="0" presId="urn:microsoft.com/office/officeart/2005/8/layout/target3"/>
    <dgm:cxn modelId="{15FAF08A-01BF-4F54-B188-B02E9BF14D12}" type="presOf" srcId="{2823AF99-8475-4FD3-8502-A20757C48876}" destId="{7DCFC974-ED4E-4539-B3BB-4A00ECCBDB06}" srcOrd="1" destOrd="0" presId="urn:microsoft.com/office/officeart/2005/8/layout/target3"/>
    <dgm:cxn modelId="{20D71325-F85A-47AE-B6CE-FEB2CC888AA3}" type="presOf" srcId="{50136E5E-23FB-49AF-B6F2-89AE7865D319}" destId="{E6F687BB-31F0-4941-8F8C-A160FAFFC929}" srcOrd="0" destOrd="0" presId="urn:microsoft.com/office/officeart/2005/8/layout/target3"/>
    <dgm:cxn modelId="{574471F0-CB93-4136-93B8-C29C336EF620}" srcId="{57920ED5-2D3D-44B4-BCC5-92C8C8570E8F}" destId="{2823AF99-8475-4FD3-8502-A20757C48876}" srcOrd="1" destOrd="0" parTransId="{00E2AA47-F15E-4927-8EFA-C0FD0E1B066A}" sibTransId="{1129A756-F48B-49A5-BA44-3399DD48297C}"/>
    <dgm:cxn modelId="{05B62E91-D9DC-4620-8DE1-63312CBC18E1}" type="presOf" srcId="{2823AF99-8475-4FD3-8502-A20757C48876}" destId="{12C61D85-86F2-4187-9272-DCFBB2DFB199}" srcOrd="0" destOrd="0" presId="urn:microsoft.com/office/officeart/2005/8/layout/target3"/>
    <dgm:cxn modelId="{B493A6C7-6A79-4248-9A9C-16983229986D}" type="presParOf" srcId="{6EADAEDC-92FF-4F34-B12A-EDBB6336AE75}" destId="{D9DA8B5A-949C-4085-85DE-50C3E828F8A9}" srcOrd="0" destOrd="0" presId="urn:microsoft.com/office/officeart/2005/8/layout/target3"/>
    <dgm:cxn modelId="{5F9462DB-EB33-4E1B-855D-DBA56FC50D96}" type="presParOf" srcId="{6EADAEDC-92FF-4F34-B12A-EDBB6336AE75}" destId="{2687EE8B-AE66-40E6-AFB9-BD5A11DC48E1}" srcOrd="1" destOrd="0" presId="urn:microsoft.com/office/officeart/2005/8/layout/target3"/>
    <dgm:cxn modelId="{BC1C57E5-6246-4F9A-8BA6-6BC5DB05D880}" type="presParOf" srcId="{6EADAEDC-92FF-4F34-B12A-EDBB6336AE75}" destId="{E6F687BB-31F0-4941-8F8C-A160FAFFC929}" srcOrd="2" destOrd="0" presId="urn:microsoft.com/office/officeart/2005/8/layout/target3"/>
    <dgm:cxn modelId="{33C79D7A-3A40-47EE-9796-150DC6D99A7A}" type="presParOf" srcId="{6EADAEDC-92FF-4F34-B12A-EDBB6336AE75}" destId="{BEF11336-1C75-4A30-97C2-541EEA776322}" srcOrd="3" destOrd="0" presId="urn:microsoft.com/office/officeart/2005/8/layout/target3"/>
    <dgm:cxn modelId="{E57353B0-2D52-486C-89CC-04EBF34E8BED}" type="presParOf" srcId="{6EADAEDC-92FF-4F34-B12A-EDBB6336AE75}" destId="{005101C1-989F-4E95-98BD-A4889BD5CE99}" srcOrd="4" destOrd="0" presId="urn:microsoft.com/office/officeart/2005/8/layout/target3"/>
    <dgm:cxn modelId="{C0962B74-FF63-41E1-94C2-E788BE260C82}" type="presParOf" srcId="{6EADAEDC-92FF-4F34-B12A-EDBB6336AE75}" destId="{12C61D85-86F2-4187-9272-DCFBB2DFB199}" srcOrd="5" destOrd="0" presId="urn:microsoft.com/office/officeart/2005/8/layout/target3"/>
    <dgm:cxn modelId="{C328C0F3-4694-4F00-8B0D-4290D9E847D8}" type="presParOf" srcId="{6EADAEDC-92FF-4F34-B12A-EDBB6336AE75}" destId="{AE5495B6-B2C0-4A2A-80BB-0C42CA7BF8C1}" srcOrd="6" destOrd="0" presId="urn:microsoft.com/office/officeart/2005/8/layout/target3"/>
    <dgm:cxn modelId="{7A7BA953-358D-48BE-8276-47FB5EF4B1CC}" type="presParOf" srcId="{6EADAEDC-92FF-4F34-B12A-EDBB6336AE75}" destId="{7DCFC974-ED4E-4539-B3BB-4A00ECCBDB06}"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4/10/2023</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1862666" y="1219201"/>
            <a:ext cx="9922934" cy="2115312"/>
          </a:xfrm>
        </p:spPr>
        <p:txBody>
          <a:bodyPr/>
          <a:lstStyle/>
          <a:p>
            <a:r>
              <a:rPr lang="en-US" b="0" i="1" dirty="0" err="1">
                <a:latin typeface="Adelle SB" panose="02000503000000020004" pitchFamily="50" charset="0"/>
              </a:rPr>
              <a:t>Loksabha</a:t>
            </a:r>
            <a:r>
              <a:rPr lang="en-US" b="0" i="1" dirty="0">
                <a:latin typeface="Adelle SB" panose="02000503000000020004" pitchFamily="50" charset="0"/>
              </a:rPr>
              <a:t> </a:t>
            </a:r>
            <a:r>
              <a:rPr lang="en-US" b="0" i="1" dirty="0" smtClean="0">
                <a:latin typeface="Adelle SB" panose="02000503000000020004" pitchFamily="50" charset="0"/>
              </a:rPr>
              <a:t>Election Analysis- </a:t>
            </a:r>
            <a:r>
              <a:rPr lang="en-US" b="0" i="1" dirty="0">
                <a:latin typeface="Adelle SB" panose="02000503000000020004" pitchFamily="50" charset="0"/>
              </a:rPr>
              <a:t>2019</a:t>
            </a:r>
          </a:p>
        </p:txBody>
      </p:sp>
      <p:sp>
        <p:nvSpPr>
          <p:cNvPr id="4" name="Subtitle 3"/>
          <p:cNvSpPr>
            <a:spLocks noGrp="1"/>
          </p:cNvSpPr>
          <p:nvPr>
            <p:ph type="subTitle" idx="1"/>
          </p:nvPr>
        </p:nvSpPr>
        <p:spPr>
          <a:xfrm>
            <a:off x="5114544" y="5833743"/>
            <a:ext cx="7077456" cy="868680"/>
          </a:xfrm>
        </p:spPr>
        <p:txBody>
          <a:bodyPr/>
          <a:lstStyle/>
          <a:p>
            <a:r>
              <a:rPr lang="en-US" smtClean="0">
                <a:latin typeface="Times New Roman" panose="02020603050405020304" pitchFamily="18" charset="0"/>
                <a:cs typeface="Times New Roman" panose="02020603050405020304" pitchFamily="18" charset="0"/>
              </a:rPr>
              <a:t>Presented By:</a:t>
            </a: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Akhil Varghese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38125"/>
            <a:ext cx="11214100" cy="590931"/>
          </a:xfrm>
        </p:spPr>
        <p:txBody>
          <a:bodyPr/>
          <a:lstStyle/>
          <a:p>
            <a:pPr algn="ctr"/>
            <a:r>
              <a:rPr lang="en-US" sz="3600" dirty="0">
                <a:latin typeface="Times New Roman" panose="02020603050405020304" pitchFamily="18" charset="0"/>
                <a:cs typeface="Times New Roman" panose="02020603050405020304" pitchFamily="18" charset="0"/>
              </a:rPr>
              <a:t>State wise candidates with crime case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a:xfrm>
            <a:off x="12649200" y="1984765"/>
            <a:ext cx="6718300" cy="4093243"/>
          </a:xfrm>
        </p:spPr>
        <p:txBody>
          <a:bodyPr/>
          <a:lstStyle/>
          <a:p>
            <a:pPr marL="0" indent="0">
              <a:buNone/>
            </a:pP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057" y="819606"/>
            <a:ext cx="5392986" cy="6038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653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772"/>
            <a:ext cx="11214100" cy="535531"/>
          </a:xfrm>
        </p:spPr>
        <p:txBody>
          <a:bodyPr/>
          <a:lstStyle/>
          <a:p>
            <a:pPr algn="ctr"/>
            <a:r>
              <a:rPr lang="en-IN" dirty="0">
                <a:latin typeface="Times New Roman" panose="02020603050405020304" pitchFamily="18" charset="0"/>
                <a:cs typeface="Times New Roman" panose="02020603050405020304" pitchFamily="18" charset="0"/>
              </a:rPr>
              <a:t>Bar plotting state wise crime cases</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444500" y="863303"/>
            <a:ext cx="11532347" cy="4714581"/>
          </a:xfrm>
        </p:spPr>
        <p:txBody>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graph displays crime cases across states for both candidates and winners. Notably, the state of Kerala has the highest bar on the graph, indicating the highest number of crime cases in that region.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108" y="1595554"/>
            <a:ext cx="10864716" cy="519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53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5059"/>
            <a:ext cx="11214100" cy="590931"/>
          </a:xfrm>
        </p:spPr>
        <p:txBody>
          <a:bodyPr/>
          <a:lstStyle/>
          <a:p>
            <a:pPr algn="ctr"/>
            <a:r>
              <a:rPr lang="en-IN" sz="3600" dirty="0">
                <a:latin typeface="Times New Roman" panose="02020603050405020304" pitchFamily="18" charset="0"/>
                <a:cs typeface="Times New Roman" panose="02020603050405020304" pitchFamily="18" charset="0"/>
              </a:rPr>
              <a:t>Bar plot category of growth</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3"/>
            <a:ext cx="6098480" cy="443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588" y="1556793"/>
            <a:ext cx="6602412" cy="443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289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73591"/>
            <a:ext cx="11214100" cy="535531"/>
          </a:xfrm>
        </p:spPr>
        <p:txBody>
          <a:bodyPr/>
          <a:lstStyle/>
          <a:p>
            <a:pPr algn="ctr"/>
            <a:r>
              <a:rPr lang="en-US" dirty="0">
                <a:latin typeface="Times New Roman" panose="02020603050405020304" pitchFamily="18" charset="0"/>
                <a:cs typeface="Times New Roman" panose="02020603050405020304" pitchFamily="18" charset="0"/>
              </a:rPr>
              <a:t>Bar plot of party vs. candidates with crime case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a:xfrm>
            <a:off x="444500" y="1049652"/>
            <a:ext cx="11214100" cy="4093243"/>
          </a:xfrm>
        </p:spPr>
        <p:txBody>
          <a:bodyPr/>
          <a:lstStyle/>
          <a:p>
            <a:pPr>
              <a:buFont typeface="Wingdings" panose="05000000000000000000" pitchFamily="2" charset="2"/>
              <a:buChar char="q"/>
            </a:pPr>
            <a:r>
              <a:rPr lang="en-US" dirty="0"/>
              <a:t>According to the graph, the BJP and Congress parties have the highest number of criminal cases in India. It is worth noting that these two parties have a nationwide presence, whereas most other parties are regional in nature.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33" y="1612515"/>
            <a:ext cx="9783233" cy="488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364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70931"/>
            <a:ext cx="11214100" cy="590931"/>
          </a:xfrm>
        </p:spPr>
        <p:txBody>
          <a:bodyPr/>
          <a:lstStyle/>
          <a:p>
            <a:pPr algn="ctr"/>
            <a:r>
              <a:rPr lang="en-US" sz="3600" dirty="0">
                <a:latin typeface="Times New Roman" panose="02020603050405020304" pitchFamily="18" charset="0"/>
                <a:cs typeface="Times New Roman" panose="02020603050405020304" pitchFamily="18" charset="0"/>
              </a:rPr>
              <a:t>Bar plot of criminal vs. age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2307167" y="1677844"/>
            <a:ext cx="6718300" cy="4093243"/>
          </a:xfrm>
        </p:spPr>
        <p:txBody>
          <a:bodyPr/>
          <a:lstStyle/>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334" y="933827"/>
            <a:ext cx="8877822" cy="57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748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72897"/>
            <a:ext cx="11214100" cy="590931"/>
          </a:xfrm>
        </p:spPr>
        <p:txBody>
          <a:bodyPr/>
          <a:lstStyle/>
          <a:p>
            <a:pPr algn="ctr"/>
            <a:r>
              <a:rPr lang="en-US" sz="3600" dirty="0">
                <a:latin typeface="Times New Roman" panose="02020603050405020304" pitchFamily="18" charset="0"/>
                <a:cs typeface="Times New Roman" panose="02020603050405020304" pitchFamily="18" charset="0"/>
              </a:rPr>
              <a:t>Bar plot of state vs. votes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444500" y="1252852"/>
            <a:ext cx="11214100" cy="4093243"/>
          </a:xfrm>
        </p:spPr>
        <p:txBody>
          <a:bodyPr/>
          <a:lstStyle/>
          <a:p>
            <a:pPr>
              <a:buFont typeface="Wingdings" panose="05000000000000000000" pitchFamily="2" charset="2"/>
              <a:buChar char="q"/>
            </a:pPr>
            <a:r>
              <a:rPr lang="en-US" dirty="0"/>
              <a:t>The bar plot makes it evident that the total number of votes in Maharashtra, Uttar Pradesh, and West Bengal is significantly higher than in other states of India. Additionally, Uttar Pradesh holds the top spot in terms of the total number of votes.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802" y="2117672"/>
            <a:ext cx="9171798" cy="456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989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88925"/>
            <a:ext cx="11214100" cy="590931"/>
          </a:xfrm>
        </p:spPr>
        <p:txBody>
          <a:bodyPr/>
          <a:lstStyle/>
          <a:p>
            <a:pPr algn="ctr"/>
            <a:r>
              <a:rPr lang="en-IN" sz="3600" dirty="0">
                <a:latin typeface="Times New Roman" panose="02020603050405020304" pitchFamily="18" charset="0"/>
                <a:cs typeface="Times New Roman" panose="02020603050405020304" pitchFamily="18" charset="0"/>
              </a:rPr>
              <a:t>Conclusion of Analysis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a:xfrm>
            <a:off x="444500" y="1142024"/>
            <a:ext cx="11442700" cy="4910882"/>
          </a:xfrm>
        </p:spPr>
        <p:txBody>
          <a:bodyPr/>
          <a:lstStyle/>
          <a:p>
            <a:pPr>
              <a:buFont typeface="Wingdings" panose="05000000000000000000" pitchFamily="2" charset="2"/>
              <a:buChar char="q"/>
            </a:pPr>
            <a:r>
              <a:rPr lang="en-US" sz="2000" dirty="0"/>
              <a:t>The analysis indicates that Indian citizens are highly knowledgeable about the voting system and political parties</a:t>
            </a:r>
            <a:r>
              <a:rPr lang="en-US" sz="2000" dirty="0" smtClean="0"/>
              <a:t>.</a:t>
            </a:r>
          </a:p>
          <a:p>
            <a:pPr>
              <a:buFont typeface="Wingdings" panose="05000000000000000000" pitchFamily="2" charset="2"/>
              <a:buChar char="q"/>
            </a:pPr>
            <a:r>
              <a:rPr lang="en-US" sz="2000" dirty="0"/>
              <a:t>The BJP party is participated more than the other parties in </a:t>
            </a:r>
            <a:r>
              <a:rPr lang="en-US" sz="2000" dirty="0" err="1"/>
              <a:t>Lok</a:t>
            </a:r>
            <a:r>
              <a:rPr lang="en-US" sz="2000" dirty="0"/>
              <a:t> </a:t>
            </a:r>
            <a:r>
              <a:rPr lang="en-US" sz="2000" dirty="0" err="1"/>
              <a:t>Sabha</a:t>
            </a:r>
            <a:r>
              <a:rPr lang="en-US" sz="2000" dirty="0"/>
              <a:t> 2019</a:t>
            </a:r>
          </a:p>
          <a:p>
            <a:pPr>
              <a:buFont typeface="Wingdings" panose="05000000000000000000" pitchFamily="2" charset="2"/>
              <a:buChar char="q"/>
            </a:pPr>
            <a:r>
              <a:rPr lang="en-US" sz="2000" dirty="0"/>
              <a:t>The data makes it evident that Maharashtra, Uttar Pradesh, and West Bengal have significantly higher total votes than the remaining states, with Uttar Pradesh holding the top spot in terms of the total number of votes</a:t>
            </a:r>
            <a:r>
              <a:rPr lang="en-US" sz="2000" dirty="0" smtClean="0"/>
              <a:t>.</a:t>
            </a:r>
          </a:p>
          <a:p>
            <a:pPr>
              <a:buFont typeface="Wingdings" panose="05000000000000000000" pitchFamily="2" charset="2"/>
              <a:buChar char="q"/>
            </a:pPr>
            <a:r>
              <a:rPr lang="en-US" sz="2000" dirty="0"/>
              <a:t>The number of female candidates is very less than the number of male </a:t>
            </a:r>
            <a:r>
              <a:rPr lang="en-US" sz="2000" dirty="0" smtClean="0"/>
              <a:t>candidates</a:t>
            </a:r>
          </a:p>
          <a:p>
            <a:pPr>
              <a:buFont typeface="Wingdings" panose="05000000000000000000" pitchFamily="2" charset="2"/>
              <a:buChar char="q"/>
            </a:pPr>
            <a:r>
              <a:rPr lang="en-US" sz="2000" dirty="0"/>
              <a:t>Kerala has the highest number of candidates with a criminal history, followed by West Bengal, Uttar Pradesh, and </a:t>
            </a:r>
            <a:r>
              <a:rPr lang="en-US" sz="2000" dirty="0" err="1"/>
              <a:t>Telangana</a:t>
            </a:r>
            <a:r>
              <a:rPr lang="en-US" sz="2000" dirty="0"/>
              <a:t>. One person from Kerala committed the highest number of criminal cases, totaling 240</a:t>
            </a:r>
          </a:p>
          <a:p>
            <a:pPr>
              <a:buFont typeface="Wingdings" panose="05000000000000000000" pitchFamily="2" charset="2"/>
              <a:buChar char="q"/>
            </a:pPr>
            <a:r>
              <a:rPr lang="en-US" sz="2000" dirty="0" smtClean="0"/>
              <a:t>The </a:t>
            </a:r>
            <a:r>
              <a:rPr lang="en-US" sz="2000" dirty="0"/>
              <a:t>maximum criminal history among candidates is observed at the ages of 49, 37, and 51</a:t>
            </a:r>
            <a:r>
              <a:rPr lang="en-US" sz="2000" dirty="0" smtClean="0"/>
              <a:t>.</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161050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pPr algn="ctr"/>
            <a:r>
              <a:rPr lang="en-IN" sz="3600" dirty="0">
                <a:latin typeface="Times New Roman" panose="02020603050405020304" pitchFamily="18" charset="0"/>
                <a:cs typeface="Times New Roman" panose="02020603050405020304" pitchFamily="18" charset="0"/>
              </a:rPr>
              <a:t>Data Pre-processing</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p:cNvSpPr>
            <a:spLocks noGrp="1"/>
          </p:cNvSpPr>
          <p:nvPr>
            <p:ph type="body" sz="quarter" idx="13"/>
          </p:nvPr>
        </p:nvSpPr>
        <p:spPr>
          <a:xfrm>
            <a:off x="444500" y="1625385"/>
            <a:ext cx="11214100" cy="4689690"/>
          </a:xfrm>
        </p:spPr>
        <p:txBody>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Data preprocessing is an essential step in the data mining and analysis process that converts raw data into a structured format that can be processed and analyzed by computers and machine learning algorithms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Find null values using </a:t>
            </a:r>
            <a:r>
              <a:rPr lang="en-US" sz="2800" dirty="0" err="1">
                <a:latin typeface="Times New Roman" panose="02020603050405020304" pitchFamily="18" charset="0"/>
                <a:cs typeface="Times New Roman" panose="02020603050405020304" pitchFamily="18" charset="0"/>
              </a:rPr>
              <a:t>isnull</a:t>
            </a:r>
            <a:r>
              <a:rPr lang="en-US" sz="2800" dirty="0">
                <a:latin typeface="Times New Roman" panose="02020603050405020304" pitchFamily="18" charset="0"/>
                <a:cs typeface="Times New Roman" panose="02020603050405020304" pitchFamily="18" charset="0"/>
              </a:rPr>
              <a:t>() method </a:t>
            </a:r>
          </a:p>
          <a:p>
            <a:pPr marL="0" indent="0">
              <a:buNone/>
            </a:pP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Then check the data –types of dataset</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1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pPr algn="ctr"/>
            <a:r>
              <a:rPr lang="en-IN" sz="3600" dirty="0">
                <a:latin typeface="Times New Roman" panose="02020603050405020304" pitchFamily="18" charset="0"/>
                <a:cs typeface="Times New Roman" panose="02020603050405020304" pitchFamily="18" charset="0"/>
              </a:rPr>
              <a:t>Plotting according to parameters</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p:cNvSpPr>
            <a:spLocks noGrp="1"/>
          </p:cNvSpPr>
          <p:nvPr>
            <p:ph type="body" sz="quarter" idx="13"/>
          </p:nvPr>
        </p:nvSpPr>
        <p:spPr/>
        <p:txBody>
          <a:bodyPr/>
          <a:lstStyle/>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31" y="1146026"/>
            <a:ext cx="11058269" cy="5351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199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p:cNvSpPr>
            <a:spLocks noGrp="1"/>
          </p:cNvSpPr>
          <p:nvPr>
            <p:ph type="body" sz="quarter" idx="13"/>
          </p:nvPr>
        </p:nvSpPr>
        <p:spPr>
          <a:xfrm>
            <a:off x="444500" y="1169358"/>
            <a:ext cx="11341100" cy="5054815"/>
          </a:xfrm>
        </p:spPr>
        <p:txBody>
          <a:bodyPr/>
          <a:lstStyle/>
          <a:p>
            <a:pPr>
              <a:buFont typeface="Wingdings" panose="05000000000000000000" pitchFamily="2" charset="2"/>
              <a:buChar char="q"/>
            </a:pPr>
            <a:r>
              <a:rPr lang="en-US" sz="3600" dirty="0"/>
              <a:t>Evaluate the columns to check for missing values</a:t>
            </a:r>
            <a:r>
              <a:rPr lang="en-US" sz="3600" dirty="0" smtClean="0"/>
              <a:t>.</a:t>
            </a:r>
          </a:p>
          <a:p>
            <a:pPr>
              <a:buFont typeface="Wingdings" panose="05000000000000000000" pitchFamily="2" charset="2"/>
              <a:buChar char="q"/>
            </a:pPr>
            <a:r>
              <a:rPr lang="en-IN" sz="3600" dirty="0" smtClean="0"/>
              <a:t>Fill </a:t>
            </a:r>
            <a:r>
              <a:rPr lang="en-IN" sz="3600" dirty="0"/>
              <a:t>missing values with corresponding </a:t>
            </a:r>
            <a:r>
              <a:rPr lang="en-IN" sz="3600" dirty="0" smtClean="0"/>
              <a:t>median</a:t>
            </a:r>
          </a:p>
          <a:p>
            <a:pPr>
              <a:buFont typeface="Wingdings" panose="05000000000000000000" pitchFamily="2" charset="2"/>
              <a:buChar char="q"/>
            </a:pPr>
            <a:r>
              <a:rPr lang="en-IN" sz="3600" dirty="0" err="1" smtClean="0"/>
              <a:t>Fillna</a:t>
            </a:r>
            <a:r>
              <a:rPr lang="en-IN" sz="3600" dirty="0" smtClean="0"/>
              <a:t>() method is used to fill all the missing values at once</a:t>
            </a:r>
          </a:p>
          <a:p>
            <a:pPr>
              <a:buFont typeface="Wingdings" panose="05000000000000000000" pitchFamily="2" charset="2"/>
              <a:buChar char="q"/>
            </a:pPr>
            <a:r>
              <a:rPr lang="en-IN" sz="3600" dirty="0" err="1" smtClean="0"/>
              <a:t>Dropna</a:t>
            </a:r>
            <a:r>
              <a:rPr lang="en-IN" sz="3600" dirty="0"/>
              <a:t>() method is used to drop all the null vales</a:t>
            </a:r>
          </a:p>
          <a:p>
            <a:pPr>
              <a:buFont typeface="Wingdings" panose="05000000000000000000" pitchFamily="2" charset="2"/>
              <a:buChar char="q"/>
            </a:pPr>
            <a:endParaRPr lang="en-US" sz="3600" dirty="0"/>
          </a:p>
        </p:txBody>
      </p:sp>
    </p:spTree>
    <p:extLst>
      <p:ext uri="{BB962C8B-B14F-4D97-AF65-F5344CB8AC3E}">
        <p14:creationId xmlns:p14="http://schemas.microsoft.com/office/powerpoint/2010/main" val="3032388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Import Libraries</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Import Libraries Such as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andas, </a:t>
            </a:r>
            <a:r>
              <a:rPr lang="en-US" sz="2400" dirty="0" err="1" smtClean="0">
                <a:latin typeface="Times New Roman" panose="02020603050405020304" pitchFamily="18" charset="0"/>
                <a:cs typeface="Times New Roman" panose="02020603050405020304" pitchFamily="18" charset="0"/>
              </a:rPr>
              <a:t>matplotlib</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seaborn</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These libraries are used for specifying data </a:t>
            </a:r>
            <a:r>
              <a:rPr lang="en-US" sz="2400" dirty="0" err="1" smtClean="0">
                <a:latin typeface="Times New Roman" panose="02020603050405020304" pitchFamily="18" charset="0"/>
                <a:cs typeface="Times New Roman" panose="02020603050405020304" pitchFamily="18" charset="0"/>
              </a:rPr>
              <a:t>types,data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analysis,data</a:t>
            </a:r>
            <a:r>
              <a:rPr lang="en-US" sz="2400" dirty="0" smtClean="0">
                <a:latin typeface="Times New Roman" panose="02020603050405020304" pitchFamily="18" charset="0"/>
                <a:cs typeface="Times New Roman" panose="02020603050405020304" pitchFamily="18" charset="0"/>
              </a:rPr>
              <a:t> visualization and making statistical graphs.</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pPr algn="ctr"/>
            <a:r>
              <a:rPr lang="en-US" sz="3600" dirty="0">
                <a:latin typeface="Times New Roman" panose="02020603050405020304" pitchFamily="18" charset="0"/>
                <a:cs typeface="Times New Roman" panose="02020603050405020304" pitchFamily="18" charset="0"/>
              </a:rPr>
              <a:t>FEATURE SELECTION AND FEATURE ENGINEERING</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p:cNvSpPr>
            <a:spLocks noGrp="1"/>
          </p:cNvSpPr>
          <p:nvPr>
            <p:ph type="body" sz="quarter" idx="13"/>
          </p:nvPr>
        </p:nvSpPr>
        <p:spPr>
          <a:xfrm>
            <a:off x="629231" y="1820118"/>
            <a:ext cx="11493500" cy="5054815"/>
          </a:xfrm>
        </p:spPr>
        <p:txBody>
          <a:bodyPr/>
          <a:lstStyle/>
          <a:p>
            <a:pPr eaLnBrk="0" fontAlgn="base" hangingPunct="0">
              <a:spcBef>
                <a:spcPct val="0"/>
              </a:spcBef>
              <a:spcAft>
                <a:spcPct val="0"/>
              </a:spcAft>
              <a:buClrTx/>
              <a:buFont typeface="Wingdings" panose="05000000000000000000" pitchFamily="2" charset="2"/>
              <a:buChar char="q"/>
            </a:pPr>
            <a:r>
              <a:rPr lang="en-US" sz="3200" dirty="0">
                <a:solidFill>
                  <a:schemeClr val="bg1">
                    <a:lumMod val="95000"/>
                  </a:schemeClr>
                </a:solidFill>
                <a:latin typeface="Times New Roman" panose="02020603050405020304" pitchFamily="18" charset="0"/>
                <a:cs typeface="Times New Roman" panose="02020603050405020304" pitchFamily="18" charset="0"/>
              </a:rPr>
              <a:t>Feature engineering involves the selection and transformation of variables or features in a dataset when building a predictive machine learning model. Prior to training the data in machine learning algorithms, it is necessary to extract features from the raw dataset</a:t>
            </a:r>
            <a:r>
              <a:rPr lang="en-US" sz="3200" dirty="0" smtClean="0">
                <a:solidFill>
                  <a:schemeClr val="bg1">
                    <a:lumMod val="95000"/>
                  </a:schemeClr>
                </a:solidFill>
                <a:latin typeface="Times New Roman" panose="02020603050405020304" pitchFamily="18" charset="0"/>
                <a:cs typeface="Times New Roman" panose="02020603050405020304" pitchFamily="18" charset="0"/>
              </a:rPr>
              <a:t>.</a:t>
            </a:r>
            <a:r>
              <a:rPr lang="en-US" sz="3200" dirty="0">
                <a:solidFill>
                  <a:schemeClr val="bg1">
                    <a:lumMod val="95000"/>
                  </a:schemeClr>
                </a:solidFill>
                <a:latin typeface="Times New Roman" panose="02020603050405020304" pitchFamily="18" charset="0"/>
                <a:cs typeface="Times New Roman" panose="02020603050405020304" pitchFamily="18" charset="0"/>
              </a:rPr>
              <a:t> </a:t>
            </a:r>
            <a:endParaRPr lang="en-US" sz="3200" dirty="0" smtClean="0">
              <a:solidFill>
                <a:schemeClr val="bg1">
                  <a:lumMod val="95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Font typeface="Wingdings" panose="05000000000000000000" pitchFamily="2" charset="2"/>
              <a:buChar char="q"/>
            </a:pPr>
            <a:r>
              <a:rPr lang="en-US" sz="3200" dirty="0" smtClean="0">
                <a:solidFill>
                  <a:schemeClr val="bg1">
                    <a:lumMod val="95000"/>
                  </a:schemeClr>
                </a:solidFill>
                <a:latin typeface="Times New Roman" panose="02020603050405020304" pitchFamily="18" charset="0"/>
                <a:cs typeface="Times New Roman" panose="02020603050405020304" pitchFamily="18" charset="0"/>
              </a:rPr>
              <a:t>Feature </a:t>
            </a:r>
            <a:r>
              <a:rPr lang="en-US" sz="3200" dirty="0">
                <a:solidFill>
                  <a:schemeClr val="bg1">
                    <a:lumMod val="95000"/>
                  </a:schemeClr>
                </a:solidFill>
                <a:latin typeface="Times New Roman" panose="02020603050405020304" pitchFamily="18" charset="0"/>
                <a:cs typeface="Times New Roman" panose="02020603050405020304" pitchFamily="18" charset="0"/>
              </a:rPr>
              <a:t>selection involves selecting the most important independent features that have a strong correlation with the dependent variable, in order to build an effective model.</a:t>
            </a:r>
          </a:p>
          <a:p>
            <a:pPr>
              <a:buFont typeface="Wingdings" panose="05000000000000000000" pitchFamily="2" charset="2"/>
              <a:buChar char="q"/>
            </a:pPr>
            <a:endParaRPr 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786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70391"/>
            <a:ext cx="11214100" cy="535531"/>
          </a:xfrm>
        </p:spPr>
        <p:txBody>
          <a:bodyPr/>
          <a:lstStyle/>
          <a:p>
            <a:pPr algn="ctr"/>
            <a:r>
              <a:rPr lang="en-IN" dirty="0">
                <a:latin typeface="Times New Roman" panose="02020603050405020304" pitchFamily="18" charset="0"/>
                <a:cs typeface="Times New Roman" panose="02020603050405020304" pitchFamily="18" charset="0"/>
              </a:rPr>
              <a:t>Correlation Matrix</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21</a:t>
            </a:fld>
            <a:endParaRPr lang="en-US" noProof="0" dirty="0"/>
          </a:p>
        </p:txBody>
      </p:sp>
      <p:graphicFrame>
        <p:nvGraphicFramePr>
          <p:cNvPr id="6" name="Diagram 5"/>
          <p:cNvGraphicFramePr/>
          <p:nvPr/>
        </p:nvGraphicFramePr>
        <p:xfrm>
          <a:off x="444500" y="705922"/>
          <a:ext cx="11510433" cy="5054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022892"/>
            <a:ext cx="12022971" cy="547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50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pPr algn="ctr"/>
            <a:r>
              <a:rPr lang="en-IN" sz="3600" dirty="0">
                <a:latin typeface="Times New Roman" panose="02020603050405020304" pitchFamily="18" charset="0"/>
                <a:cs typeface="Times New Roman" panose="02020603050405020304" pitchFamily="18" charset="0"/>
              </a:rPr>
              <a:t>Feature Reduction and Label Encoding</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p:cNvSpPr>
            <a:spLocks noGrp="1"/>
          </p:cNvSpPr>
          <p:nvPr>
            <p:ph type="body" sz="quarter" idx="13"/>
          </p:nvPr>
        </p:nvSpPr>
        <p:spPr>
          <a:xfrm>
            <a:off x="444500" y="1625385"/>
            <a:ext cx="11214100" cy="4877015"/>
          </a:xfrm>
        </p:spPr>
        <p:txBody>
          <a:bodyPr/>
          <a:lstStyle/>
          <a:p>
            <a:pP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Feature reduction </a:t>
            </a:r>
            <a:r>
              <a:rPr lang="en-US" sz="2800" dirty="0">
                <a:latin typeface="Times New Roman" panose="02020603050405020304" pitchFamily="18" charset="0"/>
                <a:cs typeface="Times New Roman" panose="02020603050405020304" pitchFamily="18" charset="0"/>
              </a:rPr>
              <a:t>or dimensionality reduction is the process of reducing the number of features in a computation while retaining essential information. By reducing the number of variables, the computation becomes less resource-intensive and faster. Feature reduction comprises two processes, namely feature selection and feature extraction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800" b="1" u="sng" dirty="0" smtClean="0">
                <a:latin typeface="Times New Roman" panose="02020603050405020304" pitchFamily="18" charset="0"/>
                <a:cs typeface="Times New Roman" panose="02020603050405020304" pitchFamily="18" charset="0"/>
              </a:rPr>
              <a:t>Label Encoding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process of converting labels into a numeric form for better readability by machine learning algorithms is called label encoding. This enables algorithms to operate on labels in a more effective way, and is a crucial pre-processing step for structured datasets in supervised learning.</a:t>
            </a:r>
          </a:p>
        </p:txBody>
      </p:sp>
    </p:spTree>
    <p:extLst>
      <p:ext uri="{BB962C8B-B14F-4D97-AF65-F5344CB8AC3E}">
        <p14:creationId xmlns:p14="http://schemas.microsoft.com/office/powerpoint/2010/main" val="1663463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pPr algn="ctr"/>
            <a:r>
              <a:rPr lang="en-IN" sz="3600" dirty="0">
                <a:latin typeface="Times New Roman" panose="02020603050405020304" pitchFamily="18" charset="0"/>
                <a:cs typeface="Times New Roman" panose="02020603050405020304" pitchFamily="18" charset="0"/>
              </a:rPr>
              <a:t>Replacing certain values and splitting dataset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p:cNvSpPr>
            <a:spLocks noGrp="1"/>
          </p:cNvSpPr>
          <p:nvPr>
            <p:ph type="body" sz="quarter" idx="13"/>
          </p:nvPr>
        </p:nvSpPr>
        <p:spPr>
          <a:xfrm>
            <a:off x="444500" y="1260260"/>
            <a:ext cx="11341100" cy="5054815"/>
          </a:xfrm>
        </p:spPr>
        <p:txBody>
          <a:bodyPr/>
          <a:lstStyle/>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Replace '</a:t>
            </a:r>
            <a:r>
              <a:rPr lang="en-IN" sz="3200" dirty="0" err="1">
                <a:latin typeface="Times New Roman" panose="02020603050405020304" pitchFamily="18" charset="0"/>
                <a:cs typeface="Times New Roman" panose="02020603050405020304" pitchFamily="18" charset="0"/>
              </a:rPr>
              <a:t>Nil','`','Not</a:t>
            </a:r>
            <a:r>
              <a:rPr lang="en-IN" sz="3200" dirty="0">
                <a:latin typeface="Times New Roman" panose="02020603050405020304" pitchFamily="18" charset="0"/>
                <a:cs typeface="Times New Roman" panose="02020603050405020304" pitchFamily="18" charset="0"/>
              </a:rPr>
              <a:t> Available‘ with ‘0’ </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Splitting data set into X and Y </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y=data['WINNER']</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x=</a:t>
            </a:r>
            <a:r>
              <a:rPr lang="en-IN" sz="3200" dirty="0" err="1">
                <a:latin typeface="Times New Roman" panose="02020603050405020304" pitchFamily="18" charset="0"/>
                <a:cs typeface="Times New Roman" panose="02020603050405020304" pitchFamily="18" charset="0"/>
              </a:rPr>
              <a:t>data.drop</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WINNER',axis</a:t>
            </a:r>
            <a:r>
              <a:rPr lang="en-IN" sz="3200" dirty="0">
                <a:latin typeface="Times New Roman" panose="02020603050405020304" pitchFamily="18" charset="0"/>
                <a:cs typeface="Times New Roman" panose="02020603050405020304" pitchFamily="18" charset="0"/>
              </a:rPr>
              <a:t>=1)</a:t>
            </a:r>
          </a:p>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After that feature scaling is performed by using </a:t>
            </a:r>
            <a:r>
              <a:rPr lang="en-IN" sz="3200" dirty="0" err="1">
                <a:latin typeface="Times New Roman" panose="02020603050405020304" pitchFamily="18" charset="0"/>
                <a:cs typeface="Times New Roman" panose="02020603050405020304" pitchFamily="18" charset="0"/>
              </a:rPr>
              <a:t>StandardScaler</a:t>
            </a:r>
            <a:r>
              <a:rPr lang="en-IN" sz="3200" dirty="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785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62" y="190547"/>
            <a:ext cx="11214100" cy="590931"/>
          </a:xfrm>
        </p:spPr>
        <p:txBody>
          <a:bodyPr/>
          <a:lstStyle/>
          <a:p>
            <a:pPr algn="ctr"/>
            <a:r>
              <a:rPr lang="en-IN" sz="3600" dirty="0">
                <a:latin typeface="Times New Roman" panose="02020603050405020304" pitchFamily="18" charset="0"/>
                <a:cs typeface="Times New Roman" panose="02020603050405020304" pitchFamily="18" charset="0"/>
              </a:rPr>
              <a:t>Detecting Outliers by using Box-Plot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 Placeholder 3"/>
          <p:cNvSpPr>
            <a:spLocks noGrp="1"/>
          </p:cNvSpPr>
          <p:nvPr>
            <p:ph type="body" sz="quarter" idx="13"/>
          </p:nvPr>
        </p:nvSpPr>
        <p:spPr/>
        <p:txBody>
          <a:bodyPr/>
          <a:lstStyle/>
          <a:p>
            <a:endParaRPr lang="en-US" dirty="0"/>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70224" y="792386"/>
            <a:ext cx="10481976" cy="599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372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Eliminating outliers by finding IQR</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Text Placeholder 3"/>
          <p:cNvSpPr>
            <a:spLocks noGrp="1"/>
          </p:cNvSpPr>
          <p:nvPr>
            <p:ph type="body" sz="quarter" idx="13"/>
          </p:nvPr>
        </p:nvSpPr>
        <p:spPr>
          <a:xfrm>
            <a:off x="444500" y="1442822"/>
            <a:ext cx="10807700" cy="5054815"/>
          </a:xfrm>
        </p:spPr>
        <p:txBody>
          <a:bodyPr/>
          <a:lstStyle/>
          <a:p>
            <a:r>
              <a:rPr lang="en-IN" sz="3600" dirty="0">
                <a:latin typeface="Times New Roman" panose="02020603050405020304" pitchFamily="18" charset="0"/>
                <a:cs typeface="Times New Roman" panose="02020603050405020304" pitchFamily="18" charset="0"/>
              </a:rPr>
              <a:t>Find IQR of criminal cases</a:t>
            </a:r>
          </a:p>
          <a:p>
            <a:r>
              <a:rPr lang="en-US" sz="3600" dirty="0">
                <a:latin typeface="Times New Roman" panose="02020603050405020304" pitchFamily="18" charset="0"/>
                <a:cs typeface="Times New Roman" panose="02020603050405020304" pitchFamily="18" charset="0"/>
              </a:rPr>
              <a:t>Remove outlier below -1.5 and above 2.5</a:t>
            </a:r>
          </a:p>
          <a:p>
            <a:r>
              <a:rPr lang="en-US" sz="3600" dirty="0">
                <a:latin typeface="Times New Roman" panose="02020603050405020304" pitchFamily="18" charset="0"/>
                <a:cs typeface="Times New Roman" panose="02020603050405020304" pitchFamily="18" charset="0"/>
              </a:rPr>
              <a:t>Finding the index numbers of the outliers</a:t>
            </a:r>
          </a:p>
          <a:p>
            <a:r>
              <a:rPr lang="en-IN" sz="3600" dirty="0">
                <a:latin typeface="Times New Roman" panose="02020603050405020304" pitchFamily="18" charset="0"/>
                <a:cs typeface="Times New Roman" panose="02020603050405020304" pitchFamily="18" charset="0"/>
              </a:rPr>
              <a:t>Dropping outliers</a:t>
            </a:r>
          </a:p>
          <a:p>
            <a:r>
              <a:rPr lang="en-IN" sz="3600" dirty="0">
                <a:latin typeface="Times New Roman" panose="02020603050405020304" pitchFamily="18" charset="0"/>
                <a:cs typeface="Times New Roman" panose="02020603050405020304" pitchFamily="18" charset="0"/>
              </a:rPr>
              <a:t>Similarly done for</a:t>
            </a:r>
          </a:p>
          <a:p>
            <a:pPr marL="0" indent="0">
              <a:buNone/>
            </a:pPr>
            <a:r>
              <a:rPr lang="en-IN" sz="3600" dirty="0">
                <a:latin typeface="Times New Roman" panose="02020603050405020304" pitchFamily="18" charset="0"/>
                <a:cs typeface="Times New Roman" panose="02020603050405020304" pitchFamily="18" charset="0"/>
              </a:rPr>
              <a:t>Assets and liabilities</a:t>
            </a:r>
          </a:p>
          <a:p>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3440577"/>
            <a:ext cx="5283531" cy="341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442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dirty="0">
                <a:latin typeface="Times New Roman" panose="02020603050405020304" pitchFamily="18" charset="0"/>
                <a:cs typeface="Times New Roman" panose="02020603050405020304" pitchFamily="18" charset="0"/>
              </a:rPr>
              <a:t>Predictive Models</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 Placeholder 3"/>
          <p:cNvSpPr>
            <a:spLocks noGrp="1"/>
          </p:cNvSpPr>
          <p:nvPr>
            <p:ph type="body" sz="quarter" idx="13"/>
          </p:nvPr>
        </p:nvSpPr>
        <p:spPr>
          <a:xfrm>
            <a:off x="444499" y="1625385"/>
            <a:ext cx="11476567" cy="5054815"/>
          </a:xfrm>
        </p:spPr>
        <p:txBody>
          <a:bodyPr/>
          <a:lstStyle/>
          <a:p>
            <a:r>
              <a:rPr lang="en-US" sz="3600" dirty="0">
                <a:latin typeface="Times New Roman" panose="02020603050405020304" pitchFamily="18" charset="0"/>
                <a:cs typeface="Times New Roman" panose="02020603050405020304" pitchFamily="18" charset="0"/>
              </a:rPr>
              <a:t>Predictive modeling involves using historical data and statistical algorithms to generate a model that can predict future outcomes. It is a key component of predictive analytics, a data mining method that aims to answer the </a:t>
            </a:r>
            <a:r>
              <a:rPr lang="en-US" sz="3600" dirty="0" smtClean="0">
                <a:latin typeface="Times New Roman" panose="02020603050405020304" pitchFamily="18" charset="0"/>
                <a:cs typeface="Times New Roman" panose="02020603050405020304" pitchFamily="18" charset="0"/>
              </a:rPr>
              <a:t>question </a:t>
            </a:r>
            <a:r>
              <a:rPr lang="en-US" sz="3600" dirty="0">
                <a:latin typeface="Times New Roman" panose="02020603050405020304" pitchFamily="18" charset="0"/>
                <a:cs typeface="Times New Roman" panose="02020603050405020304" pitchFamily="18" charset="0"/>
              </a:rPr>
              <a:t>of "what is likely to happen in the future</a:t>
            </a:r>
            <a:r>
              <a:rPr lang="en-US" sz="3600" dirty="0" smtClean="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We have to predict ‘Winner’ in the election dataset , for that we need to split the data set into x and y </a:t>
            </a:r>
          </a:p>
          <a:p>
            <a:r>
              <a:rPr lang="en-US" sz="3600" dirty="0">
                <a:latin typeface="Times New Roman" panose="02020603050405020304" pitchFamily="18" charset="0"/>
                <a:cs typeface="Times New Roman" panose="02020603050405020304" pitchFamily="18" charset="0"/>
              </a:rPr>
              <a:t>Drop ‘winner’ from x and set y as ‘winner’</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41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dirty="0">
                <a:latin typeface="Times New Roman" panose="02020603050405020304" pitchFamily="18" charset="0"/>
                <a:cs typeface="Times New Roman" panose="02020603050405020304" pitchFamily="18" charset="0"/>
              </a:rPr>
              <a:t>Logistic Regression</a:t>
            </a:r>
            <a:endParaRPr 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Text Placeholder 3"/>
          <p:cNvSpPr>
            <a:spLocks noGrp="1"/>
          </p:cNvSpPr>
          <p:nvPr>
            <p:ph type="body" sz="quarter" idx="13"/>
          </p:nvPr>
        </p:nvSpPr>
        <p:spPr>
          <a:xfrm>
            <a:off x="444500" y="1442822"/>
            <a:ext cx="11120728" cy="5054815"/>
          </a:xfrm>
        </p:spPr>
        <p:txBody>
          <a:bodyPr/>
          <a:lstStyle/>
          <a:p>
            <a:pPr>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Logistic regression is a widely used Supervised Learning algorithm that predicts categorical dependent variables based on independent </a:t>
            </a:r>
            <a:r>
              <a:rPr lang="en-US" sz="2400">
                <a:latin typeface="Times New Roman" panose="02020603050405020304" pitchFamily="18" charset="0"/>
                <a:cs typeface="Times New Roman" panose="02020603050405020304" pitchFamily="18" charset="0"/>
              </a:rPr>
              <a:t>variables</a:t>
            </a:r>
            <a:r>
              <a:rPr lang="en-US" sz="240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r>
              <a:rPr lang="en-US" sz="2400" smtClean="0">
                <a:latin typeface="Times New Roman" panose="02020603050405020304" pitchFamily="18" charset="0"/>
                <a:cs typeface="Times New Roman" panose="02020603050405020304" pitchFamily="18" charset="0"/>
              </a:rPr>
              <a:t>Logistic </a:t>
            </a:r>
            <a:r>
              <a:rPr lang="en-US" sz="2400">
                <a:latin typeface="Times New Roman" panose="02020603050405020304" pitchFamily="18" charset="0"/>
                <a:cs typeface="Times New Roman" panose="02020603050405020304" pitchFamily="18" charset="0"/>
              </a:rPr>
              <a:t>regression predicts categorical outputs, such as Yes/No, True/False, 0/1, etc., without providing the exact numeric values., </a:t>
            </a:r>
            <a:r>
              <a:rPr lang="en-US" sz="2400" b="1">
                <a:latin typeface="Times New Roman" panose="02020603050405020304" pitchFamily="18" charset="0"/>
                <a:cs typeface="Times New Roman" panose="02020603050405020304" pitchFamily="18" charset="0"/>
              </a:rPr>
              <a:t>it gives the probabilistic values which lie between 0 and </a:t>
            </a:r>
            <a:r>
              <a:rPr lang="en-US" sz="2400" b="1">
                <a:latin typeface="Times New Roman" panose="02020603050405020304" pitchFamily="18" charset="0"/>
                <a:cs typeface="Times New Roman" panose="02020603050405020304" pitchFamily="18" charset="0"/>
              </a:rPr>
              <a:t>1</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With 22 mis-classification</a:t>
            </a:r>
            <a:endParaRPr lang="en-US" sz="24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47" y="4671280"/>
            <a:ext cx="365614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18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a:latin typeface="Times New Roman" panose="02020603050405020304" pitchFamily="18" charset="0"/>
                <a:cs typeface="Times New Roman" panose="02020603050405020304" pitchFamily="18" charset="0"/>
              </a:rPr>
              <a:t>(</a:t>
            </a:r>
            <a:r>
              <a:rPr lang="en-IN" sz="4000">
                <a:latin typeface="Times New Roman" panose="02020603050405020304" pitchFamily="18" charset="0"/>
                <a:cs typeface="Times New Roman" panose="02020603050405020304" pitchFamily="18" charset="0"/>
              </a:rPr>
              <a:t>KNN)K-Nearest</a:t>
            </a:r>
            <a:r>
              <a:rPr lang="en-IN">
                <a:latin typeface="Times New Roman" panose="02020603050405020304" pitchFamily="18" charset="0"/>
                <a:cs typeface="Times New Roman" panose="02020603050405020304" pitchFamily="18" charset="0"/>
              </a:rPr>
              <a:t> Neighbour </a:t>
            </a:r>
            <a:endParaRPr 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Text Placeholder 3"/>
          <p:cNvSpPr>
            <a:spLocks noGrp="1"/>
          </p:cNvSpPr>
          <p:nvPr>
            <p:ph type="body" sz="quarter" idx="13"/>
          </p:nvPr>
        </p:nvSpPr>
        <p:spPr>
          <a:xfrm>
            <a:off x="444499" y="1625385"/>
            <a:ext cx="11365427" cy="4891325"/>
          </a:xfrm>
        </p:spPr>
        <p:txBody>
          <a:bodyPr/>
          <a:lstStyle/>
          <a:p>
            <a:pPr>
              <a:buFont typeface="Wingdings" panose="05000000000000000000" pitchFamily="2" charset="2"/>
              <a:buChar char="q"/>
            </a:pPr>
            <a:r>
              <a:rPr lang="en-US" sz="2000">
                <a:solidFill>
                  <a:schemeClr val="bg1">
                    <a:lumMod val="95000"/>
                  </a:schemeClr>
                </a:solidFill>
                <a:latin typeface="Times New Roman" panose="02020603050405020304" pitchFamily="18" charset="0"/>
                <a:cs typeface="Times New Roman" panose="02020603050405020304" pitchFamily="18" charset="0"/>
              </a:rPr>
              <a:t>K-Nearest Neighbor is a simple Supervised Learning algorithm in Machine </a:t>
            </a:r>
            <a:r>
              <a:rPr lang="en-US" sz="2000">
                <a:solidFill>
                  <a:schemeClr val="bg1">
                    <a:lumMod val="95000"/>
                  </a:schemeClr>
                </a:solidFill>
                <a:latin typeface="Times New Roman" panose="02020603050405020304" pitchFamily="18" charset="0"/>
                <a:cs typeface="Times New Roman" panose="02020603050405020304" pitchFamily="18" charset="0"/>
              </a:rPr>
              <a:t>Learning</a:t>
            </a:r>
            <a:r>
              <a:rPr lang="en-US" sz="2000" smtClean="0">
                <a:solidFill>
                  <a:schemeClr val="bg1">
                    <a:lumMod val="9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a:solidFill>
                  <a:schemeClr val="bg1">
                    <a:lumMod val="95000"/>
                  </a:schemeClr>
                </a:solidFill>
                <a:latin typeface="Times New Roman" panose="02020603050405020304" pitchFamily="18" charset="0"/>
                <a:cs typeface="Times New Roman" panose="02020603050405020304" pitchFamily="18" charset="0"/>
              </a:rPr>
              <a:t>The K-NN algorithm categorizes new data based on their similarity to available cases, assigning them to the most similar </a:t>
            </a:r>
            <a:r>
              <a:rPr lang="en-US" sz="2000">
                <a:solidFill>
                  <a:schemeClr val="bg1">
                    <a:lumMod val="95000"/>
                  </a:schemeClr>
                </a:solidFill>
                <a:latin typeface="Times New Roman" panose="02020603050405020304" pitchFamily="18" charset="0"/>
                <a:cs typeface="Times New Roman" panose="02020603050405020304" pitchFamily="18" charset="0"/>
              </a:rPr>
              <a:t>category</a:t>
            </a:r>
            <a:r>
              <a:rPr lang="en-US" sz="2000" smtClean="0">
                <a:solidFill>
                  <a:schemeClr val="bg1">
                    <a:lumMod val="9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a:solidFill>
                  <a:schemeClr val="bg1">
                    <a:lumMod val="95000"/>
                  </a:schemeClr>
                </a:solidFill>
                <a:latin typeface="Times New Roman" panose="02020603050405020304" pitchFamily="18" charset="0"/>
                <a:cs typeface="Times New Roman" panose="02020603050405020304" pitchFamily="18" charset="0"/>
              </a:rPr>
              <a:t>The K-NN algorithm stores all available data and uses similarity to classify new data points into appropriate categories. As a result, newly arrived data can be efficiently categorized using the K-NN </a:t>
            </a:r>
            <a:r>
              <a:rPr lang="en-US" sz="2000">
                <a:solidFill>
                  <a:schemeClr val="bg1">
                    <a:lumMod val="95000"/>
                  </a:schemeClr>
                </a:solidFill>
                <a:latin typeface="Times New Roman" panose="02020603050405020304" pitchFamily="18" charset="0"/>
                <a:cs typeface="Times New Roman" panose="02020603050405020304" pitchFamily="18" charset="0"/>
              </a:rPr>
              <a:t>algorithm</a:t>
            </a:r>
            <a:r>
              <a:rPr lang="en-US" sz="2000" smtClean="0">
                <a:solidFill>
                  <a:schemeClr val="bg1">
                    <a:lumMod val="9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a:solidFill>
                  <a:schemeClr val="bg1">
                    <a:lumMod val="95000"/>
                  </a:schemeClr>
                </a:solidFill>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a:buFont typeface="Wingdings" panose="05000000000000000000" pitchFamily="2" charset="2"/>
              <a:buChar char="q"/>
            </a:pPr>
            <a:r>
              <a:rPr lang="en-US" sz="2000">
                <a:solidFill>
                  <a:schemeClr val="bg1">
                    <a:lumMod val="95000"/>
                  </a:schemeClr>
                </a:solidFill>
                <a:latin typeface="Times New Roman" panose="02020603050405020304" pitchFamily="18" charset="0"/>
                <a:cs typeface="Times New Roman" panose="02020603050405020304" pitchFamily="18" charset="0"/>
              </a:rPr>
              <a:t>K-NN is a </a:t>
            </a:r>
            <a:r>
              <a:rPr lang="en-US" sz="2000" b="1">
                <a:solidFill>
                  <a:schemeClr val="bg1">
                    <a:lumMod val="95000"/>
                  </a:schemeClr>
                </a:solidFill>
                <a:latin typeface="Times New Roman" panose="02020603050405020304" pitchFamily="18" charset="0"/>
                <a:cs typeface="Times New Roman" panose="02020603050405020304" pitchFamily="18" charset="0"/>
              </a:rPr>
              <a:t>non-parametric </a:t>
            </a:r>
            <a:r>
              <a:rPr lang="en-US" sz="2000" b="1" smtClean="0">
                <a:solidFill>
                  <a:schemeClr val="bg1">
                    <a:lumMod val="95000"/>
                  </a:schemeClr>
                </a:solidFill>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r>
              <a:rPr lang="en-US" sz="2000" smtClean="0">
                <a:solidFill>
                  <a:schemeClr val="bg1">
                    <a:lumMod val="95000"/>
                  </a:schemeClr>
                </a:solidFill>
                <a:latin typeface="Times New Roman" panose="02020603050405020304" pitchFamily="18" charset="0"/>
                <a:cs typeface="Times New Roman" panose="02020603050405020304" pitchFamily="18" charset="0"/>
              </a:rPr>
              <a:t>KNN </a:t>
            </a:r>
            <a:r>
              <a:rPr lang="en-US" sz="2000">
                <a:solidFill>
                  <a:schemeClr val="bg1">
                    <a:lumMod val="95000"/>
                  </a:schemeClr>
                </a:solidFill>
                <a:latin typeface="Times New Roman" panose="02020603050405020304" pitchFamily="18" charset="0"/>
                <a:cs typeface="Times New Roman" panose="02020603050405020304" pitchFamily="18" charset="0"/>
              </a:rPr>
              <a:t>algorithm at the training phase just stores the dataset and when it gets new data, then it classifies that data into a category that is much similar to the </a:t>
            </a:r>
            <a:r>
              <a:rPr lang="en-US" sz="2000">
                <a:solidFill>
                  <a:schemeClr val="bg1">
                    <a:lumMod val="95000"/>
                  </a:schemeClr>
                </a:solidFill>
                <a:latin typeface="Times New Roman" panose="02020603050405020304" pitchFamily="18" charset="0"/>
                <a:cs typeface="Times New Roman" panose="02020603050405020304" pitchFamily="18" charset="0"/>
              </a:rPr>
              <a:t>new </a:t>
            </a:r>
            <a:r>
              <a:rPr lang="en-US" sz="2000" smtClean="0">
                <a:solidFill>
                  <a:schemeClr val="bg1">
                    <a:lumMod val="95000"/>
                  </a:schemeClr>
                </a:solidFill>
                <a:latin typeface="Times New Roman" panose="02020603050405020304" pitchFamily="18" charset="0"/>
                <a:cs typeface="Times New Roman" panose="02020603050405020304" pitchFamily="18" charset="0"/>
              </a:rPr>
              <a:t>data.</a:t>
            </a:r>
          </a:p>
          <a:p>
            <a:pPr>
              <a:buFont typeface="Wingdings" panose="05000000000000000000" pitchFamily="2" charset="2"/>
              <a:buChar char="q"/>
            </a:pPr>
            <a:r>
              <a:rPr lang="en-US" sz="2000" smtClean="0">
                <a:solidFill>
                  <a:schemeClr val="bg1">
                    <a:lumMod val="95000"/>
                  </a:schemeClr>
                </a:solidFill>
                <a:latin typeface="Times New Roman" panose="02020603050405020304" pitchFamily="18" charset="0"/>
                <a:cs typeface="Times New Roman" panose="02020603050405020304" pitchFamily="18" charset="0"/>
              </a:rPr>
              <a:t>K-NN </a:t>
            </a:r>
            <a:r>
              <a:rPr lang="en-US" sz="2000">
                <a:solidFill>
                  <a:schemeClr val="bg1">
                    <a:lumMod val="95000"/>
                  </a:schemeClr>
                </a:solidFill>
                <a:latin typeface="Times New Roman" panose="02020603050405020304" pitchFamily="18" charset="0"/>
                <a:cs typeface="Times New Roman" panose="02020603050405020304" pitchFamily="18" charset="0"/>
              </a:rPr>
              <a:t>algorithm is also known as a "lazy learner" because it does not learn from the training set immediately; instead, it stores the dataset and performs classification when necessary.</a:t>
            </a:r>
          </a:p>
          <a:p>
            <a:pPr marL="0" lvl="0" indent="0" eaLnBrk="0" fontAlgn="base" hangingPunct="0">
              <a:spcBef>
                <a:spcPct val="0"/>
              </a:spcBef>
              <a:spcAft>
                <a:spcPct val="0"/>
              </a:spcAft>
              <a:buClrTx/>
              <a:buNone/>
            </a:pPr>
            <a:r>
              <a:rPr lang="en-US" sz="2000">
                <a:solidFill>
                  <a:schemeClr val="bg1">
                    <a:lumMod val="95000"/>
                  </a:schemeClr>
                </a:solidFill>
                <a:latin typeface="Times New Roman" panose="02020603050405020304" pitchFamily="18" charset="0"/>
                <a:cs typeface="Times New Roman" panose="02020603050405020304" pitchFamily="18" charset="0"/>
              </a:rPr>
              <a:t/>
            </a:r>
            <a:br>
              <a:rPr lang="en-US" sz="2000">
                <a:solidFill>
                  <a:schemeClr val="bg1">
                    <a:lumMod val="95000"/>
                  </a:schemeClr>
                </a:solidFill>
                <a:latin typeface="Times New Roman" panose="02020603050405020304" pitchFamily="18" charset="0"/>
                <a:cs typeface="Times New Roman" panose="02020603050405020304" pitchFamily="18" charset="0"/>
              </a:rPr>
            </a:br>
            <a:endParaRPr lang="en-US" sz="200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endParaRPr lang="en-IN" sz="2000">
              <a:solidFill>
                <a:schemeClr val="bg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a:solidFill>
                <a:schemeClr val="bg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56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a:latin typeface="Times New Roman" panose="02020603050405020304" pitchFamily="18" charset="0"/>
                <a:cs typeface="Times New Roman" panose="02020603050405020304" pitchFamily="18" charset="0"/>
              </a:rPr>
              <a:t>Plotting line graph and using KNN classifier</a:t>
            </a:r>
            <a:endParaRPr lang="en-US" sz="4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Text Placeholder 3"/>
          <p:cNvSpPr>
            <a:spLocks noGrp="1"/>
          </p:cNvSpPr>
          <p:nvPr>
            <p:ph type="body" sz="quarter" idx="13"/>
          </p:nvPr>
        </p:nvSpPr>
        <p:spPr>
          <a:xfrm>
            <a:off x="444499" y="1625385"/>
            <a:ext cx="11455579" cy="5054815"/>
          </a:xfrm>
        </p:spPr>
        <p:txBody>
          <a:bodyPr/>
          <a:lstStyle/>
          <a:p>
            <a:endParaRPr lang="en-US"/>
          </a:p>
        </p:txBody>
      </p:sp>
      <p:pic>
        <p:nvPicPr>
          <p:cNvPr id="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44499" y="1625384"/>
            <a:ext cx="5441146" cy="38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999" y="5095122"/>
            <a:ext cx="4671723" cy="140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7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Import dataset to python environment</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Import election dataset by importing the .</a:t>
            </a:r>
            <a:r>
              <a:rPr lang="en-US" sz="2400" dirty="0" err="1" smtClean="0">
                <a:latin typeface="Times New Roman" panose="02020603050405020304" pitchFamily="18" charset="0"/>
                <a:cs typeface="Times New Roman" panose="02020603050405020304" pitchFamily="18" charset="0"/>
              </a:rPr>
              <a:t>csv</a:t>
            </a:r>
            <a:r>
              <a:rPr lang="en-US" sz="2400" dirty="0" smtClean="0">
                <a:latin typeface="Times New Roman" panose="02020603050405020304" pitchFamily="18" charset="0"/>
                <a:cs typeface="Times New Roman" panose="02020603050405020304" pitchFamily="18" charset="0"/>
              </a:rPr>
              <a:t> file.</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4112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a:latin typeface="Times New Roman" panose="02020603050405020304" pitchFamily="18" charset="0"/>
                <a:cs typeface="Times New Roman" panose="02020603050405020304" pitchFamily="18" charset="0"/>
              </a:rPr>
              <a:t>Using StandardScaler</a:t>
            </a:r>
            <a:endParaRPr lang="en-US" sz="4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Text Placeholder 3"/>
          <p:cNvSpPr>
            <a:spLocks noGrp="1"/>
          </p:cNvSpPr>
          <p:nvPr>
            <p:ph type="body" sz="quarter" idx="13"/>
          </p:nvPr>
        </p:nvSpPr>
        <p:spPr>
          <a:xfrm>
            <a:off x="444500" y="1625385"/>
            <a:ext cx="11352548" cy="4942840"/>
          </a:xfrm>
        </p:spPr>
        <p:txBody>
          <a:bodyPr/>
          <a:lstStyle/>
          <a:p>
            <a:r>
              <a:rPr lang="en-IN" sz="2400">
                <a:latin typeface="Times New Roman" panose="02020603050405020304" pitchFamily="18" charset="0"/>
                <a:cs typeface="Times New Roman" panose="02020603050405020304" pitchFamily="18" charset="0"/>
              </a:rPr>
              <a:t>After applying standardscaler, again perform logistic regression</a:t>
            </a:r>
          </a:p>
          <a:p>
            <a:r>
              <a:rPr lang="en-IN" sz="2400">
                <a:latin typeface="Times New Roman" panose="02020603050405020304" pitchFamily="18" charset="0"/>
                <a:cs typeface="Times New Roman" panose="02020603050405020304" pitchFamily="18" charset="0"/>
              </a:rPr>
              <a:t>We got only 9 mis-classification </a:t>
            </a:r>
          </a:p>
          <a:p>
            <a:r>
              <a:rPr lang="en-IN" sz="2400">
                <a:latin typeface="Times New Roman" panose="02020603050405020304" pitchFamily="18" charset="0"/>
                <a:cs typeface="Times New Roman" panose="02020603050405020304" pitchFamily="18" charset="0"/>
              </a:rPr>
              <a:t>Standard scaling increased modelling</a:t>
            </a:r>
            <a:endParaRPr lang="en-US" sz="240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86" y="3776162"/>
            <a:ext cx="5630985" cy="143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65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3922"/>
            <a:ext cx="11214100" cy="535531"/>
          </a:xfrm>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4" name="Text Placeholder 3"/>
          <p:cNvSpPr>
            <a:spLocks noGrp="1"/>
          </p:cNvSpPr>
          <p:nvPr>
            <p:ph type="body" sz="quarter" idx="13"/>
          </p:nvPr>
        </p:nvSpPr>
        <p:spPr>
          <a:xfrm>
            <a:off x="444500" y="917047"/>
            <a:ext cx="11214100" cy="4942840"/>
          </a:xfrm>
        </p:spPr>
        <p:txBody>
          <a:bodyPr/>
          <a:lstStyle/>
          <a:p>
            <a:pPr>
              <a:buFont typeface="Wingdings" panose="05000000000000000000" pitchFamily="2" charset="2"/>
              <a:buChar char="q"/>
            </a:pPr>
            <a:r>
              <a:rPr lang="en-IN" sz="2800">
                <a:latin typeface="Times New Roman" panose="02020603050405020304" pitchFamily="18" charset="0"/>
                <a:cs typeface="Times New Roman" panose="02020603050405020304" pitchFamily="18" charset="0"/>
              </a:rPr>
              <a:t>Again performing KNN </a:t>
            </a:r>
          </a:p>
          <a:p>
            <a:pPr>
              <a:buFont typeface="Wingdings" panose="05000000000000000000" pitchFamily="2" charset="2"/>
              <a:buChar char="q"/>
            </a:pPr>
            <a:r>
              <a:rPr lang="en-IN" sz="2800">
                <a:latin typeface="Times New Roman" panose="02020603050405020304" pitchFamily="18" charset="0"/>
                <a:cs typeface="Times New Roman" panose="02020603050405020304" pitchFamily="18" charset="0"/>
              </a:rPr>
              <a:t>Highest accuracy is at 6</a:t>
            </a:r>
          </a:p>
          <a:p>
            <a:pPr>
              <a:buFont typeface="Wingdings" panose="05000000000000000000" pitchFamily="2" charset="2"/>
              <a:buChar char="q"/>
            </a:pPr>
            <a:r>
              <a:rPr lang="en-IN" sz="2800">
                <a:latin typeface="Times New Roman" panose="02020603050405020304" pitchFamily="18" charset="0"/>
                <a:cs typeface="Times New Roman" panose="02020603050405020304" pitchFamily="18" charset="0"/>
              </a:rPr>
              <a:t> accuracy has increased There are 24 mis-classification</a:t>
            </a:r>
            <a:endParaRPr lang="en-IN" sz="28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2941951"/>
            <a:ext cx="5518418" cy="3329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155" y="3867033"/>
            <a:ext cx="4552645" cy="12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01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a:latin typeface="Times New Roman" panose="02020603050405020304" pitchFamily="18" charset="0"/>
                <a:cs typeface="Times New Roman" panose="02020603050405020304" pitchFamily="18" charset="0"/>
              </a:rPr>
              <a:t>Decision Tree and Random Forest classifier</a:t>
            </a:r>
            <a:endParaRPr lang="en-US" sz="4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Text Placeholder 3"/>
          <p:cNvSpPr>
            <a:spLocks noGrp="1"/>
          </p:cNvSpPr>
          <p:nvPr>
            <p:ph type="body" sz="quarter" idx="13"/>
          </p:nvPr>
        </p:nvSpPr>
        <p:spPr>
          <a:xfrm>
            <a:off x="444500" y="1625385"/>
            <a:ext cx="11352548" cy="4917083"/>
          </a:xfrm>
        </p:spPr>
        <p:txBody>
          <a:bodyPr/>
          <a:lstStyle/>
          <a:p>
            <a:r>
              <a:rPr lang="en-IN" sz="2400">
                <a:latin typeface="Times New Roman" panose="02020603050405020304" pitchFamily="18" charset="0"/>
                <a:cs typeface="Times New Roman" panose="02020603050405020304" pitchFamily="18" charset="0"/>
              </a:rPr>
              <a:t>By using decision tree classifier accuracy rate is increased and </a:t>
            </a:r>
          </a:p>
          <a:p>
            <a:r>
              <a:rPr lang="en-IN" sz="2400" smtClean="0">
                <a:latin typeface="Times New Roman" panose="02020603050405020304" pitchFamily="18" charset="0"/>
                <a:cs typeface="Times New Roman" panose="02020603050405020304" pitchFamily="18" charset="0"/>
              </a:rPr>
              <a:t>Now there are 11 mis-classification</a:t>
            </a:r>
          </a:p>
          <a:p>
            <a:endParaRPr lang="en-IN" sz="2400">
              <a:latin typeface="Times New Roman" panose="02020603050405020304" pitchFamily="18" charset="0"/>
              <a:cs typeface="Times New Roman" panose="02020603050405020304" pitchFamily="18" charset="0"/>
            </a:endParaRPr>
          </a:p>
          <a:p>
            <a:endParaRPr lang="en-IN" sz="2400" smtClean="0">
              <a:latin typeface="Times New Roman" panose="02020603050405020304" pitchFamily="18" charset="0"/>
              <a:cs typeface="Times New Roman" panose="02020603050405020304" pitchFamily="18" charset="0"/>
            </a:endParaRPr>
          </a:p>
          <a:p>
            <a:endParaRPr lang="en-IN" sz="2400" smtClean="0">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a:p>
            <a:r>
              <a:rPr lang="en-IN" sz="2400" smtClean="0">
                <a:latin typeface="Times New Roman" panose="02020603050405020304" pitchFamily="18" charset="0"/>
                <a:cs typeface="Times New Roman" panose="02020603050405020304" pitchFamily="18" charset="0"/>
              </a:rPr>
              <a:t>By </a:t>
            </a:r>
            <a:r>
              <a:rPr lang="en-IN" sz="2400">
                <a:latin typeface="Times New Roman" panose="02020603050405020304" pitchFamily="18" charset="0"/>
                <a:cs typeface="Times New Roman" panose="02020603050405020304" pitchFamily="18" charset="0"/>
              </a:rPr>
              <a:t>using decision tree classifier accuracy </a:t>
            </a:r>
            <a:r>
              <a:rPr lang="en-IN" sz="2400">
                <a:latin typeface="Times New Roman" panose="02020603050405020304" pitchFamily="18" charset="0"/>
                <a:cs typeface="Times New Roman" panose="02020603050405020304" pitchFamily="18" charset="0"/>
              </a:rPr>
              <a:t>increased </a:t>
            </a:r>
            <a:r>
              <a:rPr lang="en-IN" sz="2400">
                <a:latin typeface="Times New Roman" panose="02020603050405020304" pitchFamily="18" charset="0"/>
                <a:cs typeface="Times New Roman" panose="02020603050405020304" pitchFamily="18" charset="0"/>
              </a:rPr>
              <a:t>.</a:t>
            </a:r>
          </a:p>
          <a:p>
            <a:r>
              <a:rPr lang="en-IN" sz="2400" smtClean="0">
                <a:latin typeface="Times New Roman" panose="02020603050405020304" pitchFamily="18" charset="0"/>
                <a:cs typeface="Times New Roman" panose="02020603050405020304" pitchFamily="18" charset="0"/>
              </a:rPr>
              <a:t> Now there are only 7 </a:t>
            </a:r>
            <a:r>
              <a:rPr lang="en-IN" sz="2400">
                <a:latin typeface="Times New Roman" panose="02020603050405020304" pitchFamily="18" charset="0"/>
                <a:cs typeface="Times New Roman" panose="02020603050405020304" pitchFamily="18" charset="0"/>
              </a:rPr>
              <a:t>mis-classification</a:t>
            </a:r>
          </a:p>
          <a:p>
            <a:endParaRPr lang="en-IN" sz="24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214" y="2135773"/>
            <a:ext cx="4359461" cy="12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214" y="5100336"/>
            <a:ext cx="4462493" cy="12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205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089529"/>
          </a:xfrm>
        </p:spPr>
        <p:txBody>
          <a:bodyPr/>
          <a:lstStyle/>
          <a:p>
            <a:pPr algn="ctr"/>
            <a:r>
              <a:rPr lang="en-IN" sz="3600">
                <a:latin typeface="Times New Roman" panose="02020603050405020304" pitchFamily="18" charset="0"/>
                <a:cs typeface="Times New Roman" panose="02020603050405020304" pitchFamily="18" charset="0"/>
              </a:rPr>
              <a:t>Feature Importance and distribution of prediction probability</a:t>
            </a:r>
            <a:endParaRPr lang="en-US" sz="36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ext Placeholder 3"/>
          <p:cNvSpPr>
            <a:spLocks noGrp="1"/>
          </p:cNvSpPr>
          <p:nvPr>
            <p:ph type="body" sz="quarter" idx="13"/>
          </p:nvPr>
        </p:nvSpPr>
        <p:spPr>
          <a:xfrm>
            <a:off x="444499" y="1625385"/>
            <a:ext cx="11365428" cy="4904204"/>
          </a:xfrm>
        </p:spPr>
        <p:txBody>
          <a:bodyPr/>
          <a:lstStyle/>
          <a:p>
            <a:pPr lvl="0" eaLnBrk="0" fontAlgn="base" hangingPunct="0">
              <a:spcBef>
                <a:spcPct val="0"/>
              </a:spcBef>
              <a:spcAft>
                <a:spcPct val="0"/>
              </a:spcAft>
              <a:buClrTx/>
              <a:buFont typeface="Wingdings" panose="05000000000000000000" pitchFamily="2" charset="2"/>
              <a:buChar char="q"/>
            </a:pPr>
            <a:r>
              <a:rPr lang="en-US" sz="1800" smtClean="0">
                <a:solidFill>
                  <a:schemeClr val="bg1">
                    <a:lumMod val="95000"/>
                  </a:schemeClr>
                </a:solidFill>
                <a:latin typeface="Times New Roman" panose="02020603050405020304" pitchFamily="18" charset="0"/>
                <a:cs typeface="Times New Roman" panose="02020603050405020304" pitchFamily="18" charset="0"/>
              </a:rPr>
              <a:t>Feature </a:t>
            </a:r>
            <a:r>
              <a:rPr lang="en-US" sz="1800">
                <a:solidFill>
                  <a:schemeClr val="bg1">
                    <a:lumMod val="95000"/>
                  </a:schemeClr>
                </a:solidFill>
                <a:latin typeface="Times New Roman" panose="02020603050405020304" pitchFamily="18" charset="0"/>
                <a:cs typeface="Times New Roman" panose="02020603050405020304" pitchFamily="18" charset="0"/>
              </a:rPr>
              <a:t>importance techniques assign scores to input features of a predictive model, indicating the relative significance of each feature in making predictions.</a:t>
            </a:r>
          </a:p>
          <a:p>
            <a:pPr marL="0" lvl="0" indent="0" eaLnBrk="0" fontAlgn="base" hangingPunct="0">
              <a:spcBef>
                <a:spcPct val="0"/>
              </a:spcBef>
              <a:spcAft>
                <a:spcPct val="0"/>
              </a:spcAft>
              <a:buClrTx/>
              <a:buNone/>
            </a:pPr>
            <a:r>
              <a:rPr lang="en-US" sz="1800">
                <a:solidFill>
                  <a:schemeClr val="bg1">
                    <a:lumMod val="95000"/>
                  </a:schemeClr>
                </a:solidFill>
                <a:latin typeface="Times New Roman" panose="02020603050405020304" pitchFamily="18" charset="0"/>
                <a:cs typeface="Times New Roman" panose="02020603050405020304" pitchFamily="18" charset="0"/>
              </a:rPr>
              <a:t/>
            </a:r>
            <a:br>
              <a:rPr lang="en-US" sz="1800">
                <a:solidFill>
                  <a:schemeClr val="bg1">
                    <a:lumMod val="95000"/>
                  </a:schemeClr>
                </a:solidFill>
                <a:latin typeface="Times New Roman" panose="02020603050405020304" pitchFamily="18" charset="0"/>
                <a:cs typeface="Times New Roman" panose="02020603050405020304" pitchFamily="18" charset="0"/>
              </a:rPr>
            </a:br>
            <a:endParaRPr lang="en-US" sz="1800">
              <a:solidFill>
                <a:schemeClr val="bg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a:solidFill>
                <a:schemeClr val="bg1">
                  <a:lumMod val="95000"/>
                </a:schemeClr>
              </a:solidFill>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8" y="2321750"/>
            <a:ext cx="4810082" cy="335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38" y="2321750"/>
            <a:ext cx="5017496" cy="4206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251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pPr algn="ctr"/>
            <a:r>
              <a:rPr lang="en-IN" sz="4000">
                <a:latin typeface="Times New Roman" panose="02020603050405020304" pitchFamily="18" charset="0"/>
                <a:cs typeface="Times New Roman" panose="02020603050405020304" pitchFamily="18" charset="0"/>
              </a:rPr>
              <a:t>Fine Tuning of Hyper-parameters</a:t>
            </a:r>
            <a:endParaRPr lang="en-US" sz="4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4" name="Text Placeholder 3"/>
          <p:cNvSpPr>
            <a:spLocks noGrp="1"/>
          </p:cNvSpPr>
          <p:nvPr>
            <p:ph type="body" sz="quarter" idx="13"/>
          </p:nvPr>
        </p:nvSpPr>
        <p:spPr>
          <a:xfrm>
            <a:off x="444499" y="1625385"/>
            <a:ext cx="11365427" cy="4917083"/>
          </a:xfrm>
        </p:spPr>
        <p:txBody>
          <a:bodyPr/>
          <a:lstStyle/>
          <a:p>
            <a:pPr>
              <a:buFont typeface="Wingdings" panose="05000000000000000000" pitchFamily="2" charset="2"/>
              <a:buChar char="q"/>
            </a:pPr>
            <a:r>
              <a:rPr lang="en-IN" sz="2400">
                <a:latin typeface="Times New Roman" panose="02020603050405020304" pitchFamily="18" charset="0"/>
                <a:cs typeface="Times New Roman" panose="02020603050405020304" pitchFamily="18" charset="0"/>
              </a:rPr>
              <a:t>Random Forest classifier is used for fine tuning parameters</a:t>
            </a:r>
          </a:p>
          <a:p>
            <a:pPr>
              <a:buFont typeface="Wingdings" panose="05000000000000000000" pitchFamily="2" charset="2"/>
              <a:buChar char="q"/>
            </a:pPr>
            <a:r>
              <a:rPr lang="en-IN" sz="2400">
                <a:latin typeface="Times New Roman" panose="02020603050405020304" pitchFamily="18" charset="0"/>
                <a:cs typeface="Times New Roman" panose="02020603050405020304" pitchFamily="18" charset="0"/>
              </a:rPr>
              <a:t>Accuracy rate = 97 % with 7 mis-classification</a:t>
            </a:r>
          </a:p>
          <a:p>
            <a:pP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404" y="3049587"/>
            <a:ext cx="4010642" cy="112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222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9" y="156558"/>
            <a:ext cx="11214100" cy="535531"/>
          </a:xfrm>
        </p:spPr>
        <p:txBody>
          <a:bodyPr/>
          <a:lstStyle/>
          <a:p>
            <a:pPr algn="ctr"/>
            <a:r>
              <a:rPr lang="en-IN">
                <a:latin typeface="Times New Roman" panose="02020603050405020304" pitchFamily="18" charset="0"/>
                <a:cs typeface="Times New Roman" panose="02020603050405020304" pitchFamily="18" charset="0"/>
              </a:rPr>
              <a:t>Gradient Boosting and Hyper Parametric Tuning</a:t>
            </a:r>
            <a:endParaRPr lang="en-US">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ext Placeholder 3"/>
          <p:cNvSpPr>
            <a:spLocks noGrp="1"/>
          </p:cNvSpPr>
          <p:nvPr>
            <p:ph type="body" sz="quarter" idx="13"/>
          </p:nvPr>
        </p:nvSpPr>
        <p:spPr>
          <a:xfrm>
            <a:off x="283335" y="862886"/>
            <a:ext cx="11642501" cy="5830194"/>
          </a:xfrm>
        </p:spPr>
        <p:txBody>
          <a:bodyPr/>
          <a:lstStyle/>
          <a:p>
            <a:pPr lvl="0" algn="just" eaLnBrk="0" fontAlgn="base" hangingPunct="0">
              <a:spcBef>
                <a:spcPct val="0"/>
              </a:spcBef>
              <a:spcAft>
                <a:spcPct val="0"/>
              </a:spcAft>
              <a:buClrTx/>
              <a:buFont typeface="Wingdings" panose="05000000000000000000" pitchFamily="2" charset="2"/>
              <a:buChar char="q"/>
            </a:pPr>
            <a:r>
              <a:rPr lang="en-US">
                <a:solidFill>
                  <a:schemeClr val="bg1">
                    <a:lumMod val="95000"/>
                  </a:schemeClr>
                </a:solidFill>
                <a:latin typeface="Times New Roman" panose="02020603050405020304" pitchFamily="18" charset="0"/>
                <a:cs typeface="Times New Roman" panose="02020603050405020304" pitchFamily="18" charset="0"/>
              </a:rPr>
              <a:t>Gradient boosting classifiers use multiple weak learning models combined to create a strong predictive model, typically employing decision trees. They are popular due to their effectiveness in classifying complex </a:t>
            </a:r>
            <a:r>
              <a:rPr lang="en-US">
                <a:solidFill>
                  <a:schemeClr val="bg1">
                    <a:lumMod val="95000"/>
                  </a:schemeClr>
                </a:solidFill>
                <a:latin typeface="Times New Roman" panose="02020603050405020304" pitchFamily="18" charset="0"/>
                <a:cs typeface="Times New Roman" panose="02020603050405020304" pitchFamily="18" charset="0"/>
              </a:rPr>
              <a:t>datasets</a:t>
            </a:r>
            <a:r>
              <a:rPr lang="en-US" smtClean="0">
                <a:solidFill>
                  <a:schemeClr val="bg1">
                    <a:lumMod val="95000"/>
                  </a:schemeClr>
                </a:solidFill>
                <a:latin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buClrTx/>
              <a:buFont typeface="Wingdings" panose="05000000000000000000" pitchFamily="2" charset="2"/>
              <a:buChar char="q"/>
            </a:pPr>
            <a:r>
              <a:rPr lang="en-US">
                <a:solidFill>
                  <a:schemeClr val="bg1">
                    <a:lumMod val="95000"/>
                  </a:schemeClr>
                </a:solidFill>
                <a:latin typeface="Times New Roman" panose="02020603050405020304" pitchFamily="18" charset="0"/>
                <a:cs typeface="Times New Roman" panose="02020603050405020304" pitchFamily="18" charset="0"/>
              </a:rPr>
              <a:t>GridSearchCV evaluates machine learning models for a range of hyperparameter </a:t>
            </a:r>
            <a:r>
              <a:rPr lang="en-US">
                <a:solidFill>
                  <a:schemeClr val="bg1">
                    <a:lumMod val="95000"/>
                  </a:schemeClr>
                </a:solidFill>
                <a:latin typeface="Times New Roman" panose="02020603050405020304" pitchFamily="18" charset="0"/>
                <a:cs typeface="Times New Roman" panose="02020603050405020304" pitchFamily="18" charset="0"/>
              </a:rPr>
              <a:t>values</a:t>
            </a:r>
            <a:r>
              <a:rPr lang="en-US" smtClean="0">
                <a:solidFill>
                  <a:schemeClr val="bg1">
                    <a:lumMod val="95000"/>
                  </a:schemeClr>
                </a:solidFill>
                <a:latin typeface="Times New Roman" panose="02020603050405020304" pitchFamily="18" charset="0"/>
                <a:cs typeface="Times New Roman" panose="02020603050405020304" pitchFamily="18" charset="0"/>
              </a:rPr>
              <a:t>,</a:t>
            </a:r>
          </a:p>
          <a:p>
            <a:pPr marL="0" indent="0" algn="just" eaLnBrk="0" fontAlgn="base" hangingPunct="0">
              <a:spcBef>
                <a:spcPct val="0"/>
              </a:spcBef>
              <a:spcAft>
                <a:spcPct val="0"/>
              </a:spcAft>
              <a:buClrTx/>
              <a:buNone/>
            </a:pPr>
            <a:r>
              <a:rPr lang="en-US" smtClean="0">
                <a:solidFill>
                  <a:schemeClr val="bg1">
                    <a:lumMod val="95000"/>
                  </a:schemeClr>
                </a:solidFill>
                <a:latin typeface="Times New Roman" panose="02020603050405020304" pitchFamily="18" charset="0"/>
                <a:cs typeface="Times New Roman" panose="02020603050405020304" pitchFamily="18" charset="0"/>
              </a:rPr>
              <a:t> </a:t>
            </a:r>
            <a:r>
              <a:rPr lang="en-US">
                <a:solidFill>
                  <a:schemeClr val="bg1">
                    <a:lumMod val="95000"/>
                  </a:schemeClr>
                </a:solidFill>
                <a:latin typeface="Times New Roman" panose="02020603050405020304" pitchFamily="18" charset="0"/>
                <a:cs typeface="Times New Roman" panose="02020603050405020304" pitchFamily="18" charset="0"/>
              </a:rPr>
              <a:t>searching for the best set of hyperparameters from a grid of hyperparameter </a:t>
            </a:r>
            <a:r>
              <a:rPr lang="en-US">
                <a:solidFill>
                  <a:schemeClr val="bg1">
                    <a:lumMod val="95000"/>
                  </a:schemeClr>
                </a:solidFill>
                <a:latin typeface="Times New Roman" panose="02020603050405020304" pitchFamily="18" charset="0"/>
                <a:cs typeface="Times New Roman" panose="02020603050405020304" pitchFamily="18" charset="0"/>
              </a:rPr>
              <a:t>values</a:t>
            </a:r>
            <a:r>
              <a:rPr lang="en-US" smtClean="0">
                <a:solidFill>
                  <a:schemeClr val="bg1">
                    <a:lumMod val="95000"/>
                  </a:schemeClr>
                </a:solidFill>
                <a:latin typeface="Times New Roman" panose="02020603050405020304" pitchFamily="18" charset="0"/>
                <a:cs typeface="Times New Roman" panose="02020603050405020304" pitchFamily="18" charset="0"/>
              </a:rPr>
              <a:t>.</a:t>
            </a:r>
            <a:r>
              <a:rPr lang="en-US">
                <a:solidFill>
                  <a:schemeClr val="accent1">
                    <a:lumMod val="75000"/>
                  </a:schemeClr>
                </a:solidFill>
                <a:latin typeface="Times New Roman" panose="02020603050405020304" pitchFamily="18" charset="0"/>
                <a:cs typeface="Times New Roman" panose="02020603050405020304" pitchFamily="18" charset="0"/>
              </a:rPr>
              <a:t> </a:t>
            </a:r>
            <a:endParaRPr lang="en-US"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ClrTx/>
              <a:buNone/>
            </a:pPr>
            <a:r>
              <a:rPr lang="en-US" smtClean="0">
                <a:solidFill>
                  <a:srgbClr val="FF0000"/>
                </a:solidFill>
                <a:latin typeface="Times New Roman" panose="02020603050405020304" pitchFamily="18" charset="0"/>
                <a:cs typeface="Times New Roman" panose="02020603050405020304" pitchFamily="18" charset="0"/>
              </a:rPr>
              <a:t>Accuracy has increased to 96 with 9 mis-classification.</a:t>
            </a:r>
          </a:p>
          <a:p>
            <a:pPr algn="just" eaLnBrk="0" fontAlgn="base" hangingPunct="0">
              <a:spcBef>
                <a:spcPct val="0"/>
              </a:spcBef>
              <a:spcAft>
                <a:spcPct val="0"/>
              </a:spcAft>
              <a:buClrTx/>
              <a:buFont typeface="Wingdings" panose="05000000000000000000" pitchFamily="2" charset="2"/>
              <a:buChar char="q"/>
            </a:pPr>
            <a:r>
              <a:rPr lang="en-US">
                <a:latin typeface="Times New Roman" panose="02020603050405020304" pitchFamily="18" charset="0"/>
                <a:cs typeface="Times New Roman" panose="02020603050405020304" pitchFamily="18" charset="0"/>
              </a:rPr>
              <a:t>A random forest regressor is a meta-estimator that fits several decision </a:t>
            </a:r>
            <a:r>
              <a:rPr lang="en-US">
                <a:latin typeface="Times New Roman" panose="02020603050405020304" pitchFamily="18" charset="0"/>
                <a:cs typeface="Times New Roman" panose="02020603050405020304" pitchFamily="18" charset="0"/>
              </a:rPr>
              <a:t>trees </a:t>
            </a:r>
            <a:endParaRPr lang="en-US">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ClrTx/>
              <a:buNone/>
            </a:pPr>
            <a:r>
              <a:rPr lang="en-US" smtClean="0">
                <a:latin typeface="Times New Roman" panose="02020603050405020304" pitchFamily="18" charset="0"/>
                <a:cs typeface="Times New Roman" panose="02020603050405020304" pitchFamily="18" charset="0"/>
              </a:rPr>
              <a:t>to </a:t>
            </a:r>
            <a:r>
              <a:rPr lang="en-US">
                <a:latin typeface="Times New Roman" panose="02020603050405020304" pitchFamily="18" charset="0"/>
                <a:cs typeface="Times New Roman" panose="02020603050405020304" pitchFamily="18" charset="0"/>
              </a:rPr>
              <a:t>classify various sub-samples of a dataset, improving predictive accuracy and mitigating overfitting by averaging the </a:t>
            </a:r>
            <a:r>
              <a:rPr lang="en-US">
                <a:latin typeface="Times New Roman" panose="02020603050405020304" pitchFamily="18" charset="0"/>
                <a:cs typeface="Times New Roman" panose="02020603050405020304" pitchFamily="18" charset="0"/>
              </a:rPr>
              <a:t>results</a:t>
            </a:r>
            <a:r>
              <a:rPr lang="en-US" smtClean="0">
                <a:latin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buClrTx/>
              <a:buFont typeface="Wingdings" panose="05000000000000000000" pitchFamily="2" charset="2"/>
              <a:buChar char="q"/>
            </a:pPr>
            <a:endParaRPr lang="en-US" smtClean="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ClrTx/>
              <a:buNone/>
            </a:pPr>
            <a:endParaRPr lang="en-US" smtClean="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 typeface="Wingdings" panose="05000000000000000000" pitchFamily="2" charset="2"/>
              <a:buChar char="q"/>
            </a:pPr>
            <a:endParaRPr lang="en-US" smtClean="0">
              <a:solidFill>
                <a:schemeClr val="bg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RandomizedSearchCV implements a “fit” and a “score” method. It </a:t>
            </a:r>
            <a:r>
              <a:rPr lang="en-US">
                <a:latin typeface="Times New Roman" panose="02020603050405020304" pitchFamily="18" charset="0"/>
                <a:cs typeface="Times New Roman" panose="02020603050405020304" pitchFamily="18" charset="0"/>
              </a:rPr>
              <a:t>also </a:t>
            </a:r>
            <a:r>
              <a:rPr lang="en-US" smtClean="0">
                <a:latin typeface="Times New Roman" panose="02020603050405020304" pitchFamily="18" charset="0"/>
                <a:cs typeface="Times New Roman" panose="02020603050405020304" pitchFamily="18" charset="0"/>
              </a:rPr>
              <a:t>implements </a:t>
            </a:r>
            <a:r>
              <a:rPr lang="en-US">
                <a:latin typeface="Times New Roman" panose="02020603050405020304" pitchFamily="18" charset="0"/>
                <a:cs typeface="Times New Roman" panose="02020603050405020304" pitchFamily="18" charset="0"/>
              </a:rPr>
              <a:t>“score_samples”, “predict”, “predict_proba”, “decision_function</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“transform” and “inverse_transform” if they are implemented in the </a:t>
            </a:r>
            <a:r>
              <a:rPr lang="en-US">
                <a:latin typeface="Times New Roman" panose="02020603050405020304" pitchFamily="18" charset="0"/>
                <a:cs typeface="Times New Roman" panose="02020603050405020304" pitchFamily="18" charset="0"/>
              </a:rPr>
              <a:t>estimator </a:t>
            </a:r>
            <a:r>
              <a:rPr lang="en-US" smtClean="0">
                <a:latin typeface="Times New Roman" panose="02020603050405020304" pitchFamily="18" charset="0"/>
                <a:cs typeface="Times New Roman" panose="02020603050405020304" pitchFamily="18" charset="0"/>
              </a:rPr>
              <a:t>used.</a:t>
            </a:r>
          </a:p>
          <a:p>
            <a:pPr algn="just">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parameters of the estimator used to apply these methods are optimized </a:t>
            </a:r>
            <a:r>
              <a:rPr lang="en-US">
                <a:latin typeface="Times New Roman" panose="02020603050405020304" pitchFamily="18" charset="0"/>
                <a:cs typeface="Times New Roman" panose="02020603050405020304" pitchFamily="18" charset="0"/>
              </a:rPr>
              <a:t>by </a:t>
            </a:r>
            <a:r>
              <a:rPr lang="en-US" smtClean="0">
                <a:latin typeface="Times New Roman" panose="02020603050405020304" pitchFamily="18" charset="0"/>
                <a:cs typeface="Times New Roman" panose="02020603050405020304" pitchFamily="18" charset="0"/>
              </a:rPr>
              <a:t>cross-validated </a:t>
            </a:r>
            <a:r>
              <a:rPr lang="en-US">
                <a:latin typeface="Times New Roman" panose="02020603050405020304" pitchFamily="18" charset="0"/>
                <a:cs typeface="Times New Roman" panose="02020603050405020304" pitchFamily="18" charset="0"/>
              </a:rPr>
              <a:t>search over parameter </a:t>
            </a:r>
            <a:r>
              <a:rPr lang="en-US">
                <a:latin typeface="Times New Roman" panose="02020603050405020304" pitchFamily="18" charset="0"/>
                <a:cs typeface="Times New Roman" panose="02020603050405020304" pitchFamily="18" charset="0"/>
              </a:rPr>
              <a:t>settings</a:t>
            </a:r>
            <a:r>
              <a:rPr lang="en-US"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Cross-validation is a valuable technique for evaluating model effectiveness and mitigating overfitting. With cross-validation, there's no need to call the fit method separately; the cross_val_score method fits the data and performs cross-validation on the data simultaneously.</a:t>
            </a: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 typeface="Wingdings" panose="05000000000000000000" pitchFamily="2" charset="2"/>
              <a:buChar char="q"/>
            </a:pPr>
            <a:endParaRPr lang="en-US">
              <a:solidFill>
                <a:schemeClr val="bg1">
                  <a:lumMod val="95000"/>
                </a:schemeClr>
              </a:solidFill>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ClrTx/>
              <a:buNone/>
            </a:pPr>
            <a:r>
              <a:rPr lang="en-US" sz="1200">
                <a:solidFill>
                  <a:schemeClr val="bg1">
                    <a:lumMod val="95000"/>
                  </a:schemeClr>
                </a:solidFill>
                <a:latin typeface="Times New Roman" panose="02020603050405020304" pitchFamily="18" charset="0"/>
                <a:cs typeface="Times New Roman" panose="02020603050405020304" pitchFamily="18" charset="0"/>
              </a:rPr>
              <a:t/>
            </a:r>
            <a:br>
              <a:rPr lang="en-US" sz="1200">
                <a:solidFill>
                  <a:schemeClr val="bg1">
                    <a:lumMod val="95000"/>
                  </a:schemeClr>
                </a:solidFill>
                <a:latin typeface="Times New Roman" panose="02020603050405020304" pitchFamily="18" charset="0"/>
                <a:cs typeface="Times New Roman" panose="02020603050405020304" pitchFamily="18" charset="0"/>
              </a:rPr>
            </a:br>
            <a:endParaRPr lang="en-US" sz="3600">
              <a:solidFill>
                <a:schemeClr val="bg1">
                  <a:lumMod val="9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772" y="1238949"/>
            <a:ext cx="3538698" cy="111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772" y="5123084"/>
            <a:ext cx="3753586" cy="137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30" y="5755986"/>
            <a:ext cx="7680703" cy="43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249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a:t>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Do necessary data describing methods.</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625385"/>
            <a:ext cx="10807700" cy="4093243"/>
          </a:xfrm>
        </p:spPr>
        <p:txBody>
          <a:bodyPr/>
          <a:lstStyle/>
          <a:p>
            <a:pPr>
              <a:buFont typeface="Wingdings" panose="05000000000000000000" pitchFamily="2" charset="2"/>
              <a:buChar char="q"/>
            </a:pPr>
            <a:r>
              <a:rPr lang="en-US" sz="2700" dirty="0" smtClean="0">
                <a:latin typeface="Times New Roman" panose="02020603050405020304" pitchFamily="18" charset="0"/>
                <a:cs typeface="Times New Roman" panose="02020603050405020304" pitchFamily="18" charset="0"/>
              </a:rPr>
              <a:t>Use head(),shape(),info(),describe() and </a:t>
            </a:r>
            <a:r>
              <a:rPr lang="en-US" sz="2700" dirty="0" err="1" smtClean="0">
                <a:latin typeface="Times New Roman" panose="02020603050405020304" pitchFamily="18" charset="0"/>
                <a:cs typeface="Times New Roman" panose="02020603050405020304" pitchFamily="18" charset="0"/>
              </a:rPr>
              <a:t>corr</a:t>
            </a:r>
            <a:r>
              <a:rPr lang="en-US" sz="2700" dirty="0" smtClean="0">
                <a:latin typeface="Times New Roman" panose="02020603050405020304" pitchFamily="18" charset="0"/>
                <a:cs typeface="Times New Roman" panose="02020603050405020304" pitchFamily="18" charset="0"/>
              </a:rPr>
              <a:t>() methods.</a:t>
            </a:r>
          </a:p>
          <a:p>
            <a:pPr>
              <a:buFont typeface="Wingdings" panose="05000000000000000000" pitchFamily="2" charset="2"/>
              <a:buChar char="q"/>
            </a:pPr>
            <a:r>
              <a:rPr lang="en-US" sz="2700" dirty="0" smtClean="0">
                <a:latin typeface="Times New Roman" panose="02020603050405020304" pitchFamily="18" charset="0"/>
                <a:cs typeface="Times New Roman" panose="02020603050405020304" pitchFamily="18" charset="0"/>
              </a:rPr>
              <a:t>Head()-Displays the data.</a:t>
            </a:r>
          </a:p>
          <a:p>
            <a:pPr>
              <a:buFont typeface="Wingdings" panose="05000000000000000000" pitchFamily="2" charset="2"/>
              <a:buChar char="q"/>
            </a:pPr>
            <a:r>
              <a:rPr lang="en-US" sz="2700" dirty="0" smtClean="0">
                <a:latin typeface="Times New Roman" panose="02020603050405020304" pitchFamily="18" charset="0"/>
                <a:cs typeface="Times New Roman" panose="02020603050405020304" pitchFamily="18" charset="0"/>
              </a:rPr>
              <a:t>Shape()-Defines shape of the dataset.</a:t>
            </a:r>
          </a:p>
          <a:p>
            <a:pPr>
              <a:buFont typeface="Wingdings" panose="05000000000000000000" pitchFamily="2" charset="2"/>
              <a:buChar char="q"/>
            </a:pPr>
            <a:r>
              <a:rPr lang="en-US" sz="2700" dirty="0" smtClean="0">
                <a:latin typeface="Times New Roman" panose="02020603050405020304" pitchFamily="18" charset="0"/>
                <a:cs typeface="Times New Roman" panose="02020603050405020304" pitchFamily="18" charset="0"/>
              </a:rPr>
              <a:t>Info()-Shows information of all columns.</a:t>
            </a:r>
          </a:p>
          <a:p>
            <a:pPr>
              <a:buFont typeface="Wingdings" panose="05000000000000000000" pitchFamily="2" charset="2"/>
              <a:buChar char="q"/>
            </a:pPr>
            <a:r>
              <a:rPr lang="en-IN" sz="2700" dirty="0"/>
              <a:t>Describe()-gives overall data description</a:t>
            </a:r>
          </a:p>
          <a:p>
            <a:pPr>
              <a:buFont typeface="Wingdings" panose="05000000000000000000" pitchFamily="2" charset="2"/>
              <a:buChar char="q"/>
            </a:pPr>
            <a:r>
              <a:rPr lang="en-IN" sz="2700" dirty="0" err="1"/>
              <a:t>Corr</a:t>
            </a:r>
            <a:r>
              <a:rPr lang="en-IN" sz="2700" dirty="0"/>
              <a:t>()-shows correlation between the data</a:t>
            </a:r>
          </a:p>
          <a:p>
            <a:pPr>
              <a:buFont typeface="Wingdings" panose="05000000000000000000" pitchFamily="2" charset="2"/>
              <a:buChar char="q"/>
            </a:pPr>
            <a:r>
              <a:rPr lang="en-IN" sz="2700" dirty="0"/>
              <a:t>Use </a:t>
            </a:r>
            <a:r>
              <a:rPr lang="en-IN" sz="2700" dirty="0" err="1"/>
              <a:t>isnull</a:t>
            </a:r>
            <a:r>
              <a:rPr lang="en-IN" sz="2700" dirty="0"/>
              <a:t>() to check if there is any null values present in the dataset</a:t>
            </a:r>
            <a:endParaRPr lang="en-US" sz="27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68563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IN" dirty="0">
                <a:latin typeface="Times New Roman" panose="02020603050405020304" pitchFamily="18" charset="0"/>
                <a:cs typeface="Times New Roman" panose="02020603050405020304" pitchFamily="18" charset="0"/>
              </a:rPr>
              <a:t>Check null values and replace ‘not available’ with ‘0’</a:t>
            </a:r>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630767" y="1463879"/>
            <a:ext cx="6718300" cy="4093243"/>
          </a:xfrm>
        </p:spPr>
        <p:txBody>
          <a:bodyPr/>
          <a:lstStyle/>
          <a:p>
            <a:pPr>
              <a:buFont typeface="Wingdings" panose="05000000000000000000" pitchFamily="2" charset="2"/>
              <a:buChar char="q"/>
            </a:pPr>
            <a:r>
              <a:rPr lang="en-IN" sz="2700" dirty="0">
                <a:latin typeface="Times New Roman" panose="02020603050405020304" pitchFamily="18" charset="0"/>
                <a:cs typeface="Times New Roman" panose="02020603050405020304" pitchFamily="18" charset="0"/>
              </a:rPr>
              <a:t>Use </a:t>
            </a:r>
            <a:r>
              <a:rPr lang="en-IN" sz="2700" dirty="0" err="1">
                <a:latin typeface="Times New Roman" panose="02020603050405020304" pitchFamily="18" charset="0"/>
                <a:cs typeface="Times New Roman" panose="02020603050405020304" pitchFamily="18" charset="0"/>
              </a:rPr>
              <a:t>value_counts</a:t>
            </a:r>
            <a:r>
              <a:rPr lang="en-IN" sz="2700" dirty="0">
                <a:latin typeface="Times New Roman" panose="02020603050405020304" pitchFamily="18" charset="0"/>
                <a:cs typeface="Times New Roman" panose="02020603050405020304" pitchFamily="18" charset="0"/>
              </a:rPr>
              <a:t>() method to check the values count</a:t>
            </a:r>
          </a:p>
          <a:p>
            <a:pPr>
              <a:buFont typeface="Wingdings" panose="05000000000000000000" pitchFamily="2" charset="2"/>
              <a:buChar char="q"/>
            </a:pPr>
            <a:r>
              <a:rPr lang="en-IN" sz="2700" dirty="0">
                <a:latin typeface="Times New Roman" panose="02020603050405020304" pitchFamily="18" charset="0"/>
                <a:cs typeface="Times New Roman" panose="02020603050405020304" pitchFamily="18" charset="0"/>
              </a:rPr>
              <a:t>Use replace() for replacing ‘not available’ with ‘0’</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7525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322792"/>
            <a:ext cx="11214100" cy="535531"/>
          </a:xfrm>
        </p:spPr>
        <p:txBody>
          <a:bodyPr/>
          <a:lstStyle/>
          <a:p>
            <a:r>
              <a:rPr lang="en-IN" dirty="0">
                <a:latin typeface="Times New Roman" panose="02020603050405020304" pitchFamily="18" charset="0"/>
                <a:cs typeface="Times New Roman" panose="02020603050405020304" pitchFamily="18" charset="0"/>
              </a:rPr>
              <a:t>Plotting Bar chart to find crime rate in different states</a:t>
            </a:r>
            <a:endParaRPr lang="en-US"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90244993"/>
              </p:ext>
            </p:extLst>
          </p:nvPr>
        </p:nvGraphicFramePr>
        <p:xfrm>
          <a:off x="444500" y="845644"/>
          <a:ext cx="11171766" cy="1194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040298"/>
            <a:ext cx="10033000" cy="481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542925"/>
            <a:ext cx="11214100" cy="535531"/>
          </a:xfrm>
        </p:spPr>
        <p:txBody>
          <a:bodyPr/>
          <a:lstStyle/>
          <a:p>
            <a:pPr algn="ctr"/>
            <a:r>
              <a:rPr lang="en-US" dirty="0">
                <a:latin typeface="Times New Roman" panose="02020603050405020304" pitchFamily="18" charset="0"/>
                <a:cs typeface="Times New Roman" panose="02020603050405020304" pitchFamily="18" charset="0"/>
              </a:rPr>
              <a:t>Plotting line graph to find which  state has highest  criminal case</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graphicFrame>
        <p:nvGraphicFramePr>
          <p:cNvPr id="6" name="Diagram 5"/>
          <p:cNvGraphicFramePr/>
          <p:nvPr/>
        </p:nvGraphicFramePr>
        <p:xfrm>
          <a:off x="406135" y="1087971"/>
          <a:ext cx="11290829" cy="1323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 y="1899932"/>
            <a:ext cx="11420548" cy="480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9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230636"/>
            <a:ext cx="11214100" cy="590931"/>
          </a:xfrm>
        </p:spPr>
        <p:txBody>
          <a:bodyPr/>
          <a:lstStyle/>
          <a:p>
            <a:pPr algn="ctr"/>
            <a:r>
              <a:rPr lang="en-IN" sz="3600" dirty="0">
                <a:latin typeface="Times New Roman" panose="02020603050405020304" pitchFamily="18" charset="0"/>
                <a:cs typeface="Times New Roman" panose="02020603050405020304" pitchFamily="18" charset="0"/>
              </a:rPr>
              <a:t>Plotting educational qualification count graph</a:t>
            </a:r>
            <a:endParaRPr lang="en-US" sz="36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630767" y="821567"/>
            <a:ext cx="11027833" cy="4093243"/>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establish literacy as the minimum </a:t>
            </a:r>
            <a:r>
              <a:rPr lang="en-US" sz="2000" dirty="0" smtClean="0">
                <a:latin typeface="Times New Roman" panose="02020603050405020304" pitchFamily="18" charset="0"/>
                <a:cs typeface="Times New Roman" panose="02020603050405020304" pitchFamily="18" charset="0"/>
              </a:rPr>
              <a:t>qualification is x. So, </a:t>
            </a:r>
            <a:r>
              <a:rPr lang="en-US" sz="2000" dirty="0">
                <a:latin typeface="Times New Roman" panose="02020603050405020304" pitchFamily="18" charset="0"/>
                <a:cs typeface="Times New Roman" panose="02020603050405020304" pitchFamily="18" charset="0"/>
              </a:rPr>
              <a:t>the columns for Class 8 and 5 pass should be merged. This would require categorizing all candidates who passed Class 5 or 8 as illiterate.</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96" y="1642120"/>
            <a:ext cx="12478196" cy="467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34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21191"/>
            <a:ext cx="11214100" cy="590931"/>
          </a:xfrm>
        </p:spPr>
        <p:txBody>
          <a:bodyPr/>
          <a:lstStyle/>
          <a:p>
            <a:pPr algn="ctr"/>
            <a:r>
              <a:rPr lang="en-IN" sz="3600" dirty="0">
                <a:latin typeface="Times New Roman" panose="02020603050405020304" pitchFamily="18" charset="0"/>
                <a:cs typeface="Times New Roman" panose="02020603050405020304" pitchFamily="18" charset="0"/>
              </a:rPr>
              <a:t>Educational vs. Criminal Bar plot</a:t>
            </a:r>
            <a:endParaRPr lang="en-US" sz="3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graphicFrame>
        <p:nvGraphicFramePr>
          <p:cNvPr id="8" name="Diagram 7"/>
          <p:cNvGraphicFramePr/>
          <p:nvPr/>
        </p:nvGraphicFramePr>
        <p:xfrm>
          <a:off x="444500" y="812122"/>
          <a:ext cx="10054167" cy="1631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 y="1942975"/>
            <a:ext cx="11312415" cy="4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28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16c05727-aa75-4e4a-9b5f-8a80a1165891"/>
    <ds:schemaRef ds:uri="http://purl.org/dc/terms/"/>
    <ds:schemaRef ds:uri="http://schemas.microsoft.com/office/2006/documentManagement/types"/>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1705</Words>
  <Application>Microsoft Office PowerPoint</Application>
  <PresentationFormat>Widescreen</PresentationFormat>
  <Paragraphs>171</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Adelle SB</vt:lpstr>
      <vt:lpstr>Arial</vt:lpstr>
      <vt:lpstr>Calibri</vt:lpstr>
      <vt:lpstr>Tahoma</vt:lpstr>
      <vt:lpstr>Times New Roman</vt:lpstr>
      <vt:lpstr>Trade Gothic LT Pro</vt:lpstr>
      <vt:lpstr>Trebuchet MS</vt:lpstr>
      <vt:lpstr>Wingdings</vt:lpstr>
      <vt:lpstr>Office Theme</vt:lpstr>
      <vt:lpstr>Loksabha Election Analysis- 2019</vt:lpstr>
      <vt:lpstr>Import Libraries</vt:lpstr>
      <vt:lpstr>Import dataset to python environment</vt:lpstr>
      <vt:lpstr>Do necessary data describing methods.</vt:lpstr>
      <vt:lpstr>Check null values and replace ‘not available’ with ‘0’</vt:lpstr>
      <vt:lpstr>Plotting Bar chart to find crime rate in different states</vt:lpstr>
      <vt:lpstr>Plotting line graph to find which  state has highest  criminal case</vt:lpstr>
      <vt:lpstr>Plotting educational qualification count graph</vt:lpstr>
      <vt:lpstr>Educational vs. Criminal Bar plot</vt:lpstr>
      <vt:lpstr>State wise candidates with crime case</vt:lpstr>
      <vt:lpstr>Bar plotting state wise crime cases</vt:lpstr>
      <vt:lpstr>Bar plot category of growth</vt:lpstr>
      <vt:lpstr>Bar plot of party vs. candidates with crime case</vt:lpstr>
      <vt:lpstr>Bar plot of criminal vs. age</vt:lpstr>
      <vt:lpstr>Bar plot of state vs. votes</vt:lpstr>
      <vt:lpstr>Conclusion of Analysis</vt:lpstr>
      <vt:lpstr>Data Pre-processing</vt:lpstr>
      <vt:lpstr>Plotting according to parameters</vt:lpstr>
      <vt:lpstr>PowerPoint Presentation</vt:lpstr>
      <vt:lpstr>FEATURE SELECTION AND FEATURE ENGINEERING</vt:lpstr>
      <vt:lpstr>Correlation Matrix</vt:lpstr>
      <vt:lpstr>Feature Reduction and Label Encoding</vt:lpstr>
      <vt:lpstr>Replacing certain values and splitting dataset</vt:lpstr>
      <vt:lpstr>Detecting Outliers by using Box-Plot</vt:lpstr>
      <vt:lpstr>Eliminating outliers by finding IQR</vt:lpstr>
      <vt:lpstr>Predictive Models</vt:lpstr>
      <vt:lpstr>Logistic Regression</vt:lpstr>
      <vt:lpstr>(KNN)K-Nearest Neighbour </vt:lpstr>
      <vt:lpstr>Plotting line graph and using KNN classifier</vt:lpstr>
      <vt:lpstr>Using StandardScaler</vt:lpstr>
      <vt:lpstr>PowerPoint Presentation</vt:lpstr>
      <vt:lpstr>Decision Tree and Random Forest classifier</vt:lpstr>
      <vt:lpstr>Feature Importance and distribution of prediction probability</vt:lpstr>
      <vt:lpstr>Fine Tuning of Hyper-parameters</vt:lpstr>
      <vt:lpstr>Gradient Boosting and Hyper Parametric Tuning</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2023-03-06T10:51:15Z</dcterms:created>
  <dcterms:modified xsi:type="dcterms:W3CDTF">2023-04-10T15:17:22Z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