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57" r:id="rId3"/>
    <p:sldId id="382" r:id="rId4"/>
    <p:sldId id="266" r:id="rId5"/>
    <p:sldId id="383" r:id="rId6"/>
    <p:sldId id="356" r:id="rId7"/>
    <p:sldId id="377" r:id="rId8"/>
    <p:sldId id="381" r:id="rId9"/>
    <p:sldId id="380" r:id="rId10"/>
    <p:sldId id="379" r:id="rId11"/>
    <p:sldId id="376" r:id="rId12"/>
    <p:sldId id="378" r:id="rId13"/>
    <p:sldId id="269" r:id="rId14"/>
  </p:sldIdLst>
  <p:sldSz cx="13716000" cy="7315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p15:clr>
            <a:srgbClr val="A4A3A4"/>
          </p15:clr>
        </p15:guide>
        <p15:guide id="2" pos="43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E7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6" d="100"/>
          <a:sy n="76" d="100"/>
        </p:scale>
        <p:origin x="552" y="53"/>
      </p:cViewPr>
      <p:guideLst>
        <p:guide orient="horz" pos="2304"/>
        <p:guide pos="43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course code and title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A03138-D2F7-4F9C-9DBF-E18EA2701226}" type="datetime3">
              <a:rPr lang="en-US" smtClean="0"/>
              <a:pPr/>
              <a:t>4 May 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489E2E4-F31D-4FF9-9879-7A50F00DBF6F}" type="slidenum">
              <a:rPr lang="en-US" smtClean="0"/>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course code and title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49F016-8C8E-48A0-99AF-FEE73D5D07EF}" type="datetime3">
              <a:rPr lang="en-US" smtClean="0"/>
              <a:pPr/>
              <a:t>4 May 2023</a:t>
            </a:fld>
            <a:endParaRPr lang="en-US" dirty="0"/>
          </a:p>
        </p:txBody>
      </p:sp>
      <p:sp>
        <p:nvSpPr>
          <p:cNvPr id="4" name="Slide Image Placeholder 3"/>
          <p:cNvSpPr>
            <a:spLocks noGrp="1" noRot="1" noChangeAspect="1"/>
          </p:cNvSpPr>
          <p:nvPr>
            <p:ph type="sldImg" idx="2"/>
          </p:nvPr>
        </p:nvSpPr>
        <p:spPr>
          <a:xfrm>
            <a:off x="214313" y="685800"/>
            <a:ext cx="642937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63F061-D961-4825-B0AF-95AF9062A8C9}" type="slidenum">
              <a:rPr lang="en-US" smtClean="0"/>
              <a:pPr/>
              <a:t>‹#›</a:t>
            </a:fld>
            <a:endParaRPr lang="en-US" dirty="0"/>
          </a:p>
        </p:txBody>
      </p:sp>
    </p:spTree>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D63F061-D961-4825-B0AF-95AF9062A8C9}" type="slidenum">
              <a:rPr lang="en-US" smtClean="0"/>
              <a:pPr/>
              <a:t>1</a:t>
            </a:fld>
            <a:endParaRPr lang="en-US" dirty="0"/>
          </a:p>
        </p:txBody>
      </p:sp>
      <p:sp>
        <p:nvSpPr>
          <p:cNvPr id="5" name="Header Placeholder 4"/>
          <p:cNvSpPr>
            <a:spLocks noGrp="1"/>
          </p:cNvSpPr>
          <p:nvPr>
            <p:ph type="hdr" sz="quarter" idx="11"/>
          </p:nvPr>
        </p:nvSpPr>
        <p:spPr/>
        <p:txBody>
          <a:bodyPr/>
          <a:lstStyle/>
          <a:p>
            <a:r>
              <a:rPr lang="en-US" dirty="0"/>
              <a:t>course code and title</a:t>
            </a:r>
          </a:p>
        </p:txBody>
      </p:sp>
      <p:sp>
        <p:nvSpPr>
          <p:cNvPr id="6" name="Footer Placeholder 5"/>
          <p:cNvSpPr>
            <a:spLocks noGrp="1"/>
          </p:cNvSpPr>
          <p:nvPr>
            <p:ph type="ftr" sz="quarter" idx="12"/>
          </p:nvPr>
        </p:nvSpPr>
        <p:spPr/>
        <p:txBody>
          <a:bodyPr/>
          <a:lstStyle/>
          <a:p>
            <a:endParaRPr lang="en-US" dirty="0"/>
          </a:p>
        </p:txBody>
      </p:sp>
      <p:sp>
        <p:nvSpPr>
          <p:cNvPr id="7" name="Date Placeholder 6"/>
          <p:cNvSpPr>
            <a:spLocks noGrp="1"/>
          </p:cNvSpPr>
          <p:nvPr>
            <p:ph type="dt" idx="13"/>
          </p:nvPr>
        </p:nvSpPr>
        <p:spPr/>
        <p:txBody>
          <a:bodyPr/>
          <a:lstStyle/>
          <a:p>
            <a:fld id="{D7F13813-88CD-4D87-90A9-3603A8C0C5D8}" type="datetime3">
              <a:rPr lang="en-US" smtClean="0"/>
              <a:pPr/>
              <a:t>4 May 2023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course code and title</a:t>
            </a:r>
            <a:endParaRPr lang="en-US" dirty="0"/>
          </a:p>
        </p:txBody>
      </p:sp>
      <p:sp>
        <p:nvSpPr>
          <p:cNvPr id="5" name="Date Placeholder 4"/>
          <p:cNvSpPr>
            <a:spLocks noGrp="1"/>
          </p:cNvSpPr>
          <p:nvPr>
            <p:ph type="dt" idx="1"/>
          </p:nvPr>
        </p:nvSpPr>
        <p:spPr/>
        <p:txBody>
          <a:bodyPr/>
          <a:lstStyle/>
          <a:p>
            <a:fld id="{A749F016-8C8E-48A0-99AF-FEE73D5D07EF}" type="datetime3">
              <a:rPr lang="en-US" smtClean="0"/>
              <a:pPr/>
              <a:t>4 May 2023</a:t>
            </a:fld>
            <a:endParaRPr lang="en-US" dirty="0"/>
          </a:p>
        </p:txBody>
      </p:sp>
      <p:sp>
        <p:nvSpPr>
          <p:cNvPr id="6" name="Footer Placeholder 5"/>
          <p:cNvSpPr>
            <a:spLocks noGrp="1"/>
          </p:cNvSpPr>
          <p:nvPr>
            <p:ph type="ftr" sz="quarter" idx="4"/>
          </p:nvPr>
        </p:nvSpPr>
        <p:spPr/>
        <p:txBody>
          <a:bodyPr/>
          <a:lstStyle/>
          <a:p>
            <a:endParaRPr lang="en-US" dirty="0"/>
          </a:p>
        </p:txBody>
      </p:sp>
      <p:sp>
        <p:nvSpPr>
          <p:cNvPr id="7" name="Slide Number Placeholder 6"/>
          <p:cNvSpPr>
            <a:spLocks noGrp="1"/>
          </p:cNvSpPr>
          <p:nvPr>
            <p:ph type="sldNum" sz="quarter" idx="5"/>
          </p:nvPr>
        </p:nvSpPr>
        <p:spPr/>
        <p:txBody>
          <a:bodyPr/>
          <a:lstStyle/>
          <a:p>
            <a:fld id="{9D63F061-D961-4825-B0AF-95AF9062A8C9}" type="slidenum">
              <a:rPr lang="en-US" smtClean="0"/>
              <a:pPr/>
              <a:t>4</a:t>
            </a:fld>
            <a:endParaRPr lang="en-US" dirty="0"/>
          </a:p>
        </p:txBody>
      </p:sp>
    </p:spTree>
    <p:extLst>
      <p:ext uri="{BB962C8B-B14F-4D97-AF65-F5344CB8AC3E}">
        <p14:creationId xmlns:p14="http://schemas.microsoft.com/office/powerpoint/2010/main" val="2908139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2272455"/>
            <a:ext cx="11658600" cy="1568027"/>
          </a:xfrm>
        </p:spPr>
        <p:txBody>
          <a:bodyPr/>
          <a:lstStyle/>
          <a:p>
            <a:r>
              <a:rPr lang="en-US"/>
              <a:t>Click to edit Master title style</a:t>
            </a:r>
          </a:p>
        </p:txBody>
      </p:sp>
      <p:sp>
        <p:nvSpPr>
          <p:cNvPr id="3" name="Subtitle 2"/>
          <p:cNvSpPr>
            <a:spLocks noGrp="1"/>
          </p:cNvSpPr>
          <p:nvPr>
            <p:ph type="subTitle" idx="1"/>
          </p:nvPr>
        </p:nvSpPr>
        <p:spPr>
          <a:xfrm>
            <a:off x="2057400" y="4145280"/>
            <a:ext cx="9601200" cy="18694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D671ED9-3420-432D-916A-7D00727D168E}" type="datetime3">
              <a:rPr lang="en-US" smtClean="0"/>
              <a:pPr/>
              <a:t>4 May 2023</a:t>
            </a:fld>
            <a:endParaRPr lang="en-US" dirty="0"/>
          </a:p>
        </p:txBody>
      </p:sp>
      <p:sp>
        <p:nvSpPr>
          <p:cNvPr id="5" name="Footer Placeholder 4"/>
          <p:cNvSpPr>
            <a:spLocks noGrp="1"/>
          </p:cNvSpPr>
          <p:nvPr>
            <p:ph type="ftr" sz="quarter" idx="11"/>
          </p:nvPr>
        </p:nvSpPr>
        <p:spPr/>
        <p:txBody>
          <a:bodyPr/>
          <a:lstStyle/>
          <a:p>
            <a:r>
              <a:rPr lang="en-US" dirty="0"/>
              <a:t>Department of Biotechnology, GIT                            Course Code and Course Title:</a:t>
            </a:r>
          </a:p>
        </p:txBody>
      </p:sp>
      <p:sp>
        <p:nvSpPr>
          <p:cNvPr id="6" name="Slide Number Placeholder 5"/>
          <p:cNvSpPr>
            <a:spLocks noGrp="1"/>
          </p:cNvSpPr>
          <p:nvPr>
            <p:ph type="sldNum" sz="quarter" idx="12"/>
          </p:nvPr>
        </p:nvSpPr>
        <p:spPr/>
        <p:txBody>
          <a:bodyPr/>
          <a:lstStyle/>
          <a:p>
            <a:fld id="{98F4A237-58DC-4CB8-A92A-C7FDFBDB682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55B369-D56D-4D96-837C-DCAF387ED368}" type="datetime3">
              <a:rPr lang="en-US" smtClean="0"/>
              <a:pPr/>
              <a:t>4 May 2023</a:t>
            </a:fld>
            <a:endParaRPr lang="en-US" dirty="0"/>
          </a:p>
        </p:txBody>
      </p:sp>
      <p:sp>
        <p:nvSpPr>
          <p:cNvPr id="5" name="Footer Placeholder 4"/>
          <p:cNvSpPr>
            <a:spLocks noGrp="1"/>
          </p:cNvSpPr>
          <p:nvPr>
            <p:ph type="ftr" sz="quarter" idx="11"/>
          </p:nvPr>
        </p:nvSpPr>
        <p:spPr/>
        <p:txBody>
          <a:bodyPr/>
          <a:lstStyle/>
          <a:p>
            <a:r>
              <a:rPr lang="en-US" dirty="0"/>
              <a:t>Department of Biotechnology, GIT                            Course Code and Course Title:</a:t>
            </a:r>
          </a:p>
        </p:txBody>
      </p:sp>
      <p:sp>
        <p:nvSpPr>
          <p:cNvPr id="6" name="Slide Number Placeholder 5"/>
          <p:cNvSpPr>
            <a:spLocks noGrp="1"/>
          </p:cNvSpPr>
          <p:nvPr>
            <p:ph type="sldNum" sz="quarter" idx="12"/>
          </p:nvPr>
        </p:nvSpPr>
        <p:spPr/>
        <p:txBody>
          <a:bodyPr/>
          <a:lstStyle/>
          <a:p>
            <a:fld id="{98F4A237-58DC-4CB8-A92A-C7FDFBDB682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916150" y="292949"/>
            <a:ext cx="4629150" cy="624162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28700" y="292949"/>
            <a:ext cx="13658850" cy="6241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50C200-281B-4950-84A0-DFEA586A7730}" type="datetime3">
              <a:rPr lang="en-US" smtClean="0"/>
              <a:pPr/>
              <a:t>4 May 2023</a:t>
            </a:fld>
            <a:endParaRPr lang="en-US" dirty="0"/>
          </a:p>
        </p:txBody>
      </p:sp>
      <p:sp>
        <p:nvSpPr>
          <p:cNvPr id="5" name="Footer Placeholder 4"/>
          <p:cNvSpPr>
            <a:spLocks noGrp="1"/>
          </p:cNvSpPr>
          <p:nvPr>
            <p:ph type="ftr" sz="quarter" idx="11"/>
          </p:nvPr>
        </p:nvSpPr>
        <p:spPr/>
        <p:txBody>
          <a:bodyPr/>
          <a:lstStyle/>
          <a:p>
            <a:r>
              <a:rPr lang="en-US" dirty="0"/>
              <a:t>Department of Biotechnology, GIT                            Course Code and Course Title:</a:t>
            </a:r>
          </a:p>
        </p:txBody>
      </p:sp>
      <p:sp>
        <p:nvSpPr>
          <p:cNvPr id="6" name="Slide Number Placeholder 5"/>
          <p:cNvSpPr>
            <a:spLocks noGrp="1"/>
          </p:cNvSpPr>
          <p:nvPr>
            <p:ph type="sldNum" sz="quarter" idx="12"/>
          </p:nvPr>
        </p:nvSpPr>
        <p:spPr/>
        <p:txBody>
          <a:bodyPr/>
          <a:lstStyle/>
          <a:p>
            <a:fld id="{98F4A237-58DC-4CB8-A92A-C7FDFBDB682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FE0C3C-FD7C-4B20-8F50-16D7BA2098D3}" type="datetime3">
              <a:rPr lang="en-US" smtClean="0"/>
              <a:pPr/>
              <a:t>4 May 2023</a:t>
            </a:fld>
            <a:endParaRPr lang="en-US" dirty="0"/>
          </a:p>
        </p:txBody>
      </p:sp>
      <p:sp>
        <p:nvSpPr>
          <p:cNvPr id="5" name="Footer Placeholder 4"/>
          <p:cNvSpPr>
            <a:spLocks noGrp="1"/>
          </p:cNvSpPr>
          <p:nvPr>
            <p:ph type="ftr" sz="quarter" idx="11"/>
          </p:nvPr>
        </p:nvSpPr>
        <p:spPr/>
        <p:txBody>
          <a:bodyPr/>
          <a:lstStyle/>
          <a:p>
            <a:r>
              <a:rPr lang="en-US" dirty="0"/>
              <a:t>Department of Biotechnology, GIT                            Course Code and Course Title:</a:t>
            </a:r>
          </a:p>
        </p:txBody>
      </p:sp>
      <p:sp>
        <p:nvSpPr>
          <p:cNvPr id="6" name="Slide Number Placeholder 5"/>
          <p:cNvSpPr>
            <a:spLocks noGrp="1"/>
          </p:cNvSpPr>
          <p:nvPr>
            <p:ph type="sldNum" sz="quarter" idx="12"/>
          </p:nvPr>
        </p:nvSpPr>
        <p:spPr/>
        <p:txBody>
          <a:bodyPr/>
          <a:lstStyle/>
          <a:p>
            <a:fld id="{98F4A237-58DC-4CB8-A92A-C7FDFBDB682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4700695"/>
            <a:ext cx="11658600" cy="145288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83470" y="3100495"/>
            <a:ext cx="11658600" cy="160019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424960-B1D0-4F73-8504-B0B75E01DF22}" type="datetime3">
              <a:rPr lang="en-US" smtClean="0"/>
              <a:pPr/>
              <a:t>4 May 2023</a:t>
            </a:fld>
            <a:endParaRPr lang="en-US" dirty="0"/>
          </a:p>
        </p:txBody>
      </p:sp>
      <p:sp>
        <p:nvSpPr>
          <p:cNvPr id="5" name="Footer Placeholder 4"/>
          <p:cNvSpPr>
            <a:spLocks noGrp="1"/>
          </p:cNvSpPr>
          <p:nvPr>
            <p:ph type="ftr" sz="quarter" idx="11"/>
          </p:nvPr>
        </p:nvSpPr>
        <p:spPr/>
        <p:txBody>
          <a:bodyPr/>
          <a:lstStyle/>
          <a:p>
            <a:r>
              <a:rPr lang="en-US" dirty="0"/>
              <a:t>Department of Biotechnology, GIT                            Course Code and Course Title:</a:t>
            </a:r>
          </a:p>
        </p:txBody>
      </p:sp>
      <p:sp>
        <p:nvSpPr>
          <p:cNvPr id="6" name="Slide Number Placeholder 5"/>
          <p:cNvSpPr>
            <a:spLocks noGrp="1"/>
          </p:cNvSpPr>
          <p:nvPr>
            <p:ph type="sldNum" sz="quarter" idx="12"/>
          </p:nvPr>
        </p:nvSpPr>
        <p:spPr/>
        <p:txBody>
          <a:bodyPr/>
          <a:lstStyle/>
          <a:p>
            <a:fld id="{98F4A237-58DC-4CB8-A92A-C7FDFBDB682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28700" y="1706882"/>
            <a:ext cx="9144000" cy="48276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401300" y="1706882"/>
            <a:ext cx="9144000" cy="48276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FD193B-D98F-4042-A927-DB71B29934ED}" type="datetime3">
              <a:rPr lang="en-US" smtClean="0"/>
              <a:pPr/>
              <a:t>4 May 2023</a:t>
            </a:fld>
            <a:endParaRPr lang="en-US" dirty="0"/>
          </a:p>
        </p:txBody>
      </p:sp>
      <p:sp>
        <p:nvSpPr>
          <p:cNvPr id="6" name="Footer Placeholder 5"/>
          <p:cNvSpPr>
            <a:spLocks noGrp="1"/>
          </p:cNvSpPr>
          <p:nvPr>
            <p:ph type="ftr" sz="quarter" idx="11"/>
          </p:nvPr>
        </p:nvSpPr>
        <p:spPr/>
        <p:txBody>
          <a:bodyPr/>
          <a:lstStyle/>
          <a:p>
            <a:r>
              <a:rPr lang="en-US" dirty="0"/>
              <a:t>Department of Biotechnology, GIT                            Course Code and Course Title:</a:t>
            </a:r>
          </a:p>
        </p:txBody>
      </p:sp>
      <p:sp>
        <p:nvSpPr>
          <p:cNvPr id="7" name="Slide Number Placeholder 6"/>
          <p:cNvSpPr>
            <a:spLocks noGrp="1"/>
          </p:cNvSpPr>
          <p:nvPr>
            <p:ph type="sldNum" sz="quarter" idx="12"/>
          </p:nvPr>
        </p:nvSpPr>
        <p:spPr/>
        <p:txBody>
          <a:bodyPr/>
          <a:lstStyle/>
          <a:p>
            <a:fld id="{98F4A237-58DC-4CB8-A92A-C7FDFBDB682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292947"/>
            <a:ext cx="12344400" cy="1219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85800" y="1637454"/>
            <a:ext cx="6060282" cy="6824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319867"/>
            <a:ext cx="6060282" cy="421470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967539" y="1637454"/>
            <a:ext cx="6062663" cy="6824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967539" y="2319867"/>
            <a:ext cx="6062663" cy="421470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73538C-080B-4AD0-AA0A-5EAD02140B1F}" type="datetime3">
              <a:rPr lang="en-US" smtClean="0"/>
              <a:pPr/>
              <a:t>4 May 2023</a:t>
            </a:fld>
            <a:endParaRPr lang="en-US" dirty="0"/>
          </a:p>
        </p:txBody>
      </p:sp>
      <p:sp>
        <p:nvSpPr>
          <p:cNvPr id="8" name="Footer Placeholder 7"/>
          <p:cNvSpPr>
            <a:spLocks noGrp="1"/>
          </p:cNvSpPr>
          <p:nvPr>
            <p:ph type="ftr" sz="quarter" idx="11"/>
          </p:nvPr>
        </p:nvSpPr>
        <p:spPr/>
        <p:txBody>
          <a:bodyPr/>
          <a:lstStyle/>
          <a:p>
            <a:r>
              <a:rPr lang="en-US" dirty="0"/>
              <a:t>Department of Biotechnology, GIT                            Course Code and Course Title:</a:t>
            </a:r>
          </a:p>
        </p:txBody>
      </p:sp>
      <p:sp>
        <p:nvSpPr>
          <p:cNvPr id="9" name="Slide Number Placeholder 8"/>
          <p:cNvSpPr>
            <a:spLocks noGrp="1"/>
          </p:cNvSpPr>
          <p:nvPr>
            <p:ph type="sldNum" sz="quarter" idx="12"/>
          </p:nvPr>
        </p:nvSpPr>
        <p:spPr/>
        <p:txBody>
          <a:bodyPr/>
          <a:lstStyle/>
          <a:p>
            <a:fld id="{98F4A237-58DC-4CB8-A92A-C7FDFBDB682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E3C8952-3B03-4F47-B878-50EFF067D9FF}" type="datetime3">
              <a:rPr lang="en-US" smtClean="0"/>
              <a:pPr/>
              <a:t>4 May 2023</a:t>
            </a:fld>
            <a:endParaRPr lang="en-US" dirty="0"/>
          </a:p>
        </p:txBody>
      </p:sp>
      <p:sp>
        <p:nvSpPr>
          <p:cNvPr id="4" name="Footer Placeholder 3"/>
          <p:cNvSpPr>
            <a:spLocks noGrp="1"/>
          </p:cNvSpPr>
          <p:nvPr>
            <p:ph type="ftr" sz="quarter" idx="11"/>
          </p:nvPr>
        </p:nvSpPr>
        <p:spPr/>
        <p:txBody>
          <a:bodyPr/>
          <a:lstStyle/>
          <a:p>
            <a:r>
              <a:rPr lang="en-US" dirty="0"/>
              <a:t>Department of Biotechnology, GIT                            Course Code and Course Title:</a:t>
            </a:r>
          </a:p>
        </p:txBody>
      </p:sp>
      <p:sp>
        <p:nvSpPr>
          <p:cNvPr id="5" name="Slide Number Placeholder 4"/>
          <p:cNvSpPr>
            <a:spLocks noGrp="1"/>
          </p:cNvSpPr>
          <p:nvPr>
            <p:ph type="sldNum" sz="quarter" idx="12"/>
          </p:nvPr>
        </p:nvSpPr>
        <p:spPr/>
        <p:txBody>
          <a:bodyPr/>
          <a:lstStyle/>
          <a:p>
            <a:fld id="{98F4A237-58DC-4CB8-A92A-C7FDFBDB682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FFE4D9-F708-4D85-BD61-4EF74574C410}" type="datetime3">
              <a:rPr lang="en-US" smtClean="0"/>
              <a:pPr/>
              <a:t>4 May 2023</a:t>
            </a:fld>
            <a:endParaRPr lang="en-US" dirty="0"/>
          </a:p>
        </p:txBody>
      </p:sp>
      <p:sp>
        <p:nvSpPr>
          <p:cNvPr id="3" name="Footer Placeholder 2"/>
          <p:cNvSpPr>
            <a:spLocks noGrp="1"/>
          </p:cNvSpPr>
          <p:nvPr>
            <p:ph type="ftr" sz="quarter" idx="11"/>
          </p:nvPr>
        </p:nvSpPr>
        <p:spPr/>
        <p:txBody>
          <a:bodyPr/>
          <a:lstStyle/>
          <a:p>
            <a:r>
              <a:rPr lang="en-US" dirty="0"/>
              <a:t>Department of Biotechnology, GIT                            Course Code and Course Title:</a:t>
            </a:r>
          </a:p>
        </p:txBody>
      </p:sp>
      <p:sp>
        <p:nvSpPr>
          <p:cNvPr id="4" name="Slide Number Placeholder 3"/>
          <p:cNvSpPr>
            <a:spLocks noGrp="1"/>
          </p:cNvSpPr>
          <p:nvPr>
            <p:ph type="sldNum" sz="quarter" idx="12"/>
          </p:nvPr>
        </p:nvSpPr>
        <p:spPr/>
        <p:txBody>
          <a:bodyPr/>
          <a:lstStyle/>
          <a:p>
            <a:fld id="{98F4A237-58DC-4CB8-A92A-C7FDFBDB682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291253"/>
            <a:ext cx="4512470" cy="123952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362576" y="291255"/>
            <a:ext cx="7667625" cy="624332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1" y="1530775"/>
            <a:ext cx="4512470" cy="500380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33DD24-22ED-4B54-A160-A7A1ED79013A}" type="datetime3">
              <a:rPr lang="en-US" smtClean="0"/>
              <a:pPr/>
              <a:t>4 May 2023</a:t>
            </a:fld>
            <a:endParaRPr lang="en-US" dirty="0"/>
          </a:p>
        </p:txBody>
      </p:sp>
      <p:sp>
        <p:nvSpPr>
          <p:cNvPr id="6" name="Footer Placeholder 5"/>
          <p:cNvSpPr>
            <a:spLocks noGrp="1"/>
          </p:cNvSpPr>
          <p:nvPr>
            <p:ph type="ftr" sz="quarter" idx="11"/>
          </p:nvPr>
        </p:nvSpPr>
        <p:spPr/>
        <p:txBody>
          <a:bodyPr/>
          <a:lstStyle/>
          <a:p>
            <a:r>
              <a:rPr lang="en-US" dirty="0"/>
              <a:t>Department of Biotechnology, GIT                            Course Code and Course Title:</a:t>
            </a:r>
          </a:p>
        </p:txBody>
      </p:sp>
      <p:sp>
        <p:nvSpPr>
          <p:cNvPr id="7" name="Slide Number Placeholder 6"/>
          <p:cNvSpPr>
            <a:spLocks noGrp="1"/>
          </p:cNvSpPr>
          <p:nvPr>
            <p:ph type="sldNum" sz="quarter" idx="12"/>
          </p:nvPr>
        </p:nvSpPr>
        <p:spPr/>
        <p:txBody>
          <a:bodyPr/>
          <a:lstStyle/>
          <a:p>
            <a:fld id="{98F4A237-58DC-4CB8-A92A-C7FDFBDB682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5120640"/>
            <a:ext cx="8229600" cy="604521"/>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688432" y="653627"/>
            <a:ext cx="8229600" cy="43891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688432" y="5725161"/>
            <a:ext cx="8229600" cy="8585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36A1ED-2C04-47E9-A745-2051B25E5AD0}" type="datetime3">
              <a:rPr lang="en-US" smtClean="0"/>
              <a:pPr/>
              <a:t>4 May 2023</a:t>
            </a:fld>
            <a:endParaRPr lang="en-US" dirty="0"/>
          </a:p>
        </p:txBody>
      </p:sp>
      <p:sp>
        <p:nvSpPr>
          <p:cNvPr id="6" name="Footer Placeholder 5"/>
          <p:cNvSpPr>
            <a:spLocks noGrp="1"/>
          </p:cNvSpPr>
          <p:nvPr>
            <p:ph type="ftr" sz="quarter" idx="11"/>
          </p:nvPr>
        </p:nvSpPr>
        <p:spPr/>
        <p:txBody>
          <a:bodyPr/>
          <a:lstStyle/>
          <a:p>
            <a:r>
              <a:rPr lang="en-US" dirty="0"/>
              <a:t>Department of Biotechnology, GIT                            Course Code and Course Title:</a:t>
            </a:r>
          </a:p>
        </p:txBody>
      </p:sp>
      <p:sp>
        <p:nvSpPr>
          <p:cNvPr id="7" name="Slide Number Placeholder 6"/>
          <p:cNvSpPr>
            <a:spLocks noGrp="1"/>
          </p:cNvSpPr>
          <p:nvPr>
            <p:ph type="sldNum" sz="quarter" idx="12"/>
          </p:nvPr>
        </p:nvSpPr>
        <p:spPr/>
        <p:txBody>
          <a:bodyPr/>
          <a:lstStyle/>
          <a:p>
            <a:fld id="{98F4A237-58DC-4CB8-A92A-C7FDFBDB682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292947"/>
            <a:ext cx="12344400" cy="12192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1706882"/>
            <a:ext cx="12344400" cy="48276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85800" y="6780108"/>
            <a:ext cx="3200400" cy="389467"/>
          </a:xfrm>
          <a:prstGeom prst="rect">
            <a:avLst/>
          </a:prstGeom>
        </p:spPr>
        <p:txBody>
          <a:bodyPr vert="horz" lIns="91440" tIns="45720" rIns="91440" bIns="45720" rtlCol="0" anchor="ctr"/>
          <a:lstStyle>
            <a:lvl1pPr algn="l">
              <a:defRPr sz="1200">
                <a:solidFill>
                  <a:schemeClr val="tx1">
                    <a:tint val="75000"/>
                  </a:schemeClr>
                </a:solidFill>
              </a:defRPr>
            </a:lvl1pPr>
          </a:lstStyle>
          <a:p>
            <a:fld id="{D8D8BE38-9E58-4576-9236-88D03F1AFB02}" type="datetime3">
              <a:rPr lang="en-US" smtClean="0"/>
              <a:pPr/>
              <a:t>4 May 2023</a:t>
            </a:fld>
            <a:endParaRPr lang="en-US" dirty="0"/>
          </a:p>
        </p:txBody>
      </p:sp>
      <p:sp>
        <p:nvSpPr>
          <p:cNvPr id="5" name="Footer Placeholder 4"/>
          <p:cNvSpPr>
            <a:spLocks noGrp="1"/>
          </p:cNvSpPr>
          <p:nvPr>
            <p:ph type="ftr" sz="quarter" idx="3"/>
          </p:nvPr>
        </p:nvSpPr>
        <p:spPr>
          <a:xfrm>
            <a:off x="4686300" y="6780108"/>
            <a:ext cx="4343400" cy="38946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Department of Biotechnology, GIT                            Course Code and Course Title:</a:t>
            </a:r>
          </a:p>
        </p:txBody>
      </p:sp>
      <p:sp>
        <p:nvSpPr>
          <p:cNvPr id="6" name="Slide Number Placeholder 5"/>
          <p:cNvSpPr>
            <a:spLocks noGrp="1"/>
          </p:cNvSpPr>
          <p:nvPr>
            <p:ph type="sldNum" sz="quarter" idx="4"/>
          </p:nvPr>
        </p:nvSpPr>
        <p:spPr>
          <a:xfrm>
            <a:off x="9829800" y="6780108"/>
            <a:ext cx="3200400" cy="389467"/>
          </a:xfrm>
          <a:prstGeom prst="rect">
            <a:avLst/>
          </a:prstGeom>
        </p:spPr>
        <p:txBody>
          <a:bodyPr vert="horz" lIns="91440" tIns="45720" rIns="91440" bIns="45720" rtlCol="0" anchor="ctr"/>
          <a:lstStyle>
            <a:lvl1pPr algn="r">
              <a:defRPr sz="1200">
                <a:solidFill>
                  <a:schemeClr val="tx1">
                    <a:tint val="75000"/>
                  </a:schemeClr>
                </a:solidFill>
              </a:defRPr>
            </a:lvl1pPr>
          </a:lstStyle>
          <a:p>
            <a:fld id="{98F4A237-58DC-4CB8-A92A-C7FDFBDB682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209800"/>
            <a:ext cx="11658600" cy="1156545"/>
          </a:xfrm>
        </p:spPr>
        <p:txBody>
          <a:bodyPr>
            <a:noAutofit/>
          </a:bodyPr>
          <a:lstStyle/>
          <a:p>
            <a:pPr algn="l"/>
            <a:br>
              <a:rPr lang="en-US" sz="3200" dirty="0"/>
            </a:br>
            <a:endParaRPr lang="en-US" sz="3200" dirty="0"/>
          </a:p>
        </p:txBody>
      </p:sp>
      <p:sp>
        <p:nvSpPr>
          <p:cNvPr id="5" name="Slide Number Placeholder 4"/>
          <p:cNvSpPr>
            <a:spLocks noGrp="1"/>
          </p:cNvSpPr>
          <p:nvPr>
            <p:ph type="sldNum" sz="quarter" idx="12"/>
          </p:nvPr>
        </p:nvSpPr>
        <p:spPr/>
        <p:txBody>
          <a:bodyPr/>
          <a:lstStyle/>
          <a:p>
            <a:fld id="{98F4A237-58DC-4CB8-A92A-C7FDFBDB682E}" type="slidenum">
              <a:rPr lang="en-US" smtClean="0"/>
              <a:pPr/>
              <a:t>1</a:t>
            </a:fld>
            <a:endParaRPr lang="en-US" dirty="0"/>
          </a:p>
        </p:txBody>
      </p:sp>
      <p:sp>
        <p:nvSpPr>
          <p:cNvPr id="6" name="Footer Placeholder 5"/>
          <p:cNvSpPr>
            <a:spLocks noGrp="1"/>
          </p:cNvSpPr>
          <p:nvPr>
            <p:ph type="ftr" sz="quarter" idx="11"/>
          </p:nvPr>
        </p:nvSpPr>
        <p:spPr>
          <a:xfrm>
            <a:off x="3048000" y="6780108"/>
            <a:ext cx="9296400" cy="389467"/>
          </a:xfrm>
        </p:spPr>
        <p:txBody>
          <a:bodyPr/>
          <a:lstStyle/>
          <a:p>
            <a:endParaRPr lang="en-US" dirty="0"/>
          </a:p>
          <a:p>
            <a:endParaRPr lang="en-US" dirty="0"/>
          </a:p>
        </p:txBody>
      </p:sp>
      <p:sp>
        <p:nvSpPr>
          <p:cNvPr id="7" name="Title 1"/>
          <p:cNvSpPr txBox="1">
            <a:spLocks/>
          </p:cNvSpPr>
          <p:nvPr/>
        </p:nvSpPr>
        <p:spPr>
          <a:xfrm>
            <a:off x="1066800" y="2209800"/>
            <a:ext cx="11658600" cy="115654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br>
              <a:rPr lang="en-US" sz="3200"/>
            </a:br>
            <a:endParaRPr lang="en-US" sz="3200" dirty="0"/>
          </a:p>
        </p:txBody>
      </p:sp>
      <p:sp>
        <p:nvSpPr>
          <p:cNvPr id="8" name="Subtitle 2"/>
          <p:cNvSpPr txBox="1">
            <a:spLocks/>
          </p:cNvSpPr>
          <p:nvPr/>
        </p:nvSpPr>
        <p:spPr>
          <a:xfrm>
            <a:off x="3048000" y="1828800"/>
            <a:ext cx="7620000" cy="41148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sz="2000" b="1" dirty="0">
              <a:solidFill>
                <a:schemeClr val="tx1"/>
              </a:solidFill>
              <a:latin typeface="Times New Roman" panose="02020603050405020304" pitchFamily="18" charset="0"/>
              <a:cs typeface="Times New Roman" panose="02020603050405020304" pitchFamily="18" charset="0"/>
            </a:endParaRPr>
          </a:p>
          <a:p>
            <a:r>
              <a:rPr lang="en-US" sz="2400" dirty="0">
                <a:solidFill>
                  <a:srgbClr val="222222"/>
                </a:solidFill>
                <a:latin typeface="Times New Roman" panose="02020603050405020304" pitchFamily="18" charset="0"/>
                <a:cs typeface="Times New Roman" panose="02020603050405020304" pitchFamily="18" charset="0"/>
              </a:rPr>
              <a:t>"Project Review” </a:t>
            </a:r>
          </a:p>
          <a:p>
            <a:r>
              <a:rPr lang="en-US" sz="2400" dirty="0">
                <a:solidFill>
                  <a:srgbClr val="222222"/>
                </a:solidFill>
                <a:latin typeface="Times New Roman" panose="02020603050405020304" pitchFamily="18" charset="0"/>
                <a:cs typeface="Times New Roman" panose="02020603050405020304" pitchFamily="18" charset="0"/>
              </a:rPr>
              <a:t>for E-4 2017 Admitted Batch</a:t>
            </a:r>
          </a:p>
          <a:p>
            <a:endParaRPr lang="en-US" sz="1200" i="1" u="sng" dirty="0">
              <a:solidFill>
                <a:srgbClr val="222222"/>
              </a:solidFill>
              <a:latin typeface="Times New Roman" panose="02020603050405020304" pitchFamily="18" charset="0"/>
              <a:cs typeface="Times New Roman" panose="02020603050405020304" pitchFamily="18" charset="0"/>
            </a:endParaRPr>
          </a:p>
          <a:p>
            <a:r>
              <a:rPr lang="en-US" sz="1800" b="1" i="1" dirty="0">
                <a:solidFill>
                  <a:schemeClr val="tx1"/>
                </a:solidFill>
                <a:latin typeface="Times New Roman" panose="02020603050405020304" pitchFamily="18" charset="0"/>
                <a:cs typeface="Times New Roman" panose="02020603050405020304" pitchFamily="18" charset="0"/>
              </a:rPr>
              <a:t>Submitted as part of Major Project </a:t>
            </a:r>
          </a:p>
          <a:p>
            <a:r>
              <a:rPr lang="en-US" sz="1400" dirty="0">
                <a:solidFill>
                  <a:schemeClr val="tx1"/>
                </a:solidFill>
                <a:latin typeface="Times New Roman" panose="02020603050405020304" pitchFamily="18" charset="0"/>
                <a:cs typeface="Times New Roman" panose="02020603050405020304" pitchFamily="18" charset="0"/>
              </a:rPr>
              <a:t>by</a:t>
            </a:r>
          </a:p>
          <a:p>
            <a:r>
              <a:rPr lang="en-US" sz="2000" b="1" dirty="0">
                <a:solidFill>
                  <a:schemeClr val="tx1"/>
                </a:solidFill>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A </a:t>
            </a:r>
            <a:r>
              <a:rPr lang="en-US" sz="1600" dirty="0" err="1">
                <a:solidFill>
                  <a:schemeClr val="tx1"/>
                </a:solidFill>
                <a:latin typeface="Times New Roman" panose="02020603050405020304" pitchFamily="18" charset="0"/>
                <a:cs typeface="Times New Roman" panose="02020603050405020304" pitchFamily="18" charset="0"/>
              </a:rPr>
              <a:t>Sankara</a:t>
            </a:r>
            <a:r>
              <a:rPr lang="en-US" sz="1600" dirty="0">
                <a:solidFill>
                  <a:schemeClr val="tx1"/>
                </a:solidFill>
                <a:latin typeface="Times New Roman" panose="02020603050405020304" pitchFamily="18" charset="0"/>
                <a:cs typeface="Times New Roman" panose="02020603050405020304" pitchFamily="18" charset="0"/>
              </a:rPr>
              <a:t> Rao (S170128)</a:t>
            </a:r>
          </a:p>
          <a:p>
            <a:r>
              <a:rPr lang="en-US" sz="1600" dirty="0">
                <a:solidFill>
                  <a:schemeClr val="tx1"/>
                </a:solidFill>
                <a:latin typeface="Times New Roman" panose="02020603050405020304" pitchFamily="18" charset="0"/>
                <a:cs typeface="Times New Roman" panose="02020603050405020304" pitchFamily="18" charset="0"/>
              </a:rPr>
              <a:t>N V S </a:t>
            </a:r>
            <a:r>
              <a:rPr lang="en-US" sz="1600" dirty="0" err="1">
                <a:solidFill>
                  <a:schemeClr val="tx1"/>
                </a:solidFill>
                <a:latin typeface="Times New Roman" panose="02020603050405020304" pitchFamily="18" charset="0"/>
                <a:cs typeface="Times New Roman" panose="02020603050405020304" pitchFamily="18" charset="0"/>
              </a:rPr>
              <a:t>S</a:t>
            </a:r>
            <a:r>
              <a:rPr lang="en-US" sz="1600" dirty="0">
                <a:solidFill>
                  <a:schemeClr val="tx1"/>
                </a:solidFill>
                <a:latin typeface="Times New Roman" panose="02020603050405020304" pitchFamily="18" charset="0"/>
                <a:cs typeface="Times New Roman" panose="02020603050405020304" pitchFamily="18" charset="0"/>
              </a:rPr>
              <a:t> Akhil Varma (S170166) </a:t>
            </a:r>
          </a:p>
          <a:p>
            <a:r>
              <a:rPr lang="en-US" sz="1600" dirty="0">
                <a:solidFill>
                  <a:schemeClr val="tx1"/>
                </a:solidFill>
                <a:latin typeface="Times New Roman" panose="02020603050405020304" pitchFamily="18" charset="0"/>
                <a:cs typeface="Times New Roman" panose="02020603050405020304" pitchFamily="18" charset="0"/>
              </a:rPr>
              <a:t>K </a:t>
            </a:r>
            <a:r>
              <a:rPr lang="en-US" sz="1600" dirty="0" err="1">
                <a:solidFill>
                  <a:schemeClr val="tx1"/>
                </a:solidFill>
                <a:latin typeface="Times New Roman" panose="02020603050405020304" pitchFamily="18" charset="0"/>
                <a:cs typeface="Times New Roman" panose="02020603050405020304" pitchFamily="18" charset="0"/>
              </a:rPr>
              <a:t>Sasi</a:t>
            </a:r>
            <a:r>
              <a:rPr lang="en-US" sz="1600" dirty="0">
                <a:solidFill>
                  <a:schemeClr val="tx1"/>
                </a:solidFill>
                <a:latin typeface="Times New Roman" panose="02020603050405020304" pitchFamily="18" charset="0"/>
                <a:cs typeface="Times New Roman" panose="02020603050405020304" pitchFamily="18" charset="0"/>
              </a:rPr>
              <a:t> Priyanka (S170428)</a:t>
            </a:r>
          </a:p>
          <a:p>
            <a:endParaRPr lang="en-US" sz="1600" b="1" dirty="0">
              <a:solidFill>
                <a:schemeClr val="tx1"/>
              </a:solidFill>
              <a:latin typeface="Times New Roman" panose="02020603050405020304" pitchFamily="18" charset="0"/>
              <a:cs typeface="Times New Roman" panose="02020603050405020304" pitchFamily="18" charset="0"/>
            </a:endParaRPr>
          </a:p>
          <a:p>
            <a:r>
              <a:rPr lang="en-US" sz="1400" dirty="0">
                <a:solidFill>
                  <a:srgbClr val="202124"/>
                </a:solidFill>
                <a:latin typeface="Times New Roman" panose="02020603050405020304" pitchFamily="18" charset="0"/>
                <a:cs typeface="Times New Roman" panose="02020603050405020304" pitchFamily="18" charset="0"/>
              </a:rPr>
              <a:t>Under the Supervision of:</a:t>
            </a:r>
          </a:p>
          <a:p>
            <a:r>
              <a:rPr lang="en-US" sz="2000" b="1" dirty="0">
                <a:solidFill>
                  <a:schemeClr val="tx1"/>
                </a:solidFill>
                <a:latin typeface="Times New Roman" panose="02020603050405020304" pitchFamily="18" charset="0"/>
                <a:cs typeface="Times New Roman" panose="02020603050405020304" pitchFamily="18" charset="0"/>
              </a:rPr>
              <a:t>Ch Lakshmi </a:t>
            </a:r>
            <a:r>
              <a:rPr lang="en-US" sz="2000" b="1" dirty="0" err="1">
                <a:solidFill>
                  <a:schemeClr val="tx1"/>
                </a:solidFill>
                <a:latin typeface="Times New Roman" panose="02020603050405020304" pitchFamily="18" charset="0"/>
                <a:cs typeface="Times New Roman" panose="02020603050405020304" pitchFamily="18" charset="0"/>
              </a:rPr>
              <a:t>Bala</a:t>
            </a:r>
            <a:endParaRPr lang="en-US" sz="1800" dirty="0">
              <a:solidFill>
                <a:schemeClr val="tx1"/>
              </a:solidFill>
              <a:latin typeface="Times New Roman" panose="02020603050405020304" pitchFamily="18" charset="0"/>
              <a:cs typeface="Times New Roman" panose="02020603050405020304" pitchFamily="18" charset="0"/>
            </a:endParaRPr>
          </a:p>
          <a:p>
            <a:endParaRPr lang="en-US" sz="2000" b="1" dirty="0">
              <a:solidFill>
                <a:schemeClr val="tx1"/>
              </a:solidFill>
              <a:latin typeface="Times New Roman" panose="02020603050405020304" pitchFamily="18" charset="0"/>
              <a:cs typeface="Times New Roman" panose="02020603050405020304" pitchFamily="18" charset="0"/>
            </a:endParaRPr>
          </a:p>
          <a:p>
            <a:endParaRPr lang="en-US" sz="2000" b="1"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rPr>
              <a:t>Department of Computer Science and Engineering</a:t>
            </a:r>
          </a:p>
          <a:p>
            <a:r>
              <a:rPr lang="en-US" sz="1200" dirty="0">
                <a:solidFill>
                  <a:schemeClr val="tx1"/>
                </a:solidFill>
                <a:latin typeface="Times New Roman" panose="02020603050405020304" pitchFamily="18" charset="0"/>
                <a:cs typeface="Times New Roman" panose="02020603050405020304" pitchFamily="18" charset="0"/>
              </a:rPr>
              <a:t>Rajiv Gandhi University of Knowledge Technologies</a:t>
            </a:r>
          </a:p>
          <a:p>
            <a:r>
              <a:rPr lang="en-US" sz="1200" dirty="0">
                <a:solidFill>
                  <a:schemeClr val="tx1"/>
                </a:solidFill>
                <a:latin typeface="Times New Roman" panose="02020603050405020304" pitchFamily="18" charset="0"/>
                <a:cs typeface="Times New Roman" panose="02020603050405020304" pitchFamily="18" charset="0"/>
              </a:rPr>
              <a:t>Srikakulam – 532402</a:t>
            </a:r>
            <a:endParaRPr lang="en-US" sz="1600" dirty="0">
              <a:solidFill>
                <a:schemeClr val="tx1"/>
              </a:solidFill>
              <a:latin typeface="Times New Roman" panose="02020603050405020304" pitchFamily="18" charset="0"/>
              <a:cs typeface="Times New Roman" panose="02020603050405020304" pitchFamily="18" charset="0"/>
            </a:endParaRPr>
          </a:p>
          <a:p>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9" name="Slide Number Placeholder 4"/>
          <p:cNvSpPr txBox="1">
            <a:spLocks/>
          </p:cNvSpPr>
          <p:nvPr/>
        </p:nvSpPr>
        <p:spPr>
          <a:xfrm>
            <a:off x="9829800" y="6780108"/>
            <a:ext cx="3200400" cy="38946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8F4A237-58DC-4CB8-A92A-C7FDFBDB682E}" type="slidenum">
              <a:rPr lang="en-US" smtClean="0"/>
              <a:pPr/>
              <a:t>1</a:t>
            </a:fld>
            <a:endParaRPr lang="en-US" dirty="0"/>
          </a:p>
        </p:txBody>
      </p:sp>
      <p:sp>
        <p:nvSpPr>
          <p:cNvPr id="10" name="Footer Placeholder 5"/>
          <p:cNvSpPr txBox="1">
            <a:spLocks/>
          </p:cNvSpPr>
          <p:nvPr/>
        </p:nvSpPr>
        <p:spPr>
          <a:xfrm>
            <a:off x="3048000" y="6780108"/>
            <a:ext cx="9296400" cy="38946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a:p>
            <a:endParaRPr lang="en-US" dirty="0"/>
          </a:p>
        </p:txBody>
      </p:sp>
      <p:pic>
        <p:nvPicPr>
          <p:cNvPr id="11" name="Picture 2" descr="RGUK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61087" y="297299"/>
            <a:ext cx="1393825" cy="17220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BFE77-2636-4650-A2B0-8F669CF820E9}"/>
              </a:ext>
            </a:extLst>
          </p:cNvPr>
          <p:cNvSpPr>
            <a:spLocks noGrp="1"/>
          </p:cNvSpPr>
          <p:nvPr>
            <p:ph type="title"/>
          </p:nvPr>
        </p:nvSpPr>
        <p:spPr>
          <a:xfrm>
            <a:off x="685800" y="292947"/>
            <a:ext cx="11582400" cy="1219200"/>
          </a:xfrm>
        </p:spPr>
        <p:txBody>
          <a:bodyPr>
            <a:normAutofit/>
          </a:bodyPr>
          <a:lstStyle/>
          <a:p>
            <a:r>
              <a:rPr lang="en-US" sz="3400" b="1" dirty="0">
                <a:latin typeface="Times New Roman" panose="02020603050405020304" pitchFamily="18" charset="0"/>
                <a:cs typeface="Times New Roman" panose="02020603050405020304" pitchFamily="18" charset="0"/>
              </a:rPr>
              <a:t>LIMITATIONS</a:t>
            </a:r>
            <a:endParaRPr lang="en-IN" sz="3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318899D-380D-4F6F-9585-B2A52913FBB2}"/>
              </a:ext>
            </a:extLst>
          </p:cNvPr>
          <p:cNvSpPr>
            <a:spLocks noGrp="1"/>
          </p:cNvSpPr>
          <p:nvPr>
            <p:ph idx="1"/>
          </p:nvPr>
        </p:nvSpPr>
        <p:spPr>
          <a:xfrm>
            <a:off x="762000" y="1905000"/>
            <a:ext cx="12344400" cy="4800600"/>
          </a:xfrm>
        </p:spPr>
        <p:txBody>
          <a:bodyPr>
            <a:normAutofit fontScale="25000" lnSpcReduction="20000"/>
          </a:bodyPr>
          <a:lstStyle/>
          <a:p>
            <a:pPr algn="l">
              <a:buFont typeface="Courier New" panose="02070309020205020404" pitchFamily="49" charset="0"/>
              <a:buChar char="o"/>
            </a:pPr>
            <a:r>
              <a:rPr lang="en-US" sz="9600" i="0" dirty="0">
                <a:solidFill>
                  <a:schemeClr val="bg2">
                    <a:lumMod val="10000"/>
                  </a:schemeClr>
                </a:solidFill>
                <a:effectLst/>
                <a:latin typeface="Times New Roman" panose="02020603050405020304" pitchFamily="18" charset="0"/>
                <a:cs typeface="Times New Roman" panose="02020603050405020304" pitchFamily="18" charset="0"/>
              </a:rPr>
              <a:t>Apart from the well-established challenges that language-use poses (e.g., ambiguity, sarcasm), two factors in the event add further linguistic complexity, namely that of actor role and associated context. In contrast to tasks where adequate information is provided in the text of a single message alone, to completely map a cyberbullying event and pinpoint bully and victim implies some understanding of the dynamics between the involved actors and the concurrent textual interpretation.</a:t>
            </a:r>
          </a:p>
          <a:p>
            <a:pPr algn="l">
              <a:buFont typeface="Courier New" panose="02070309020205020404" pitchFamily="49" charset="0"/>
              <a:buChar char="o"/>
            </a:pPr>
            <a:r>
              <a:rPr lang="en-US" sz="9600" dirty="0">
                <a:solidFill>
                  <a:schemeClr val="bg2">
                    <a:lumMod val="10000"/>
                  </a:schemeClr>
                </a:solidFill>
                <a:latin typeface="Times New Roman" panose="02020603050405020304" pitchFamily="18" charset="0"/>
                <a:cs typeface="Times New Roman" panose="02020603050405020304" pitchFamily="18" charset="0"/>
              </a:rPr>
              <a:t>We can not determine whether it is bully or not by a single thread on social media,</a:t>
            </a:r>
            <a:r>
              <a:rPr lang="en-IN" sz="9600" dirty="0">
                <a:solidFill>
                  <a:schemeClr val="bg2">
                    <a:lumMod val="10000"/>
                  </a:schemeClr>
                </a:solidFill>
                <a:latin typeface="Times New Roman" panose="02020603050405020304" pitchFamily="18" charset="0"/>
                <a:cs typeface="Times New Roman" panose="02020603050405020304" pitchFamily="18" charset="0"/>
              </a:rPr>
              <a:t> because there may also be a where two friends use abusing words and this can not be considered as bullying</a:t>
            </a:r>
          </a:p>
          <a:p>
            <a:pPr algn="l">
              <a:buFont typeface="Courier New" panose="02070309020205020404" pitchFamily="49" charset="0"/>
              <a:buChar char="o"/>
            </a:pPr>
            <a:r>
              <a:rPr lang="en-IN" sz="9600" dirty="0">
                <a:solidFill>
                  <a:schemeClr val="bg2">
                    <a:lumMod val="10000"/>
                  </a:schemeClr>
                </a:solidFill>
                <a:latin typeface="Times New Roman" panose="02020603050405020304" pitchFamily="18" charset="0"/>
                <a:cs typeface="Times New Roman" panose="02020603050405020304" pitchFamily="18" charset="0"/>
              </a:rPr>
              <a:t>So, cyberbullying  detection systems seem not applicable to real world situations</a:t>
            </a:r>
          </a:p>
          <a:p>
            <a:pPr>
              <a:buFont typeface="Courier New" panose="02070309020205020404" pitchFamily="49" charset="0"/>
              <a:buChar char="o"/>
            </a:pPr>
            <a:r>
              <a:rPr lang="en-US" sz="9600" dirty="0">
                <a:solidFill>
                  <a:schemeClr val="tx1"/>
                </a:solidFill>
                <a:latin typeface="Times New Roman" panose="02020603050405020304" pitchFamily="18" charset="0"/>
                <a:cs typeface="Times New Roman" panose="02020603050405020304" pitchFamily="18" charset="0"/>
              </a:rPr>
              <a:t>The model cannot detect bully words of the type which are posted each letter in a newline.</a:t>
            </a:r>
          </a:p>
          <a:p>
            <a:pPr marL="0" indent="0">
              <a:buNone/>
            </a:pPr>
            <a:r>
              <a:rPr lang="en-US" sz="6000" dirty="0">
                <a:solidFill>
                  <a:schemeClr val="tx1"/>
                </a:solidFill>
                <a:latin typeface="Times New Roman" panose="02020603050405020304" pitchFamily="18" charset="0"/>
                <a:cs typeface="Times New Roman" panose="02020603050405020304" pitchFamily="18" charset="0"/>
              </a:rPr>
              <a:t>       Example:(Nigga)</a:t>
            </a:r>
          </a:p>
          <a:p>
            <a:pPr marL="0" indent="0">
              <a:buNone/>
            </a:pPr>
            <a:r>
              <a:rPr lang="en-US" sz="6000" dirty="0">
                <a:solidFill>
                  <a:schemeClr val="tx1"/>
                </a:solidFill>
                <a:latin typeface="Times New Roman" panose="02020603050405020304" pitchFamily="18" charset="0"/>
                <a:cs typeface="Times New Roman" panose="02020603050405020304" pitchFamily="18" charset="0"/>
              </a:rPr>
              <a:t>        N</a:t>
            </a:r>
          </a:p>
          <a:p>
            <a:pPr marL="0" indent="0">
              <a:buNone/>
            </a:pPr>
            <a:r>
              <a:rPr lang="en-IN" sz="6000" dirty="0">
                <a:latin typeface="Times New Roman" panose="02020603050405020304" pitchFamily="18" charset="0"/>
                <a:cs typeface="Times New Roman" panose="02020603050405020304" pitchFamily="18" charset="0"/>
              </a:rPr>
              <a:t>        </a:t>
            </a:r>
            <a:r>
              <a:rPr lang="en-IN" sz="6000" dirty="0">
                <a:solidFill>
                  <a:schemeClr val="tx1"/>
                </a:solidFill>
                <a:latin typeface="Times New Roman" panose="02020603050405020304" pitchFamily="18" charset="0"/>
                <a:cs typeface="Times New Roman" panose="02020603050405020304" pitchFamily="18" charset="0"/>
              </a:rPr>
              <a:t>I</a:t>
            </a:r>
          </a:p>
          <a:p>
            <a:pPr marL="0" indent="0">
              <a:buNone/>
            </a:pPr>
            <a:r>
              <a:rPr lang="en-IN" sz="6000" dirty="0">
                <a:solidFill>
                  <a:schemeClr val="tx1"/>
                </a:solidFill>
                <a:latin typeface="Times New Roman" panose="02020603050405020304" pitchFamily="18" charset="0"/>
                <a:cs typeface="Times New Roman" panose="02020603050405020304" pitchFamily="18" charset="0"/>
              </a:rPr>
              <a:t>       G</a:t>
            </a:r>
          </a:p>
          <a:p>
            <a:pPr marL="0" indent="0">
              <a:buNone/>
            </a:pPr>
            <a:r>
              <a:rPr lang="en-IN" sz="6000" dirty="0">
                <a:latin typeface="Times New Roman" panose="02020603050405020304" pitchFamily="18" charset="0"/>
                <a:cs typeface="Times New Roman" panose="02020603050405020304" pitchFamily="18" charset="0"/>
              </a:rPr>
              <a:t>       </a:t>
            </a:r>
            <a:r>
              <a:rPr lang="en-IN" sz="6000" dirty="0">
                <a:solidFill>
                  <a:schemeClr val="tx1"/>
                </a:solidFill>
                <a:latin typeface="Times New Roman" panose="02020603050405020304" pitchFamily="18" charset="0"/>
                <a:cs typeface="Times New Roman" panose="02020603050405020304" pitchFamily="18" charset="0"/>
              </a:rPr>
              <a:t>G</a:t>
            </a:r>
          </a:p>
          <a:p>
            <a:pPr marL="0" indent="0">
              <a:buNone/>
            </a:pPr>
            <a:r>
              <a:rPr lang="en-IN" sz="6000" dirty="0">
                <a:solidFill>
                  <a:schemeClr val="tx1"/>
                </a:solidFill>
                <a:latin typeface="Times New Roman" panose="02020603050405020304" pitchFamily="18" charset="0"/>
                <a:cs typeface="Times New Roman" panose="02020603050405020304" pitchFamily="18" charset="0"/>
              </a:rPr>
              <a:t>       A</a:t>
            </a:r>
          </a:p>
          <a:p>
            <a:pPr marL="285750" indent="-285750" algn="l">
              <a:buFont typeface="Arial" panose="020B0604020202020204" pitchFamily="34" charset="0"/>
              <a:buChar char="•"/>
            </a:pPr>
            <a:endParaRPr lang="en-US" sz="1400" b="1" dirty="0">
              <a:solidFill>
                <a:schemeClr val="bg2">
                  <a:lumMod val="10000"/>
                </a:schemeClr>
              </a:solidFill>
            </a:endParaRPr>
          </a:p>
        </p:txBody>
      </p:sp>
      <p:sp>
        <p:nvSpPr>
          <p:cNvPr id="6" name="Slide Number Placeholder 5">
            <a:extLst>
              <a:ext uri="{FF2B5EF4-FFF2-40B4-BE49-F238E27FC236}">
                <a16:creationId xmlns:a16="http://schemas.microsoft.com/office/drawing/2014/main" id="{EBC80C47-E32E-4B11-8C4F-4E021E0421D7}"/>
              </a:ext>
            </a:extLst>
          </p:cNvPr>
          <p:cNvSpPr>
            <a:spLocks noGrp="1"/>
          </p:cNvSpPr>
          <p:nvPr>
            <p:ph type="sldNum" sz="quarter" idx="12"/>
          </p:nvPr>
        </p:nvSpPr>
        <p:spPr/>
        <p:txBody>
          <a:bodyPr/>
          <a:lstStyle/>
          <a:p>
            <a:fld id="{98F4A237-58DC-4CB8-A92A-C7FDFBDB682E}" type="slidenum">
              <a:rPr lang="en-US" smtClean="0"/>
              <a:pPr/>
              <a:t>10</a:t>
            </a:fld>
            <a:endParaRPr lang="en-US" dirty="0"/>
          </a:p>
        </p:txBody>
      </p:sp>
    </p:spTree>
    <p:extLst>
      <p:ext uri="{BB962C8B-B14F-4D97-AF65-F5344CB8AC3E}">
        <p14:creationId xmlns:p14="http://schemas.microsoft.com/office/powerpoint/2010/main" val="67572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E7E5E-5A00-4AC7-9D42-11B39D39B7BB}"/>
              </a:ext>
            </a:extLst>
          </p:cNvPr>
          <p:cNvSpPr>
            <a:spLocks noGrp="1"/>
          </p:cNvSpPr>
          <p:nvPr>
            <p:ph type="title"/>
          </p:nvPr>
        </p:nvSpPr>
        <p:spPr/>
        <p:txBody>
          <a:bodyPr>
            <a:normAutofit/>
          </a:bodyPr>
          <a:lstStyle/>
          <a:p>
            <a:r>
              <a:rPr lang="en-US" sz="3400" b="1" dirty="0">
                <a:latin typeface="Times New Roman" panose="02020603050405020304" pitchFamily="18" charset="0"/>
                <a:cs typeface="Times New Roman" panose="02020603050405020304" pitchFamily="18" charset="0"/>
              </a:rPr>
              <a:t>CONCLUSION</a:t>
            </a:r>
            <a:endParaRPr lang="en-US" sz="3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A4DF5BD-D8EC-4978-8919-C016F856658E}"/>
              </a:ext>
            </a:extLst>
          </p:cNvPr>
          <p:cNvSpPr>
            <a:spLocks noGrp="1"/>
          </p:cNvSpPr>
          <p:nvPr>
            <p:ph idx="1"/>
          </p:nvPr>
        </p:nvSpPr>
        <p:spPr>
          <a:xfrm>
            <a:off x="609600" y="2096348"/>
            <a:ext cx="12344400" cy="3703319"/>
          </a:xfrm>
        </p:spPr>
        <p:txBody>
          <a:bodyPr>
            <a:normAutofit/>
          </a:bodyPr>
          <a:lstStyle/>
          <a:p>
            <a:pPr>
              <a:buFont typeface="Courier New" panose="02070309020205020404" pitchFamily="49" charset="0"/>
              <a:buChar char="o"/>
            </a:pPr>
            <a:r>
              <a:rPr lang="en-US" sz="2400" dirty="0">
                <a:solidFill>
                  <a:schemeClr val="bg2">
                    <a:lumMod val="10000"/>
                  </a:schemeClr>
                </a:solidFill>
                <a:latin typeface="Times New Roman" panose="02020603050405020304" pitchFamily="18" charset="0"/>
                <a:cs typeface="Times New Roman" panose="02020603050405020304" pitchFamily="18" charset="0"/>
              </a:rPr>
              <a:t>In particular, cyberbullying has become more common and has begun to raise significantly. Also usage of social media is rapidly increasing. So there is a need of automatic cyberbullying detection feature in social media platforms. </a:t>
            </a:r>
          </a:p>
        </p:txBody>
      </p:sp>
      <p:sp>
        <p:nvSpPr>
          <p:cNvPr id="6" name="Slide Number Placeholder 5">
            <a:extLst>
              <a:ext uri="{FF2B5EF4-FFF2-40B4-BE49-F238E27FC236}">
                <a16:creationId xmlns:a16="http://schemas.microsoft.com/office/drawing/2014/main" id="{6E4F89A2-B285-4DA8-BB91-0CEE353A0BC5}"/>
              </a:ext>
            </a:extLst>
          </p:cNvPr>
          <p:cNvSpPr>
            <a:spLocks noGrp="1"/>
          </p:cNvSpPr>
          <p:nvPr>
            <p:ph type="sldNum" sz="quarter" idx="12"/>
          </p:nvPr>
        </p:nvSpPr>
        <p:spPr/>
        <p:txBody>
          <a:bodyPr/>
          <a:lstStyle/>
          <a:p>
            <a:fld id="{98F4A237-58DC-4CB8-A92A-C7FDFBDB682E}" type="slidenum">
              <a:rPr lang="en-US" smtClean="0"/>
              <a:pPr/>
              <a:t>11</a:t>
            </a:fld>
            <a:endParaRPr lang="en-US" dirty="0"/>
          </a:p>
        </p:txBody>
      </p:sp>
    </p:spTree>
    <p:extLst>
      <p:ext uri="{BB962C8B-B14F-4D97-AF65-F5344CB8AC3E}">
        <p14:creationId xmlns:p14="http://schemas.microsoft.com/office/powerpoint/2010/main" val="2882276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5D8FF-75F4-487F-9CD0-D7EA194D1945}"/>
              </a:ext>
            </a:extLst>
          </p:cNvPr>
          <p:cNvSpPr>
            <a:spLocks noGrp="1"/>
          </p:cNvSpPr>
          <p:nvPr>
            <p:ph type="title"/>
          </p:nvPr>
        </p:nvSpPr>
        <p:spPr/>
        <p:txBody>
          <a:bodyPr>
            <a:normAutofit/>
          </a:bodyPr>
          <a:lstStyle/>
          <a:p>
            <a:r>
              <a:rPr lang="en-US" sz="3400" b="1" dirty="0">
                <a:latin typeface="Times New Roman" panose="02020603050405020304" pitchFamily="18" charset="0"/>
                <a:cs typeface="Times New Roman" panose="02020603050405020304" pitchFamily="18" charset="0"/>
              </a:rPr>
              <a:t>REFERENCES</a:t>
            </a:r>
            <a:endParaRPr lang="en-IN" sz="3400" b="1"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314EA887-3F74-43AB-9B74-A106DC815136}"/>
              </a:ext>
            </a:extLst>
          </p:cNvPr>
          <p:cNvSpPr>
            <a:spLocks noGrp="1"/>
          </p:cNvSpPr>
          <p:nvPr>
            <p:ph type="sldNum" sz="quarter" idx="12"/>
          </p:nvPr>
        </p:nvSpPr>
        <p:spPr/>
        <p:txBody>
          <a:bodyPr/>
          <a:lstStyle/>
          <a:p>
            <a:fld id="{98F4A237-58DC-4CB8-A92A-C7FDFBDB682E}" type="slidenum">
              <a:rPr lang="en-US" smtClean="0"/>
              <a:pPr/>
              <a:t>12</a:t>
            </a:fld>
            <a:endParaRPr lang="en-US" dirty="0"/>
          </a:p>
        </p:txBody>
      </p:sp>
      <p:sp>
        <p:nvSpPr>
          <p:cNvPr id="5" name="Content Placeholder 4">
            <a:extLst>
              <a:ext uri="{FF2B5EF4-FFF2-40B4-BE49-F238E27FC236}">
                <a16:creationId xmlns:a16="http://schemas.microsoft.com/office/drawing/2014/main" id="{D9E324FC-2CF6-5AEA-677A-98ACF4096C98}"/>
              </a:ext>
            </a:extLst>
          </p:cNvPr>
          <p:cNvSpPr>
            <a:spLocks noGrp="1"/>
          </p:cNvSpPr>
          <p:nvPr>
            <p:ph idx="1"/>
          </p:nvPr>
        </p:nvSpPr>
        <p:spPr>
          <a:xfrm>
            <a:off x="685800" y="1706882"/>
            <a:ext cx="12344400" cy="2788918"/>
          </a:xfrm>
        </p:spPr>
        <p:txBody>
          <a:bodyPr>
            <a:noAutofit/>
          </a:bodyPr>
          <a:lstStyle/>
          <a:p>
            <a:pPr>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Md </a:t>
            </a:r>
            <a:r>
              <a:rPr lang="en-US" sz="2400" dirty="0" err="1">
                <a:latin typeface="Times New Roman" panose="02020603050405020304" pitchFamily="18" charset="0"/>
                <a:cs typeface="Times New Roman" panose="02020603050405020304" pitchFamily="18" charset="0"/>
              </a:rPr>
              <a:t>Manowarul</a:t>
            </a:r>
            <a:r>
              <a:rPr lang="en-US" sz="2400" dirty="0">
                <a:latin typeface="Times New Roman" panose="02020603050405020304" pitchFamily="18" charset="0"/>
                <a:cs typeface="Times New Roman" panose="02020603050405020304" pitchFamily="18" charset="0"/>
              </a:rPr>
              <a:t> Islam; Md Ashraf Uddin; </a:t>
            </a:r>
            <a:r>
              <a:rPr lang="en-US" sz="2400" dirty="0" err="1">
                <a:latin typeface="Times New Roman" panose="02020603050405020304" pitchFamily="18" charset="0"/>
                <a:cs typeface="Times New Roman" panose="02020603050405020304" pitchFamily="18" charset="0"/>
              </a:rPr>
              <a:t>Linta</a:t>
            </a:r>
            <a:r>
              <a:rPr lang="en-US" sz="2400" dirty="0">
                <a:latin typeface="Times New Roman" panose="02020603050405020304" pitchFamily="18" charset="0"/>
                <a:cs typeface="Times New Roman" panose="02020603050405020304" pitchFamily="18" charset="0"/>
              </a:rPr>
              <a:t> Islam; </a:t>
            </a:r>
            <a:r>
              <a:rPr lang="en-US" sz="2400" dirty="0" err="1">
                <a:latin typeface="Times New Roman" panose="02020603050405020304" pitchFamily="18" charset="0"/>
                <a:cs typeface="Times New Roman" panose="02020603050405020304" pitchFamily="18" charset="0"/>
              </a:rPr>
              <a:t>Arnisha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Akter</a:t>
            </a:r>
            <a:r>
              <a:rPr lang="en-US" sz="2400" dirty="0">
                <a:latin typeface="Times New Roman" panose="02020603050405020304" pitchFamily="18" charset="0"/>
                <a:cs typeface="Times New Roman" panose="02020603050405020304" pitchFamily="18" charset="0"/>
              </a:rPr>
              <a:t>; Selina </a:t>
            </a:r>
            <a:r>
              <a:rPr lang="en-US" sz="2400" dirty="0" err="1">
                <a:latin typeface="Times New Roman" panose="02020603050405020304" pitchFamily="18" charset="0"/>
                <a:cs typeface="Times New Roman" panose="02020603050405020304" pitchFamily="18" charset="0"/>
              </a:rPr>
              <a:t>Sharmin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Uzzal</a:t>
            </a:r>
            <a:r>
              <a:rPr lang="en-US" sz="2400" dirty="0">
                <a:latin typeface="Times New Roman" panose="02020603050405020304" pitchFamily="18" charset="0"/>
                <a:cs typeface="Times New Roman" panose="02020603050405020304" pitchFamily="18" charset="0"/>
              </a:rPr>
              <a:t> Kumar </a:t>
            </a:r>
            <a:r>
              <a:rPr lang="en-US" sz="2400" dirty="0" err="1">
                <a:latin typeface="Times New Roman" panose="02020603050405020304" pitchFamily="18" charset="0"/>
                <a:cs typeface="Times New Roman" panose="02020603050405020304" pitchFamily="18" charset="0"/>
              </a:rPr>
              <a:t>Acharjee</a:t>
            </a:r>
            <a:r>
              <a:rPr lang="en-US" sz="2400" dirty="0">
                <a:latin typeface="Times New Roman" panose="02020603050405020304" pitchFamily="18" charset="0"/>
                <a:cs typeface="Times New Roman" panose="02020603050405020304" pitchFamily="18" charset="0"/>
              </a:rPr>
              <a:t>, "Cyberbullying Detection on Social Networks Using Machine Learning Approaches"; 2020 IEEE Asia-Pacific Conference on Computer Science and Data Engineering (CSDE), 16-18 December 2020.</a:t>
            </a:r>
          </a:p>
          <a:p>
            <a:pPr>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Rohith Gandhi, "Naive Bayes Classifier", Towards Data Science, May 5, 2018. [3] Joe Tran, "Random Forest Classifier in Python"; Towards Data Science, May 2, 2020.</a:t>
            </a:r>
          </a:p>
          <a:p>
            <a:pPr>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Manoj Nain, "Scraping Tweets using Twitter APIs"; Analytics Vidhya, Jul 4, 2020.</a:t>
            </a:r>
          </a:p>
        </p:txBody>
      </p:sp>
    </p:spTree>
    <p:extLst>
      <p:ext uri="{BB962C8B-B14F-4D97-AF65-F5344CB8AC3E}">
        <p14:creationId xmlns:p14="http://schemas.microsoft.com/office/powerpoint/2010/main" val="658675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98F4A237-58DC-4CB8-A92A-C7FDFBDB682E}" type="slidenum">
              <a:rPr lang="en-US" smtClean="0"/>
              <a:pPr/>
              <a:t>13</a:t>
            </a:fld>
            <a:endParaRPr lang="en-US" dirty="0"/>
          </a:p>
        </p:txBody>
      </p:sp>
      <p:sp>
        <p:nvSpPr>
          <p:cNvPr id="9" name="Content Placeholder 11">
            <a:extLst>
              <a:ext uri="{FF2B5EF4-FFF2-40B4-BE49-F238E27FC236}">
                <a16:creationId xmlns:a16="http://schemas.microsoft.com/office/drawing/2014/main" id="{9D807584-9594-4101-9AB4-658F07196AE8}"/>
              </a:ext>
            </a:extLst>
          </p:cNvPr>
          <p:cNvSpPr txBox="1">
            <a:spLocks noGrp="1"/>
          </p:cNvSpPr>
          <p:nvPr>
            <p:ph idx="1"/>
          </p:nvPr>
        </p:nvSpPr>
        <p:spPr>
          <a:xfrm>
            <a:off x="1828800" y="2743200"/>
            <a:ext cx="9753600" cy="861774"/>
          </a:xfrm>
          <a:prstGeom prst="rect">
            <a:avLst/>
          </a:prstGeom>
          <a:noFill/>
        </p:spPr>
        <p:txBody>
          <a:bodyPr>
            <a:spAutoFit/>
          </a:bodyPr>
          <a:lstStyle/>
          <a:p>
            <a:pPr algn="ctr">
              <a:buNone/>
              <a:defRPr/>
            </a:pPr>
            <a:r>
              <a:rPr lang="en-US" sz="5000" b="1" dirty="0">
                <a:latin typeface="Times New Roman" panose="02020603050405020304" pitchFamily="18" charset="0"/>
                <a:ea typeface="ＭＳ Ｐゴシック" pitchFamily="1" charset="-128"/>
                <a:cs typeface="Times New Roman" panose="02020603050405020304" pitchFamily="18" charset="0"/>
              </a:rPr>
              <a:t>Thank You</a:t>
            </a:r>
          </a:p>
        </p:txBody>
      </p:sp>
    </p:spTree>
    <p:extLst>
      <p:ext uri="{BB962C8B-B14F-4D97-AF65-F5344CB8AC3E}">
        <p14:creationId xmlns:p14="http://schemas.microsoft.com/office/powerpoint/2010/main" val="2711619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133600"/>
            <a:ext cx="12344400" cy="3124199"/>
          </a:xfrm>
        </p:spPr>
        <p:txBody>
          <a:bodyPr>
            <a:normAutofit/>
          </a:bodyPr>
          <a:lstStyle/>
          <a:p>
            <a:r>
              <a:rPr lang="en-US" sz="4200" b="1" dirty="0">
                <a:latin typeface="Times New Roman" panose="02020603050405020304" pitchFamily="18" charset="0"/>
                <a:cs typeface="Times New Roman" panose="02020603050405020304" pitchFamily="18" charset="0"/>
              </a:rPr>
              <a:t>CYBER BULLYING DETECTION</a:t>
            </a:r>
            <a:endParaRPr lang="en-US" sz="4200"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98F4A237-58DC-4CB8-A92A-C7FDFBDB682E}" type="slidenum">
              <a:rPr 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130F0-3C0C-EE6F-8F57-80204A83D84D}"/>
              </a:ext>
            </a:extLst>
          </p:cNvPr>
          <p:cNvSpPr>
            <a:spLocks noGrp="1"/>
          </p:cNvSpPr>
          <p:nvPr>
            <p:ph type="title"/>
          </p:nvPr>
        </p:nvSpPr>
        <p:spPr/>
        <p:txBody>
          <a:bodyPr>
            <a:normAutofit/>
          </a:bodyPr>
          <a:lstStyle/>
          <a:p>
            <a:r>
              <a:rPr lang="en-US" sz="34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3DDD3DD1-B65E-381C-2C30-258403C0250E}"/>
              </a:ext>
            </a:extLst>
          </p:cNvPr>
          <p:cNvSpPr>
            <a:spLocks noGrp="1"/>
          </p:cNvSpPr>
          <p:nvPr>
            <p:ph idx="1"/>
          </p:nvPr>
        </p:nvSpPr>
        <p:spPr/>
        <p:txBody>
          <a:bodyPr>
            <a:normAutofit/>
          </a:bodyPr>
          <a:lstStyle/>
          <a:p>
            <a:pPr marL="0" indent="0">
              <a:buNone/>
            </a:pPr>
            <a:r>
              <a:rPr lang="en-US" sz="2400" dirty="0">
                <a:solidFill>
                  <a:schemeClr val="bg2">
                    <a:lumMod val="10000"/>
                  </a:schemeClr>
                </a:solidFill>
                <a:latin typeface="Times New Roman" panose="02020603050405020304" pitchFamily="18" charset="0"/>
                <a:cs typeface="Times New Roman" panose="02020603050405020304" pitchFamily="18" charset="0"/>
              </a:rPr>
              <a:t>The usage of social media has grown rapidly over time with the growth of the internet. Social media is an influential platform where we can find both good and bad things. This rapid increase in social connectivity results in online abuse, harassment, cyberbullying, cybercrime, and online trolling. We mainly focus on Cyberbullying, because it directly affects the mental health of a person, particularly this is a serious issue for women, in some cases, some women attempt suicide. Many incidents have recently occurred worldwide due to online harassment, such as sharing private chats, rumors, and sexual remarks. Therefore, the identification of bullying texts or messages on social media has gained a growing amount of attention among researchers. The main purpose of this project is to design and develop an effective technique to detect online abusive and bullying messages by merging natural language processing and machine learning. This project takes a text as input and checks whether it’s cyberbullying comment or not.</a:t>
            </a:r>
            <a:endParaRPr lang="en-IN" sz="2400" dirty="0">
              <a:solidFill>
                <a:schemeClr val="bg2">
                  <a:lumMod val="10000"/>
                </a:schemeClr>
              </a:solidFill>
              <a:latin typeface="Times New Roman" panose="02020603050405020304" pitchFamily="18" charset="0"/>
              <a:cs typeface="Times New Roman" panose="02020603050405020304" pitchFamily="18" charset="0"/>
            </a:endParaRPr>
          </a:p>
          <a:p>
            <a:endParaRPr lang="en-US" dirty="0"/>
          </a:p>
        </p:txBody>
      </p:sp>
      <p:sp>
        <p:nvSpPr>
          <p:cNvPr id="6" name="Slide Number Placeholder 5">
            <a:extLst>
              <a:ext uri="{FF2B5EF4-FFF2-40B4-BE49-F238E27FC236}">
                <a16:creationId xmlns:a16="http://schemas.microsoft.com/office/drawing/2014/main" id="{B6F5A600-EE1C-8439-3B5D-18AAB96DAE38}"/>
              </a:ext>
            </a:extLst>
          </p:cNvPr>
          <p:cNvSpPr>
            <a:spLocks noGrp="1"/>
          </p:cNvSpPr>
          <p:nvPr>
            <p:ph type="sldNum" sz="quarter" idx="12"/>
          </p:nvPr>
        </p:nvSpPr>
        <p:spPr/>
        <p:txBody>
          <a:bodyPr/>
          <a:lstStyle/>
          <a:p>
            <a:fld id="{98F4A237-58DC-4CB8-A92A-C7FDFBDB682E}" type="slidenum">
              <a:rPr lang="en-US" smtClean="0"/>
              <a:pPr/>
              <a:t>3</a:t>
            </a:fld>
            <a:endParaRPr lang="en-US" dirty="0"/>
          </a:p>
        </p:txBody>
      </p:sp>
    </p:spTree>
    <p:extLst>
      <p:ext uri="{BB962C8B-B14F-4D97-AF65-F5344CB8AC3E}">
        <p14:creationId xmlns:p14="http://schemas.microsoft.com/office/powerpoint/2010/main" val="1356652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92947"/>
            <a:ext cx="12725400" cy="1219200"/>
          </a:xfrm>
        </p:spPr>
        <p:txBody>
          <a:bodyPr>
            <a:normAutofit/>
          </a:bodyPr>
          <a:lstStyle/>
          <a:p>
            <a:r>
              <a:rPr lang="en-US" sz="3400" b="1" dirty="0">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US" sz="3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706882"/>
            <a:ext cx="12725400" cy="5303518"/>
          </a:xfrm>
        </p:spPr>
        <p:txBody>
          <a:bodyPr>
            <a:noAutofit/>
          </a:bodyPr>
          <a:lstStyle/>
          <a:p>
            <a:pPr algn="just">
              <a:lnSpc>
                <a:spcPct val="107000"/>
              </a:lnSpc>
              <a:spcAft>
                <a:spcPts val="800"/>
              </a:spcAft>
              <a:buFont typeface="Courier New" panose="02070309020205020404" pitchFamily="49" charset="0"/>
              <a:buChar char="o"/>
            </a:pPr>
            <a:r>
              <a:rPr lang="en-US" sz="2400" dirty="0">
                <a:solidFill>
                  <a:schemeClr val="bg2">
                    <a:lumMod val="10000"/>
                  </a:schemeClr>
                </a:solidFill>
                <a:latin typeface="Times New Roman" panose="02020603050405020304" pitchFamily="18" charset="0"/>
                <a:cs typeface="Times New Roman" panose="02020603050405020304" pitchFamily="18" charset="0"/>
              </a:rPr>
              <a:t>Cyber Bullying is an intentional and repetitive action. This means that the bully hurts someone over and over again on purpose using electronic communications like Facebook, Instagram, Twitter and many social media platforms.</a:t>
            </a:r>
          </a:p>
          <a:p>
            <a:pPr algn="just">
              <a:lnSpc>
                <a:spcPct val="107000"/>
              </a:lnSpc>
              <a:spcAft>
                <a:spcPts val="800"/>
              </a:spcAft>
              <a:buFont typeface="Courier New" panose="02070309020205020404" pitchFamily="49" charset="0"/>
              <a:buChar char="o"/>
            </a:pPr>
            <a:r>
              <a:rPr lang="en-US" sz="2400" dirty="0">
                <a:solidFill>
                  <a:schemeClr val="bg2">
                    <a:lumMod val="10000"/>
                  </a:schemeClr>
                </a:solidFill>
                <a:latin typeface="Times New Roman" panose="02020603050405020304" pitchFamily="18" charset="0"/>
                <a:cs typeface="Times New Roman" panose="02020603050405020304" pitchFamily="18" charset="0"/>
              </a:rPr>
              <a:t>Social media is a platform that allows people to post anything like photos, videos, documents extensively and interact with society. Nowadays, social media is involved in different sectors like education, business, and also for the noble cause. Although social media has a lot of benefits, it also has some drawbacks. Using this media, malevolent users conduct unethical and fraudulent acts to hurt others feelings and damage their reputation.</a:t>
            </a:r>
          </a:p>
          <a:p>
            <a:pPr algn="just">
              <a:lnSpc>
                <a:spcPct val="107000"/>
              </a:lnSpc>
              <a:spcAft>
                <a:spcPts val="800"/>
              </a:spcAft>
              <a:buFont typeface="Courier New" panose="02070309020205020404" pitchFamily="49" charset="0"/>
              <a:buChar char="o"/>
            </a:pPr>
            <a:r>
              <a:rPr lang="en-US" sz="2400" dirty="0">
                <a:solidFill>
                  <a:schemeClr val="bg2">
                    <a:lumMod val="10000"/>
                  </a:schemeClr>
                </a:solidFill>
                <a:latin typeface="Times New Roman" panose="02020603050405020304" pitchFamily="18" charset="0"/>
                <a:cs typeface="Times New Roman" panose="02020603050405020304" pitchFamily="18" charset="0"/>
              </a:rPr>
              <a:t>Recently, cyberbullying has been one of the major social media issues. As the digital realm has grown and technology has progressed, cyberbullying has become relatively common, particularly amongst adolescents.</a:t>
            </a:r>
          </a:p>
          <a:p>
            <a:pPr algn="just">
              <a:lnSpc>
                <a:spcPct val="107000"/>
              </a:lnSpc>
              <a:spcAft>
                <a:spcPts val="800"/>
              </a:spcAft>
              <a:buFont typeface="Courier New" panose="02070309020205020404" pitchFamily="49" charset="0"/>
              <a:buChar char="o"/>
            </a:pP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98F4A237-58DC-4CB8-A92A-C7FDFBDB682E}" type="slidenum">
              <a:rPr lang="en-US" smtClean="0"/>
              <a:pPr/>
              <a:t>4</a:t>
            </a:fld>
            <a:endParaRPr lang="en-US" dirty="0"/>
          </a:p>
        </p:txBody>
      </p:sp>
    </p:spTree>
    <p:extLst>
      <p:ext uri="{BB962C8B-B14F-4D97-AF65-F5344CB8AC3E}">
        <p14:creationId xmlns:p14="http://schemas.microsoft.com/office/powerpoint/2010/main" val="2383782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133AB-0393-24D2-7E3B-1EFB42D94BA0}"/>
              </a:ext>
            </a:extLst>
          </p:cNvPr>
          <p:cNvSpPr>
            <a:spLocks noGrp="1"/>
          </p:cNvSpPr>
          <p:nvPr>
            <p:ph type="title"/>
          </p:nvPr>
        </p:nvSpPr>
        <p:spPr>
          <a:xfrm>
            <a:off x="838200" y="914797"/>
            <a:ext cx="1905000" cy="549484"/>
          </a:xfrm>
        </p:spPr>
        <p:txBody>
          <a:bodyPr>
            <a:normAutofit/>
          </a:bodyPr>
          <a:lstStyle/>
          <a:p>
            <a:pPr algn="l"/>
            <a:r>
              <a:rPr lang="en-US" sz="2400" b="1" dirty="0">
                <a:latin typeface="Times New Roman" panose="02020603050405020304" pitchFamily="18" charset="0"/>
                <a:cs typeface="Times New Roman" panose="02020603050405020304" pitchFamily="18" charset="0"/>
              </a:rPr>
              <a:t>CONT…</a:t>
            </a:r>
            <a:endParaRPr lang="en-US" sz="2400" dirty="0"/>
          </a:p>
        </p:txBody>
      </p:sp>
      <p:sp>
        <p:nvSpPr>
          <p:cNvPr id="3" name="Content Placeholder 2">
            <a:extLst>
              <a:ext uri="{FF2B5EF4-FFF2-40B4-BE49-F238E27FC236}">
                <a16:creationId xmlns:a16="http://schemas.microsoft.com/office/drawing/2014/main" id="{655AFB77-8326-1EB5-E2CE-11CCAB424A1F}"/>
              </a:ext>
            </a:extLst>
          </p:cNvPr>
          <p:cNvSpPr>
            <a:spLocks noGrp="1"/>
          </p:cNvSpPr>
          <p:nvPr>
            <p:ph idx="1"/>
          </p:nvPr>
        </p:nvSpPr>
        <p:spPr/>
        <p:txBody>
          <a:bodyPr>
            <a:normAutofit/>
          </a:bodyPr>
          <a:lstStyle/>
          <a:p>
            <a:pPr>
              <a:buFont typeface="Courier New" panose="02070309020205020404" pitchFamily="49" charset="0"/>
              <a:buChar char="o"/>
            </a:pPr>
            <a:r>
              <a:rPr lang="en-US" sz="2400" dirty="0">
                <a:solidFill>
                  <a:schemeClr val="bg2">
                    <a:lumMod val="10000"/>
                  </a:schemeClr>
                </a:solidFill>
                <a:latin typeface="Times New Roman" panose="02020603050405020304" pitchFamily="18" charset="0"/>
                <a:cs typeface="Times New Roman" panose="02020603050405020304" pitchFamily="18" charset="0"/>
              </a:rPr>
              <a:t>This bullying has a physical and mental impact on the victim. The victims choose self-destructive acts like suicide because the trauma of cyberbullying which is hard to be endured. Thus, the identification and prevention of cyberbullying is important to protect teenagers.</a:t>
            </a:r>
            <a:endParaRPr lang="en-IN" sz="2400" dirty="0">
              <a:solidFill>
                <a:schemeClr val="bg2">
                  <a:lumMod val="10000"/>
                </a:schemeClr>
              </a:solidFill>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IN" sz="2400" dirty="0">
                <a:solidFill>
                  <a:schemeClr val="bg2">
                    <a:lumMod val="10000"/>
                  </a:schemeClr>
                </a:solidFill>
                <a:latin typeface="Times New Roman" panose="02020603050405020304" pitchFamily="18" charset="0"/>
                <a:cs typeface="Times New Roman" panose="02020603050405020304" pitchFamily="18" charset="0"/>
              </a:rPr>
              <a:t>Mostly women were getting effected by cyber bullying getting trolled or bullied by passing abusive comments.</a:t>
            </a:r>
          </a:p>
          <a:p>
            <a:pPr>
              <a:buFont typeface="Courier New" panose="02070309020205020404" pitchFamily="49" charset="0"/>
              <a:buChar char="o"/>
            </a:pPr>
            <a:r>
              <a:rPr lang="en-IN" sz="2400" dirty="0">
                <a:solidFill>
                  <a:schemeClr val="bg2">
                    <a:lumMod val="10000"/>
                  </a:schemeClr>
                </a:solidFill>
                <a:latin typeface="Times New Roman" panose="02020603050405020304" pitchFamily="18" charset="0"/>
                <a:cs typeface="Times New Roman" panose="02020603050405020304" pitchFamily="18" charset="0"/>
              </a:rPr>
              <a:t>So, this project is to detect the abusing comments or trolls based on age, gender, ethnicity, religion and other… .</a:t>
            </a:r>
          </a:p>
          <a:p>
            <a:pPr>
              <a:buFont typeface="Courier New" panose="02070309020205020404" pitchFamily="49" charset="0"/>
              <a:buChar char="o"/>
            </a:pPr>
            <a:r>
              <a:rPr lang="en-IN" sz="2400" dirty="0">
                <a:solidFill>
                  <a:schemeClr val="bg2">
                    <a:lumMod val="10000"/>
                  </a:schemeClr>
                </a:solidFill>
                <a:latin typeface="Times New Roman" panose="02020603050405020304" pitchFamily="18" charset="0"/>
                <a:cs typeface="Times New Roman" panose="02020603050405020304" pitchFamily="18" charset="0"/>
              </a:rPr>
              <a:t>There are no real world applications implemented on detection of cyber bullying  yet, expecting future implementations.</a:t>
            </a:r>
          </a:p>
          <a:p>
            <a:endParaRPr lang="en-US" dirty="0"/>
          </a:p>
        </p:txBody>
      </p:sp>
      <p:sp>
        <p:nvSpPr>
          <p:cNvPr id="6" name="Slide Number Placeholder 5">
            <a:extLst>
              <a:ext uri="{FF2B5EF4-FFF2-40B4-BE49-F238E27FC236}">
                <a16:creationId xmlns:a16="http://schemas.microsoft.com/office/drawing/2014/main" id="{A65F575C-9BA5-EED5-7D05-17C83B030556}"/>
              </a:ext>
            </a:extLst>
          </p:cNvPr>
          <p:cNvSpPr>
            <a:spLocks noGrp="1"/>
          </p:cNvSpPr>
          <p:nvPr>
            <p:ph type="sldNum" sz="quarter" idx="12"/>
          </p:nvPr>
        </p:nvSpPr>
        <p:spPr/>
        <p:txBody>
          <a:bodyPr/>
          <a:lstStyle/>
          <a:p>
            <a:fld id="{98F4A237-58DC-4CB8-A92A-C7FDFBDB682E}" type="slidenum">
              <a:rPr lang="en-US" smtClean="0"/>
              <a:pPr/>
              <a:t>5</a:t>
            </a:fld>
            <a:endParaRPr lang="en-US" dirty="0"/>
          </a:p>
        </p:txBody>
      </p:sp>
    </p:spTree>
    <p:extLst>
      <p:ext uri="{BB962C8B-B14F-4D97-AF65-F5344CB8AC3E}">
        <p14:creationId xmlns:p14="http://schemas.microsoft.com/office/powerpoint/2010/main" val="644306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92947"/>
            <a:ext cx="12344400" cy="1219200"/>
          </a:xfrm>
        </p:spPr>
        <p:txBody>
          <a:bodyPr>
            <a:noAutofit/>
          </a:bodyPr>
          <a:lstStyle/>
          <a:p>
            <a:r>
              <a:rPr lang="en-US" sz="3200" b="1" dirty="0">
                <a:latin typeface="Times New Roman" panose="02020603050405020304" pitchFamily="18" charset="0"/>
                <a:ea typeface="Times New Roman" panose="02020603050405020304" pitchFamily="18" charset="0"/>
                <a:cs typeface="Times New Roman" panose="02020603050405020304" pitchFamily="18" charset="0"/>
              </a:rPr>
              <a:t>MOTIVATION </a:t>
            </a: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OF </a:t>
            </a:r>
            <a:r>
              <a:rPr lang="en-US" sz="3200" b="1" dirty="0">
                <a:latin typeface="Times New Roman" panose="02020603050405020304" pitchFamily="18" charset="0"/>
                <a:ea typeface="Times New Roman" panose="02020603050405020304" pitchFamily="18" charset="0"/>
                <a:cs typeface="Times New Roman" panose="02020603050405020304" pitchFamily="18" charset="0"/>
              </a:rPr>
              <a:t>PROJECT</a:t>
            </a: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 WORK</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2133601"/>
            <a:ext cx="12954000" cy="2895600"/>
          </a:xfrm>
        </p:spPr>
        <p:txBody>
          <a:bodyPr>
            <a:normAutofit/>
          </a:bodyPr>
          <a:lstStyle/>
          <a:p>
            <a:pPr>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There is no system present in the real world to detect bullying texts. So , we wanted to build a model which detect those sort of texts.</a:t>
            </a:r>
          </a:p>
          <a:p>
            <a:pPr>
              <a:buFont typeface="Courier New" panose="02070309020205020404" pitchFamily="49" charset="0"/>
              <a:buChar char="o"/>
            </a:pPr>
            <a:r>
              <a:rPr lang="en-US" sz="2400" dirty="0">
                <a:solidFill>
                  <a:schemeClr val="bg2">
                    <a:lumMod val="10000"/>
                  </a:schemeClr>
                </a:solidFill>
                <a:latin typeface="Times New Roman" panose="02020603050405020304" pitchFamily="18" charset="0"/>
                <a:cs typeface="Times New Roman" panose="02020603050405020304" pitchFamily="18" charset="0"/>
              </a:rPr>
              <a:t>This bullying has a physical and mental impact on the victim. The victims choose self-destructive acts like suicide because the trauma of cyberbullying which is hard to be endured. Thus, the identification and prevention of cyberbullying is important to protect teenagers.</a:t>
            </a:r>
            <a:endParaRPr lang="en-IN" sz="2400" dirty="0">
              <a:solidFill>
                <a:schemeClr val="bg2">
                  <a:lumMod val="10000"/>
                </a:schemeClr>
              </a:solidFill>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Cyber bullying creates toxic environment in social media, detecting and preventing it can help users to provide a healthy environment.</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98F4A237-58DC-4CB8-A92A-C7FDFBDB682E}" type="slidenum">
              <a:rPr lang="en-US" smtClean="0"/>
              <a:pPr/>
              <a:t>6</a:t>
            </a:fld>
            <a:endParaRPr lang="en-US" dirty="0"/>
          </a:p>
        </p:txBody>
      </p:sp>
    </p:spTree>
    <p:extLst>
      <p:ext uri="{BB962C8B-B14F-4D97-AF65-F5344CB8AC3E}">
        <p14:creationId xmlns:p14="http://schemas.microsoft.com/office/powerpoint/2010/main" val="4002717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492" y="457200"/>
            <a:ext cx="12344400" cy="1219200"/>
          </a:xfrm>
        </p:spPr>
        <p:txBody>
          <a:bodyPr>
            <a:noAutofit/>
          </a:bodyPr>
          <a:lstStyle/>
          <a:p>
            <a:r>
              <a:rPr lang="en-US" sz="3400" b="1" dirty="0">
                <a:effectLst/>
                <a:latin typeface="Times New Roman" panose="02020603050405020304" pitchFamily="18" charset="0"/>
                <a:ea typeface="Times New Roman" panose="02020603050405020304" pitchFamily="18" charset="0"/>
                <a:cs typeface="Times New Roman" panose="02020603050405020304" pitchFamily="18" charset="0"/>
              </a:rPr>
              <a:t>SCOPE OF PROJECT</a:t>
            </a:r>
            <a:endParaRPr lang="en-US" sz="3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2438400"/>
            <a:ext cx="12344400" cy="3059853"/>
          </a:xfrm>
        </p:spPr>
        <p:txBody>
          <a:bodyPr>
            <a:normAutofit/>
          </a:bodyPr>
          <a:lstStyle/>
          <a:p>
            <a:pPr>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Generating an automated social media monitoring bot to warn the users who are using abusive words frequently.</a:t>
            </a:r>
          </a:p>
          <a:p>
            <a:pPr>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It is better to develop a feature on the basis of prevention is better than cure, like preventing a user from posting a comment which contains abusive words. </a:t>
            </a:r>
          </a:p>
          <a:p>
            <a:pPr>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Adding a  text filter to the comment area on social media platforms, which restricts the user from posting the comment. </a:t>
            </a:r>
            <a:endParaRPr lang="en-IN" sz="2400"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98F4A237-58DC-4CB8-A92A-C7FDFBDB682E}" type="slidenum">
              <a:rPr lang="en-US" smtClean="0"/>
              <a:pPr/>
              <a:t>7</a:t>
            </a:fld>
            <a:endParaRPr lang="en-US" dirty="0"/>
          </a:p>
        </p:txBody>
      </p:sp>
    </p:spTree>
    <p:extLst>
      <p:ext uri="{BB962C8B-B14F-4D97-AF65-F5344CB8AC3E}">
        <p14:creationId xmlns:p14="http://schemas.microsoft.com/office/powerpoint/2010/main" val="247236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3FEC0-10CC-FE2B-E95E-FF921CCC6DAF}"/>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Analysis of Existing Methods/Models/Algorithms</a:t>
            </a:r>
          </a:p>
        </p:txBody>
      </p:sp>
      <p:sp>
        <p:nvSpPr>
          <p:cNvPr id="3" name="Content Placeholder 2">
            <a:extLst>
              <a:ext uri="{FF2B5EF4-FFF2-40B4-BE49-F238E27FC236}">
                <a16:creationId xmlns:a16="http://schemas.microsoft.com/office/drawing/2014/main" id="{4378D237-E3EA-ED24-4865-4395B6B8B21C}"/>
              </a:ext>
            </a:extLst>
          </p:cNvPr>
          <p:cNvSpPr>
            <a:spLocks noGrp="1"/>
          </p:cNvSpPr>
          <p:nvPr>
            <p:ph idx="1"/>
          </p:nvPr>
        </p:nvSpPr>
        <p:spPr>
          <a:xfrm>
            <a:off x="685800" y="1706882"/>
            <a:ext cx="8363332" cy="4827694"/>
          </a:xfrm>
        </p:spPr>
        <p:txBody>
          <a:bodyPr>
            <a:normAutofit/>
          </a:bodyPr>
          <a:lstStyle/>
          <a:p>
            <a:pPr>
              <a:buFont typeface="Courier New" panose="02070309020205020404" pitchFamily="49" charset="0"/>
              <a:buChar char="o"/>
            </a:pPr>
            <a:r>
              <a:rPr lang="en-US" sz="2400" dirty="0">
                <a:solidFill>
                  <a:schemeClr val="bg2">
                    <a:lumMod val="10000"/>
                  </a:schemeClr>
                </a:solidFill>
                <a:latin typeface="Times New Roman" panose="02020603050405020304" pitchFamily="18" charset="0"/>
                <a:cs typeface="Times New Roman" panose="02020603050405020304" pitchFamily="18" charset="0"/>
              </a:rPr>
              <a:t>There are some implementations to detect bullying by photos and video contents</a:t>
            </a:r>
          </a:p>
          <a:p>
            <a:pPr>
              <a:buFont typeface="Courier New" panose="02070309020205020404" pitchFamily="49" charset="0"/>
              <a:buChar char="o"/>
            </a:pPr>
            <a:r>
              <a:rPr lang="en-US" sz="2400" dirty="0">
                <a:solidFill>
                  <a:schemeClr val="bg2">
                    <a:lumMod val="10000"/>
                  </a:schemeClr>
                </a:solidFill>
                <a:latin typeface="Times New Roman" panose="02020603050405020304" pitchFamily="18" charset="0"/>
                <a:cs typeface="Times New Roman" panose="02020603050405020304" pitchFamily="18" charset="0"/>
              </a:rPr>
              <a:t>In Instagram and Facebook we can find some violent and sexual content  masked and showed as sensitive content</a:t>
            </a:r>
          </a:p>
          <a:p>
            <a:pPr>
              <a:buFont typeface="Courier New" panose="02070309020205020404" pitchFamily="49" charset="0"/>
              <a:buChar char="o"/>
            </a:pPr>
            <a:r>
              <a:rPr lang="en-US" sz="2400" i="0" dirty="0">
                <a:solidFill>
                  <a:schemeClr val="bg2">
                    <a:lumMod val="10000"/>
                  </a:schemeClr>
                </a:solidFill>
                <a:effectLst/>
                <a:latin typeface="Times New Roman" panose="02020603050405020304" pitchFamily="18" charset="0"/>
                <a:cs typeface="Times New Roman" panose="02020603050405020304" pitchFamily="18" charset="0"/>
              </a:rPr>
              <a:t>The warning sign that is shown before you watch certain Instagram is there in order to help you avoid seeing videos you don’t want to see, for example, sexual or violent content.</a:t>
            </a:r>
          </a:p>
          <a:p>
            <a:pPr>
              <a:buFont typeface="Courier New" panose="02070309020205020404" pitchFamily="49" charset="0"/>
              <a:buChar char="o"/>
            </a:pPr>
            <a:r>
              <a:rPr lang="en-US" sz="2400" dirty="0">
                <a:solidFill>
                  <a:schemeClr val="bg2">
                    <a:lumMod val="10000"/>
                  </a:schemeClr>
                </a:solidFill>
                <a:latin typeface="Times New Roman" panose="02020603050405020304" pitchFamily="18" charset="0"/>
                <a:cs typeface="Times New Roman" panose="02020603050405020304" pitchFamily="18" charset="0"/>
              </a:rPr>
              <a:t>T</a:t>
            </a:r>
            <a:r>
              <a:rPr lang="en-US" sz="2400" i="0" dirty="0">
                <a:solidFill>
                  <a:schemeClr val="bg2">
                    <a:lumMod val="10000"/>
                  </a:schemeClr>
                </a:solidFill>
                <a:effectLst/>
                <a:latin typeface="Times New Roman" panose="02020603050405020304" pitchFamily="18" charset="0"/>
                <a:cs typeface="Times New Roman" panose="02020603050405020304" pitchFamily="18" charset="0"/>
              </a:rPr>
              <a:t>his warning in front of videos and photos that have been flagged and reported by the community.</a:t>
            </a:r>
            <a:endParaRPr lang="en-IN" sz="24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60B2EFC-EBD9-1039-2268-E25F04E3C9ED}"/>
              </a:ext>
            </a:extLst>
          </p:cNvPr>
          <p:cNvSpPr>
            <a:spLocks noGrp="1"/>
          </p:cNvSpPr>
          <p:nvPr>
            <p:ph type="sldNum" sz="quarter" idx="12"/>
          </p:nvPr>
        </p:nvSpPr>
        <p:spPr/>
        <p:txBody>
          <a:bodyPr/>
          <a:lstStyle/>
          <a:p>
            <a:fld id="{98F4A237-58DC-4CB8-A92A-C7FDFBDB682E}" type="slidenum">
              <a:rPr lang="en-US" smtClean="0"/>
              <a:pPr/>
              <a:t>8</a:t>
            </a:fld>
            <a:endParaRPr lang="en-US" dirty="0"/>
          </a:p>
        </p:txBody>
      </p:sp>
      <p:pic>
        <p:nvPicPr>
          <p:cNvPr id="7" name="Picture Placeholder 5">
            <a:extLst>
              <a:ext uri="{FF2B5EF4-FFF2-40B4-BE49-F238E27FC236}">
                <a16:creationId xmlns:a16="http://schemas.microsoft.com/office/drawing/2014/main" id="{0D5700A0-1C6E-0080-6ACD-8B48C566BAA0}"/>
              </a:ext>
            </a:extLst>
          </p:cNvPr>
          <p:cNvPicPr>
            <a:picLocks noChangeAspect="1"/>
          </p:cNvPicPr>
          <p:nvPr/>
        </p:nvPicPr>
        <p:blipFill rotWithShape="1">
          <a:blip r:embed="rId2"/>
          <a:srcRect l="62168" t="23822" r="4078" b="19476"/>
          <a:stretch/>
        </p:blipFill>
        <p:spPr>
          <a:xfrm>
            <a:off x="9448800" y="1905000"/>
            <a:ext cx="3581400" cy="3227682"/>
          </a:xfrm>
          <a:prstGeom prst="rect">
            <a:avLst/>
          </a:prstGeom>
        </p:spPr>
      </p:pic>
    </p:spTree>
    <p:extLst>
      <p:ext uri="{BB962C8B-B14F-4D97-AF65-F5344CB8AC3E}">
        <p14:creationId xmlns:p14="http://schemas.microsoft.com/office/powerpoint/2010/main" val="724548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E573D-B13B-FE10-AD02-4A40D230FFE0}"/>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APPLICATIONS OF THE PROJECT WORK</a:t>
            </a:r>
          </a:p>
        </p:txBody>
      </p:sp>
      <p:sp>
        <p:nvSpPr>
          <p:cNvPr id="3" name="Content Placeholder 2">
            <a:extLst>
              <a:ext uri="{FF2B5EF4-FFF2-40B4-BE49-F238E27FC236}">
                <a16:creationId xmlns:a16="http://schemas.microsoft.com/office/drawing/2014/main" id="{1BECEC2E-6957-7531-D2DF-35DD9E5FAD12}"/>
              </a:ext>
            </a:extLst>
          </p:cNvPr>
          <p:cNvSpPr>
            <a:spLocks noGrp="1"/>
          </p:cNvSpPr>
          <p:nvPr>
            <p:ph idx="1"/>
          </p:nvPr>
        </p:nvSpPr>
        <p:spPr>
          <a:xfrm>
            <a:off x="685800" y="1981200"/>
            <a:ext cx="12344400" cy="4236718"/>
          </a:xfrm>
        </p:spPr>
        <p:txBody>
          <a:bodyPr>
            <a:normAutofit/>
          </a:bodyPr>
          <a:lstStyle/>
          <a:p>
            <a:pPr>
              <a:buFont typeface="Courier New" panose="02070309020205020404" pitchFamily="49" charset="0"/>
              <a:buChar char="o"/>
            </a:pPr>
            <a:r>
              <a:rPr lang="en-US" sz="2600" b="1" u="sng" dirty="0">
                <a:latin typeface="Times New Roman" panose="02020603050405020304" pitchFamily="18" charset="0"/>
                <a:cs typeface="Times New Roman" panose="02020603050405020304" pitchFamily="18" charset="0"/>
              </a:rPr>
              <a:t>Social media platforms:</a:t>
            </a:r>
          </a:p>
          <a:p>
            <a:pPr marL="0" indent="0">
              <a:buNone/>
            </a:pPr>
            <a:r>
              <a:rPr lang="en-US" sz="2400" dirty="0">
                <a:latin typeface="Times New Roman" panose="02020603050405020304" pitchFamily="18" charset="0"/>
                <a:cs typeface="Times New Roman" panose="02020603050405020304" pitchFamily="18" charset="0"/>
              </a:rPr>
              <a:t>     These models can be used identify and block cyber bullying text in Social media platforms like</a:t>
            </a:r>
          </a:p>
          <a:p>
            <a:pPr marL="0" indent="0">
              <a:buNone/>
            </a:pPr>
            <a:r>
              <a:rPr lang="en-US" sz="2400" dirty="0">
                <a:latin typeface="Times New Roman" panose="02020603050405020304" pitchFamily="18" charset="0"/>
                <a:cs typeface="Times New Roman" panose="02020603050405020304" pitchFamily="18" charset="0"/>
              </a:rPr>
              <a:t>     Facebook , Instagram , twitter etc..</a:t>
            </a:r>
          </a:p>
          <a:p>
            <a:pPr>
              <a:buFont typeface="Courier New" panose="02070309020205020404" pitchFamily="49" charset="0"/>
              <a:buChar char="o"/>
            </a:pPr>
            <a:r>
              <a:rPr lang="en-US" sz="2600" b="1" u="sng" dirty="0">
                <a:latin typeface="Times New Roman" panose="02020603050405020304" pitchFamily="18" charset="0"/>
                <a:cs typeface="Times New Roman" panose="02020603050405020304" pitchFamily="18" charset="0"/>
              </a:rPr>
              <a:t>Email and Instant Messaging:</a:t>
            </a:r>
          </a:p>
          <a:p>
            <a:pPr marL="0" indent="0">
              <a:buNone/>
            </a:pPr>
            <a:r>
              <a:rPr lang="en-US" sz="2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Companies and Organizations can use cyberbullying detection models to monitor employee</a:t>
            </a:r>
          </a:p>
          <a:p>
            <a:pPr marL="0" indent="0">
              <a:buNone/>
            </a:pPr>
            <a:r>
              <a:rPr lang="en-US" sz="2400" dirty="0">
                <a:latin typeface="Times New Roman" panose="02020603050405020304" pitchFamily="18" charset="0"/>
                <a:cs typeface="Times New Roman" panose="02020603050405020304" pitchFamily="18" charset="0"/>
              </a:rPr>
              <a:t>     email and instant messaging conversations to detect any instance of cyberbullying in the</a:t>
            </a:r>
          </a:p>
          <a:p>
            <a:pPr marL="0" indent="0">
              <a:buNone/>
            </a:pPr>
            <a:r>
              <a:rPr lang="en-US" sz="2400" dirty="0">
                <a:latin typeface="Times New Roman" panose="02020603050405020304" pitchFamily="18" charset="0"/>
                <a:cs typeface="Times New Roman" panose="02020603050405020304" pitchFamily="18" charset="0"/>
              </a:rPr>
              <a:t>     workplace</a:t>
            </a:r>
          </a:p>
          <a:p>
            <a:pPr>
              <a:buFont typeface="Courier New" panose="02070309020205020404" pitchFamily="49" charset="0"/>
              <a:buChar char="o"/>
            </a:pPr>
            <a:endParaRPr lang="en-US" sz="20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B697FF9D-F5CB-2361-972F-225BFC266C5B}"/>
              </a:ext>
            </a:extLst>
          </p:cNvPr>
          <p:cNvSpPr>
            <a:spLocks noGrp="1"/>
          </p:cNvSpPr>
          <p:nvPr>
            <p:ph type="sldNum" sz="quarter" idx="12"/>
          </p:nvPr>
        </p:nvSpPr>
        <p:spPr/>
        <p:txBody>
          <a:bodyPr/>
          <a:lstStyle/>
          <a:p>
            <a:fld id="{98F4A237-58DC-4CB8-A92A-C7FDFBDB682E}" type="slidenum">
              <a:rPr lang="en-US" smtClean="0"/>
              <a:pPr/>
              <a:t>9</a:t>
            </a:fld>
            <a:endParaRPr lang="en-US" dirty="0"/>
          </a:p>
        </p:txBody>
      </p:sp>
    </p:spTree>
    <p:extLst>
      <p:ext uri="{BB962C8B-B14F-4D97-AF65-F5344CB8AC3E}">
        <p14:creationId xmlns:p14="http://schemas.microsoft.com/office/powerpoint/2010/main" val="2957559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6901</TotalTime>
  <Words>1177</Words>
  <Application>Microsoft Office PowerPoint</Application>
  <PresentationFormat>Custom</PresentationFormat>
  <Paragraphs>90</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Courier New</vt:lpstr>
      <vt:lpstr>Times New Roman</vt:lpstr>
      <vt:lpstr>Office Theme</vt:lpstr>
      <vt:lpstr> </vt:lpstr>
      <vt:lpstr>CYBER BULLYING DETECTION</vt:lpstr>
      <vt:lpstr>ABSTRACT</vt:lpstr>
      <vt:lpstr>INTRODUCTION</vt:lpstr>
      <vt:lpstr>CONT…</vt:lpstr>
      <vt:lpstr>MOTIVATION OF PROJECT WORK</vt:lpstr>
      <vt:lpstr>SCOPE OF PROJECT</vt:lpstr>
      <vt:lpstr>Analysis of Existing Methods/Models/Algorithms</vt:lpstr>
      <vt:lpstr>APPLICATIONS OF THE PROJECT WORK</vt:lpstr>
      <vt:lpstr>LIMITATIONS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dc:title>
  <dc:creator>Admin</dc:creator>
  <cp:lastModifiedBy>akhilvarma14325@gmail.com</cp:lastModifiedBy>
  <cp:revision>294</cp:revision>
  <dcterms:created xsi:type="dcterms:W3CDTF">2020-07-27T05:05:15Z</dcterms:created>
  <dcterms:modified xsi:type="dcterms:W3CDTF">2023-05-03T18:32:57Z</dcterms:modified>
</cp:coreProperties>
</file>