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67" r:id="rId12"/>
    <p:sldId id="2146847058" r:id="rId13"/>
    <p:sldId id="2146847059" r:id="rId14"/>
    <p:sldId id="2146847060" r:id="rId15"/>
    <p:sldId id="268" r:id="rId16"/>
    <p:sldId id="2146847061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mlr.org/papers/volume12/pedregosa11a/pedregosa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lit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399551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 R S AKHIL VARMA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College Name: Presidency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AICTE: STU68232c2b78c351747135531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Department: Computer Science and Engineering 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CCA44-F2AC-3E47-9300-E988ADFB6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530EE-B4B7-D154-CE52-84ACCC1E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77A898-F948-5532-AC98-3BB2346E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12" y="2178383"/>
            <a:ext cx="7735380" cy="704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A37F7-7E3A-6BF2-4651-280E800A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3147933"/>
            <a:ext cx="6577878" cy="3366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9372F4-F7D3-9C4D-F9B4-11B16DD77D01}"/>
              </a:ext>
            </a:extLst>
          </p:cNvPr>
          <p:cNvSpPr txBox="1"/>
          <p:nvPr/>
        </p:nvSpPr>
        <p:spPr>
          <a:xfrm>
            <a:off x="805912" y="1565329"/>
            <a:ext cx="374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Box Plot:</a:t>
            </a:r>
          </a:p>
        </p:txBody>
      </p:sp>
    </p:spTree>
    <p:extLst>
      <p:ext uri="{BB962C8B-B14F-4D97-AF65-F5344CB8AC3E}">
        <p14:creationId xmlns:p14="http://schemas.microsoft.com/office/powerpoint/2010/main" val="32697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3BEDF-88C3-B5F8-F331-0B1EBE28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DC3DE8-038A-D0D3-005A-D352C20B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C13D51-7729-1A67-E1B3-8B41C21A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800" b="1" dirty="0"/>
          </a:p>
          <a:p>
            <a:pPr marL="0" indent="0">
              <a:buNone/>
            </a:pPr>
            <a:r>
              <a:rPr lang="en-US" sz="2800" b="1" dirty="0" err="1"/>
              <a:t>Github</a:t>
            </a:r>
            <a:r>
              <a:rPr lang="en-US" sz="2800" b="1" dirty="0"/>
              <a:t> link: </a:t>
            </a:r>
          </a:p>
          <a:p>
            <a:pPr marL="0" indent="0">
              <a:buNone/>
            </a:pPr>
            <a:r>
              <a:rPr lang="en-US" sz="2800" b="1" dirty="0"/>
              <a:t>https://github.com/akhilvarmaa07/Employee-salary-prediction.git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58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/>
              <a:t>Finding</a:t>
            </a:r>
            <a:r>
              <a:rPr lang="en-IN" sz="2800" dirty="0"/>
              <a:t>:</a:t>
            </a:r>
          </a:p>
          <a:p>
            <a:pPr marL="305435" indent="-305435"/>
            <a:r>
              <a:rPr lang="en-IN" sz="2800" b="1" dirty="0"/>
              <a:t>Model Training &amp; Evaluation:</a:t>
            </a:r>
          </a:p>
          <a:p>
            <a:pPr lvl="2"/>
            <a:r>
              <a:rPr lang="en-US" sz="2400" dirty="0"/>
              <a:t>Multiple machine learning models (Logistic Regression, Random Forest,   KNN, SVM, Gradient Boosting) were trained to predict employee salary class.</a:t>
            </a:r>
          </a:p>
          <a:p>
            <a:r>
              <a:rPr lang="en-US" sz="2800" b="1" dirty="0"/>
              <a:t>Model </a:t>
            </a:r>
            <a:r>
              <a:rPr lang="en-IN" sz="2800" b="1" dirty="0"/>
              <a:t>Deployment:</a:t>
            </a:r>
          </a:p>
          <a:p>
            <a:pPr lvl="2"/>
            <a:r>
              <a:rPr lang="en-US" sz="2400" dirty="0"/>
              <a:t>A user-friendly </a:t>
            </a:r>
            <a:r>
              <a:rPr lang="en-US" sz="2400" dirty="0" err="1"/>
              <a:t>Streamlit</a:t>
            </a:r>
            <a:r>
              <a:rPr lang="en-US" sz="2400" dirty="0"/>
              <a:t> web application was developed to:</a:t>
            </a:r>
          </a:p>
          <a:p>
            <a:pPr lvl="3"/>
            <a:r>
              <a:rPr lang="en-US" sz="2400" dirty="0"/>
              <a:t>Collect employee details via an interactive UI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EFCD-845B-EFA1-5007-C1949E3E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23DE69-942A-897A-A27C-CE723F63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964C0-042E-97A8-0792-8A956B8A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This tool can be used by HR departments and corporate planners to streamline salary forecasting, ensure competitive compensation, and support data-driven decision-making across diverse organizational structures.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523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Dynamic Visualization:</a:t>
            </a:r>
          </a:p>
          <a:p>
            <a:pPr marL="0" indent="0">
              <a:buNone/>
            </a:pPr>
            <a:r>
              <a:rPr lang="en-IN" sz="2800" dirty="0"/>
              <a:t>We can add Interactive Dashboard, which can be easy to Understand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https://jmlr.org/papers/volume12/pedregosa11a/pedregosa11a.pdf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3"/>
              </a:rPr>
              <a:t>https://pandas.pydata.org/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4"/>
              </a:rPr>
              <a:t>https://streamlit.io/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My project predicts employee salary based on multiple input features such as experience, education, job role, and industry.</a:t>
            </a:r>
          </a:p>
          <a:p>
            <a:pPr marL="305435" indent="-305435"/>
            <a:r>
              <a:rPr lang="en-US" sz="2800" b="1" dirty="0"/>
              <a:t>This tool can be used by HR departments and corporate planners to streamline salary forecasting, ensure competitive compensation, and support data-driven decision-making across diverse organizational structures.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System Requirements:</a:t>
            </a:r>
            <a:endParaRPr lang="en-IN" sz="2800" dirty="0"/>
          </a:p>
          <a:p>
            <a:r>
              <a:rPr lang="en-IN" sz="2800" b="1" dirty="0"/>
              <a:t>OS</a:t>
            </a:r>
            <a:r>
              <a:rPr lang="en-IN" sz="2800" dirty="0"/>
              <a:t>: Windows 10/11, macOS, or Linux</a:t>
            </a:r>
          </a:p>
          <a:p>
            <a:r>
              <a:rPr lang="en-IN" sz="2800" b="1" dirty="0"/>
              <a:t>Python</a:t>
            </a:r>
            <a:r>
              <a:rPr lang="en-IN" sz="2800" dirty="0"/>
              <a:t>: Version 3.8 or higher</a:t>
            </a:r>
          </a:p>
          <a:p>
            <a:r>
              <a:rPr lang="en-IN" sz="2800" b="1" dirty="0"/>
              <a:t>RAM</a:t>
            </a:r>
            <a:r>
              <a:rPr lang="en-IN" sz="2800" dirty="0"/>
              <a:t>: Minimum 4 GB (8 GB recommended)</a:t>
            </a:r>
          </a:p>
          <a:p>
            <a:r>
              <a:rPr lang="en-IN" sz="2800" b="1" dirty="0"/>
              <a:t>Browser</a:t>
            </a:r>
            <a:r>
              <a:rPr lang="en-IN" sz="2800" dirty="0"/>
              <a:t>: Chrome, Firefox, Edge (for accessing </a:t>
            </a:r>
            <a:r>
              <a:rPr lang="en-IN" sz="2800" dirty="0" err="1"/>
              <a:t>Streamlit</a:t>
            </a:r>
            <a:r>
              <a:rPr lang="en-IN" sz="2800" dirty="0"/>
              <a:t> UI)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DE478-9125-48BC-72F0-1E803A1F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499DDB-E359-CB6F-229D-93A03BBF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DCE8A-42EE-6AB6-FB0E-AABE073F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8005"/>
            <a:ext cx="11029615" cy="49515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Required Libraries:</a:t>
            </a:r>
          </a:p>
          <a:p>
            <a:r>
              <a:rPr lang="en-US" sz="3600" b="1" dirty="0" err="1"/>
              <a:t>Streamlit</a:t>
            </a:r>
            <a:r>
              <a:rPr lang="en-US" sz="3600" b="1" dirty="0"/>
              <a:t>: </a:t>
            </a:r>
            <a:r>
              <a:rPr lang="en-US" sz="3600" dirty="0"/>
              <a:t>Creating the interactive web application frontend</a:t>
            </a:r>
            <a:endParaRPr lang="en-US" sz="3600" b="1" dirty="0"/>
          </a:p>
          <a:p>
            <a:r>
              <a:rPr lang="en-US" sz="3600" b="1" dirty="0" err="1"/>
              <a:t>Numpy</a:t>
            </a:r>
            <a:r>
              <a:rPr lang="en-US" sz="3600" b="1" dirty="0"/>
              <a:t>:</a:t>
            </a:r>
            <a:r>
              <a:rPr lang="en-US" sz="3600" dirty="0"/>
              <a:t> Numerical computations and array operations</a:t>
            </a:r>
          </a:p>
          <a:p>
            <a:r>
              <a:rPr lang="en-US" sz="3600" b="1" dirty="0"/>
              <a:t>Scikit-learn</a:t>
            </a:r>
            <a:r>
              <a:rPr lang="en-US" sz="3600" dirty="0"/>
              <a:t>: For Machine learning </a:t>
            </a:r>
            <a:r>
              <a:rPr lang="en-US" sz="3600" dirty="0" err="1"/>
              <a:t>algorthim</a:t>
            </a:r>
            <a:r>
              <a:rPr lang="en-US" sz="3600" dirty="0"/>
              <a:t> and preprocessing</a:t>
            </a:r>
          </a:p>
          <a:p>
            <a:r>
              <a:rPr lang="en-US" sz="3600" b="1" dirty="0"/>
              <a:t>Matplotlib: </a:t>
            </a:r>
            <a:r>
              <a:rPr lang="en-US" sz="3600" dirty="0"/>
              <a:t>For</a:t>
            </a:r>
            <a:r>
              <a:rPr lang="en-US" sz="3600" b="1" dirty="0"/>
              <a:t> </a:t>
            </a:r>
            <a:r>
              <a:rPr lang="en-IN" sz="3600" dirty="0"/>
              <a:t>Visualization </a:t>
            </a:r>
          </a:p>
          <a:p>
            <a:r>
              <a:rPr lang="en-IN" sz="3600" b="1" dirty="0" err="1"/>
              <a:t>Pyngrok</a:t>
            </a:r>
            <a:r>
              <a:rPr lang="en-IN" sz="3600" dirty="0"/>
              <a:t>: </a:t>
            </a:r>
            <a:r>
              <a:rPr lang="en-US" sz="3600" dirty="0"/>
              <a:t>Used to create a public URL for your local </a:t>
            </a:r>
            <a:r>
              <a:rPr lang="en-US" sz="3600" dirty="0" err="1"/>
              <a:t>Streamlit</a:t>
            </a:r>
            <a:r>
              <a:rPr lang="en-US" sz="3600" dirty="0"/>
              <a:t> app.</a:t>
            </a:r>
          </a:p>
          <a:p>
            <a:r>
              <a:rPr lang="en-IN" sz="3600" b="1" dirty="0"/>
              <a:t>Threading</a:t>
            </a:r>
            <a:r>
              <a:rPr lang="en-IN" sz="3600" dirty="0"/>
              <a:t>: </a:t>
            </a:r>
            <a:r>
              <a:rPr lang="en-US" sz="3600" dirty="0"/>
              <a:t>Used to run multiple operations simultaneously, like                 running </a:t>
            </a:r>
            <a:r>
              <a:rPr lang="en-US" sz="3600" dirty="0" err="1"/>
              <a:t>Streamlit</a:t>
            </a:r>
            <a:r>
              <a:rPr lang="en-US" sz="3600" dirty="0"/>
              <a:t> and </a:t>
            </a:r>
            <a:r>
              <a:rPr lang="en-US" sz="3600" dirty="0" err="1"/>
              <a:t>ngrok</a:t>
            </a:r>
            <a:r>
              <a:rPr lang="en-US" sz="3600" dirty="0"/>
              <a:t> at the same time.</a:t>
            </a:r>
          </a:p>
          <a:p>
            <a:r>
              <a:rPr lang="en-IN" sz="3600" b="1" dirty="0" err="1"/>
              <a:t>Joblib</a:t>
            </a:r>
            <a:r>
              <a:rPr lang="en-IN" sz="3600" dirty="0"/>
              <a:t>: </a:t>
            </a:r>
            <a:r>
              <a:rPr lang="en-US" sz="3600" dirty="0"/>
              <a:t>Used to save and load machine learning models efficiently.</a:t>
            </a:r>
            <a:endParaRPr lang="en-IN" sz="3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04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8" y="2076941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Step 1: </a:t>
            </a:r>
            <a:r>
              <a:rPr lang="en-US" sz="2800" dirty="0"/>
              <a:t>Import Library</a:t>
            </a:r>
          </a:p>
          <a:p>
            <a:pPr marL="305435" indent="-305435"/>
            <a:r>
              <a:rPr lang="en-US" sz="2800" b="1" dirty="0"/>
              <a:t>Step 2: </a:t>
            </a:r>
            <a:r>
              <a:rPr lang="en-US" sz="2800" dirty="0"/>
              <a:t>Load the Data set</a:t>
            </a:r>
          </a:p>
          <a:p>
            <a:pPr marL="305435" indent="-305435"/>
            <a:r>
              <a:rPr lang="en-US" sz="2800" b="1" dirty="0"/>
              <a:t>Step 3: </a:t>
            </a:r>
            <a:r>
              <a:rPr lang="en-US" sz="2800" dirty="0"/>
              <a:t>Preprocessing</a:t>
            </a:r>
          </a:p>
          <a:p>
            <a:pPr lvl="2"/>
            <a:r>
              <a:rPr lang="en-US" sz="2800" dirty="0"/>
              <a:t>Handle Missing value</a:t>
            </a:r>
          </a:p>
          <a:p>
            <a:pPr lvl="2"/>
            <a:r>
              <a:rPr lang="en-US" sz="2800" dirty="0"/>
              <a:t>Encode categorical variables</a:t>
            </a:r>
          </a:p>
          <a:p>
            <a:pPr lvl="2"/>
            <a:r>
              <a:rPr lang="en-US" sz="2800" dirty="0"/>
              <a:t>Splitting Features (X) and Target Variable (y)</a:t>
            </a:r>
          </a:p>
          <a:p>
            <a:r>
              <a:rPr lang="en-US" sz="2800" b="1" dirty="0"/>
              <a:t>Step 4: </a:t>
            </a:r>
            <a:r>
              <a:rPr lang="en-US" sz="2800" dirty="0"/>
              <a:t>Exploratory Data Analysis (EDA) - Outlier Detection</a:t>
            </a:r>
          </a:p>
          <a:p>
            <a:endParaRPr lang="en-US" sz="3200" b="1" dirty="0"/>
          </a:p>
          <a:p>
            <a:pPr lvl="2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9D20-C5B0-B2FB-6EC7-9E91E1C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57F7B4-5EEA-657B-41BD-6359B968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470D6-19E4-04AE-2784-C91E3E47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8" y="1960704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Step 5: </a:t>
            </a:r>
            <a:r>
              <a:rPr lang="en-IN" sz="2800" dirty="0"/>
              <a:t>Model Training and Prediction</a:t>
            </a:r>
          </a:p>
          <a:p>
            <a:pPr marL="305435" indent="-305435"/>
            <a:r>
              <a:rPr lang="en-US" sz="2800" b="1" dirty="0"/>
              <a:t>Step 6: </a:t>
            </a:r>
            <a:r>
              <a:rPr lang="en-IN" sz="2800" dirty="0"/>
              <a:t>Model Comparison using Pipelines</a:t>
            </a:r>
            <a:endParaRPr lang="en-US" sz="2800" b="1" dirty="0"/>
          </a:p>
          <a:p>
            <a:pPr marL="305435" indent="-305435"/>
            <a:r>
              <a:rPr lang="en-US" sz="2800" b="1" dirty="0"/>
              <a:t>Step 7: </a:t>
            </a:r>
            <a:r>
              <a:rPr lang="en-US" sz="2800" dirty="0"/>
              <a:t>Model Evaluation using Accuracy Score</a:t>
            </a:r>
          </a:p>
          <a:p>
            <a:r>
              <a:rPr lang="en-US" sz="2800" b="1" dirty="0"/>
              <a:t>Step 8: </a:t>
            </a:r>
            <a:r>
              <a:rPr lang="en-US" sz="2800" dirty="0"/>
              <a:t>Deploy trained machine learning model as an interactive application.</a:t>
            </a:r>
          </a:p>
          <a:p>
            <a:endParaRPr lang="en-US" sz="2800" dirty="0"/>
          </a:p>
          <a:p>
            <a:endParaRPr lang="en-US" sz="3200" b="1" dirty="0"/>
          </a:p>
          <a:p>
            <a:pPr lvl="2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48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D39A7-6305-B2A6-1382-47433FD9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47" y="1991424"/>
            <a:ext cx="6521421" cy="4673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95AEF5-ABD9-0314-09C7-0545CF9E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06" y="1921790"/>
            <a:ext cx="4041947" cy="4743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CFF64F-7DAE-8369-251D-E4F7C1736F2C}"/>
              </a:ext>
            </a:extLst>
          </p:cNvPr>
          <p:cNvSpPr txBox="1"/>
          <p:nvPr/>
        </p:nvSpPr>
        <p:spPr>
          <a:xfrm>
            <a:off x="231447" y="1552458"/>
            <a:ext cx="4781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Comparison using Pipelines: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5EB6A-BCD5-44B6-5E29-5602949E6540}"/>
              </a:ext>
            </a:extLst>
          </p:cNvPr>
          <p:cNvSpPr txBox="1"/>
          <p:nvPr/>
        </p:nvSpPr>
        <p:spPr>
          <a:xfrm>
            <a:off x="7842142" y="1506292"/>
            <a:ext cx="341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Output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1B64-DC1F-3067-7487-843B01849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BDA224-5842-863F-A9AB-355EC45E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6207037-6F4A-95AB-5FEC-A9F7D0B4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21305"/>
            <a:ext cx="4963218" cy="179095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B1-B044-F3AA-75C7-7A42F24A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09" y="1025565"/>
            <a:ext cx="6115904" cy="5582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E6CDD1-559C-5FCF-76E7-920B7B6F54F0}"/>
              </a:ext>
            </a:extLst>
          </p:cNvPr>
          <p:cNvSpPr txBox="1"/>
          <p:nvPr/>
        </p:nvSpPr>
        <p:spPr>
          <a:xfrm>
            <a:off x="728420" y="2131017"/>
            <a:ext cx="30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</a:t>
            </a:r>
            <a:r>
              <a:rPr lang="en-IN" sz="2400" dirty="0" err="1"/>
              <a:t>Comparsion</a:t>
            </a:r>
            <a:r>
              <a:rPr lang="en-IN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8612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</TotalTime>
  <Words>477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Conclusion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Akhil varma</cp:lastModifiedBy>
  <cp:revision>38</cp:revision>
  <dcterms:created xsi:type="dcterms:W3CDTF">2021-05-26T16:50:10Z</dcterms:created>
  <dcterms:modified xsi:type="dcterms:W3CDTF">2025-07-19T13:51:25Z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