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41"/>
  </p:notesMasterIdLst>
  <p:sldIdLst>
    <p:sldId id="256" r:id="rId2"/>
    <p:sldId id="304" r:id="rId3"/>
    <p:sldId id="257" r:id="rId4"/>
    <p:sldId id="258" r:id="rId5"/>
    <p:sldId id="259" r:id="rId6"/>
    <p:sldId id="260" r:id="rId7"/>
    <p:sldId id="266" r:id="rId8"/>
    <p:sldId id="290" r:id="rId9"/>
    <p:sldId id="270" r:id="rId10"/>
    <p:sldId id="291" r:id="rId11"/>
    <p:sldId id="305" r:id="rId12"/>
    <p:sldId id="292" r:id="rId13"/>
    <p:sldId id="293" r:id="rId14"/>
    <p:sldId id="317" r:id="rId15"/>
    <p:sldId id="294" r:id="rId16"/>
    <p:sldId id="318" r:id="rId17"/>
    <p:sldId id="301" r:id="rId18"/>
    <p:sldId id="296" r:id="rId19"/>
    <p:sldId id="297" r:id="rId20"/>
    <p:sldId id="302" r:id="rId21"/>
    <p:sldId id="298" r:id="rId22"/>
    <p:sldId id="299" r:id="rId23"/>
    <p:sldId id="303" r:id="rId24"/>
    <p:sldId id="300" r:id="rId25"/>
    <p:sldId id="277" r:id="rId26"/>
    <p:sldId id="285" r:id="rId27"/>
    <p:sldId id="306" r:id="rId28"/>
    <p:sldId id="307" r:id="rId29"/>
    <p:sldId id="308" r:id="rId30"/>
    <p:sldId id="309" r:id="rId31"/>
    <p:sldId id="310" r:id="rId32"/>
    <p:sldId id="311" r:id="rId33"/>
    <p:sldId id="312" r:id="rId34"/>
    <p:sldId id="313" r:id="rId35"/>
    <p:sldId id="314" r:id="rId36"/>
    <p:sldId id="316" r:id="rId37"/>
    <p:sldId id="286" r:id="rId38"/>
    <p:sldId id="287" r:id="rId39"/>
    <p:sldId id="28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C0EAEF-9E1B-40B7-A954-2235D01AF54E}" type="datetimeFigureOut">
              <a:rPr lang="en-US" smtClean="0"/>
              <a:pPr/>
              <a:t>4/21/2018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94E34D-5424-4081-8A77-2EC498282F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9CA9CE-6CA8-41ED-94BF-7F5FEFF6F700}" type="slidenum">
              <a:rPr lang="en-US" smtClean="0"/>
              <a:pPr/>
              <a:t>37</a:t>
            </a:fld>
            <a:endParaRPr lang="en-US"/>
          </a:p>
        </p:txBody>
      </p:sp>
    </p:spTree>
    <p:extLst>
      <p:ext uri="{BB962C8B-B14F-4D97-AF65-F5344CB8AC3E}">
        <p14:creationId xmlns:p14="http://schemas.microsoft.com/office/powerpoint/2010/main" val="236961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9CA9CE-6CA8-41ED-94BF-7F5FEFF6F700}" type="slidenum">
              <a:rPr lang="en-US" smtClean="0"/>
              <a:pPr/>
              <a:t>38</a:t>
            </a:fld>
            <a:endParaRPr lang="en-US"/>
          </a:p>
        </p:txBody>
      </p:sp>
    </p:spTree>
    <p:extLst>
      <p:ext uri="{BB962C8B-B14F-4D97-AF65-F5344CB8AC3E}">
        <p14:creationId xmlns:p14="http://schemas.microsoft.com/office/powerpoint/2010/main" val="48491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4/21/2018</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369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697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790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420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767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79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068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280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923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487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4/21/2018</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573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4/21/2018</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515787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295400"/>
            <a:ext cx="8839200" cy="2057401"/>
          </a:xfrm>
        </p:spPr>
        <p:txBody>
          <a:bodyPr>
            <a:noAutofit/>
          </a:bodyPr>
          <a:lstStyle/>
          <a:p>
            <a:pPr>
              <a:lnSpc>
                <a:spcPct val="150000"/>
              </a:lnSpc>
            </a:pPr>
            <a:r>
              <a:rPr lang="en-US" sz="3200" b="1" dirty="0">
                <a:latin typeface="Times New Roman" pitchFamily="18" charset="0"/>
                <a:cs typeface="Times New Roman" pitchFamily="18" charset="0"/>
              </a:rPr>
              <a:t> </a:t>
            </a: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TextBox 2"/>
          <p:cNvSpPr txBox="1"/>
          <p:nvPr/>
        </p:nvSpPr>
        <p:spPr>
          <a:xfrm>
            <a:off x="3352800" y="3810000"/>
            <a:ext cx="4038600" cy="738664"/>
          </a:xfrm>
          <a:prstGeom prst="rect">
            <a:avLst/>
          </a:prstGeom>
          <a:noFill/>
        </p:spPr>
        <p:txBody>
          <a:bodyPr wrap="square" rtlCol="0">
            <a:spAutoFit/>
          </a:bodyPr>
          <a:lstStyle/>
          <a:p>
            <a:r>
              <a:rPr lang="en-US" sz="2400" dirty="0">
                <a:latin typeface="Times New Roman" pitchFamily="18" charset="0"/>
                <a:cs typeface="Times New Roman" pitchFamily="18" charset="0"/>
              </a:rPr>
              <a:t>V.S.AKHIL (14BEC0327)</a:t>
            </a:r>
          </a:p>
          <a:p>
            <a:endParaRPr lang="en-US"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381A66EB-5C9F-4222-B6DC-760CD8D2CDEF}"/>
              </a:ext>
            </a:extLst>
          </p:cNvPr>
          <p:cNvSpPr/>
          <p:nvPr/>
        </p:nvSpPr>
        <p:spPr>
          <a:xfrm>
            <a:off x="762000" y="821561"/>
            <a:ext cx="8382000" cy="1754326"/>
          </a:xfrm>
          <a:prstGeom prst="rect">
            <a:avLst/>
          </a:prstGeom>
        </p:spPr>
        <p:txBody>
          <a:bodyPr wrap="square">
            <a:spAutoFit/>
          </a:bodyPr>
          <a:lstStyle/>
          <a:p>
            <a:pPr algn="ctr"/>
            <a:r>
              <a:rPr lang="en-US" sz="3600" b="1" dirty="0">
                <a:latin typeface="Times New Roman" pitchFamily="18" charset="0"/>
                <a:cs typeface="Times New Roman" pitchFamily="18" charset="0"/>
              </a:rPr>
              <a:t>ENERGY DETECTION FOR RANDOM ARRIVALS OF PRIMARY USERS USING GLRT ALGORITHM</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001000" cy="7315200"/>
          </a:xfrm>
        </p:spPr>
        <p:txBody>
          <a:bodyPr>
            <a:noAutofit/>
          </a:bodyPr>
          <a:lstStyle/>
          <a:p>
            <a:pPr algn="ctr">
              <a:buNone/>
            </a:pPr>
            <a:endParaRPr lang="en-US" sz="2800" b="1" dirty="0">
              <a:latin typeface="Times New Roman" pitchFamily="18" charset="0"/>
              <a:cs typeface="Times New Roman" pitchFamily="18" charset="0"/>
            </a:endParaRPr>
          </a:p>
          <a:p>
            <a:pPr algn="ctr">
              <a:buNone/>
            </a:pPr>
            <a:r>
              <a:rPr lang="en-US" sz="2800" b="1" dirty="0">
                <a:latin typeface="Times New Roman" pitchFamily="18" charset="0"/>
                <a:cs typeface="Times New Roman" pitchFamily="18" charset="0"/>
              </a:rPr>
              <a:t>SYSTEM MODEL</a:t>
            </a:r>
          </a:p>
          <a:p>
            <a:pPr algn="just">
              <a:lnSpc>
                <a:spcPct val="150000"/>
              </a:lnSpc>
            </a:pPr>
            <a:r>
              <a:rPr lang="en-US" sz="2000" dirty="0">
                <a:latin typeface="Times New Roman" pitchFamily="18" charset="0"/>
                <a:cs typeface="Times New Roman" pitchFamily="18" charset="0"/>
              </a:rPr>
              <a:t>To handle the spectrum sensing issues in an asynchronous scenario, two approaches are typically adopted, including Bayesian and GLRT detectors. However, Bayesian test requires the perfect knowledge of the distribution of unknown parameters. Therefore, it is considered to be impractical and it has a relatively high complexity. To design a practical ED scheme based on GLRT principle , the timing misalignment is modeled by maximum-likelihood (ML) estimation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7AB3-B989-4FC5-B75A-7DD8EDAC220C}"/>
              </a:ext>
            </a:extLst>
          </p:cNvPr>
          <p:cNvSpPr>
            <a:spLocks noGrp="1"/>
          </p:cNvSpPr>
          <p:nvPr>
            <p:ph type="title"/>
          </p:nvPr>
        </p:nvSpPr>
        <p:spPr>
          <a:xfrm>
            <a:off x="152401" y="804520"/>
            <a:ext cx="7862434" cy="1049235"/>
          </a:xfrm>
        </p:spPr>
        <p:txBody>
          <a:bodyPr>
            <a:normAutofit/>
          </a:bodyPr>
          <a:lstStyle/>
          <a:p>
            <a:r>
              <a:rPr lang="en-IN" sz="2800" dirty="0">
                <a:latin typeface="Times New Roman" panose="02020603050405020304" pitchFamily="18" charset="0"/>
                <a:cs typeface="Times New Roman" panose="02020603050405020304" pitchFamily="18" charset="0"/>
              </a:rPr>
              <a:t>Contributions to the literature</a:t>
            </a:r>
          </a:p>
        </p:txBody>
      </p:sp>
      <p:sp>
        <p:nvSpPr>
          <p:cNvPr id="3" name="Content Placeholder 2"/>
          <p:cNvSpPr>
            <a:spLocks noGrp="1"/>
          </p:cNvSpPr>
          <p:nvPr>
            <p:ph idx="1"/>
          </p:nvPr>
        </p:nvSpPr>
        <p:spPr>
          <a:xfrm>
            <a:off x="152401" y="2015733"/>
            <a:ext cx="7862434" cy="3450613"/>
          </a:xfrm>
        </p:spPr>
        <p:txBody>
          <a:bodyPr>
            <a:normAutofit fontScale="62500" lnSpcReduction="20000"/>
          </a:bodyPr>
          <a:lstStyle/>
          <a:p>
            <a:pPr algn="just">
              <a:lnSpc>
                <a:spcPct val="150000"/>
              </a:lnSpc>
            </a:pPr>
            <a:r>
              <a:rPr lang="en-US" sz="2900" dirty="0">
                <a:latin typeface="Times New Roman" pitchFamily="18" charset="0"/>
                <a:cs typeface="Times New Roman" pitchFamily="18" charset="0"/>
              </a:rPr>
              <a:t>The four major contributions made in this work can be summarized as follows</a:t>
            </a:r>
          </a:p>
          <a:p>
            <a:pPr algn="just">
              <a:lnSpc>
                <a:spcPct val="150000"/>
              </a:lnSpc>
              <a:buNone/>
            </a:pPr>
            <a:r>
              <a:rPr lang="en-US" sz="2900" dirty="0">
                <a:latin typeface="Times New Roman" pitchFamily="18" charset="0"/>
                <a:cs typeface="Times New Roman" pitchFamily="18" charset="0"/>
              </a:rPr>
              <a:t>. 1) The optimal estimation of the arrival time for CR energy detection is devised.</a:t>
            </a:r>
          </a:p>
          <a:p>
            <a:pPr algn="just">
              <a:lnSpc>
                <a:spcPct val="150000"/>
              </a:lnSpc>
              <a:buNone/>
            </a:pPr>
            <a:r>
              <a:rPr lang="en-US" sz="2900" dirty="0">
                <a:latin typeface="Times New Roman" pitchFamily="18" charset="0"/>
                <a:cs typeface="Times New Roman" pitchFamily="18" charset="0"/>
              </a:rPr>
              <a:t> 2) The estimation performance of the arrival time is analyzed.</a:t>
            </a:r>
          </a:p>
          <a:p>
            <a:pPr algn="just">
              <a:lnSpc>
                <a:spcPct val="150000"/>
              </a:lnSpc>
              <a:buNone/>
            </a:pPr>
            <a:r>
              <a:rPr lang="en-US" sz="2900" dirty="0">
                <a:latin typeface="Times New Roman" pitchFamily="18" charset="0"/>
                <a:cs typeface="Times New Roman" pitchFamily="18" charset="0"/>
              </a:rPr>
              <a:t> 3) The GLRT detector is formulated and its performance is analyzed.</a:t>
            </a:r>
          </a:p>
          <a:p>
            <a:pPr algn="just">
              <a:lnSpc>
                <a:spcPct val="150000"/>
              </a:lnSpc>
              <a:buNone/>
            </a:pPr>
            <a:r>
              <a:rPr lang="en-US" sz="2900" dirty="0">
                <a:latin typeface="Times New Roman" pitchFamily="18" charset="0"/>
                <a:cs typeface="Times New Roman" pitchFamily="18" charset="0"/>
              </a:rPr>
              <a:t> 4) The performance of the proposed GLRT detector offers a performance close to the benchmark, and it features a low computational complexity</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81000"/>
            <a:ext cx="8001000" cy="5943600"/>
          </a:xfrm>
        </p:spPr>
        <p:txBody>
          <a:bodyPr>
            <a:normAutofit/>
          </a:bodyPr>
          <a:lstStyle/>
          <a:p>
            <a:pPr algn="just">
              <a:lnSpc>
                <a:spcPct val="150000"/>
              </a:lnSpc>
              <a:buNone/>
            </a:pPr>
            <a:r>
              <a:rPr lang="en-US" sz="2400" b="1" dirty="0">
                <a:latin typeface="Times New Roman" pitchFamily="18" charset="0"/>
                <a:cs typeface="Times New Roman" pitchFamily="18" charset="0"/>
              </a:rPr>
              <a:t> </a:t>
            </a:r>
          </a:p>
          <a:p>
            <a:pPr algn="just">
              <a:lnSpc>
                <a:spcPct val="150000"/>
              </a:lnSpc>
              <a:buNone/>
            </a:pPr>
            <a:endParaRPr lang="en-US" sz="2400" b="1" dirty="0">
              <a:latin typeface="Times New Roman" pitchFamily="18" charset="0"/>
              <a:cs typeface="Times New Roman" pitchFamily="18" charset="0"/>
            </a:endParaRPr>
          </a:p>
          <a:p>
            <a:pPr algn="just">
              <a:lnSpc>
                <a:spcPct val="150000"/>
              </a:lnSpc>
              <a:buNone/>
            </a:pPr>
            <a:endParaRPr lang="en-US" sz="2400" b="1" dirty="0">
              <a:latin typeface="Times New Roman" pitchFamily="18" charset="0"/>
              <a:cs typeface="Times New Roman" pitchFamily="18" charset="0"/>
            </a:endParaRPr>
          </a:p>
          <a:p>
            <a:pPr algn="just">
              <a:lnSpc>
                <a:spcPct val="150000"/>
              </a:lnSpc>
              <a:buNone/>
            </a:pPr>
            <a:r>
              <a:rPr lang="en-US" sz="2000" b="1" dirty="0">
                <a:latin typeface="Times New Roman" pitchFamily="18" charset="0"/>
                <a:cs typeface="Times New Roman" pitchFamily="18" charset="0"/>
              </a:rPr>
              <a:t>ML ESTIMATION OF ARRIVAL TIME AND ITS PERFORMANCE</a:t>
            </a:r>
            <a:endParaRPr lang="en-US" sz="2000" dirty="0">
              <a:latin typeface="Times New Roman" pitchFamily="18" charset="0"/>
              <a:cs typeface="Times New Roman" pitchFamily="18" charset="0"/>
            </a:endParaRPr>
          </a:p>
          <a:p>
            <a:pPr algn="just">
              <a:lnSpc>
                <a:spcPct val="150000"/>
              </a:lnSpc>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Based on the signal model, under H1 hypothesis, the likelihood function ⇤(n0) can be expressed as</a:t>
            </a:r>
          </a:p>
          <a:p>
            <a:pPr algn="just">
              <a:lnSpc>
                <a:spcPct val="150000"/>
              </a:lnSpc>
              <a:buNone/>
            </a:pPr>
            <a:endParaRPr lang="en-US" sz="2000"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3124200" y="799954"/>
            <a:ext cx="2275205" cy="1265555"/>
          </a:xfrm>
          <a:prstGeom prst="rect">
            <a:avLst/>
          </a:prstGeom>
          <a:noFill/>
          <a:ln w="9525">
            <a:noFill/>
            <a:miter lim="800000"/>
            <a:headEnd/>
            <a:tailEnd/>
          </a:ln>
        </p:spPr>
      </p:pic>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969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0214" y="4495800"/>
            <a:ext cx="8203266" cy="756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699" name="Rectangle 3"/>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8001000" cy="6324600"/>
          </a:xfrm>
        </p:spPr>
        <p:txBody>
          <a:bodyPr>
            <a:normAutofit/>
          </a:bodyPr>
          <a:lstStyle/>
          <a:p>
            <a:pPr marL="3175" indent="-3175" algn="just">
              <a:lnSpc>
                <a:spcPct val="120000"/>
              </a:lnSpc>
              <a:buNone/>
            </a:pPr>
            <a:r>
              <a:rPr lang="en-US" sz="2000" dirty="0">
                <a:latin typeface="Times New Roman" pitchFamily="18" charset="0"/>
                <a:cs typeface="Times New Roman" pitchFamily="18" charset="0"/>
              </a:rPr>
              <a:t>Where denotes the intersection operator, and the events E1 and E2 are defined as</a:t>
            </a:r>
          </a:p>
          <a:p>
            <a:pPr marL="3175" indent="-3175" algn="just">
              <a:lnSpc>
                <a:spcPct val="120000"/>
              </a:lnSpc>
              <a:buNone/>
            </a:pPr>
            <a:endParaRPr lang="en-US"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2733675" y="1780908"/>
            <a:ext cx="3143250" cy="495300"/>
          </a:xfrm>
          <a:prstGeom prst="rect">
            <a:avLst/>
          </a:prstGeom>
          <a:noFill/>
          <a:ln w="9525">
            <a:noFill/>
            <a:miter lim="800000"/>
            <a:headEnd/>
            <a:tailEnd/>
          </a:ln>
          <a:effectLst/>
        </p:spPr>
      </p:pic>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93151" y="2680041"/>
            <a:ext cx="4624298" cy="931893"/>
          </a:xfrm>
          <a:prstGeom prst="rect">
            <a:avLst/>
          </a:prstGeom>
          <a:noFill/>
        </p:spPr>
      </p:pic>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5"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993151" y="4419600"/>
            <a:ext cx="5079880" cy="92839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dirty="0"/>
              <a:t> </a:t>
            </a:r>
          </a:p>
        </p:txBody>
      </p:sp>
      <p:sp>
        <p:nvSpPr>
          <p:cNvPr id="3" name="Content Placeholder 2"/>
          <p:cNvSpPr>
            <a:spLocks noGrp="1"/>
          </p:cNvSpPr>
          <p:nvPr>
            <p:ph idx="4294967295"/>
          </p:nvPr>
        </p:nvSpPr>
        <p:spPr>
          <a:xfrm>
            <a:off x="228600" y="1447802"/>
            <a:ext cx="8915400" cy="4017961"/>
          </a:xfrm>
        </p:spPr>
        <p:txBody>
          <a:bodyPr/>
          <a:lstStyle/>
          <a:p>
            <a:r>
              <a:rPr lang="en-US" dirty="0"/>
              <a:t>By considering these we can calculate the probability of these events</a:t>
            </a:r>
          </a:p>
          <a:p>
            <a:endParaRPr lang="en-US" dirty="0"/>
          </a:p>
        </p:txBody>
      </p:sp>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529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47799" y="3048000"/>
            <a:ext cx="3007895" cy="381000"/>
          </a:xfrm>
          <a:prstGeom prst="rect">
            <a:avLst/>
          </a:prstGeom>
          <a:noFill/>
        </p:spPr>
      </p:pic>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5301"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495800" y="2895600"/>
            <a:ext cx="1447800" cy="605228"/>
          </a:xfrm>
          <a:prstGeom prst="rect">
            <a:avLst/>
          </a:prstGeom>
          <a:noFill/>
        </p:spPr>
      </p:pic>
      <p:sp>
        <p:nvSpPr>
          <p:cNvPr id="553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5303"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95400" y="3962400"/>
            <a:ext cx="6940826" cy="762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762000"/>
            <a:ext cx="8001000" cy="6096000"/>
          </a:xfrm>
        </p:spPr>
        <p:txBody>
          <a:bodyPr>
            <a:normAutofit/>
          </a:bodyPr>
          <a:lstStyle/>
          <a:p>
            <a:pPr marL="3175" indent="-3175" algn="just">
              <a:lnSpc>
                <a:spcPct val="150000"/>
              </a:lnSpc>
              <a:buNone/>
            </a:pPr>
            <a:endParaRPr lang="en-US" sz="2000" dirty="0">
              <a:latin typeface="Times New Roman" pitchFamily="18" charset="0"/>
              <a:cs typeface="Times New Roman" pitchFamily="18" charset="0"/>
            </a:endParaRPr>
          </a:p>
          <a:p>
            <a:pPr marL="3175" indent="-3175" algn="just">
              <a:lnSpc>
                <a:spcPct val="150000"/>
              </a:lnSpc>
              <a:buNone/>
            </a:pPr>
            <a:endParaRPr lang="en-US" sz="2000" dirty="0">
              <a:latin typeface="Times New Roman" pitchFamily="18" charset="0"/>
              <a:cs typeface="Times New Roman" pitchFamily="18" charset="0"/>
            </a:endParaRPr>
          </a:p>
          <a:p>
            <a:pPr marL="3175" indent="-3175" algn="just">
              <a:lnSpc>
                <a:spcPct val="150000"/>
              </a:lnSpc>
              <a:buNone/>
            </a:pPr>
            <a:endParaRPr lang="en-US" sz="2000" dirty="0">
              <a:latin typeface="Times New Roman" pitchFamily="18" charset="0"/>
              <a:cs typeface="Times New Roman" pitchFamily="18" charset="0"/>
            </a:endParaRPr>
          </a:p>
          <a:p>
            <a:pPr marL="3175" indent="-3175" algn="just">
              <a:lnSpc>
                <a:spcPct val="150000"/>
              </a:lnSpc>
              <a:buNone/>
            </a:pPr>
            <a:endParaRPr lang="en-US" sz="2000" dirty="0">
              <a:latin typeface="Times New Roman" pitchFamily="18" charset="0"/>
              <a:cs typeface="Times New Roman" pitchFamily="18" charset="0"/>
            </a:endParaRPr>
          </a:p>
          <a:p>
            <a:pPr marL="3175" indent="-3175" algn="just">
              <a:lnSpc>
                <a:spcPct val="150000"/>
              </a:lnSpc>
              <a:buNone/>
            </a:pPr>
            <a:endParaRPr lang="en-US" sz="2000" dirty="0">
              <a:latin typeface="Times New Roman" pitchFamily="18" charset="0"/>
              <a:cs typeface="Times New Roman" pitchFamily="18" charset="0"/>
            </a:endParaRPr>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771" name="Rectangle 3"/>
          <p:cNvSpPr>
            <a:spLocks noChangeArrowheads="1"/>
          </p:cNvSpPr>
          <p:nvPr/>
        </p:nvSpPr>
        <p:spPr bwMode="auto">
          <a:xfrm>
            <a:off x="0" y="1400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8" name="Picture 2"/>
          <p:cNvPicPr>
            <a:picLocks noChangeAspect="1" noChangeArrowheads="1"/>
          </p:cNvPicPr>
          <p:nvPr/>
        </p:nvPicPr>
        <p:blipFill>
          <a:blip r:embed="rId2"/>
          <a:srcRect/>
          <a:stretch>
            <a:fillRect/>
          </a:stretch>
        </p:blipFill>
        <p:spPr bwMode="auto">
          <a:xfrm>
            <a:off x="2286000" y="2514600"/>
            <a:ext cx="2867025" cy="552450"/>
          </a:xfrm>
          <a:prstGeom prst="rect">
            <a:avLst/>
          </a:prstGeom>
          <a:noFill/>
          <a:ln w="9525">
            <a:noFill/>
            <a:miter lim="800000"/>
            <a:headEnd/>
            <a:tailEnd/>
          </a:ln>
          <a:effectLst/>
        </p:spPr>
      </p:pic>
      <p:sp>
        <p:nvSpPr>
          <p:cNvPr id="9" name="TextBox 8"/>
          <p:cNvSpPr txBox="1"/>
          <p:nvPr/>
        </p:nvSpPr>
        <p:spPr>
          <a:xfrm>
            <a:off x="685800" y="1600200"/>
            <a:ext cx="8153400" cy="707886"/>
          </a:xfrm>
          <a:prstGeom prst="rect">
            <a:avLst/>
          </a:prstGeom>
          <a:noFill/>
        </p:spPr>
        <p:txBody>
          <a:bodyPr wrap="square" rtlCol="0">
            <a:spAutoFit/>
          </a:bodyPr>
          <a:lstStyle/>
          <a:p>
            <a:r>
              <a:rPr lang="en-US" sz="2000" dirty="0">
                <a:latin typeface="Times New Roman" pitchFamily="18" charset="0"/>
                <a:cs typeface="Times New Roman" pitchFamily="18" charset="0"/>
              </a:rPr>
              <a:t>Likewise, the probability for n0^ to be located on the right-hand side of n0 with an offset j, j&gt;0, is written as</a:t>
            </a:r>
          </a:p>
        </p:txBody>
      </p:sp>
      <p:sp>
        <p:nvSpPr>
          <p:cNvPr id="10" name="TextBox 9"/>
          <p:cNvSpPr txBox="1"/>
          <p:nvPr/>
        </p:nvSpPr>
        <p:spPr>
          <a:xfrm>
            <a:off x="762000" y="3200400"/>
            <a:ext cx="7620000" cy="1323439"/>
          </a:xfrm>
          <a:prstGeom prst="rect">
            <a:avLst/>
          </a:prstGeom>
          <a:noFill/>
        </p:spPr>
        <p:txBody>
          <a:bodyPr wrap="square" rtlCol="0">
            <a:spAutoFit/>
          </a:bodyPr>
          <a:lstStyle/>
          <a:p>
            <a:r>
              <a:rPr lang="en-US" sz="2000" dirty="0">
                <a:latin typeface="Times New Roman" pitchFamily="18" charset="0"/>
                <a:cs typeface="Times New Roman" pitchFamily="18" charset="0"/>
              </a:rPr>
              <a:t>Where   denotes the intersection operator, and the probability of events E3 and E4 are defined as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764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09800" y="4114800"/>
            <a:ext cx="3795623" cy="762000"/>
          </a:xfrm>
          <a:prstGeom prst="rect">
            <a:avLst/>
          </a:prstGeom>
          <a:noFill/>
        </p:spPr>
      </p:pic>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7651"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133600" y="5029200"/>
            <a:ext cx="4126302" cy="762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1981214"/>
            <a:ext cx="8839200" cy="3484549"/>
          </a:xfrm>
        </p:spPr>
        <p:txBody>
          <a:bodyPr/>
          <a:lstStyle/>
          <a:p>
            <a:r>
              <a:rPr lang="en-US" dirty="0"/>
              <a:t>We can formulate the probability of other two events </a:t>
            </a:r>
          </a:p>
          <a:p>
            <a:pPr>
              <a:buNone/>
            </a:pPr>
            <a:r>
              <a:rPr lang="en-US" dirty="0"/>
              <a:t>	 </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63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24000" y="2362200"/>
            <a:ext cx="4262336" cy="838200"/>
          </a:xfrm>
          <a:prstGeom prst="rect">
            <a:avLst/>
          </a:prstGeom>
          <a:noFill/>
        </p:spPr>
      </p:pic>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632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38200" y="3505200"/>
            <a:ext cx="10158500" cy="9906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PROPOSED GLRT DETECTOR</a:t>
            </a:r>
            <a:endParaRPr lang="en-US" dirty="0"/>
          </a:p>
        </p:txBody>
      </p:sp>
      <p:sp>
        <p:nvSpPr>
          <p:cNvPr id="3" name="Content Placeholder 2"/>
          <p:cNvSpPr>
            <a:spLocks noGrp="1"/>
          </p:cNvSpPr>
          <p:nvPr>
            <p:ph idx="1"/>
          </p:nvPr>
        </p:nvSpPr>
        <p:spPr>
          <a:xfrm>
            <a:off x="457200" y="2322659"/>
            <a:ext cx="8229600" cy="4525963"/>
          </a:xfrm>
        </p:spPr>
        <p:txBody>
          <a:bodyPr>
            <a:normAutofit/>
          </a:bodyPr>
          <a:lstStyle/>
          <a:p>
            <a:pPr algn="just">
              <a:lnSpc>
                <a:spcPct val="150000"/>
              </a:lnSpc>
              <a:buNone/>
            </a:pPr>
            <a:r>
              <a:rPr lang="en-US" dirty="0">
                <a:latin typeface="Times New Roman" pitchFamily="18" charset="0"/>
                <a:cs typeface="Times New Roman" pitchFamily="18" charset="0"/>
              </a:rPr>
              <a:t>Based on ML estimation, when ˆn0 = n0, all useful signals of length N −n0 can be used for detection, and the proposed detector offers the same performance as the benchmark. When ˆn0 6= n0, there are two distinct cases defined as follows. 1) ˆn0 = n0 − j, where j &gt; 0. In addition to N − n0 useful samples, j unwanted noise samples will also be utilized for detection. 2) ˆn0 = n0+j, where j &gt; 0. The number of useful samples reduces to N −n0 −j. </a:t>
            </a:r>
          </a:p>
          <a:p>
            <a:pPr marL="3175" indent="-3175" algn="just">
              <a:lnSpc>
                <a:spcPct val="150000"/>
              </a:lnSpc>
              <a:buNone/>
            </a:pP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0" y="685800"/>
            <a:ext cx="8001000" cy="6324600"/>
          </a:xfrm>
        </p:spPr>
        <p:txBody>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Finally, Pd can be expressed as</a:t>
            </a:r>
          </a:p>
          <a:p>
            <a:pPr>
              <a:buNone/>
            </a:pPr>
            <a:endParaRPr lang="en-US" sz="2000" dirty="0">
              <a:latin typeface="Times New Roman" pitchFamily="18" charset="0"/>
              <a:cs typeface="Times New Roman" pitchFamily="18" charset="0"/>
            </a:endParaRPr>
          </a:p>
          <a:p>
            <a:pPr>
              <a:buNone/>
            </a:pPr>
            <a:endParaRPr lang="en-US"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560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00742" y="2286000"/>
            <a:ext cx="6623424" cy="838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76200"/>
            <a:ext cx="8305800" cy="6781800"/>
          </a:xfrm>
        </p:spPr>
        <p:txBody>
          <a:bodyPr>
            <a:normAutofit/>
          </a:bodyPr>
          <a:lstStyle/>
          <a:p>
            <a:pPr algn="just">
              <a:lnSpc>
                <a:spcPct val="150000"/>
              </a:lnSpc>
              <a:buNone/>
            </a:pPr>
            <a:r>
              <a:rPr lang="en-US" sz="2000" b="1" dirty="0">
                <a:latin typeface="Times New Roman" pitchFamily="18" charset="0"/>
                <a:cs typeface="Times New Roman" pitchFamily="18" charset="0"/>
              </a:rPr>
              <a:t>PERFORMANCE EVALUATION AND DISCUSSIONS</a:t>
            </a: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Monte Carlo simulations were conducted to assess the performance of the proposed detector. The total number of observations is N = 160.</a:t>
            </a:r>
          </a:p>
          <a:p>
            <a:pPr lvl="0" algn="just">
              <a:lnSpc>
                <a:spcPct val="150000"/>
              </a:lnSpc>
              <a:buNone/>
            </a:pPr>
            <a:r>
              <a:rPr lang="en-US" sz="2000" b="1" dirty="0">
                <a:latin typeface="Times New Roman" pitchFamily="18" charset="0"/>
                <a:cs typeface="Times New Roman" pitchFamily="18" charset="0"/>
              </a:rPr>
              <a:t>Estimation Performance</a:t>
            </a: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The performance P(ˆn0 &amp; n0) of the proposed ML estimation with arrival time n0 = N/2 = 80, plotted as a function of sampling point ˆn0 for ⇠ = 0 dB and −5 dB, is presented. 3. As shown in the figure, P(ˆn0|n0) has the maximum value at n0. In addition, analytical results match to the simulation results very well. The estimation performance is critical for the proposed detector, because only when n0 = ˆn0, all useful samples can be employed for detection to achieve the optimal detection performance.</a:t>
            </a:r>
          </a:p>
          <a:p>
            <a:pPr marL="0" indent="0" algn="just">
              <a:lnSpc>
                <a:spcPct val="150000"/>
              </a:lnSpc>
              <a:buNone/>
            </a:pPr>
            <a:endParaRPr lang="en-US" sz="16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381001" y="2015733"/>
            <a:ext cx="7633834" cy="3450613"/>
          </a:xfrm>
        </p:spPr>
        <p:txBody>
          <a:bodyPr>
            <a:normAutofit fontScale="85000" lnSpcReduction="10000"/>
          </a:bodyPr>
          <a:lstStyle/>
          <a:p>
            <a:r>
              <a:rPr lang="en-US" sz="2000" dirty="0">
                <a:latin typeface="Times New Roman" pitchFamily="18" charset="0"/>
                <a:cs typeface="Times New Roman" pitchFamily="18" charset="0"/>
              </a:rPr>
              <a:t>Due to random arrivals of primary-user signals, the timing misalignment issue should be considered for spectrum sensing in cognitive radio (CR) systems, such as CR-based </a:t>
            </a:r>
            <a:r>
              <a:rPr lang="en-US" sz="2000" dirty="0" err="1">
                <a:latin typeface="Times New Roman" pitchFamily="18" charset="0"/>
                <a:cs typeface="Times New Roman" pitchFamily="18" charset="0"/>
              </a:rPr>
              <a:t>femto</a:t>
            </a:r>
            <a:r>
              <a:rPr lang="en-US" sz="2000" dirty="0">
                <a:latin typeface="Times New Roman" pitchFamily="18" charset="0"/>
                <a:cs typeface="Times New Roman" pitchFamily="18" charset="0"/>
              </a:rPr>
              <a:t> cell networks. To deal with this issue, two approaches were recommended in the literature, including Bayesian and generalized likelihood ratio test (GLRT) detectors. However, the Bayesian test requires perfect knowledge of the distribution of unknown parameters. Therefore, it is impractical due to its implementation complexity. To design a low-complexity energy detector (ED), this work proposes an ED scheme based on the GLRT algorithm. As a result, maximum-likelihood estimation for the timing misalignment is devised, and the performance of the proposed scheme is analyzed. The results show that the proposed GLRT detector features a low-complexity and satisfactory performance.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dirty="0"/>
              <a:t>Estimation Performance</a:t>
            </a:r>
          </a:p>
        </p:txBody>
      </p:sp>
      <p:sp>
        <p:nvSpPr>
          <p:cNvPr id="5" name="Content Placeholder 4"/>
          <p:cNvSpPr>
            <a:spLocks noGrp="1"/>
          </p:cNvSpPr>
          <p:nvPr>
            <p:ph idx="4294967295"/>
          </p:nvPr>
        </p:nvSpPr>
        <p:spPr>
          <a:xfrm>
            <a:off x="685800" y="2016125"/>
            <a:ext cx="6796088" cy="3449638"/>
          </a:xfrm>
        </p:spPr>
        <p:txBody>
          <a:bodyPr>
            <a:normAutofit/>
          </a:bodyPr>
          <a:lstStyle/>
          <a:p>
            <a:r>
              <a:rPr lang="en-US" sz="2800" dirty="0"/>
              <a:t>Output:</a:t>
            </a:r>
          </a:p>
        </p:txBody>
      </p:sp>
      <p:pic>
        <p:nvPicPr>
          <p:cNvPr id="6" name="Picture 5"/>
          <p:cNvPicPr/>
          <p:nvPr/>
        </p:nvPicPr>
        <p:blipFill>
          <a:blip r:embed="rId2"/>
          <a:srcRect/>
          <a:stretch>
            <a:fillRect/>
          </a:stretch>
        </p:blipFill>
        <p:spPr bwMode="auto">
          <a:xfrm>
            <a:off x="2819400" y="2166523"/>
            <a:ext cx="5047615" cy="345061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6096000"/>
          </a:xfrm>
        </p:spPr>
        <p:txBody>
          <a:bodyPr>
            <a:noAutofit/>
          </a:bodyPr>
          <a:lstStyle/>
          <a:p>
            <a:pPr algn="just">
              <a:lnSpc>
                <a:spcPct val="150000"/>
              </a:lnSpc>
              <a:buNone/>
            </a:pPr>
            <a:r>
              <a:rPr lang="en-US" sz="2000" b="1" dirty="0">
                <a:latin typeface="Times New Roman" pitchFamily="18" charset="0"/>
                <a:cs typeface="Times New Roman" pitchFamily="18" charset="0"/>
              </a:rPr>
              <a:t>DETECTION PERFORMANCE</a:t>
            </a:r>
          </a:p>
          <a:p>
            <a:pPr algn="just">
              <a:lnSpc>
                <a:spcPct val="150000"/>
              </a:lnSpc>
              <a:buNone/>
            </a:pP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 Plots the probability of detection Pd versus SNR for the proposed GLRT detector and conventional ED (under perfect synchronization) with </a:t>
            </a:r>
            <a:r>
              <a:rPr lang="en-US" sz="2000" dirty="0" err="1">
                <a:latin typeface="Times New Roman" pitchFamily="18" charset="0"/>
                <a:cs typeface="Times New Roman" pitchFamily="18" charset="0"/>
              </a:rPr>
              <a:t>Pfa</a:t>
            </a:r>
            <a:r>
              <a:rPr lang="en-US" sz="2000" dirty="0">
                <a:latin typeface="Times New Roman" pitchFamily="18" charset="0"/>
                <a:cs typeface="Times New Roman" pitchFamily="18" charset="0"/>
              </a:rPr>
              <a:t> = 0.1. The arrival time is assumed to be uniformly distributed over 0  n0  159. The conventional ED under perfect synchronization is used as a benchmark. As shown in the figure, the analytical results (Ana.) match to the simulation results (</a:t>
            </a:r>
            <a:r>
              <a:rPr lang="en-US" sz="2000" dirty="0" err="1">
                <a:latin typeface="Times New Roman" pitchFamily="18" charset="0"/>
                <a:cs typeface="Times New Roman" pitchFamily="18" charset="0"/>
              </a:rPr>
              <a:t>Sim</a:t>
            </a:r>
            <a:r>
              <a:rPr lang="en-US" sz="2000" dirty="0">
                <a:latin typeface="Times New Roman" pitchFamily="18" charset="0"/>
                <a:cs typeface="Times New Roman" pitchFamily="18" charset="0"/>
              </a:rPr>
              <a:t>.) very well. When SNR increases, Pd of the proposed detector improves consistently, and its performance can approach to that of the benchmark. The estimation is important for the proposed detector. As also shown in when there exists a fixed synchronization .</a:t>
            </a:r>
          </a:p>
          <a:p>
            <a:pPr>
              <a:lnSpc>
                <a:spcPct val="150000"/>
              </a:lnSpc>
              <a:buNone/>
            </a:pPr>
            <a:endParaRPr lang="en-US"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85800"/>
            <a:ext cx="8001000" cy="6019800"/>
          </a:xfrm>
        </p:spPr>
        <p:txBody>
          <a:bodyPr>
            <a:noAutofit/>
          </a:bodyPr>
          <a:lstStyle/>
          <a:p>
            <a:pPr algn="just">
              <a:lnSpc>
                <a:spcPct val="150000"/>
              </a:lnSpc>
              <a:buNone/>
            </a:pPr>
            <a:endParaRPr lang="en-US" sz="2000" dirty="0">
              <a:latin typeface="Times New Roman" pitchFamily="18" charset="0"/>
              <a:cs typeface="Times New Roman" pitchFamily="18" charset="0"/>
            </a:endParaRPr>
          </a:p>
          <a:p>
            <a:pPr algn="just">
              <a:lnSpc>
                <a:spcPct val="150000"/>
              </a:lnSpc>
              <a:buNone/>
            </a:pPr>
            <a:r>
              <a:rPr lang="en-US" sz="2000" dirty="0">
                <a:latin typeface="Times New Roman" pitchFamily="18" charset="0"/>
                <a:cs typeface="Times New Roman" pitchFamily="18" charset="0"/>
              </a:rPr>
              <a:t>error of 30 samples, the performance of the GLRT detector (Sync. Err.) Degrades significantly.</a:t>
            </a:r>
          </a:p>
          <a:p>
            <a:pPr algn="just">
              <a:lnSpc>
                <a:spcPct val="150000"/>
              </a:lnSpc>
              <a:buNone/>
            </a:pPr>
            <a:endParaRPr lang="en-US" sz="2000" dirty="0">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2057400" y="2209800"/>
            <a:ext cx="4742815" cy="3962401"/>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B10C-D192-4D0B-A308-9D6D439DC377}"/>
              </a:ext>
            </a:extLst>
          </p:cNvPr>
          <p:cNvSpPr>
            <a:spLocks noGrp="1"/>
          </p:cNvSpPr>
          <p:nvPr>
            <p:ph type="title"/>
          </p:nvPr>
        </p:nvSpPr>
        <p:spPr>
          <a:xfrm>
            <a:off x="228601" y="228600"/>
            <a:ext cx="7467599" cy="1157479"/>
          </a:xfrm>
        </p:spPr>
        <p:txBody>
          <a:bodyPr/>
          <a:lstStyle/>
          <a:p>
            <a:r>
              <a:rPr lang="en-US" b="1" dirty="0">
                <a:latin typeface="Times New Roman" pitchFamily="18" charset="0"/>
                <a:cs typeface="Times New Roman" pitchFamily="18" charset="0"/>
              </a:rPr>
              <a:t>Detection Performance</a:t>
            </a:r>
            <a:br>
              <a:rPr lang="en-US"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76201" y="1828801"/>
            <a:ext cx="5029199" cy="3637546"/>
          </a:xfrm>
        </p:spPr>
        <p:txBody>
          <a:bodyPr>
            <a:normAutofit lnSpcReduction="10000"/>
          </a:bodyPr>
          <a:lstStyle/>
          <a:p>
            <a:pPr algn="just"/>
            <a:r>
              <a:rPr lang="en-US" dirty="0">
                <a:latin typeface="Times New Roman" pitchFamily="18" charset="0"/>
                <a:cs typeface="Times New Roman" pitchFamily="18" charset="0"/>
              </a:rPr>
              <a:t> </a:t>
            </a:r>
            <a:r>
              <a:rPr lang="en-US" sz="2000" dirty="0">
                <a:latin typeface="Times New Roman" pitchFamily="18" charset="0"/>
                <a:cs typeface="Times New Roman" pitchFamily="18" charset="0"/>
              </a:rPr>
              <a:t>The receiver operating characteristic (ROC), i.e., Pd, which was plotted as a function of </a:t>
            </a:r>
            <a:r>
              <a:rPr lang="en-US" sz="2000" dirty="0" err="1">
                <a:latin typeface="Times New Roman" pitchFamily="18" charset="0"/>
                <a:cs typeface="Times New Roman" pitchFamily="18" charset="0"/>
              </a:rPr>
              <a:t>Pfa</a:t>
            </a:r>
            <a:r>
              <a:rPr lang="en-US" sz="2000" dirty="0">
                <a:latin typeface="Times New Roman" pitchFamily="18" charset="0"/>
                <a:cs typeface="Times New Roman" pitchFamily="18" charset="0"/>
              </a:rPr>
              <a:t> of the proposed GLRT detector and conventional ED (under perfect synchronization) for ξ =−8 dB. As displayed in the </a:t>
            </a:r>
            <a:r>
              <a:rPr lang="en-US" sz="2000" dirty="0" err="1">
                <a:latin typeface="Times New Roman" pitchFamily="18" charset="0"/>
                <a:cs typeface="Times New Roman" pitchFamily="18" charset="0"/>
              </a:rPr>
              <a:t>ﬁgure</a:t>
            </a:r>
            <a:r>
              <a:rPr lang="en-US" sz="2000" dirty="0">
                <a:latin typeface="Times New Roman" pitchFamily="18" charset="0"/>
                <a:cs typeface="Times New Roman" pitchFamily="18" charset="0"/>
              </a:rPr>
              <a:t>, the performance of the GLRT detector can still approach that of the benchmark consistently for any </a:t>
            </a:r>
            <a:r>
              <a:rPr lang="en-US" sz="2000" dirty="0" err="1">
                <a:latin typeface="Times New Roman" pitchFamily="18" charset="0"/>
                <a:cs typeface="Times New Roman" pitchFamily="18" charset="0"/>
              </a:rPr>
              <a:t>Pfa.This</a:t>
            </a:r>
            <a:r>
              <a:rPr lang="en-US" sz="2000" dirty="0">
                <a:latin typeface="Times New Roman" pitchFamily="18" charset="0"/>
                <a:cs typeface="Times New Roman" pitchFamily="18" charset="0"/>
              </a:rPr>
              <a:t> plot further </a:t>
            </a:r>
            <a:r>
              <a:rPr lang="en-US" sz="2000" dirty="0" err="1">
                <a:latin typeface="Times New Roman" pitchFamily="18" charset="0"/>
                <a:cs typeface="Times New Roman" pitchFamily="18" charset="0"/>
              </a:rPr>
              <a:t>conﬁrms</a:t>
            </a:r>
            <a:r>
              <a:rPr lang="en-US" sz="2000" dirty="0">
                <a:latin typeface="Times New Roman" pitchFamily="18" charset="0"/>
                <a:cs typeface="Times New Roman" pitchFamily="18" charset="0"/>
              </a:rPr>
              <a:t> the performance of the proposed detector under both H0 andH1. </a:t>
            </a:r>
          </a:p>
        </p:txBody>
      </p:sp>
      <p:pic>
        <p:nvPicPr>
          <p:cNvPr id="4" name="Picture 3"/>
          <p:cNvPicPr/>
          <p:nvPr/>
        </p:nvPicPr>
        <p:blipFill>
          <a:blip r:embed="rId2"/>
          <a:srcRect/>
          <a:stretch>
            <a:fillRect/>
          </a:stretch>
        </p:blipFill>
        <p:spPr bwMode="auto">
          <a:xfrm>
            <a:off x="5105400" y="1905000"/>
            <a:ext cx="3810000" cy="32004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38200"/>
            <a:ext cx="5486400" cy="4724400"/>
          </a:xfrm>
        </p:spPr>
        <p:txBody>
          <a:bodyPr>
            <a:noAutofit/>
          </a:bodyPr>
          <a:lstStyle/>
          <a:p>
            <a:pPr algn="just">
              <a:lnSpc>
                <a:spcPct val="150000"/>
              </a:lnSpc>
              <a:buNone/>
            </a:pPr>
            <a:r>
              <a:rPr lang="en-US" sz="2000" dirty="0">
                <a:latin typeface="Times New Roman" pitchFamily="18" charset="0"/>
                <a:cs typeface="Times New Roman" pitchFamily="18" charset="0"/>
              </a:rPr>
              <a:t> The probability of detection Pd versus SNR with </a:t>
            </a:r>
            <a:r>
              <a:rPr lang="en-US" sz="2000" dirty="0" err="1">
                <a:latin typeface="Times New Roman" pitchFamily="18" charset="0"/>
                <a:cs typeface="Times New Roman" pitchFamily="18" charset="0"/>
              </a:rPr>
              <a:t>Pfa</a:t>
            </a:r>
            <a:r>
              <a:rPr lang="en-US" sz="2000" dirty="0">
                <a:latin typeface="Times New Roman" pitchFamily="18" charset="0"/>
                <a:cs typeface="Times New Roman" pitchFamily="18" charset="0"/>
              </a:rPr>
              <a:t> = 0.1. The arrival time is assumed to be exponentially distributed with mean arrival time t⁻ⁱ = 30. As verified in the figure, the GLRT detector is not sensitive to the distribution of delay (which is typically unknown), and its performance can still approach to that of the benchmark, which is also observed.</a:t>
            </a:r>
          </a:p>
          <a:p>
            <a:pPr algn="just">
              <a:lnSpc>
                <a:spcPct val="150000"/>
              </a:lnSpc>
              <a:buNone/>
            </a:pPr>
            <a:endParaRPr lang="en-US" sz="20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5486400" y="1371600"/>
            <a:ext cx="3657601" cy="3276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81000" y="533400"/>
            <a:ext cx="7391400" cy="609600"/>
          </a:xfrm>
        </p:spPr>
        <p:txBody>
          <a:bodyPr/>
          <a:lstStyle/>
          <a:p>
            <a:r>
              <a:rPr lang="en-US" sz="3200" b="1" dirty="0">
                <a:latin typeface="Times New Roman" pitchFamily="18" charset="0"/>
                <a:cs typeface="Times New Roman" pitchFamily="18" charset="0"/>
              </a:rPr>
              <a:t>SOFTWARE REQUIREMENTS</a:t>
            </a:r>
          </a:p>
        </p:txBody>
      </p:sp>
      <p:sp>
        <p:nvSpPr>
          <p:cNvPr id="18435" name="Content Placeholder 2"/>
          <p:cNvSpPr>
            <a:spLocks noGrp="1"/>
          </p:cNvSpPr>
          <p:nvPr>
            <p:ph idx="4294967295"/>
          </p:nvPr>
        </p:nvSpPr>
        <p:spPr>
          <a:xfrm>
            <a:off x="0" y="1600200"/>
            <a:ext cx="7772400" cy="4525963"/>
          </a:xfrm>
        </p:spPr>
        <p:txBody>
          <a:bodyPr/>
          <a:lstStyle/>
          <a:p>
            <a:pPr algn="just">
              <a:lnSpc>
                <a:spcPct val="150000"/>
              </a:lnSpc>
              <a:buFont typeface="Wingdings" pitchFamily="2" charset="2"/>
              <a:buChar char="Ø"/>
            </a:pPr>
            <a:r>
              <a:rPr lang="en-US" sz="2000">
                <a:latin typeface="Times New Roman" pitchFamily="18" charset="0"/>
                <a:cs typeface="Times New Roman" pitchFamily="18" charset="0"/>
              </a:rPr>
              <a:t>Matlab7.14</a:t>
            </a:r>
          </a:p>
          <a:p>
            <a:pPr algn="just">
              <a:lnSpc>
                <a:spcPct val="150000"/>
              </a:lnSpc>
              <a:buFont typeface="Wingdings" pitchFamily="2" charset="2"/>
              <a:buChar char="Ø"/>
            </a:pPr>
            <a:r>
              <a:rPr lang="en-US" sz="2000">
                <a:latin typeface="Times New Roman" pitchFamily="18" charset="0"/>
                <a:cs typeface="Times New Roman" pitchFamily="18" charset="0"/>
              </a:rPr>
              <a:t>MATLAB is a high-performance language for technical computing. It integrates computation, visualization, and programming in an easy-to-use environment where problems and solutions are expressed in familiar mathematical notation. Typical uses include:</a:t>
            </a:r>
          </a:p>
          <a:p>
            <a:pPr lvl="4">
              <a:lnSpc>
                <a:spcPct val="150000"/>
              </a:lnSpc>
              <a:buFont typeface="Arial" charset="0"/>
              <a:buChar char="•"/>
            </a:pPr>
            <a:r>
              <a:rPr lang="en-US" sz="1800">
                <a:latin typeface="Times New Roman" pitchFamily="18" charset="0"/>
                <a:cs typeface="Times New Roman" pitchFamily="18" charset="0"/>
              </a:rPr>
              <a:t> Math and computation</a:t>
            </a:r>
          </a:p>
          <a:p>
            <a:pPr lvl="4">
              <a:lnSpc>
                <a:spcPct val="150000"/>
              </a:lnSpc>
              <a:buFont typeface="Arial" charset="0"/>
              <a:buChar char="•"/>
            </a:pPr>
            <a:r>
              <a:rPr lang="en-US" sz="1800">
                <a:latin typeface="Times New Roman" pitchFamily="18" charset="0"/>
                <a:cs typeface="Times New Roman" pitchFamily="18" charset="0"/>
              </a:rPr>
              <a:t>Algorithm development</a:t>
            </a:r>
          </a:p>
          <a:p>
            <a:pPr lvl="4">
              <a:lnSpc>
                <a:spcPct val="150000"/>
              </a:lnSpc>
              <a:buFont typeface="Arial" charset="0"/>
              <a:buChar char="•"/>
            </a:pPr>
            <a:r>
              <a:rPr lang="en-US" sz="1800">
                <a:latin typeface="Times New Roman" pitchFamily="18" charset="0"/>
                <a:cs typeface="Times New Roman" pitchFamily="18" charset="0"/>
              </a:rPr>
              <a:t>Modeling, simulation, and prototyping</a:t>
            </a: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0" y="457200"/>
            <a:ext cx="7848600" cy="685800"/>
          </a:xfrm>
        </p:spPr>
        <p:txBody>
          <a:bodyPr>
            <a:normAutofit fontScale="90000"/>
          </a:bodyPr>
          <a:lstStyle/>
          <a:p>
            <a:r>
              <a:rPr lang="en-US" sz="3200" b="1" dirty="0">
                <a:latin typeface="Times New Roman" pitchFamily="18" charset="0"/>
                <a:cs typeface="Times New Roman" pitchFamily="18" charset="0"/>
              </a:rPr>
              <a:t>CONCLUSION</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24579" name="Content Placeholder 2"/>
          <p:cNvSpPr>
            <a:spLocks noGrp="1"/>
          </p:cNvSpPr>
          <p:nvPr>
            <p:ph idx="4294967295"/>
          </p:nvPr>
        </p:nvSpPr>
        <p:spPr>
          <a:xfrm>
            <a:off x="0" y="838200"/>
            <a:ext cx="7848600" cy="5410200"/>
          </a:xfrm>
        </p:spPr>
        <p:txBody>
          <a:bodyPr>
            <a:normAutofit fontScale="92500" lnSpcReduction="10000"/>
          </a:bodyPr>
          <a:lstStyle/>
          <a:p>
            <a:pPr algn="just">
              <a:lnSpc>
                <a:spcPct val="150000"/>
              </a:lnSpc>
            </a:pP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Spectrum sensing in asynchronous transmissions is important in many wireless communication systems, in particular for the studies of CR </a:t>
            </a:r>
            <a:r>
              <a:rPr lang="en-US" sz="2000" dirty="0" err="1">
                <a:latin typeface="Times New Roman" pitchFamily="18" charset="0"/>
                <a:cs typeface="Times New Roman" pitchFamily="18" charset="0"/>
              </a:rPr>
              <a:t>femtocell</a:t>
            </a:r>
            <a:r>
              <a:rPr lang="en-US" sz="2000" dirty="0">
                <a:latin typeface="Times New Roman" pitchFamily="18" charset="0"/>
                <a:cs typeface="Times New Roman" pitchFamily="18" charset="0"/>
              </a:rPr>
              <a:t> networks. Theoretical analysis on the proposed estimator and detector was given in this paper. The performance of the proposed GLRT detector was shown to approach to optimal performance, regardless the distribution of timing misalignment. In this sense, the proposed approach is practical and promising for real-time CR applications in the presence of unknown arrival times of the primary signals. Our future research effort will be dedicated to extending the current study to a more complex primary signal traffic model with random arrival and departure times.</a:t>
            </a:r>
          </a:p>
          <a:p>
            <a:pPr algn="just">
              <a:lnSpc>
                <a:spcPct val="150000"/>
              </a:lnSpc>
              <a:buNone/>
            </a:pP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BE84-33DB-46E7-94C8-B9E1D54BFC88}"/>
              </a:ext>
            </a:extLst>
          </p:cNvPr>
          <p:cNvSpPr>
            <a:spLocks noGrp="1"/>
          </p:cNvSpPr>
          <p:nvPr>
            <p:ph type="title"/>
          </p:nvPr>
        </p:nvSpPr>
        <p:spPr>
          <a:xfrm>
            <a:off x="609600" y="804520"/>
            <a:ext cx="7405234" cy="1049235"/>
          </a:xfrm>
        </p:spPr>
        <p:txBody>
          <a:bodyPr/>
          <a:lstStyle/>
          <a:p>
            <a:pPr algn="ctr"/>
            <a:r>
              <a:rPr lang="en-IN" dirty="0"/>
              <a:t>Extension</a:t>
            </a:r>
          </a:p>
        </p:txBody>
      </p:sp>
      <p:sp>
        <p:nvSpPr>
          <p:cNvPr id="3" name="Content Placeholder 2">
            <a:extLst>
              <a:ext uri="{FF2B5EF4-FFF2-40B4-BE49-F238E27FC236}">
                <a16:creationId xmlns:a16="http://schemas.microsoft.com/office/drawing/2014/main" id="{5701A700-C202-49E6-AB27-8A51D5D836FA}"/>
              </a:ext>
            </a:extLst>
          </p:cNvPr>
          <p:cNvSpPr>
            <a:spLocks noGrp="1"/>
          </p:cNvSpPr>
          <p:nvPr>
            <p:ph idx="1"/>
          </p:nvPr>
        </p:nvSpPr>
        <p:spPr>
          <a:xfrm>
            <a:off x="0" y="2590800"/>
            <a:ext cx="8686800" cy="3535363"/>
          </a:xfrm>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Using a local optimum detector to detect the random arriving signals with a varying correlation coefficient.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819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6D870-20D4-4549-9965-9773BF0FE8D8}"/>
              </a:ext>
            </a:extLst>
          </p:cNvPr>
          <p:cNvSpPr>
            <a:spLocks noGrp="1"/>
          </p:cNvSpPr>
          <p:nvPr>
            <p:ph idx="1"/>
          </p:nvPr>
        </p:nvSpPr>
        <p:spPr>
          <a:xfrm>
            <a:off x="457200" y="2667000"/>
            <a:ext cx="8229600" cy="4525963"/>
          </a:xfrm>
        </p:spPr>
        <p:txBody>
          <a:bodyPr/>
          <a:lstStyle/>
          <a:p>
            <a:pPr marL="0" indent="0" algn="ctr">
              <a:buNone/>
            </a:pPr>
            <a:r>
              <a:rPr lang="en-US" b="1" dirty="0">
                <a:latin typeface="Times New Roman" panose="02020603050405020304" pitchFamily="18" charset="0"/>
                <a:cs typeface="Times New Roman" panose="02020603050405020304" pitchFamily="18" charset="0"/>
              </a:rPr>
              <a:t>A locally optimum detector for detection of random signals under a weakly correlated noise model over fading channels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73B5DA4-E30B-477F-8056-ED33C2DE1E76}"/>
              </a:ext>
            </a:extLst>
          </p:cNvPr>
          <p:cNvSpPr txBox="1"/>
          <p:nvPr/>
        </p:nvSpPr>
        <p:spPr>
          <a:xfrm>
            <a:off x="2743200" y="838200"/>
            <a:ext cx="3332964" cy="707886"/>
          </a:xfrm>
          <a:prstGeom prst="rect">
            <a:avLst/>
          </a:prstGeom>
          <a:noFill/>
        </p:spPr>
        <p:txBody>
          <a:bodyPr wrap="none" rtlCol="0">
            <a:spAutoFit/>
          </a:bodyPr>
          <a:lstStyle/>
          <a:p>
            <a:r>
              <a:rPr lang="en-IN" sz="4000" dirty="0">
                <a:latin typeface="Times New Roman" panose="02020603050405020304" pitchFamily="18" charset="0"/>
                <a:cs typeface="Times New Roman" panose="02020603050405020304" pitchFamily="18" charset="0"/>
              </a:rPr>
              <a:t>Research paper</a:t>
            </a:r>
          </a:p>
        </p:txBody>
      </p:sp>
    </p:spTree>
    <p:extLst>
      <p:ext uri="{BB962C8B-B14F-4D97-AF65-F5344CB8AC3E}">
        <p14:creationId xmlns:p14="http://schemas.microsoft.com/office/powerpoint/2010/main" val="989847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25C8-4E44-4EB2-B7F7-6D25E3C3F24C}"/>
              </a:ext>
            </a:extLst>
          </p:cNvPr>
          <p:cNvSpPr>
            <a:spLocks noGrp="1"/>
          </p:cNvSpPr>
          <p:nvPr>
            <p:ph type="title"/>
          </p:nvPr>
        </p:nvSpPr>
        <p:spPr>
          <a:xfrm>
            <a:off x="1752599" y="804520"/>
            <a:ext cx="6262235" cy="1049235"/>
          </a:xfrm>
        </p:spPr>
        <p:txBody>
          <a:bodyPr/>
          <a:lstStyle/>
          <a:p>
            <a:r>
              <a:rPr lang="en-IN" dirty="0"/>
              <a:t>Literature survey</a:t>
            </a:r>
          </a:p>
        </p:txBody>
      </p:sp>
      <p:sp>
        <p:nvSpPr>
          <p:cNvPr id="3" name="Content Placeholder 2">
            <a:extLst>
              <a:ext uri="{FF2B5EF4-FFF2-40B4-BE49-F238E27FC236}">
                <a16:creationId xmlns:a16="http://schemas.microsoft.com/office/drawing/2014/main" id="{0FB38DA7-9927-47FB-80E9-1104B71C5A56}"/>
              </a:ext>
            </a:extLst>
          </p:cNvPr>
          <p:cNvSpPr>
            <a:spLocks noGrp="1"/>
          </p:cNvSpPr>
          <p:nvPr>
            <p:ph idx="1"/>
          </p:nvPr>
        </p:nvSpPr>
        <p:spPr>
          <a:xfrm>
            <a:off x="914401" y="2015733"/>
            <a:ext cx="7100434" cy="3450613"/>
          </a:xfrm>
        </p:spPr>
        <p:txBody>
          <a:bodyPr>
            <a:normAutofit/>
          </a:bodyPr>
          <a:lstStyle/>
          <a:p>
            <a:pPr algn="just"/>
            <a:r>
              <a:rPr lang="en-US" dirty="0">
                <a:latin typeface="Times New Roman" panose="02020603050405020304" pitchFamily="18" charset="0"/>
                <a:cs typeface="Times New Roman" panose="02020603050405020304" pitchFamily="18" charset="0"/>
              </a:rPr>
              <a:t>In modern cognitive radio networks, to avoid interference from secondary users to primary holders with license in spectrum, it is need to have an appropriate spectrum sensing. In methods like spectrum sensing, where samples of noise are correlated, the impairments from independent noise samples do not provide optimum performances. So, in case of random signals over a weakly correlated noise model in fading channels requires a locally optimum detection method has been proposed in this paper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51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762000"/>
            <a:ext cx="7848600" cy="1085850"/>
          </a:xfrm>
        </p:spPr>
        <p:txBody>
          <a:bodyPr/>
          <a:lstStyle/>
          <a:p>
            <a:r>
              <a:rPr lang="en-US" sz="3200" b="1" dirty="0">
                <a:latin typeface="Times New Roman" pitchFamily="18" charset="0"/>
                <a:cs typeface="Times New Roman" pitchFamily="18" charset="0"/>
              </a:rPr>
              <a:t>INTRODUCTION</a:t>
            </a:r>
          </a:p>
        </p:txBody>
      </p:sp>
      <p:sp>
        <p:nvSpPr>
          <p:cNvPr id="3075" name="Content Placeholder 2"/>
          <p:cNvSpPr>
            <a:spLocks noGrp="1"/>
          </p:cNvSpPr>
          <p:nvPr>
            <p:ph idx="1"/>
          </p:nvPr>
        </p:nvSpPr>
        <p:spPr>
          <a:xfrm>
            <a:off x="381000" y="2133600"/>
            <a:ext cx="7924800" cy="5562600"/>
          </a:xfrm>
        </p:spPr>
        <p:txBody>
          <a:bodyPr/>
          <a:lstStyle/>
          <a:p>
            <a:pPr marL="0" indent="0" algn="just">
              <a:lnSpc>
                <a:spcPct val="150000"/>
              </a:lnSpc>
              <a:buNone/>
            </a:pPr>
            <a:r>
              <a:rPr lang="en-US" sz="2000" dirty="0">
                <a:latin typeface="Times New Roman" pitchFamily="18" charset="0"/>
                <a:cs typeface="Times New Roman" pitchFamily="18" charset="0"/>
              </a:rPr>
              <a:t>	Cognitive radio technology helps to use the RF spectrum more efficiently, by introducing secondary usage of the spectrum licensed to primary users (PU) but with a lower priority. A cognitive radio is able to change its transmitter parameters based on interaction with the environment. Secondary users (SU’s) equipped with cognitive radios can sense the spectrum and dynamically use spectrum holes in PU frequency bands for data transmission. Secondary users are not allowed to introduce any interference to the primary license holders.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823B-3AE8-4E72-AFC5-48E1ECCF7A63}"/>
              </a:ext>
            </a:extLst>
          </p:cNvPr>
          <p:cNvSpPr>
            <a:spLocks noGrp="1"/>
          </p:cNvSpPr>
          <p:nvPr>
            <p:ph type="title"/>
          </p:nvPr>
        </p:nvSpPr>
        <p:spPr/>
        <p:txBody>
          <a:bodyPr/>
          <a:lstStyle/>
          <a:p>
            <a:r>
              <a:rPr lang="en-IN" dirty="0"/>
              <a:t>Gaps in literature</a:t>
            </a:r>
          </a:p>
        </p:txBody>
      </p:sp>
      <p:sp>
        <p:nvSpPr>
          <p:cNvPr id="3" name="Content Placeholder 2">
            <a:extLst>
              <a:ext uri="{FF2B5EF4-FFF2-40B4-BE49-F238E27FC236}">
                <a16:creationId xmlns:a16="http://schemas.microsoft.com/office/drawing/2014/main" id="{E6C8B4BC-9B7A-4932-8D35-FE20532D33C3}"/>
              </a:ext>
            </a:extLst>
          </p:cNvPr>
          <p:cNvSpPr>
            <a:spLocks noGrp="1"/>
          </p:cNvSpPr>
          <p:nvPr>
            <p:ph idx="1"/>
          </p:nvPr>
        </p:nvSpPr>
        <p:spPr/>
        <p:txBody>
          <a:bodyPr>
            <a:normAutofit fontScale="70000" lnSpcReduction="20000"/>
          </a:bodyPr>
          <a:lstStyle/>
          <a:p>
            <a:r>
              <a:rPr lang="en-US" sz="2400" dirty="0">
                <a:latin typeface="Times New Roman" panose="02020603050405020304" pitchFamily="18" charset="0"/>
                <a:cs typeface="Times New Roman" panose="02020603050405020304" pitchFamily="18" charset="0"/>
              </a:rPr>
              <a:t>The most expensive and limited resource for wireless communications are Radio Frequency (RF) spectrums</a:t>
            </a:r>
          </a:p>
          <a:p>
            <a:r>
              <a:rPr lang="en-US" sz="2400" dirty="0">
                <a:latin typeface="Times New Roman" panose="02020603050405020304" pitchFamily="18" charset="0"/>
                <a:cs typeface="Times New Roman" panose="02020603050405020304" pitchFamily="18" charset="0"/>
              </a:rPr>
              <a:t>So there are two types of users primary uses, secondary users</a:t>
            </a:r>
          </a:p>
          <a:p>
            <a:r>
              <a:rPr lang="en-US" sz="2400" dirty="0">
                <a:latin typeface="Times New Roman" panose="02020603050405020304" pitchFamily="18" charset="0"/>
                <a:cs typeface="Times New Roman" panose="02020603050405020304" pitchFamily="18" charset="0"/>
              </a:rPr>
              <a:t>Spectrum sensing is used for optimum transmission</a:t>
            </a:r>
          </a:p>
          <a:p>
            <a:r>
              <a:rPr lang="en-US" sz="2400" dirty="0">
                <a:latin typeface="Times New Roman" panose="02020603050405020304" pitchFamily="18" charset="0"/>
                <a:cs typeface="Times New Roman" panose="02020603050405020304" pitchFamily="18" charset="0"/>
              </a:rPr>
              <a:t>Among these energy detection is simple technique and optimized with impairment of additive white Gaussian noise (AWGN).The additive noise samples are statistically independent.</a:t>
            </a:r>
          </a:p>
          <a:p>
            <a:r>
              <a:rPr lang="en-US" sz="2400" dirty="0">
                <a:latin typeface="Times New Roman" panose="02020603050405020304" pitchFamily="18" charset="0"/>
                <a:cs typeface="Times New Roman" panose="02020603050405020304" pitchFamily="18" charset="0"/>
              </a:rPr>
              <a:t>But in real time they will be not be independent ,so we use LO detection </a:t>
            </a: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42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35CFD-0832-46C6-B880-32F636D6D7C4}"/>
              </a:ext>
            </a:extLst>
          </p:cNvPr>
          <p:cNvSpPr>
            <a:spLocks noGrp="1"/>
          </p:cNvSpPr>
          <p:nvPr>
            <p:ph idx="4294967295"/>
          </p:nvPr>
        </p:nvSpPr>
        <p:spPr>
          <a:xfrm>
            <a:off x="0" y="1165225"/>
            <a:ext cx="8229600" cy="4525963"/>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A detection mechanism like locally optimum (LO) of random signals over a weakly correlated noise model over fading channels is implemented. In case of correlated noise environments, rather than simple detection techniques we use to implement LO detection techniques</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False alarm and detection probabilities are used to define LO detection</a:t>
            </a:r>
            <a:r>
              <a:rPr lang="en-IN" dirty="0"/>
              <a:t> </a:t>
            </a:r>
          </a:p>
          <a:p>
            <a:r>
              <a:rPr lang="en-US" sz="2600" dirty="0">
                <a:latin typeface="Times New Roman" panose="02020603050405020304" pitchFamily="18" charset="0"/>
                <a:cs typeface="Times New Roman" panose="02020603050405020304" pitchFamily="18" charset="0"/>
              </a:rPr>
              <a:t>From the probabilities we can determine that simulation results obtained are matching well with theoretical results</a:t>
            </a:r>
          </a:p>
          <a:p>
            <a:r>
              <a:rPr lang="en-US" sz="2600" dirty="0">
                <a:latin typeface="Times New Roman" panose="02020603050405020304" pitchFamily="18" charset="0"/>
                <a:cs typeface="Times New Roman" panose="02020603050405020304" pitchFamily="18" charset="0"/>
              </a:rPr>
              <a:t>When compared simple energy detection with locally optimum detection it is clear that later has better performance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43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7890-CE51-4ED6-BB49-27E981E2B24A}"/>
              </a:ext>
            </a:extLst>
          </p:cNvPr>
          <p:cNvSpPr>
            <a:spLocks noGrp="1"/>
          </p:cNvSpPr>
          <p:nvPr>
            <p:ph type="title"/>
          </p:nvPr>
        </p:nvSpPr>
        <p:spPr/>
        <p:txBody>
          <a:bodyPr/>
          <a:lstStyle/>
          <a:p>
            <a:r>
              <a:rPr lang="en-IN" dirty="0"/>
              <a:t>Hypothesis </a:t>
            </a:r>
          </a:p>
        </p:txBody>
      </p:sp>
      <p:sp>
        <p:nvSpPr>
          <p:cNvPr id="3" name="Content Placeholder 2">
            <a:extLst>
              <a:ext uri="{FF2B5EF4-FFF2-40B4-BE49-F238E27FC236}">
                <a16:creationId xmlns:a16="http://schemas.microsoft.com/office/drawing/2014/main" id="{0CA4C638-DE79-4F91-86CA-EB8AC71BD768}"/>
              </a:ext>
            </a:extLst>
          </p:cNvPr>
          <p:cNvSpPr>
            <a:spLocks noGrp="1"/>
          </p:cNvSpPr>
          <p:nvPr>
            <p:ph idx="1"/>
          </p:nvPr>
        </p:nvSpPr>
        <p:spPr>
          <a:xfrm>
            <a:off x="0" y="1752601"/>
            <a:ext cx="8014835" cy="3713746"/>
          </a:xfrm>
        </p:spPr>
        <p:txBody>
          <a:bodyPr>
            <a:normAutofit/>
          </a:bodyPr>
          <a:lstStyle/>
          <a:p>
            <a:r>
              <a:rPr lang="en-US" sz="2400" dirty="0">
                <a:latin typeface="Times New Roman" panose="02020603050405020304" pitchFamily="18" charset="0"/>
                <a:cs typeface="Times New Roman" panose="02020603050405020304" pitchFamily="18" charset="0"/>
              </a:rPr>
              <a:t>The two hypotheses assumed are, H0 in which the primary user is said to be absent and H1 once the first user is said to be present, the received signal samples (n = 1, 2, . . .,N) at the secondary user for these two types of hypotheses could also be shapely in equivalent complex baseband</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2A1A5B-019E-4D51-9B69-27F6FAE15632}"/>
              </a:ext>
            </a:extLst>
          </p:cNvPr>
          <p:cNvPicPr>
            <a:picLocks noChangeAspect="1"/>
          </p:cNvPicPr>
          <p:nvPr/>
        </p:nvPicPr>
        <p:blipFill>
          <a:blip r:embed="rId2"/>
          <a:stretch>
            <a:fillRect/>
          </a:stretch>
        </p:blipFill>
        <p:spPr>
          <a:xfrm>
            <a:off x="5902787" y="4242405"/>
            <a:ext cx="2495550" cy="1009650"/>
          </a:xfrm>
          <a:prstGeom prst="rect">
            <a:avLst/>
          </a:prstGeom>
        </p:spPr>
      </p:pic>
      <p:sp>
        <p:nvSpPr>
          <p:cNvPr id="5" name="TextBox 4">
            <a:extLst>
              <a:ext uri="{FF2B5EF4-FFF2-40B4-BE49-F238E27FC236}">
                <a16:creationId xmlns:a16="http://schemas.microsoft.com/office/drawing/2014/main" id="{01A1A81A-046D-4A76-9169-64504DA0EB11}"/>
              </a:ext>
            </a:extLst>
          </p:cNvPr>
          <p:cNvSpPr txBox="1"/>
          <p:nvPr/>
        </p:nvSpPr>
        <p:spPr>
          <a:xfrm>
            <a:off x="228600" y="3962400"/>
            <a:ext cx="5655430" cy="1569660"/>
          </a:xfrm>
          <a:prstGeom prst="rect">
            <a:avLst/>
          </a:prstGeom>
          <a:noFill/>
        </p:spPr>
        <p:txBody>
          <a:bodyPr wrap="square" rtlCol="0">
            <a:spAutoFit/>
          </a:bodyPr>
          <a:lstStyle/>
          <a:p>
            <a:r>
              <a:rPr lang="en-IN" dirty="0"/>
              <a:t> </a:t>
            </a:r>
            <a:r>
              <a:rPr lang="en-IN" sz="2400" dirty="0" err="1">
                <a:latin typeface="Times New Roman" panose="02020603050405020304" pitchFamily="18" charset="0"/>
                <a:cs typeface="Times New Roman" panose="02020603050405020304" pitchFamily="18" charset="0"/>
              </a:rPr>
              <a:t>xn</a:t>
            </a:r>
            <a:r>
              <a:rPr lang="en-IN" sz="2400" dirty="0">
                <a:latin typeface="Times New Roman" panose="02020603050405020304" pitchFamily="18" charset="0"/>
                <a:cs typeface="Times New Roman" panose="02020603050405020304" pitchFamily="18" charset="0"/>
              </a:rPr>
              <a:t> is Received signal</a:t>
            </a:r>
          </a:p>
          <a:p>
            <a:r>
              <a:rPr lang="en-IN" sz="2400" dirty="0">
                <a:latin typeface="Times New Roman" panose="02020603050405020304" pitchFamily="18" charset="0"/>
                <a:cs typeface="Times New Roman" panose="02020603050405020304" pitchFamily="18" charset="0"/>
              </a:rPr>
              <a:t> h is channel gain</a:t>
            </a:r>
          </a:p>
          <a:p>
            <a:r>
              <a:rPr lang="en-IN" sz="2400" dirty="0" err="1">
                <a:latin typeface="Times New Roman" panose="02020603050405020304" pitchFamily="18" charset="0"/>
                <a:cs typeface="Times New Roman" panose="02020603050405020304" pitchFamily="18" charset="0"/>
              </a:rPr>
              <a:t>wn</a:t>
            </a:r>
            <a:r>
              <a:rPr lang="en-IN" sz="2400" dirty="0">
                <a:latin typeface="Times New Roman" panose="02020603050405020304" pitchFamily="18" charset="0"/>
                <a:cs typeface="Times New Roman" panose="02020603050405020304" pitchFamily="18" charset="0"/>
              </a:rPr>
              <a:t> is noise samples at secondary users</a:t>
            </a:r>
          </a:p>
          <a:p>
            <a:r>
              <a:rPr lang="en-IN" sz="2400" dirty="0">
                <a:latin typeface="Times New Roman" panose="02020603050405020304" pitchFamily="18" charset="0"/>
                <a:cs typeface="Times New Roman" panose="02020603050405020304" pitchFamily="18" charset="0"/>
              </a:rPr>
              <a:t>Sn is primary user signal </a:t>
            </a:r>
          </a:p>
        </p:txBody>
      </p:sp>
    </p:spTree>
    <p:extLst>
      <p:ext uri="{BB962C8B-B14F-4D97-AF65-F5344CB8AC3E}">
        <p14:creationId xmlns:p14="http://schemas.microsoft.com/office/powerpoint/2010/main" val="1683136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0EEA2-4F71-4993-AA18-B257D3F0B6F0}"/>
              </a:ext>
            </a:extLst>
          </p:cNvPr>
          <p:cNvSpPr>
            <a:spLocks noGrp="1"/>
          </p:cNvSpPr>
          <p:nvPr>
            <p:ph idx="4294967295"/>
          </p:nvPr>
        </p:nvSpPr>
        <p:spPr>
          <a:xfrm>
            <a:off x="0" y="1066800"/>
            <a:ext cx="8229600" cy="4525963"/>
          </a:xfrm>
        </p:spPr>
        <p:txBody>
          <a:bodyPr>
            <a:normAutofit/>
          </a:bodyPr>
          <a:lstStyle/>
          <a:p>
            <a:endParaRPr lang="en-US" sz="2400" dirty="0"/>
          </a:p>
          <a:p>
            <a:r>
              <a:rPr lang="en-US" sz="2400" dirty="0"/>
              <a:t>In order to derive a test statistic to recognize between two hypothesis H0 and H1, we start with the globally optimal (GO) decision statistic expressed as</a:t>
            </a:r>
            <a:endParaRPr lang="en-IN" sz="2400" dirty="0"/>
          </a:p>
        </p:txBody>
      </p:sp>
      <p:sp>
        <p:nvSpPr>
          <p:cNvPr id="5" name="TextBox 4">
            <a:extLst>
              <a:ext uri="{FF2B5EF4-FFF2-40B4-BE49-F238E27FC236}">
                <a16:creationId xmlns:a16="http://schemas.microsoft.com/office/drawing/2014/main" id="{E42283BC-C363-48A0-8EB1-01D456CA70EC}"/>
              </a:ext>
            </a:extLst>
          </p:cNvPr>
          <p:cNvSpPr txBox="1"/>
          <p:nvPr/>
        </p:nvSpPr>
        <p:spPr>
          <a:xfrm>
            <a:off x="990600" y="4114800"/>
            <a:ext cx="4648200" cy="1200329"/>
          </a:xfrm>
          <a:prstGeom prst="rect">
            <a:avLst/>
          </a:prstGeom>
          <a:no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Fw</a:t>
            </a:r>
            <a:r>
              <a:rPr lang="en-IN" sz="2400" dirty="0">
                <a:latin typeface="Times New Roman" panose="02020603050405020304" pitchFamily="18" charset="0"/>
                <a:cs typeface="Times New Roman" panose="02020603050405020304" pitchFamily="18" charset="0"/>
              </a:rPr>
              <a:t> is pdf of noise signals</a:t>
            </a:r>
          </a:p>
          <a:p>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25634" y="2743200"/>
            <a:ext cx="6113366" cy="650116"/>
          </a:xfrm>
          <a:prstGeom prst="rect">
            <a:avLst/>
          </a:prstGeom>
          <a:noFill/>
        </p:spPr>
      </p:pic>
      <p:sp>
        <p:nvSpPr>
          <p:cNvPr id="61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43000" y="3429000"/>
            <a:ext cx="5882105" cy="609600"/>
          </a:xfrm>
          <a:prstGeom prst="rect">
            <a:avLst/>
          </a:prstGeom>
          <a:noFill/>
        </p:spPr>
      </p:pic>
      <p:sp>
        <p:nvSpPr>
          <p:cNvPr id="6149" name="Rectangle 5"/>
          <p:cNvSpPr>
            <a:spLocks noChangeArrowheads="1"/>
          </p:cNvSpPr>
          <p:nvPr/>
        </p:nvSpPr>
        <p:spPr bwMode="auto">
          <a:xfrm>
            <a:off x="0" y="1000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526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66197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2F9A6-401E-43B4-B27D-A80D9E531C3D}"/>
              </a:ext>
            </a:extLst>
          </p:cNvPr>
          <p:cNvSpPr>
            <a:spLocks noGrp="1"/>
          </p:cNvSpPr>
          <p:nvPr>
            <p:ph idx="4294967295"/>
          </p:nvPr>
        </p:nvSpPr>
        <p:spPr>
          <a:xfrm>
            <a:off x="457200" y="425450"/>
            <a:ext cx="8686800" cy="4525963"/>
          </a:xfrm>
        </p:spPr>
        <p:txBody>
          <a:bodyPr/>
          <a:lstStyle/>
          <a:p>
            <a:endParaRPr lang="en-IN" dirty="0"/>
          </a:p>
          <a:p>
            <a:endParaRPr lang="en-IN" dirty="0"/>
          </a:p>
          <a:p>
            <a:r>
              <a:rPr lang="en-IN" dirty="0"/>
              <a:t>In real time the correlation between noises is unknown </a:t>
            </a:r>
          </a:p>
          <a:p>
            <a:r>
              <a:rPr lang="en-US" dirty="0"/>
              <a:t>we denote the real correlation coefficient with ρ</a:t>
            </a:r>
          </a:p>
          <a:p>
            <a:r>
              <a:rPr lang="en-US" dirty="0"/>
              <a:t>the estimated one with ˆρ</a:t>
            </a:r>
          </a:p>
          <a:p>
            <a:r>
              <a:rPr lang="en-US" dirty="0"/>
              <a:t>By using the hypothesis we calculated </a:t>
            </a:r>
            <a:r>
              <a:rPr lang="en-US" dirty="0" err="1"/>
              <a:t>probabilty</a:t>
            </a:r>
            <a:r>
              <a:rPr lang="en-US" dirty="0"/>
              <a:t> of detection</a:t>
            </a:r>
            <a:endParaRPr lang="en-IN" dirty="0"/>
          </a:p>
        </p:txBody>
      </p:sp>
      <p:sp>
        <p:nvSpPr>
          <p:cNvPr id="5122" name="Rectangle 2"/>
          <p:cNvSpPr>
            <a:spLocks noChangeArrowheads="1"/>
          </p:cNvSpPr>
          <p:nvPr/>
        </p:nvSpPr>
        <p:spPr bwMode="auto">
          <a:xfrm>
            <a:off x="0" y="0"/>
            <a:ext cx="184731"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a:p>
            <a:endParaRPr lang="en-US" dirty="0"/>
          </a:p>
          <a:p>
            <a:endParaRPr lang="en-US" dirty="0"/>
          </a:p>
        </p:txBody>
      </p:sp>
      <p:pic>
        <p:nvPicPr>
          <p:cNvPr id="51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71600" y="3962400"/>
            <a:ext cx="5160723" cy="989013"/>
          </a:xfrm>
          <a:prstGeom prst="rect">
            <a:avLst/>
          </a:prstGeom>
          <a:noFill/>
        </p:spPr>
      </p:pic>
      <p:sp>
        <p:nvSpPr>
          <p:cNvPr id="5123" name="Rectangle 3"/>
          <p:cNvSpPr>
            <a:spLocks noChangeArrowheads="1"/>
          </p:cNvSpPr>
          <p:nvPr/>
        </p:nvSpPr>
        <p:spPr bwMode="auto">
          <a:xfrm>
            <a:off x="0" y="11525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91482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F4722-F49B-4479-AD4A-452CD2B703E3}"/>
              </a:ext>
            </a:extLst>
          </p:cNvPr>
          <p:cNvSpPr>
            <a:spLocks noGrp="1"/>
          </p:cNvSpPr>
          <p:nvPr>
            <p:ph idx="4294967295"/>
          </p:nvPr>
        </p:nvSpPr>
        <p:spPr>
          <a:xfrm>
            <a:off x="457200" y="381001"/>
            <a:ext cx="7772400" cy="3048000"/>
          </a:xfrm>
        </p:spPr>
        <p:txBody>
          <a:bodyPr/>
          <a:lstStyle/>
          <a:p>
            <a:pPr marL="0" indent="0" algn="ctr">
              <a:buNone/>
            </a:pPr>
            <a:r>
              <a:rPr lang="en-IN" sz="2400" b="1" dirty="0">
                <a:latin typeface="Times New Roman" panose="02020603050405020304" pitchFamily="18" charset="0"/>
                <a:cs typeface="Times New Roman" panose="02020603050405020304" pitchFamily="18" charset="0"/>
              </a:rPr>
              <a:t>Detection probability </a:t>
            </a:r>
            <a:r>
              <a:rPr lang="en-IN" sz="2400" b="1" dirty="0" err="1">
                <a:latin typeface="Times New Roman" panose="02020603050405020304" pitchFamily="18" charset="0"/>
                <a:cs typeface="Times New Roman" panose="02020603050405020304" pitchFamily="18" charset="0"/>
              </a:rPr>
              <a:t>vs</a:t>
            </a:r>
            <a:r>
              <a:rPr lang="en-IN" sz="2400" b="1" dirty="0">
                <a:latin typeface="Times New Roman" panose="02020603050405020304" pitchFamily="18" charset="0"/>
                <a:cs typeface="Times New Roman" panose="02020603050405020304" pitchFamily="18" charset="0"/>
              </a:rPr>
              <a:t> SNR</a:t>
            </a:r>
            <a:endParaRPr lang="en-US" sz="2400" b="1" dirty="0"/>
          </a:p>
          <a:p>
            <a:r>
              <a:rPr lang="en-US" sz="2400" dirty="0">
                <a:latin typeface="Times New Roman" panose="02020603050405020304" pitchFamily="18" charset="0"/>
                <a:cs typeface="Times New Roman" panose="02020603050405020304" pitchFamily="18" charset="0"/>
              </a:rPr>
              <a:t>At secondary user a fading channel with weakly correlated noise, N=500 samples are taken</a:t>
            </a:r>
          </a:p>
          <a:p>
            <a:pPr marL="0" indent="0">
              <a:buNone/>
            </a:pPr>
            <a:r>
              <a:rPr lang="en-US" sz="2400" dirty="0">
                <a:latin typeface="Times New Roman" panose="02020603050405020304" pitchFamily="18" charset="0"/>
                <a:cs typeface="Times New Roman" panose="02020603050405020304" pitchFamily="18" charset="0"/>
              </a:rPr>
              <a:t>Calculating false alarm probability at different SNR values</a:t>
            </a:r>
          </a:p>
          <a:p>
            <a:pPr marL="0" indent="0">
              <a:buNone/>
            </a:pPr>
            <a:endParaRPr lang="en-IN" dirty="0"/>
          </a:p>
        </p:txBody>
      </p:sp>
      <p:pic>
        <p:nvPicPr>
          <p:cNvPr id="5" name="Picture 4"/>
          <p:cNvPicPr/>
          <p:nvPr/>
        </p:nvPicPr>
        <p:blipFill>
          <a:blip r:embed="rId2"/>
          <a:srcRect/>
          <a:stretch>
            <a:fillRect/>
          </a:stretch>
        </p:blipFill>
        <p:spPr bwMode="auto">
          <a:xfrm>
            <a:off x="1600200" y="2743200"/>
            <a:ext cx="5867400" cy="3280248"/>
          </a:xfrm>
          <a:prstGeom prst="rect">
            <a:avLst/>
          </a:prstGeom>
          <a:noFill/>
          <a:ln w="9525">
            <a:noFill/>
            <a:miter lim="800000"/>
            <a:headEnd/>
            <a:tailEnd/>
          </a:ln>
        </p:spPr>
      </p:pic>
      <p:sp>
        <p:nvSpPr>
          <p:cNvPr id="6" name="Rectangle 5"/>
          <p:cNvSpPr/>
          <p:nvPr/>
        </p:nvSpPr>
        <p:spPr>
          <a:xfrm>
            <a:off x="3110702" y="3244334"/>
            <a:ext cx="300082" cy="369332"/>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4269610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3899-ED80-4293-8FE4-6ADD3ED90AF3}"/>
              </a:ext>
            </a:extLst>
          </p:cNvPr>
          <p:cNvSpPr>
            <a:spLocks noGrp="1"/>
          </p:cNvSpPr>
          <p:nvPr>
            <p:ph type="title"/>
          </p:nvPr>
        </p:nvSpPr>
        <p:spPr>
          <a:xfrm>
            <a:off x="762001" y="804520"/>
            <a:ext cx="7252834" cy="1049235"/>
          </a:xfrm>
        </p:spPr>
        <p:txBody>
          <a:bodyPr/>
          <a:lstStyle/>
          <a:p>
            <a:r>
              <a:rPr lang="en-IN"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76914F79-5082-45FF-A0C7-CA0330E90C6D}"/>
              </a:ext>
            </a:extLst>
          </p:cNvPr>
          <p:cNvSpPr>
            <a:spLocks noGrp="1"/>
          </p:cNvSpPr>
          <p:nvPr>
            <p:ph idx="1"/>
          </p:nvPr>
        </p:nvSpPr>
        <p:spPr>
          <a:xfrm>
            <a:off x="457200" y="2015733"/>
            <a:ext cx="8381999" cy="3450613"/>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 locally optimum detector for detection of random signals under a weakly correlated noise model over fading channels can be used over normal detector</a:t>
            </a:r>
          </a:p>
          <a:p>
            <a:r>
              <a:rPr lang="en-US" sz="2400" dirty="0">
                <a:latin typeface="Times New Roman" panose="02020603050405020304" pitchFamily="18" charset="0"/>
                <a:cs typeface="Times New Roman" panose="02020603050405020304" pitchFamily="18" charset="0"/>
              </a:rPr>
              <a:t>LO detector is better compared to normal detector in real life situations due to correlated noise </a:t>
            </a:r>
          </a:p>
          <a:p>
            <a:r>
              <a:rPr lang="en-US" sz="2400" dirty="0">
                <a:latin typeface="Times New Roman" panose="02020603050405020304" pitchFamily="18" charset="0"/>
                <a:cs typeface="Times New Roman" panose="02020603050405020304" pitchFamily="18" charset="0"/>
              </a:rPr>
              <a:t>The probabilities of false alarm and detection clearly explains that LO detector has less false alarm probability and high detection probability when compared with energy detector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848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772400" cy="762000"/>
          </a:xfrm>
        </p:spPr>
        <p:txBody>
          <a:bodyPr/>
          <a:lstStyle/>
          <a:p>
            <a:r>
              <a:rPr lang="en-US" sz="3200" b="1" dirty="0">
                <a:latin typeface="Times New Roman" pitchFamily="18" charset="0"/>
                <a:cs typeface="Times New Roman" pitchFamily="18" charset="0"/>
              </a:rPr>
              <a:t>REFERENCES</a:t>
            </a:r>
          </a:p>
        </p:txBody>
      </p:sp>
      <p:sp>
        <p:nvSpPr>
          <p:cNvPr id="3" name="Content Placeholder 2"/>
          <p:cNvSpPr>
            <a:spLocks noGrp="1"/>
          </p:cNvSpPr>
          <p:nvPr>
            <p:ph idx="4294967295"/>
          </p:nvPr>
        </p:nvSpPr>
        <p:spPr>
          <a:xfrm>
            <a:off x="0" y="457200"/>
            <a:ext cx="8610600" cy="4953000"/>
          </a:xfrm>
        </p:spPr>
        <p:txBody>
          <a:bodyPr>
            <a:normAutofit fontScale="92500" lnSpcReduction="10000"/>
          </a:bodyPr>
          <a:lstStyle/>
          <a:p>
            <a:pPr algn="just">
              <a:lnSpc>
                <a:spcPct val="150000"/>
              </a:lnSpc>
            </a:pPr>
            <a:r>
              <a:rPr lang="en-US" sz="2000" dirty="0">
                <a:latin typeface="Times New Roman" pitchFamily="18" charset="0"/>
                <a:cs typeface="Times New Roman" pitchFamily="18" charset="0"/>
              </a:rPr>
              <a:t>[1] D. </a:t>
            </a:r>
            <a:r>
              <a:rPr lang="en-US" sz="2000" dirty="0" err="1">
                <a:latin typeface="Times New Roman" pitchFamily="18" charset="0"/>
                <a:cs typeface="Times New Roman" pitchFamily="18" charset="0"/>
              </a:rPr>
              <a:t>Qu</a:t>
            </a:r>
            <a:r>
              <a:rPr lang="en-US" sz="2000" dirty="0">
                <a:latin typeface="Times New Roman" pitchFamily="18" charset="0"/>
                <a:cs typeface="Times New Roman" pitchFamily="18" charset="0"/>
              </a:rPr>
              <a:t>, Z. Wang, and J. Tao, “Extended active interference cancellation for </a:t>
            </a:r>
            <a:r>
              <a:rPr lang="en-US" sz="2000" dirty="0" err="1">
                <a:latin typeface="Times New Roman" pitchFamily="18" charset="0"/>
                <a:cs typeface="Times New Roman" pitchFamily="18" charset="0"/>
              </a:rPr>
              <a:t>sidelobe</a:t>
            </a:r>
            <a:r>
              <a:rPr lang="en-US" sz="2000" dirty="0">
                <a:latin typeface="Times New Roman" pitchFamily="18" charset="0"/>
                <a:cs typeface="Times New Roman" pitchFamily="18" charset="0"/>
              </a:rPr>
              <a:t> suppression in cognitive radio OFDM systems with cyclic prefix,” IEEE Trans. Vehicular Tech., vol. 59, no. 4, pp. 1689-1695, May 2010.</a:t>
            </a:r>
          </a:p>
          <a:p>
            <a:pPr algn="just">
              <a:lnSpc>
                <a:spcPct val="150000"/>
              </a:lnSpc>
            </a:pPr>
            <a:r>
              <a:rPr lang="en-US" sz="2000" dirty="0">
                <a:latin typeface="Times New Roman" pitchFamily="18" charset="0"/>
                <a:cs typeface="Times New Roman" pitchFamily="18" charset="0"/>
              </a:rPr>
              <a:t>[2] X. Wang, “Joint sensing-channel selection and power control for cognitive  radios,” IEEE Trans. Wireless </a:t>
            </a:r>
            <a:r>
              <a:rPr lang="en-US" sz="2000" dirty="0" err="1">
                <a:latin typeface="Times New Roman" pitchFamily="18" charset="0"/>
                <a:cs typeface="Times New Roman" pitchFamily="18" charset="0"/>
              </a:rPr>
              <a:t>Commun</a:t>
            </a:r>
            <a:r>
              <a:rPr lang="en-US" sz="2000" dirty="0">
                <a:latin typeface="Times New Roman" pitchFamily="18" charset="0"/>
                <a:cs typeface="Times New Roman" pitchFamily="18" charset="0"/>
              </a:rPr>
              <a:t>., vol. 10, no. 3, pp. 958-967, Mar. 2011.</a:t>
            </a:r>
          </a:p>
          <a:p>
            <a:pPr algn="just">
              <a:lnSpc>
                <a:spcPct val="150000"/>
              </a:lnSpc>
            </a:pPr>
            <a:r>
              <a:rPr lang="en-US" sz="2000" dirty="0">
                <a:latin typeface="Times New Roman" pitchFamily="18" charset="0"/>
                <a:cs typeface="Times New Roman" pitchFamily="18" charset="0"/>
              </a:rPr>
              <a:t>[3] X. Huang, T. Han, and N. </a:t>
            </a:r>
            <a:r>
              <a:rPr lang="en-US" sz="2000" dirty="0" err="1">
                <a:latin typeface="Times New Roman" pitchFamily="18" charset="0"/>
                <a:cs typeface="Times New Roman" pitchFamily="18" charset="0"/>
              </a:rPr>
              <a:t>Ansari</a:t>
            </a:r>
            <a:r>
              <a:rPr lang="en-US" sz="2000" dirty="0">
                <a:latin typeface="Times New Roman" pitchFamily="18" charset="0"/>
                <a:cs typeface="Times New Roman" pitchFamily="18" charset="0"/>
              </a:rPr>
              <a:t>, ?On Green Energy Powered Cognitive Radio Networks,? IEEE Communications Surveys and Tutorials, DOI: 10.1109/COMST.2014.2387697, 2015.</a:t>
            </a:r>
          </a:p>
          <a:p>
            <a:pPr algn="just">
              <a:lnSpc>
                <a:spcPct val="150000"/>
              </a:lnSpc>
            </a:pPr>
            <a:r>
              <a:rPr lang="en-US" sz="2000" dirty="0">
                <a:latin typeface="Times New Roman" pitchFamily="18" charset="0"/>
                <a:cs typeface="Times New Roman" pitchFamily="18" charset="0"/>
              </a:rPr>
              <a:t>[4] T. Han and N. </a:t>
            </a:r>
            <a:r>
              <a:rPr lang="en-US" sz="2000" dirty="0" err="1">
                <a:latin typeface="Times New Roman" pitchFamily="18" charset="0"/>
                <a:cs typeface="Times New Roman" pitchFamily="18" charset="0"/>
              </a:rPr>
              <a:t>Ansari</a:t>
            </a:r>
            <a:r>
              <a:rPr lang="en-US" sz="2000" dirty="0">
                <a:latin typeface="Times New Roman" pitchFamily="18" charset="0"/>
                <a:cs typeface="Times New Roman" pitchFamily="18" charset="0"/>
              </a:rPr>
              <a:t>, ?Enabling Mobile Traffic Offloading via Energy Spectrum Trading,? IEEE Transactions on Wireless Communications, vol. 13, no.6, pp. 3317-3328, June 2014.</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87743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772400" cy="762000"/>
          </a:xfrm>
        </p:spPr>
        <p:txBody>
          <a:bodyPr/>
          <a:lstStyle/>
          <a:p>
            <a:r>
              <a:rPr lang="en-US" sz="3200" b="1" dirty="0">
                <a:latin typeface="Times New Roman" pitchFamily="18" charset="0"/>
                <a:cs typeface="Times New Roman" pitchFamily="18" charset="0"/>
              </a:rPr>
              <a:t>REFERENCES</a:t>
            </a:r>
          </a:p>
        </p:txBody>
      </p:sp>
      <p:sp>
        <p:nvSpPr>
          <p:cNvPr id="3" name="Content Placeholder 2"/>
          <p:cNvSpPr>
            <a:spLocks noGrp="1"/>
          </p:cNvSpPr>
          <p:nvPr>
            <p:ph idx="4294967295"/>
          </p:nvPr>
        </p:nvSpPr>
        <p:spPr>
          <a:xfrm>
            <a:off x="0" y="457200"/>
            <a:ext cx="7696200" cy="6172200"/>
          </a:xfrm>
        </p:spPr>
        <p:txBody>
          <a:bodyPr>
            <a:normAutofit fontScale="92500"/>
          </a:bodyPr>
          <a:lstStyle/>
          <a:p>
            <a:pPr algn="just">
              <a:lnSpc>
                <a:spcPct val="150000"/>
              </a:lnSpc>
            </a:pPr>
            <a:r>
              <a:rPr lang="en-US" sz="2000" dirty="0">
                <a:latin typeface="Times New Roman" pitchFamily="18" charset="0"/>
                <a:cs typeface="Times New Roman" pitchFamily="18" charset="0"/>
              </a:rPr>
              <a:t>[5] H. Sun, D. I. </a:t>
            </a:r>
            <a:r>
              <a:rPr lang="en-US" sz="2000" dirty="0" err="1">
                <a:latin typeface="Times New Roman" pitchFamily="18" charset="0"/>
                <a:cs typeface="Times New Roman" pitchFamily="18" charset="0"/>
              </a:rPr>
              <a:t>Laurenson</a:t>
            </a:r>
            <a:r>
              <a:rPr lang="en-US" sz="2000" dirty="0">
                <a:latin typeface="Times New Roman" pitchFamily="18" charset="0"/>
                <a:cs typeface="Times New Roman" pitchFamily="18" charset="0"/>
              </a:rPr>
              <a:t>, and C. X. Wang, “Computationally tractable model of energy detection performance over slow fading channels,” IEEE </a:t>
            </a:r>
            <a:r>
              <a:rPr lang="en-US" sz="2000" dirty="0" err="1">
                <a:latin typeface="Times New Roman" pitchFamily="18" charset="0"/>
                <a:cs typeface="Times New Roman" pitchFamily="18" charset="0"/>
              </a:rPr>
              <a:t>Commun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Lett</a:t>
            </a:r>
            <a:r>
              <a:rPr lang="en-US" sz="2000" dirty="0">
                <a:latin typeface="Times New Roman" pitchFamily="18" charset="0"/>
                <a:cs typeface="Times New Roman" pitchFamily="18" charset="0"/>
              </a:rPr>
              <a:t>., vol. 14, no. 10, pp. 924-926, Oct. 2010.</a:t>
            </a:r>
          </a:p>
          <a:p>
            <a:pPr algn="just">
              <a:lnSpc>
                <a:spcPct val="150000"/>
              </a:lnSpc>
            </a:pPr>
            <a:r>
              <a:rPr lang="en-US" sz="2000" dirty="0">
                <a:latin typeface="Times New Roman" pitchFamily="18" charset="0"/>
                <a:cs typeface="Times New Roman" pitchFamily="18" charset="0"/>
              </a:rPr>
              <a:t>[6] M. Lopez-</a:t>
            </a:r>
            <a:r>
              <a:rPr lang="en-US" sz="2000" dirty="0" err="1">
                <a:latin typeface="Times New Roman" pitchFamily="18" charset="0"/>
                <a:cs typeface="Times New Roman" pitchFamily="18" charset="0"/>
              </a:rPr>
              <a:t>Benitz</a:t>
            </a:r>
            <a:r>
              <a:rPr lang="en-US" sz="2000" dirty="0">
                <a:latin typeface="Times New Roman" pitchFamily="18" charset="0"/>
                <a:cs typeface="Times New Roman" pitchFamily="18" charset="0"/>
              </a:rPr>
              <a:t> and F. </a:t>
            </a:r>
            <a:r>
              <a:rPr lang="en-US" sz="2000" dirty="0" err="1">
                <a:latin typeface="Times New Roman" pitchFamily="18" charset="0"/>
                <a:cs typeface="Times New Roman" pitchFamily="18" charset="0"/>
              </a:rPr>
              <a:t>Casadevall</a:t>
            </a:r>
            <a:r>
              <a:rPr lang="en-US" sz="2000" dirty="0">
                <a:latin typeface="Times New Roman" pitchFamily="18" charset="0"/>
                <a:cs typeface="Times New Roman" pitchFamily="18" charset="0"/>
              </a:rPr>
              <a:t>, “Improved energy detection spectrum sensing for cognitive radio,” IET </a:t>
            </a:r>
            <a:r>
              <a:rPr lang="en-US" sz="2000" dirty="0" err="1">
                <a:latin typeface="Times New Roman" pitchFamily="18" charset="0"/>
                <a:cs typeface="Times New Roman" pitchFamily="18" charset="0"/>
              </a:rPr>
              <a:t>Commun</a:t>
            </a:r>
            <a:r>
              <a:rPr lang="en-US" sz="2000" dirty="0">
                <a:latin typeface="Times New Roman" pitchFamily="18" charset="0"/>
                <a:cs typeface="Times New Roman" pitchFamily="18" charset="0"/>
              </a:rPr>
              <a:t>., vol. 6, no. 8, pp. 785-796, Jul. 2012.</a:t>
            </a:r>
          </a:p>
          <a:p>
            <a:pPr algn="just">
              <a:lnSpc>
                <a:spcPct val="150000"/>
              </a:lnSpc>
            </a:pPr>
            <a:r>
              <a:rPr lang="en-US" sz="2000" dirty="0">
                <a:latin typeface="Times New Roman" pitchFamily="18" charset="0"/>
                <a:cs typeface="Times New Roman" pitchFamily="18" charset="0"/>
              </a:rPr>
              <a:t>[7] A. </a:t>
            </a:r>
            <a:r>
              <a:rPr lang="en-US" sz="2000" dirty="0" err="1">
                <a:latin typeface="Times New Roman" pitchFamily="18" charset="0"/>
                <a:cs typeface="Times New Roman" pitchFamily="18" charset="0"/>
              </a:rPr>
              <a:t>Bagwari</a:t>
            </a:r>
            <a:r>
              <a:rPr lang="en-US" sz="2000" dirty="0">
                <a:latin typeface="Times New Roman" pitchFamily="18" charset="0"/>
                <a:cs typeface="Times New Roman" pitchFamily="18" charset="0"/>
              </a:rPr>
              <a:t> and G. S. </a:t>
            </a:r>
            <a:r>
              <a:rPr lang="en-US" sz="2000" dirty="0" err="1">
                <a:latin typeface="Times New Roman" pitchFamily="18" charset="0"/>
                <a:cs typeface="Times New Roman" pitchFamily="18" charset="0"/>
              </a:rPr>
              <a:t>Tomar</a:t>
            </a:r>
            <a:r>
              <a:rPr lang="en-US" sz="2000" dirty="0">
                <a:latin typeface="Times New Roman" pitchFamily="18" charset="0"/>
                <a:cs typeface="Times New Roman" pitchFamily="18" charset="0"/>
              </a:rPr>
              <a:t>, “Adaptive double-threshold based energy detector for spectrum sensing in cognitive radio networks,” International J. Electron. </a:t>
            </a:r>
            <a:r>
              <a:rPr lang="en-US" sz="2000" dirty="0" err="1">
                <a:latin typeface="Times New Roman" pitchFamily="18" charset="0"/>
                <a:cs typeface="Times New Roman" pitchFamily="18" charset="0"/>
              </a:rPr>
              <a:t>Lett</a:t>
            </a:r>
            <a:r>
              <a:rPr lang="en-US" sz="2000" dirty="0">
                <a:latin typeface="Times New Roman" pitchFamily="18" charset="0"/>
                <a:cs typeface="Times New Roman" pitchFamily="18" charset="0"/>
              </a:rPr>
              <a:t>., vol. 1, no. 1, pp. 24-32, Apr. 2013</a:t>
            </a:r>
          </a:p>
          <a:p>
            <a:pPr algn="just">
              <a:lnSpc>
                <a:spcPct val="150000"/>
              </a:lnSpc>
            </a:pPr>
            <a:r>
              <a:rPr lang="en-US" sz="2000" dirty="0">
                <a:latin typeface="Times New Roman" pitchFamily="18" charset="0"/>
                <a:cs typeface="Times New Roman" pitchFamily="18" charset="0"/>
              </a:rPr>
              <a:t>[8] T. Do and B. L. Mark, “Improving Spectrum Sensing Performance by Exploiting Multiuser Diversity,” Foundation of Cognitive Radio Systems, Prof. Samuel Cheng (Ed.), ISBN: 978-953-51-0268-7, Mar. 2012.</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8738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514600"/>
            <a:ext cx="8686800" cy="2133600"/>
          </a:xfrm>
        </p:spPr>
        <p:txBody>
          <a:bodyPr>
            <a:normAutofit/>
          </a:bodyPr>
          <a:lstStyle/>
          <a:p>
            <a:pPr algn="ctr"/>
            <a:r>
              <a:rPr lang="en-US" sz="4000" dirty="0">
                <a:latin typeface="Times New Roman" pitchFamily="18" charset="0"/>
                <a:cs typeface="Times New Roman"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1000" y="666750"/>
            <a:ext cx="7848600" cy="1085850"/>
          </a:xfrm>
        </p:spPr>
        <p:txBody>
          <a:bodyPr/>
          <a:lstStyle/>
          <a:p>
            <a:r>
              <a:rPr lang="en-US" sz="3200" b="1" dirty="0">
                <a:latin typeface="Times New Roman" pitchFamily="18" charset="0"/>
                <a:cs typeface="Times New Roman" pitchFamily="18" charset="0"/>
              </a:rPr>
              <a:t>INTRODUCTION </a:t>
            </a:r>
            <a:r>
              <a:rPr lang="en-US" sz="1600" b="1" dirty="0">
                <a:latin typeface="Times New Roman" pitchFamily="18" charset="0"/>
                <a:cs typeface="Times New Roman" pitchFamily="18" charset="0"/>
              </a:rPr>
              <a:t>(continued)</a:t>
            </a:r>
          </a:p>
        </p:txBody>
      </p:sp>
      <p:sp>
        <p:nvSpPr>
          <p:cNvPr id="3075" name="Content Placeholder 2"/>
          <p:cNvSpPr>
            <a:spLocks noGrp="1"/>
          </p:cNvSpPr>
          <p:nvPr>
            <p:ph idx="1"/>
          </p:nvPr>
        </p:nvSpPr>
        <p:spPr>
          <a:xfrm>
            <a:off x="304800" y="1981200"/>
            <a:ext cx="7924800" cy="5562600"/>
          </a:xfrm>
        </p:spPr>
        <p:txBody>
          <a:bodyPr/>
          <a:lstStyle/>
          <a:p>
            <a:pPr marL="0" indent="0" algn="just">
              <a:lnSpc>
                <a:spcPct val="150000"/>
              </a:lnSpc>
              <a:buNone/>
              <a:tabLst>
                <a:tab pos="0" algn="l"/>
              </a:tabLst>
            </a:pPr>
            <a:r>
              <a:rPr lang="en-US" sz="2000" dirty="0">
                <a:latin typeface="Times New Roman" pitchFamily="18" charset="0"/>
                <a:cs typeface="Times New Roman" pitchFamily="18" charset="0"/>
              </a:rPr>
              <a:t>Therefore, before starting their transmission, they need to be aware of the presence of the PUs. Spectrum sensing is one method for detecting the presence or absence of a primary license holder. This is a challenging task because the PU signal is usually very weak due to fading, shadowing, etc. There are a few main categories of spectrum sensing including matched filtering, energy detection, </a:t>
            </a:r>
            <a:r>
              <a:rPr lang="en-US" sz="2000" dirty="0" err="1">
                <a:latin typeface="Times New Roman" pitchFamily="18" charset="0"/>
                <a:cs typeface="Times New Roman" pitchFamily="18" charset="0"/>
              </a:rPr>
              <a:t>cyclo-stationari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tv</a:t>
            </a:r>
            <a:r>
              <a:rPr lang="en-US" sz="2000" dirty="0">
                <a:latin typeface="Times New Roman" pitchFamily="18" charset="0"/>
                <a:cs typeface="Times New Roman" pitchFamily="18" charset="0"/>
              </a:rPr>
              <a:t>-based detection and </a:t>
            </a:r>
            <a:r>
              <a:rPr lang="en-US" sz="2000" dirty="0" err="1">
                <a:latin typeface="Times New Roman" pitchFamily="18" charset="0"/>
                <a:cs typeface="Times New Roman" pitchFamily="18" charset="0"/>
              </a:rPr>
              <a:t>eigen</a:t>
            </a:r>
            <a:r>
              <a:rPr lang="en-US" sz="2000" dirty="0">
                <a:latin typeface="Times New Roman" pitchFamily="18" charset="0"/>
                <a:cs typeface="Times New Roman" pitchFamily="18" charset="0"/>
              </a:rPr>
              <a:t> value-based detection. Energy detection is the simplest method but it is optimized for impairment with additive white Gaussian noise (AWGN).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1143000"/>
          </a:xfrm>
        </p:spPr>
        <p:txBody>
          <a:bodyPr/>
          <a:lstStyle/>
          <a:p>
            <a:r>
              <a:rPr lang="en-US" sz="3200" b="1" dirty="0">
                <a:latin typeface="Times New Roman" pitchFamily="18" charset="0"/>
                <a:cs typeface="Times New Roman" pitchFamily="18" charset="0"/>
              </a:rPr>
              <a:t>OBJCETIVES</a:t>
            </a:r>
          </a:p>
        </p:txBody>
      </p:sp>
      <p:sp>
        <p:nvSpPr>
          <p:cNvPr id="3" name="Content Placeholder 2"/>
          <p:cNvSpPr>
            <a:spLocks noGrp="1"/>
          </p:cNvSpPr>
          <p:nvPr>
            <p:ph idx="1"/>
          </p:nvPr>
        </p:nvSpPr>
        <p:spPr>
          <a:xfrm>
            <a:off x="304800" y="2133600"/>
            <a:ext cx="7924800" cy="5715000"/>
          </a:xfrm>
        </p:spPr>
        <p:txBody>
          <a:bodyPr/>
          <a:lstStyle/>
          <a:p>
            <a:pPr algn="just">
              <a:lnSpc>
                <a:spcPct val="150000"/>
              </a:lnSpc>
            </a:pP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The optimal estimation of the arrival time for a CR energy detection is devised. The estimation performance of the arrival time is analyzed. The GLRT detector is formulated and its performance is analyzed.  The performance of the proposed GLRT detector offers a performance close to the benchmark, and it features a low computational complexity.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46295" y="838200"/>
            <a:ext cx="7848600" cy="1085850"/>
          </a:xfrm>
        </p:spPr>
        <p:txBody>
          <a:bodyPr/>
          <a:lstStyle/>
          <a:p>
            <a:r>
              <a:rPr lang="en-US" sz="3200" b="1" dirty="0">
                <a:latin typeface="Times New Roman" pitchFamily="18" charset="0"/>
                <a:cs typeface="Times New Roman" pitchFamily="18" charset="0"/>
              </a:rPr>
              <a:t>EXISTING SYSTEM</a:t>
            </a:r>
            <a:br>
              <a:rPr lang="en-US" sz="3200"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075" name="Content Placeholder 2"/>
          <p:cNvSpPr>
            <a:spLocks noGrp="1"/>
          </p:cNvSpPr>
          <p:nvPr>
            <p:ph idx="1"/>
          </p:nvPr>
        </p:nvSpPr>
        <p:spPr>
          <a:xfrm>
            <a:off x="268458" y="2057400"/>
            <a:ext cx="7924800" cy="5562600"/>
          </a:xfrm>
        </p:spPr>
        <p:txBody>
          <a:bodyPr/>
          <a:lstStyle/>
          <a:p>
            <a:pPr marL="0" indent="0" algn="just">
              <a:lnSpc>
                <a:spcPct val="150000"/>
              </a:lnSpc>
              <a:buNone/>
              <a:tabLst>
                <a:tab pos="0" algn="l"/>
              </a:tabLst>
            </a:pPr>
            <a:r>
              <a:rPr lang="en-US" sz="1800" dirty="0">
                <a:latin typeface="Times New Roman" pitchFamily="18" charset="0"/>
                <a:cs typeface="Times New Roman" pitchFamily="18" charset="0"/>
              </a:rPr>
              <a:t>		Using cognitive radios (CRs), the secondary users (SUs) are allowed to use the spectrum originally allocated to primary users (PUs) as long as the primary users are not using it temporarily.  To avoid interference to the primary users, the SUs have to perform spectrum sensing before their attempts to transmit over the spectrum. Upon detecting that the PU is idle, the SUs can make use of the spectrum for transmission, and the overall utilization efficiency of the spectrum is enhance</a:t>
            </a:r>
          </a:p>
        </p:txBody>
      </p:sp>
      <p:sp>
        <p:nvSpPr>
          <p:cNvPr id="4" name="Content Placeholder 2"/>
          <p:cNvSpPr txBox="1">
            <a:spLocks/>
          </p:cNvSpPr>
          <p:nvPr/>
        </p:nvSpPr>
        <p:spPr>
          <a:xfrm>
            <a:off x="268458" y="5105400"/>
            <a:ext cx="8113542" cy="556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Ø"/>
              <a:tabLst/>
              <a:defRPr/>
            </a:pPr>
            <a:r>
              <a:rPr kumimoji="0" lang="en-US"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Spectrum utilization is not efficient.</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Ø"/>
              <a:tabLst/>
              <a:defRPr/>
            </a:pPr>
            <a:r>
              <a:rPr kumimoji="0" lang="en-US"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Noise is high.</a:t>
            </a:r>
          </a:p>
          <a:p>
            <a:pPr marL="0" marR="0" lvl="0" indent="0" algn="just" defTabSz="914400" rtl="0" eaLnBrk="1" fontAlgn="auto" latinLnBrk="0" hangingPunct="1">
              <a:lnSpc>
                <a:spcPct val="150000"/>
              </a:lnSpc>
              <a:spcBef>
                <a:spcPct val="20000"/>
              </a:spcBef>
              <a:spcAft>
                <a:spcPts val="0"/>
              </a:spcAft>
              <a:buClrTx/>
              <a:buSzTx/>
              <a:buFont typeface="Wingdings" pitchFamily="2" charset="2"/>
              <a:buChar char="Ø"/>
              <a:tabLst>
                <a:tab pos="0" algn="l"/>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Title 1"/>
          <p:cNvSpPr txBox="1">
            <a:spLocks/>
          </p:cNvSpPr>
          <p:nvPr/>
        </p:nvSpPr>
        <p:spPr>
          <a:xfrm>
            <a:off x="-937847" y="4581525"/>
            <a:ext cx="5181600" cy="10858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DISADVANTAGES</a:t>
            </a:r>
            <a:br>
              <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47700" y="914399"/>
            <a:ext cx="7848600" cy="889709"/>
          </a:xfrm>
        </p:spPr>
        <p:txBody>
          <a:bodyPr/>
          <a:lstStyle/>
          <a:p>
            <a:r>
              <a:rPr lang="en-US" sz="3200" b="1" dirty="0">
                <a:latin typeface="Times New Roman" pitchFamily="18" charset="0"/>
                <a:cs typeface="Times New Roman" pitchFamily="18" charset="0"/>
              </a:rPr>
              <a:t>PROPOSED SYSTEM </a:t>
            </a:r>
            <a:r>
              <a:rPr lang="en-US" sz="1600" b="1" dirty="0">
                <a:latin typeface="Times New Roman" pitchFamily="18" charset="0"/>
                <a:cs typeface="Times New Roman" pitchFamily="18" charset="0"/>
              </a:rPr>
              <a:t>as per the base paper</a:t>
            </a:r>
          </a:p>
        </p:txBody>
      </p:sp>
      <p:sp>
        <p:nvSpPr>
          <p:cNvPr id="3075" name="Content Placeholder 2"/>
          <p:cNvSpPr>
            <a:spLocks noGrp="1"/>
          </p:cNvSpPr>
          <p:nvPr>
            <p:ph idx="1"/>
          </p:nvPr>
        </p:nvSpPr>
        <p:spPr>
          <a:xfrm>
            <a:off x="342900" y="1800225"/>
            <a:ext cx="7924800" cy="5562600"/>
          </a:xfrm>
        </p:spPr>
        <p:txBody>
          <a:bodyPr>
            <a:normAutofit/>
          </a:bodyPr>
          <a:lstStyle/>
          <a:p>
            <a:pPr marL="0" indent="0" algn="just">
              <a:lnSpc>
                <a:spcPct val="150000"/>
              </a:lnSpc>
              <a:buNone/>
              <a:tabLst>
                <a:tab pos="0" algn="l"/>
              </a:tabLst>
            </a:pPr>
            <a:r>
              <a:rPr lang="en-US" sz="1800" dirty="0">
                <a:latin typeface="Times New Roman" pitchFamily="18" charset="0"/>
                <a:cs typeface="Times New Roman" pitchFamily="18" charset="0"/>
              </a:rPr>
              <a:t>Generalized likelihood ratio test (GLRT) detector to tackle the issue on random arrivals of primary users that follow a Poisson process, while that in proposed a Bayesian detector for uniform arrival times. However, the distribution of timing misalignments is essentially unknown in a real system. The detection of idle spectra is typically considered as a binary hypothesis test in a low signal to noise ratio (SNR) region</a:t>
            </a:r>
          </a:p>
        </p:txBody>
      </p:sp>
      <p:sp>
        <p:nvSpPr>
          <p:cNvPr id="4" name="Content Placeholder 2"/>
          <p:cNvSpPr txBox="1">
            <a:spLocks/>
          </p:cNvSpPr>
          <p:nvPr/>
        </p:nvSpPr>
        <p:spPr>
          <a:xfrm>
            <a:off x="304800" y="4419600"/>
            <a:ext cx="7924800" cy="556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Spectrum utilization is high.</a:t>
            </a:r>
          </a:p>
          <a:p>
            <a:pPr marL="342900" marR="0" lvl="0" indent="-342900" algn="l" defTabSz="9144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Noise is low compare to the existing system.</a:t>
            </a:r>
          </a:p>
          <a:p>
            <a:pPr marL="0" marR="0" lvl="0" indent="0" algn="just" defTabSz="914400" rtl="0" eaLnBrk="1" fontAlgn="auto" latinLnBrk="0" hangingPunct="1">
              <a:lnSpc>
                <a:spcPct val="150000"/>
              </a:lnSpc>
              <a:spcBef>
                <a:spcPct val="20000"/>
              </a:spcBef>
              <a:spcAft>
                <a:spcPts val="0"/>
              </a:spcAft>
              <a:buClrTx/>
              <a:buSzTx/>
              <a:buFont typeface="Wingdings" pitchFamily="2" charset="2"/>
              <a:buChar char="Ø"/>
              <a:tabLst>
                <a:tab pos="0" algn="l"/>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Title 1"/>
          <p:cNvSpPr txBox="1">
            <a:spLocks/>
          </p:cNvSpPr>
          <p:nvPr/>
        </p:nvSpPr>
        <p:spPr>
          <a:xfrm>
            <a:off x="0" y="4038600"/>
            <a:ext cx="7848600" cy="10858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chemeClr val="tx1"/>
                </a:solidFill>
                <a:effectLst/>
                <a:uLnTx/>
                <a:uFillTx/>
                <a:latin typeface="Times New Roman" pitchFamily="18" charset="0"/>
                <a:ea typeface="+mj-ea"/>
                <a:cs typeface="Times New Roman" pitchFamily="18" charset="0"/>
              </a:rPr>
              <a:t>PROPOSED SYSTEM ADVANTAGES </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5E9FC"/>
            </a:gs>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3937522"/>
              </p:ext>
            </p:extLst>
          </p:nvPr>
        </p:nvGraphicFramePr>
        <p:xfrm>
          <a:off x="533400" y="943520"/>
          <a:ext cx="8077200" cy="5052060"/>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val="20000"/>
                    </a:ext>
                  </a:extLst>
                </a:gridCol>
                <a:gridCol w="3814234">
                  <a:extLst>
                    <a:ext uri="{9D8B030D-6E8A-4147-A177-3AD203B41FA5}">
                      <a16:colId xmlns:a16="http://schemas.microsoft.com/office/drawing/2014/main" val="20001"/>
                    </a:ext>
                  </a:extLst>
                </a:gridCol>
                <a:gridCol w="1570566">
                  <a:extLst>
                    <a:ext uri="{9D8B030D-6E8A-4147-A177-3AD203B41FA5}">
                      <a16:colId xmlns:a16="http://schemas.microsoft.com/office/drawing/2014/main" val="20002"/>
                    </a:ext>
                  </a:extLst>
                </a:gridCol>
              </a:tblGrid>
              <a:tr h="462717">
                <a:tc>
                  <a:txBody>
                    <a:bodyPr/>
                    <a:lstStyle/>
                    <a:p>
                      <a:r>
                        <a:rPr lang="en-US" sz="1400" dirty="0">
                          <a:solidFill>
                            <a:schemeClr val="tx1"/>
                          </a:solidFill>
                          <a:latin typeface="Times New Roman" panose="02020603050405020304" pitchFamily="18" charset="0"/>
                          <a:cs typeface="Times New Roman" panose="02020603050405020304" pitchFamily="18" charset="0"/>
                        </a:rPr>
                        <a:t>Title</a:t>
                      </a:r>
                      <a:endParaRPr lang="en-US" dirty="0">
                        <a:solidFill>
                          <a:schemeClr val="tx1"/>
                        </a:solidFill>
                        <a:latin typeface="Times New Roman" panose="02020603050405020304" pitchFamily="18" charset="0"/>
                        <a:cs typeface="Times New Roman" panose="02020603050405020304" pitchFamily="18" charset="0"/>
                      </a:endParaRPr>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r>
                        <a:rPr lang="en-US" dirty="0">
                          <a:solidFill>
                            <a:schemeClr val="tx1"/>
                          </a:solidFill>
                          <a:latin typeface="Times New Roman" panose="02020603050405020304" pitchFamily="18" charset="0"/>
                          <a:cs typeface="Times New Roman" panose="02020603050405020304" pitchFamily="18" charset="0"/>
                        </a:rPr>
                        <a:t>Author</a:t>
                      </a:r>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r>
                        <a:rPr lang="en-US" dirty="0">
                          <a:solidFill>
                            <a:schemeClr val="tx1"/>
                          </a:solidFill>
                          <a:latin typeface="Times New Roman" panose="02020603050405020304" pitchFamily="18" charset="0"/>
                          <a:cs typeface="Times New Roman" panose="02020603050405020304" pitchFamily="18" charset="0"/>
                        </a:rPr>
                        <a:t>Date of Publication</a:t>
                      </a:r>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10000"/>
                  </a:ext>
                </a:extLst>
              </a:tr>
              <a:tr h="841303">
                <a:tc>
                  <a:txBody>
                    <a:bodyPr/>
                    <a:lstStyle/>
                    <a:p>
                      <a:r>
                        <a:rPr lang="en-US" sz="1800" dirty="0">
                          <a:latin typeface="Times New Roman" pitchFamily="18" charset="0"/>
                          <a:cs typeface="Times New Roman" pitchFamily="18" charset="0"/>
                        </a:rPr>
                        <a:t>Enabling Mobile Traffic Offloading via Energy Spectrum Trading</a:t>
                      </a:r>
                      <a:endParaRPr lang="en-US" dirty="0"/>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r>
                        <a:rPr lang="en-US" sz="1800" dirty="0">
                          <a:latin typeface="Times New Roman" pitchFamily="18" charset="0"/>
                          <a:cs typeface="Times New Roman" pitchFamily="18" charset="0"/>
                        </a:rPr>
                        <a:t>Tao Han, </a:t>
                      </a:r>
                      <a:r>
                        <a:rPr lang="en-US" sz="1800" i="1" dirty="0">
                          <a:latin typeface="Times New Roman" pitchFamily="18" charset="0"/>
                          <a:cs typeface="Times New Roman" pitchFamily="18" charset="0"/>
                        </a:rPr>
                        <a:t>Student Member, IEEE</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Nirwan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Ansari</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Fellow, IEEE</a:t>
                      </a:r>
                      <a:r>
                        <a:rPr lang="en-US" sz="1800" dirty="0">
                          <a:latin typeface="Times New Roman" pitchFamily="18" charset="0"/>
                          <a:cs typeface="Times New Roman" pitchFamily="18" charset="0"/>
                        </a:rPr>
                        <a:t> </a:t>
                      </a:r>
                      <a:endParaRPr lang="en-US" dirty="0"/>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r>
                        <a:rPr lang="en-US" sz="1800" dirty="0">
                          <a:latin typeface="Times New Roman" pitchFamily="18" charset="0"/>
                          <a:cs typeface="Times New Roman" pitchFamily="18" charset="0"/>
                        </a:rPr>
                        <a:t>JUNE 2014</a:t>
                      </a:r>
                      <a:endParaRPr lang="en-US" dirty="0"/>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10001"/>
                  </a:ext>
                </a:extLst>
              </a:tr>
              <a:tr h="1093694">
                <a:tc>
                  <a:txBody>
                    <a:bodyPr/>
                    <a:lstStyle/>
                    <a:p>
                      <a:r>
                        <a:rPr lang="en-US" sz="1800" dirty="0">
                          <a:latin typeface="Times New Roman" pitchFamily="18" charset="0"/>
                          <a:cs typeface="Times New Roman" pitchFamily="18" charset="0"/>
                        </a:rPr>
                        <a:t>Improved energy detection spectrum sensing for cognitive radio</a:t>
                      </a:r>
                      <a:endParaRPr lang="en-US" dirty="0"/>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r>
                        <a:rPr lang="en-US" sz="1800" dirty="0">
                          <a:latin typeface="Times New Roman" pitchFamily="18" charset="0"/>
                          <a:cs typeface="Times New Roman" pitchFamily="18" charset="0"/>
                        </a:rPr>
                        <a:t>: M. Lo´ </a:t>
                      </a:r>
                      <a:r>
                        <a:rPr lang="en-US" sz="1800" dirty="0" err="1">
                          <a:latin typeface="Times New Roman" pitchFamily="18" charset="0"/>
                          <a:cs typeface="Times New Roman" pitchFamily="18" charset="0"/>
                        </a:rPr>
                        <a:t>pez-Benı´tez</a:t>
                      </a:r>
                      <a:r>
                        <a:rPr lang="en-US" sz="1800" dirty="0">
                          <a:latin typeface="Times New Roman" pitchFamily="18" charset="0"/>
                          <a:cs typeface="Times New Roman" pitchFamily="18" charset="0"/>
                        </a:rPr>
                        <a:t> F. </a:t>
                      </a:r>
                      <a:r>
                        <a:rPr lang="en-US" sz="1800" dirty="0" err="1">
                          <a:latin typeface="Times New Roman" pitchFamily="18" charset="0"/>
                          <a:cs typeface="Times New Roman" pitchFamily="18" charset="0"/>
                        </a:rPr>
                        <a:t>Casadevall</a:t>
                      </a:r>
                      <a:r>
                        <a:rPr lang="en-US" sz="1800" dirty="0">
                          <a:latin typeface="Times New Roman" pitchFamily="18" charset="0"/>
                          <a:cs typeface="Times New Roman" pitchFamily="18" charset="0"/>
                        </a:rPr>
                        <a:t>	 Department of Signal Theory and Communications, </a:t>
                      </a:r>
                      <a:r>
                        <a:rPr lang="en-US" sz="1800" dirty="0" err="1">
                          <a:latin typeface="Times New Roman" pitchFamily="18" charset="0"/>
                          <a:cs typeface="Times New Roman" pitchFamily="18" charset="0"/>
                        </a:rPr>
                        <a:t>Universitat</a:t>
                      </a:r>
                      <a:r>
                        <a:rPr lang="en-US" sz="1800" dirty="0">
                          <a:latin typeface="Times New Roman" pitchFamily="18" charset="0"/>
                          <a:cs typeface="Times New Roman" pitchFamily="18" charset="0"/>
                        </a:rPr>
                        <a:t> Polite` </a:t>
                      </a:r>
                      <a:r>
                        <a:rPr lang="en-US" sz="1800" dirty="0" err="1">
                          <a:latin typeface="Times New Roman" pitchFamily="18" charset="0"/>
                          <a:cs typeface="Times New Roman" pitchFamily="18" charset="0"/>
                        </a:rPr>
                        <a:t>cnica</a:t>
                      </a:r>
                      <a:r>
                        <a:rPr lang="en-US" sz="1800" dirty="0">
                          <a:latin typeface="Times New Roman" pitchFamily="18" charset="0"/>
                          <a:cs typeface="Times New Roman" pitchFamily="18" charset="0"/>
                        </a:rPr>
                        <a:t> de </a:t>
                      </a:r>
                      <a:r>
                        <a:rPr lang="en-US" sz="1800" dirty="0" err="1">
                          <a:latin typeface="Times New Roman" pitchFamily="18" charset="0"/>
                          <a:cs typeface="Times New Roman" pitchFamily="18" charset="0"/>
                        </a:rPr>
                        <a:t>Catalunya</a:t>
                      </a:r>
                      <a:r>
                        <a:rPr lang="en-US" sz="1800" dirty="0">
                          <a:latin typeface="Times New Roman" pitchFamily="18" charset="0"/>
                          <a:cs typeface="Times New Roman" pitchFamily="18" charset="0"/>
                        </a:rPr>
                        <a:t>, Barcelona, Spain</a:t>
                      </a:r>
                      <a:endParaRPr lang="en-US" dirty="0"/>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r>
                        <a:rPr lang="en-US" sz="1800" dirty="0">
                          <a:latin typeface="Times New Roman" pitchFamily="18" charset="0"/>
                          <a:cs typeface="Times New Roman" pitchFamily="18" charset="0"/>
                        </a:rPr>
                        <a:t>:    July 2010</a:t>
                      </a:r>
                      <a:endParaRPr lang="en-US" dirty="0"/>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10002"/>
                  </a:ext>
                </a:extLst>
              </a:tr>
              <a:tr h="1661574">
                <a:tc>
                  <a:txBody>
                    <a:bodyPr/>
                    <a:lstStyle/>
                    <a:p>
                      <a:pPr algn="just">
                        <a:lnSpc>
                          <a:spcPct val="100000"/>
                        </a:lnSpc>
                      </a:pPr>
                      <a:r>
                        <a:rPr lang="en-US" sz="1800" dirty="0">
                          <a:latin typeface="Times New Roman" pitchFamily="18" charset="0"/>
                          <a:cs typeface="Times New Roman" pitchFamily="18" charset="0"/>
                        </a:rPr>
                        <a:t> Improving Spectrum Sensing Performance by Exploiting</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Multiuser Diversity</a:t>
                      </a:r>
                    </a:p>
                    <a:p>
                      <a:pPr algn="just">
                        <a:lnSpc>
                          <a:spcPct val="150000"/>
                        </a:lnSpc>
                      </a:pPr>
                      <a:endParaRPr lang="en-US" sz="1800" dirty="0">
                        <a:latin typeface="Times New Roman" pitchFamily="18" charset="0"/>
                        <a:cs typeface="Times New Roman" pitchFamily="18" charset="0"/>
                      </a:endParaRPr>
                    </a:p>
                    <a:p>
                      <a:endParaRPr lang="en-US" dirty="0"/>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r>
                        <a:rPr lang="en-US" sz="1800" dirty="0">
                          <a:latin typeface="Times New Roman" pitchFamily="18" charset="0"/>
                          <a:cs typeface="Times New Roman" pitchFamily="18" charset="0"/>
                        </a:rPr>
                        <a:t>T. Do and B. L. Mark,</a:t>
                      </a:r>
                      <a:endParaRPr lang="en-US" dirty="0"/>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r>
                        <a:rPr lang="en-US" sz="1800" dirty="0">
                          <a:latin typeface="Times New Roman" pitchFamily="18" charset="0"/>
                          <a:cs typeface="Times New Roman" pitchFamily="18" charset="0"/>
                        </a:rPr>
                        <a:t>Mar. 2012.</a:t>
                      </a:r>
                      <a:endParaRPr lang="en-US" dirty="0"/>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10003"/>
                  </a:ext>
                </a:extLst>
              </a:tr>
              <a:tr h="588912">
                <a:tc>
                  <a:txBody>
                    <a:bodyPr/>
                    <a:lstStyle/>
                    <a:p>
                      <a:r>
                        <a:rPr lang="en-US" sz="1800" dirty="0">
                          <a:latin typeface="Times New Roman" pitchFamily="18" charset="0"/>
                          <a:cs typeface="Times New Roman" pitchFamily="18" charset="0"/>
                        </a:rPr>
                        <a:t>On Green Energy Powered Cognitive Radio Networks.</a:t>
                      </a:r>
                      <a:endParaRPr lang="en-US" dirty="0"/>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r>
                        <a:rPr lang="en-US" sz="1800" dirty="0">
                          <a:latin typeface="Times New Roman" pitchFamily="18" charset="0"/>
                          <a:cs typeface="Times New Roman" pitchFamily="18" charset="0"/>
                        </a:rPr>
                        <a:t>X. Huang, T. Han, and N. </a:t>
                      </a:r>
                      <a:r>
                        <a:rPr lang="en-US" sz="1800" dirty="0" err="1">
                          <a:latin typeface="Times New Roman" pitchFamily="18" charset="0"/>
                          <a:cs typeface="Times New Roman" pitchFamily="18" charset="0"/>
                        </a:rPr>
                        <a:t>Ansari</a:t>
                      </a:r>
                      <a:r>
                        <a:rPr lang="en-US" sz="1800" dirty="0">
                          <a:latin typeface="Times New Roman" pitchFamily="18" charset="0"/>
                          <a:cs typeface="Times New Roman" pitchFamily="18" charset="0"/>
                        </a:rPr>
                        <a:t>.</a:t>
                      </a:r>
                      <a:endParaRPr lang="en-US" dirty="0"/>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r>
                        <a:rPr lang="en-US" dirty="0"/>
                        <a:t>2015</a:t>
                      </a:r>
                    </a:p>
                  </a:txBody>
                  <a:tc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10004"/>
                  </a:ext>
                </a:extLst>
              </a:tr>
            </a:tbl>
          </a:graphicData>
        </a:graphic>
      </p:graphicFrame>
      <p:sp>
        <p:nvSpPr>
          <p:cNvPr id="5" name="Rectangle 4"/>
          <p:cNvSpPr/>
          <p:nvPr/>
        </p:nvSpPr>
        <p:spPr>
          <a:xfrm>
            <a:off x="1524000" y="172119"/>
            <a:ext cx="5791200" cy="707886"/>
          </a:xfrm>
          <a:prstGeom prst="rect">
            <a:avLst/>
          </a:prstGeom>
        </p:spPr>
        <p:txBody>
          <a:bodyPr wrap="square">
            <a:spAutoFit/>
          </a:bodyPr>
          <a:lstStyle/>
          <a:p>
            <a:pPr algn="just"/>
            <a:r>
              <a:rPr lang="en-US" sz="4000" b="1" dirty="0">
                <a:latin typeface="Times New Roman" pitchFamily="18" charset="0"/>
                <a:cs typeface="Times New Roman" pitchFamily="18" charset="0"/>
              </a:rPr>
              <a:t>LITERATURE SURVEY</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1000" y="838200"/>
            <a:ext cx="7848600" cy="914400"/>
          </a:xfrm>
        </p:spPr>
        <p:txBody>
          <a:bodyPr/>
          <a:lstStyle/>
          <a:p>
            <a:r>
              <a:rPr lang="en-US" sz="3200" b="1" dirty="0">
                <a:latin typeface="Times New Roman" pitchFamily="18" charset="0"/>
                <a:cs typeface="Times New Roman" pitchFamily="18" charset="0"/>
              </a:rPr>
              <a:t>Contents</a:t>
            </a:r>
          </a:p>
        </p:txBody>
      </p:sp>
      <p:sp>
        <p:nvSpPr>
          <p:cNvPr id="3075" name="Content Placeholder 2"/>
          <p:cNvSpPr>
            <a:spLocks noGrp="1"/>
          </p:cNvSpPr>
          <p:nvPr>
            <p:ph idx="1"/>
          </p:nvPr>
        </p:nvSpPr>
        <p:spPr>
          <a:xfrm>
            <a:off x="304800" y="1752600"/>
            <a:ext cx="7924800" cy="5105400"/>
          </a:xfrm>
        </p:spPr>
        <p:txBody>
          <a:bodyPr/>
          <a:lstStyle/>
          <a:p>
            <a:pPr>
              <a:lnSpc>
                <a:spcPct val="150000"/>
              </a:lnSpc>
              <a:buFont typeface="Wingdings" pitchFamily="2" charset="2"/>
              <a:buChar char="Ø"/>
            </a:pPr>
            <a:r>
              <a:rPr lang="en-US" sz="2000" dirty="0">
                <a:latin typeface="Times New Roman" pitchFamily="18" charset="0"/>
                <a:cs typeface="Times New Roman" pitchFamily="18" charset="0"/>
              </a:rPr>
              <a:t>System  model</a:t>
            </a:r>
          </a:p>
          <a:p>
            <a:pPr>
              <a:lnSpc>
                <a:spcPct val="150000"/>
              </a:lnSpc>
              <a:buFont typeface="Wingdings" pitchFamily="2" charset="2"/>
              <a:buChar char="Ø"/>
            </a:pPr>
            <a:r>
              <a:rPr lang="en-US" sz="2000" dirty="0">
                <a:latin typeface="Times New Roman" pitchFamily="18" charset="0"/>
                <a:cs typeface="Times New Roman" pitchFamily="18" charset="0"/>
              </a:rPr>
              <a:t>ML estimation of arrival time and its performance</a:t>
            </a:r>
          </a:p>
          <a:p>
            <a:pPr>
              <a:lnSpc>
                <a:spcPct val="150000"/>
              </a:lnSpc>
              <a:buFont typeface="Wingdings" pitchFamily="2" charset="2"/>
              <a:buChar char="Ø"/>
            </a:pPr>
            <a:r>
              <a:rPr lang="en-US" sz="2000" dirty="0">
                <a:latin typeface="Times New Roman" pitchFamily="18" charset="0"/>
                <a:cs typeface="Times New Roman" pitchFamily="18" charset="0"/>
              </a:rPr>
              <a:t>Proposed GLRT detector</a:t>
            </a:r>
          </a:p>
          <a:p>
            <a:pPr>
              <a:lnSpc>
                <a:spcPct val="150000"/>
              </a:lnSpc>
              <a:buFont typeface="Wingdings" pitchFamily="2" charset="2"/>
              <a:buChar char="Ø"/>
            </a:pPr>
            <a:r>
              <a:rPr lang="en-US" sz="2000" dirty="0">
                <a:latin typeface="Times New Roman" pitchFamily="18" charset="0"/>
                <a:cs typeface="Times New Roman" pitchFamily="18" charset="0"/>
              </a:rPr>
              <a:t>Performance evaluation and discussions</a:t>
            </a:r>
          </a:p>
          <a:p>
            <a:pPr>
              <a:lnSpc>
                <a:spcPct val="150000"/>
              </a:lnSpc>
              <a:buNone/>
            </a:pPr>
            <a:endParaRPr lang="en-US" sz="2000" dirty="0">
              <a:latin typeface="Times New Roman" pitchFamily="18" charset="0"/>
              <a:cs typeface="Times New Roman" pitchFamily="18" charset="0"/>
            </a:endParaRPr>
          </a:p>
          <a:p>
            <a:pPr>
              <a:lnSpc>
                <a:spcPct val="150000"/>
              </a:lnSpc>
              <a:buNone/>
            </a:pPr>
            <a:endParaRPr lang="en-US" sz="2000" dirty="0">
              <a:latin typeface="Times New Roman" pitchFamily="18" charset="0"/>
              <a:cs typeface="Times New Roman" pitchFamily="18" charset="0"/>
            </a:endParaRPr>
          </a:p>
          <a:p>
            <a:pPr>
              <a:lnSpc>
                <a:spcPct val="150000"/>
              </a:lnSpc>
              <a:buFont typeface="Wingdings" pitchFamily="2" charset="2"/>
              <a:buChar char="Ø"/>
            </a:pPr>
            <a:r>
              <a:rPr lang="en-US" sz="2000" dirty="0">
                <a:latin typeface="Times New Roman" pitchFamily="18" charset="0"/>
                <a:cs typeface="Times New Roman" pitchFamily="18" charset="0"/>
              </a:rPr>
              <a:t>Introduction of local optimum detector </a:t>
            </a:r>
          </a:p>
          <a:p>
            <a:pPr>
              <a:lnSpc>
                <a:spcPct val="150000"/>
              </a:lnSpc>
              <a:buFont typeface="Wingdings" pitchFamily="2" charset="2"/>
              <a:buChar char="Ø"/>
            </a:pPr>
            <a:endParaRPr lang="en-US" sz="2000" dirty="0">
              <a:latin typeface="Times New Roman" pitchFamily="18" charset="0"/>
              <a:cs typeface="Times New Roman" pitchFamily="18" charset="0"/>
            </a:endParaRPr>
          </a:p>
        </p:txBody>
      </p:sp>
      <p:sp>
        <p:nvSpPr>
          <p:cNvPr id="4" name="TextBox 3"/>
          <p:cNvSpPr txBox="1"/>
          <p:nvPr/>
        </p:nvSpPr>
        <p:spPr>
          <a:xfrm>
            <a:off x="1905000" y="4305300"/>
            <a:ext cx="3352800" cy="707886"/>
          </a:xfrm>
          <a:prstGeom prst="rect">
            <a:avLst/>
          </a:prstGeom>
          <a:noFill/>
        </p:spPr>
        <p:txBody>
          <a:bodyPr wrap="square" rtlCol="0">
            <a:spAutoFit/>
          </a:bodyPr>
          <a:lstStyle/>
          <a:p>
            <a:pPr>
              <a:buFont typeface="Arial" pitchFamily="34" charset="0"/>
              <a:buChar char="•"/>
            </a:pPr>
            <a:r>
              <a:rPr lang="en-US" sz="2000" dirty="0">
                <a:latin typeface="Times New Roman" panose="02020603050405020304" pitchFamily="18" charset="0"/>
                <a:cs typeface="Times New Roman" panose="02020603050405020304" pitchFamily="18" charset="0"/>
              </a:rPr>
              <a:t>Estimation Performance</a:t>
            </a:r>
          </a:p>
          <a:p>
            <a:pPr>
              <a:buFont typeface="Arial" pitchFamily="34" charset="0"/>
              <a:buChar char="•"/>
            </a:pPr>
            <a:r>
              <a:rPr lang="en-US" sz="2000" dirty="0">
                <a:latin typeface="Times New Roman" panose="02020603050405020304" pitchFamily="18" charset="0"/>
                <a:cs typeface="Times New Roman" panose="02020603050405020304" pitchFamily="18" charset="0"/>
              </a:rPr>
              <a:t>Detection Performance</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382</TotalTime>
  <Words>2471</Words>
  <Application>Microsoft Office PowerPoint</Application>
  <PresentationFormat>On-screen Show (4:3)</PresentationFormat>
  <Paragraphs>157</Paragraphs>
  <Slides>39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Gill Sans MT</vt:lpstr>
      <vt:lpstr>Times New Roman</vt:lpstr>
      <vt:lpstr>Wingdings</vt:lpstr>
      <vt:lpstr>Gallery</vt:lpstr>
      <vt:lpstr>   </vt:lpstr>
      <vt:lpstr>ABSTRACT</vt:lpstr>
      <vt:lpstr>INTRODUCTION</vt:lpstr>
      <vt:lpstr>INTRODUCTION (continued)</vt:lpstr>
      <vt:lpstr>OBJCETIVES</vt:lpstr>
      <vt:lpstr>EXISTING SYSTEM </vt:lpstr>
      <vt:lpstr>PROPOSED SYSTEM as per the base paper</vt:lpstr>
      <vt:lpstr>PowerPoint Presentation</vt:lpstr>
      <vt:lpstr>Contents</vt:lpstr>
      <vt:lpstr>PowerPoint Presentation</vt:lpstr>
      <vt:lpstr>Contributions to the literature</vt:lpstr>
      <vt:lpstr>PowerPoint Presentation</vt:lpstr>
      <vt:lpstr>PowerPoint Presentation</vt:lpstr>
      <vt:lpstr> </vt:lpstr>
      <vt:lpstr>PowerPoint Presentation</vt:lpstr>
      <vt:lpstr>PowerPoint Presentation</vt:lpstr>
      <vt:lpstr>PROPOSED GLRT DETECTOR</vt:lpstr>
      <vt:lpstr>PowerPoint Presentation</vt:lpstr>
      <vt:lpstr>PowerPoint Presentation</vt:lpstr>
      <vt:lpstr>Estimation Performance</vt:lpstr>
      <vt:lpstr>PowerPoint Presentation</vt:lpstr>
      <vt:lpstr>PowerPoint Presentation</vt:lpstr>
      <vt:lpstr>Detection Performance </vt:lpstr>
      <vt:lpstr>PowerPoint Presentation</vt:lpstr>
      <vt:lpstr>SOFTWARE REQUIREMENTS</vt:lpstr>
      <vt:lpstr>CONCLUSION </vt:lpstr>
      <vt:lpstr>Extension</vt:lpstr>
      <vt:lpstr>PowerPoint Presentation</vt:lpstr>
      <vt:lpstr>Literature survey</vt:lpstr>
      <vt:lpstr>Gaps in literature</vt:lpstr>
      <vt:lpstr>PowerPoint Presentation</vt:lpstr>
      <vt:lpstr>Hypothesis </vt:lpstr>
      <vt:lpstr>PowerPoint Presentation</vt:lpstr>
      <vt:lpstr>PowerPoint Presentation</vt:lpstr>
      <vt:lpstr>PowerPoint Presentation</vt:lpstr>
      <vt:lpstr>Conclusion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Complexity Energy Detection for Spectrum Sensing with Random Arrivals of Primary Users</dc:title>
  <dc:creator>vishnumaganti</dc:creator>
  <cp:lastModifiedBy>ab vaddi</cp:lastModifiedBy>
  <cp:revision>17</cp:revision>
  <dcterms:created xsi:type="dcterms:W3CDTF">2006-08-16T00:00:00Z</dcterms:created>
  <dcterms:modified xsi:type="dcterms:W3CDTF">2018-04-21T05:05:11Z</dcterms:modified>
</cp:coreProperties>
</file>