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2" r:id="rId6"/>
    <p:sldId id="263"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91" d="100"/>
          <a:sy n="91" d="100"/>
        </p:scale>
        <p:origin x="2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8C2251-3E05-4CAB-9EF6-7AC89B2FF91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395952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8C2251-3E05-4CAB-9EF6-7AC89B2FF917}"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120129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B8C2251-3E05-4CAB-9EF6-7AC89B2FF91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322742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B8C2251-3E05-4CAB-9EF6-7AC89B2FF91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70D6E-E79F-4655-8CF8-FE991438E8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31459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8C2251-3E05-4CAB-9EF6-7AC89B2FF91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2866602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8C2251-3E05-4CAB-9EF6-7AC89B2FF917}" type="datetimeFigureOut">
              <a:rPr lang="en-US" smtClean="0"/>
              <a:t>12/9/2019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2816212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8C2251-3E05-4CAB-9EF6-7AC89B2FF917}" type="datetimeFigureOut">
              <a:rPr lang="en-US" smtClean="0"/>
              <a:t>12/9/2019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4091783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8C2251-3E05-4CAB-9EF6-7AC89B2FF91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3485055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8C2251-3E05-4CAB-9EF6-7AC89B2FF91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271656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B8C2251-3E05-4CAB-9EF6-7AC89B2FF91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323172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8C2251-3E05-4CAB-9EF6-7AC89B2FF917}"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281626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8C2251-3E05-4CAB-9EF6-7AC89B2FF917}"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2755796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8C2251-3E05-4CAB-9EF6-7AC89B2FF917}"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2828124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B8C2251-3E05-4CAB-9EF6-7AC89B2FF917}" type="datetimeFigureOut">
              <a:rPr lang="en-US" smtClean="0"/>
              <a:t>12/9/2019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398204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B8C2251-3E05-4CAB-9EF6-7AC89B2FF917}" type="datetimeFigureOut">
              <a:rPr lang="en-US" smtClean="0"/>
              <a:t>12/9/2019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42640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B8C2251-3E05-4CAB-9EF6-7AC89B2FF917}" type="datetimeFigureOut">
              <a:rPr lang="en-US" smtClean="0"/>
              <a:t>12/9/2019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204594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8C2251-3E05-4CAB-9EF6-7AC89B2FF917}"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70D6E-E79F-4655-8CF8-FE991438E8F9}" type="slidenum">
              <a:rPr lang="en-US" smtClean="0"/>
              <a:t>‹#›</a:t>
            </a:fld>
            <a:endParaRPr lang="en-US"/>
          </a:p>
        </p:txBody>
      </p:sp>
    </p:spTree>
    <p:extLst>
      <p:ext uri="{BB962C8B-B14F-4D97-AF65-F5344CB8AC3E}">
        <p14:creationId xmlns:p14="http://schemas.microsoft.com/office/powerpoint/2010/main" val="605876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B8C2251-3E05-4CAB-9EF6-7AC89B2FF917}" type="datetimeFigureOut">
              <a:rPr lang="en-US" smtClean="0"/>
              <a:t>12/9/2019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170D6E-E79F-4655-8CF8-FE991438E8F9}" type="slidenum">
              <a:rPr lang="en-US" smtClean="0"/>
              <a:t>‹#›</a:t>
            </a:fld>
            <a:endParaRPr lang="en-US"/>
          </a:p>
        </p:txBody>
      </p:sp>
    </p:spTree>
    <p:extLst>
      <p:ext uri="{BB962C8B-B14F-4D97-AF65-F5344CB8AC3E}">
        <p14:creationId xmlns:p14="http://schemas.microsoft.com/office/powerpoint/2010/main" val="30122278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F75C-2423-4872-BC5E-FAAE2ACB2F79}"/>
              </a:ext>
            </a:extLst>
          </p:cNvPr>
          <p:cNvSpPr>
            <a:spLocks noGrp="1"/>
          </p:cNvSpPr>
          <p:nvPr>
            <p:ph type="ctrTitle"/>
          </p:nvPr>
        </p:nvSpPr>
        <p:spPr>
          <a:xfrm>
            <a:off x="1507067" y="1397000"/>
            <a:ext cx="7766936" cy="2653836"/>
          </a:xfrm>
        </p:spPr>
        <p:txBody>
          <a:bodyPr>
            <a:normAutofit/>
          </a:bodyPr>
          <a:lstStyle/>
          <a:p>
            <a:pPr algn="ctr">
              <a:lnSpc>
                <a:spcPct val="90000"/>
              </a:lnSpc>
            </a:pPr>
            <a:r>
              <a:rPr lang="en-US" sz="4600" dirty="0"/>
              <a:t>Data 603</a:t>
            </a:r>
            <a:br>
              <a:rPr lang="en-US" sz="4600" dirty="0"/>
            </a:br>
            <a:r>
              <a:rPr lang="en-US" sz="4600" dirty="0"/>
              <a:t>PLATFORMS FOR BIG DATA PROCESSING</a:t>
            </a:r>
            <a:br>
              <a:rPr lang="en-US" sz="4600" dirty="0"/>
            </a:br>
            <a:endParaRPr lang="en-US" sz="4600" dirty="0"/>
          </a:p>
        </p:txBody>
      </p:sp>
      <p:sp>
        <p:nvSpPr>
          <p:cNvPr id="3" name="Subtitle 2">
            <a:extLst>
              <a:ext uri="{FF2B5EF4-FFF2-40B4-BE49-F238E27FC236}">
                <a16:creationId xmlns:a16="http://schemas.microsoft.com/office/drawing/2014/main" id="{22D194D1-4D35-4221-B360-FBAECAE926AB}"/>
              </a:ext>
            </a:extLst>
          </p:cNvPr>
          <p:cNvSpPr>
            <a:spLocks noGrp="1"/>
          </p:cNvSpPr>
          <p:nvPr>
            <p:ph type="subTitle" idx="1"/>
          </p:nvPr>
        </p:nvSpPr>
        <p:spPr>
          <a:xfrm>
            <a:off x="1507067" y="4050833"/>
            <a:ext cx="7766936" cy="1096899"/>
          </a:xfrm>
        </p:spPr>
        <p:txBody>
          <a:bodyPr>
            <a:normAutofit fontScale="85000" lnSpcReduction="20000"/>
          </a:bodyPr>
          <a:lstStyle/>
          <a:p>
            <a:pPr algn="ctr">
              <a:lnSpc>
                <a:spcPct val="90000"/>
              </a:lnSpc>
            </a:pPr>
            <a:r>
              <a:rPr lang="en-US" sz="3600" dirty="0"/>
              <a:t>Big data Benefits in healthcare</a:t>
            </a:r>
          </a:p>
          <a:p>
            <a:pPr algn="ctr">
              <a:lnSpc>
                <a:spcPct val="90000"/>
              </a:lnSpc>
            </a:pPr>
            <a:endParaRPr lang="en-US" dirty="0"/>
          </a:p>
          <a:p>
            <a:pPr algn="ctr">
              <a:lnSpc>
                <a:spcPct val="90000"/>
              </a:lnSpc>
            </a:pPr>
            <a:r>
              <a:rPr lang="en-US" dirty="0"/>
              <a:t>Srinivasa Akhil Vutukuri </a:t>
            </a:r>
          </a:p>
        </p:txBody>
      </p:sp>
    </p:spTree>
    <p:extLst>
      <p:ext uri="{BB962C8B-B14F-4D97-AF65-F5344CB8AC3E}">
        <p14:creationId xmlns:p14="http://schemas.microsoft.com/office/powerpoint/2010/main" val="3063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A687-E899-4603-BCF9-EB2574E63A3A}"/>
              </a:ext>
            </a:extLst>
          </p:cNvPr>
          <p:cNvSpPr>
            <a:spLocks noGrp="1"/>
          </p:cNvSpPr>
          <p:nvPr>
            <p:ph type="ctrTitle"/>
          </p:nvPr>
        </p:nvSpPr>
        <p:spPr>
          <a:xfrm>
            <a:off x="493221" y="544628"/>
            <a:ext cx="9714807" cy="619154"/>
          </a:xfrm>
        </p:spPr>
        <p:txBody>
          <a:bodyPr>
            <a:normAutofit fontScale="90000"/>
          </a:bodyPr>
          <a:lstStyle/>
          <a:p>
            <a:pPr algn="l"/>
            <a:r>
              <a:rPr lang="en-US" sz="3600" dirty="0"/>
              <a:t>Research problem description:</a:t>
            </a:r>
          </a:p>
        </p:txBody>
      </p:sp>
      <p:sp>
        <p:nvSpPr>
          <p:cNvPr id="3" name="Subtitle 2">
            <a:extLst>
              <a:ext uri="{FF2B5EF4-FFF2-40B4-BE49-F238E27FC236}">
                <a16:creationId xmlns:a16="http://schemas.microsoft.com/office/drawing/2014/main" id="{118EEA72-B090-491D-89A2-FAFC4AC7D240}"/>
              </a:ext>
            </a:extLst>
          </p:cNvPr>
          <p:cNvSpPr>
            <a:spLocks noGrp="1"/>
          </p:cNvSpPr>
          <p:nvPr>
            <p:ph type="subTitle" idx="1"/>
          </p:nvPr>
        </p:nvSpPr>
        <p:spPr>
          <a:xfrm>
            <a:off x="493221" y="1490605"/>
            <a:ext cx="9144000" cy="1655762"/>
          </a:xfrm>
        </p:spPr>
        <p:txBody>
          <a:bodyPr>
            <a:noAutofit/>
          </a:bodyPr>
          <a:lstStyle/>
          <a:p>
            <a:pPr marL="342900" indent="-342900" algn="l">
              <a:buFont typeface="Arial" panose="020B0604020202020204" pitchFamily="34" charset="0"/>
              <a:buChar char="•"/>
            </a:pPr>
            <a:r>
              <a:rPr lang="en-US" sz="2800" dirty="0"/>
              <a:t>How Big data in health care is utilized in healthcare</a:t>
            </a:r>
          </a:p>
          <a:p>
            <a:pPr marL="342900" indent="-342900" algn="l">
              <a:buFont typeface="Arial" panose="020B0604020202020204" pitchFamily="34" charset="0"/>
              <a:buChar char="•"/>
            </a:pPr>
            <a:r>
              <a:rPr lang="en-US" sz="2800" dirty="0"/>
              <a:t>Challenges faced in health care industry</a:t>
            </a:r>
          </a:p>
          <a:p>
            <a:pPr marL="342900" indent="-342900" algn="l">
              <a:buFont typeface="Arial" panose="020B0604020202020204" pitchFamily="34" charset="0"/>
              <a:buChar char="•"/>
            </a:pPr>
            <a:r>
              <a:rPr lang="en-US" sz="2800" dirty="0"/>
              <a:t>Research</a:t>
            </a:r>
          </a:p>
          <a:p>
            <a:pPr marL="342900" indent="-342900" algn="l">
              <a:buFont typeface="Arial" panose="020B0604020202020204" pitchFamily="34" charset="0"/>
              <a:buChar char="•"/>
            </a:pPr>
            <a:r>
              <a:rPr lang="en-US" sz="2800" dirty="0"/>
              <a:t>Storage and authentication of the data used in the research</a:t>
            </a:r>
          </a:p>
          <a:p>
            <a:pPr marL="342900" indent="-342900" algn="l">
              <a:buFont typeface="Arial" panose="020B0604020202020204" pitchFamily="34" charset="0"/>
              <a:buChar char="•"/>
            </a:pPr>
            <a:r>
              <a:rPr lang="en-US" sz="2800" dirty="0"/>
              <a:t>Preventing the spread of disease </a:t>
            </a:r>
          </a:p>
          <a:p>
            <a:pPr algn="l"/>
            <a:endParaRPr lang="en-US" sz="2800" dirty="0"/>
          </a:p>
          <a:p>
            <a:pPr marL="342900" indent="-342900" algn="l">
              <a:buFont typeface="Arial" panose="020B0604020202020204" pitchFamily="34" charset="0"/>
              <a:buChar char="•"/>
            </a:pPr>
            <a:endParaRPr lang="en-US" sz="2800" dirty="0"/>
          </a:p>
        </p:txBody>
      </p:sp>
    </p:spTree>
    <p:extLst>
      <p:ext uri="{BB962C8B-B14F-4D97-AF65-F5344CB8AC3E}">
        <p14:creationId xmlns:p14="http://schemas.microsoft.com/office/powerpoint/2010/main" val="29476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8FDA-735D-4A1E-AEA7-406CF37821F7}"/>
              </a:ext>
            </a:extLst>
          </p:cNvPr>
          <p:cNvSpPr>
            <a:spLocks noGrp="1"/>
          </p:cNvSpPr>
          <p:nvPr>
            <p:ph type="title"/>
          </p:nvPr>
        </p:nvSpPr>
        <p:spPr>
          <a:xfrm>
            <a:off x="838200" y="365125"/>
            <a:ext cx="10515600" cy="782031"/>
          </a:xfrm>
        </p:spPr>
        <p:txBody>
          <a:bodyPr/>
          <a:lstStyle/>
          <a:p>
            <a:r>
              <a:rPr lang="en-US" dirty="0"/>
              <a:t>Major challenges :</a:t>
            </a:r>
          </a:p>
        </p:txBody>
      </p:sp>
      <p:sp>
        <p:nvSpPr>
          <p:cNvPr id="3" name="Content Placeholder 2">
            <a:extLst>
              <a:ext uri="{FF2B5EF4-FFF2-40B4-BE49-F238E27FC236}">
                <a16:creationId xmlns:a16="http://schemas.microsoft.com/office/drawing/2014/main" id="{4905460C-1B2E-475E-8117-B43576722D57}"/>
              </a:ext>
            </a:extLst>
          </p:cNvPr>
          <p:cNvSpPr>
            <a:spLocks noGrp="1"/>
          </p:cNvSpPr>
          <p:nvPr>
            <p:ph idx="1"/>
          </p:nvPr>
        </p:nvSpPr>
        <p:spPr>
          <a:xfrm>
            <a:off x="838200" y="1147156"/>
            <a:ext cx="10515600" cy="5029807"/>
          </a:xfrm>
        </p:spPr>
        <p:txBody>
          <a:bodyPr>
            <a:noAutofit/>
          </a:bodyPr>
          <a:lstStyle/>
          <a:p>
            <a:r>
              <a:rPr lang="en-US" sz="2800" dirty="0">
                <a:latin typeface="Times New Roman" panose="02020603050405020304" pitchFamily="18" charset="0"/>
                <a:cs typeface="Times New Roman" panose="02020603050405020304" pitchFamily="18" charset="0"/>
              </a:rPr>
              <a:t>Privacy is one of the big problem as there are many data breaches happened in real life. For example </a:t>
            </a:r>
            <a:r>
              <a:rPr lang="en-US" sz="2800" dirty="0" err="1">
                <a:latin typeface="Times New Roman" panose="02020603050405020304" pitchFamily="18" charset="0"/>
                <a:cs typeface="Times New Roman" panose="02020603050405020304" pitchFamily="18" charset="0"/>
              </a:rPr>
              <a:t>Protenus</a:t>
            </a:r>
            <a:r>
              <a:rPr lang="en-US" sz="2800" dirty="0">
                <a:latin typeface="Times New Roman" panose="02020603050405020304" pitchFamily="18" charset="0"/>
                <a:cs typeface="Times New Roman" panose="02020603050405020304" pitchFamily="18" charset="0"/>
              </a:rPr>
              <a:t> a data analytics company working on health data is breaches two times in 2018 and 2019 which resulted in loss of 45 million records.</a:t>
            </a:r>
          </a:p>
          <a:p>
            <a:r>
              <a:rPr lang="en-US" sz="2800" dirty="0">
                <a:latin typeface="Times New Roman" panose="02020603050405020304" pitchFamily="18" charset="0"/>
                <a:cs typeface="Times New Roman" panose="02020603050405020304" pitchFamily="18" charset="0"/>
              </a:rPr>
              <a:t>Authenticity of the data received is a challenge as the research done is to be used on the real data and needed to be improved based on that</a:t>
            </a:r>
          </a:p>
          <a:p>
            <a:r>
              <a:rPr lang="en-US" sz="2800" dirty="0">
                <a:latin typeface="Times New Roman" panose="02020603050405020304" pitchFamily="18" charset="0"/>
                <a:cs typeface="Times New Roman" panose="02020603050405020304" pitchFamily="18" charset="0"/>
              </a:rPr>
              <a:t>Accessibility to scientific research and sharing health data needs validation due to patient privacy concerns and technology issues as it is easy to misuse the data with recent technology. This is also a huge issue right now as the data is not safe and the access to this data is not quite easy. There are many challenges like privacy, shareability, proprietary rights </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42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88CC-8402-4BF3-9747-59A2723BBFF3}"/>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7D60A500-F6BA-4D4E-823C-E671CF433EA0}"/>
              </a:ext>
            </a:extLst>
          </p:cNvPr>
          <p:cNvSpPr>
            <a:spLocks noGrp="1"/>
          </p:cNvSpPr>
          <p:nvPr>
            <p:ph idx="1"/>
          </p:nvPr>
        </p:nvSpPr>
        <p:spPr/>
        <p:txBody>
          <a:bodyPr>
            <a:normAutofit/>
          </a:bodyPr>
          <a:lstStyle/>
          <a:p>
            <a:r>
              <a:rPr lang="en-US" dirty="0"/>
              <a:t>There is a huge opportunity for research in healthcare which can improve the quality of health care provided to patient.</a:t>
            </a:r>
          </a:p>
          <a:p>
            <a:r>
              <a:rPr lang="en-US" dirty="0"/>
              <a:t>Due to this the risk can be identified before hand and </a:t>
            </a:r>
            <a:r>
              <a:rPr lang="en-US" dirty="0" err="1"/>
              <a:t>nessesccary</a:t>
            </a:r>
            <a:r>
              <a:rPr lang="en-US" dirty="0"/>
              <a:t> actions can be taken before it’s too late</a:t>
            </a:r>
          </a:p>
          <a:p>
            <a:r>
              <a:rPr lang="en-US" dirty="0"/>
              <a:t>Helps to prevent the current diseases which don’t have cure right now</a:t>
            </a:r>
          </a:p>
          <a:p>
            <a:r>
              <a:rPr lang="en-US" dirty="0"/>
              <a:t>There is also a huge requirement in research in health care which needs to be implemented right now. </a:t>
            </a:r>
          </a:p>
        </p:txBody>
      </p:sp>
    </p:spTree>
    <p:extLst>
      <p:ext uri="{BB962C8B-B14F-4D97-AF65-F5344CB8AC3E}">
        <p14:creationId xmlns:p14="http://schemas.microsoft.com/office/powerpoint/2010/main" val="360057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F2F3-3996-4CB2-9B33-0E970543CA20}"/>
              </a:ext>
            </a:extLst>
          </p:cNvPr>
          <p:cNvSpPr>
            <a:spLocks noGrp="1"/>
          </p:cNvSpPr>
          <p:nvPr>
            <p:ph type="title"/>
          </p:nvPr>
        </p:nvSpPr>
        <p:spPr>
          <a:xfrm>
            <a:off x="646111" y="452718"/>
            <a:ext cx="9404723" cy="844067"/>
          </a:xfrm>
        </p:spPr>
        <p:txBody>
          <a:bodyPr/>
          <a:lstStyle/>
          <a:p>
            <a:r>
              <a:rPr lang="en-US" dirty="0"/>
              <a:t>Storage issue:</a:t>
            </a:r>
          </a:p>
        </p:txBody>
      </p:sp>
      <p:sp>
        <p:nvSpPr>
          <p:cNvPr id="3" name="Content Placeholder 2">
            <a:extLst>
              <a:ext uri="{FF2B5EF4-FFF2-40B4-BE49-F238E27FC236}">
                <a16:creationId xmlns:a16="http://schemas.microsoft.com/office/drawing/2014/main" id="{EE30FD56-B6EA-4DCD-85BE-B72CB73CF7EC}"/>
              </a:ext>
            </a:extLst>
          </p:cNvPr>
          <p:cNvSpPr>
            <a:spLocks noGrp="1"/>
          </p:cNvSpPr>
          <p:nvPr>
            <p:ph idx="1"/>
          </p:nvPr>
        </p:nvSpPr>
        <p:spPr>
          <a:xfrm>
            <a:off x="349136" y="1296786"/>
            <a:ext cx="9700718" cy="4951614"/>
          </a:xfrm>
        </p:spPr>
        <p:txBody>
          <a:bodyPr/>
          <a:lstStyle/>
          <a:p>
            <a:r>
              <a:rPr lang="en-US" dirty="0"/>
              <a:t>The quantity of data that we are using, and harvesting is increasing meteorically. Increasing use of the latest innovations and social media is generating huge data which can be of a great value if used properly. These huge datasets know as bigdata usually doesn’t fit in a limited storage due to its enormous size. </a:t>
            </a:r>
          </a:p>
          <a:p>
            <a:r>
              <a:rPr lang="en-US" dirty="0"/>
              <a:t>The data need to be stored in cloud as there is no way to store such huge data in offline storage units.</a:t>
            </a:r>
          </a:p>
          <a:p>
            <a:r>
              <a:rPr lang="en-US" dirty="0"/>
              <a:t> For this we need to use trusted storages and online applications which can decrease the risk of breach in data like Amazon S3, Google Cloud. </a:t>
            </a:r>
          </a:p>
          <a:p>
            <a:r>
              <a:rPr lang="en-US" dirty="0"/>
              <a:t>data in a healthcare field consists of data like structured like numerical data, text information, un structured like audio, images of scans, video and semi structured data</a:t>
            </a:r>
          </a:p>
        </p:txBody>
      </p:sp>
    </p:spTree>
    <p:extLst>
      <p:ext uri="{BB962C8B-B14F-4D97-AF65-F5344CB8AC3E}">
        <p14:creationId xmlns:p14="http://schemas.microsoft.com/office/powerpoint/2010/main" val="342656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A91D-B167-4805-BBC7-92DA98651B7D}"/>
              </a:ext>
            </a:extLst>
          </p:cNvPr>
          <p:cNvSpPr>
            <a:spLocks noGrp="1"/>
          </p:cNvSpPr>
          <p:nvPr>
            <p:ph type="title"/>
          </p:nvPr>
        </p:nvSpPr>
        <p:spPr>
          <a:xfrm>
            <a:off x="646111" y="452718"/>
            <a:ext cx="9404723" cy="927195"/>
          </a:xfrm>
        </p:spPr>
        <p:txBody>
          <a:bodyPr/>
          <a:lstStyle/>
          <a:p>
            <a:r>
              <a:rPr lang="en-US" sz="4400" dirty="0"/>
              <a:t>Preventing the spread of disease</a:t>
            </a:r>
            <a:endParaRPr lang="en-US" dirty="0"/>
          </a:p>
        </p:txBody>
      </p:sp>
      <p:sp>
        <p:nvSpPr>
          <p:cNvPr id="3" name="Content Placeholder 2">
            <a:extLst>
              <a:ext uri="{FF2B5EF4-FFF2-40B4-BE49-F238E27FC236}">
                <a16:creationId xmlns:a16="http://schemas.microsoft.com/office/drawing/2014/main" id="{65302B40-3E0B-4534-9D07-7BF11863F871}"/>
              </a:ext>
            </a:extLst>
          </p:cNvPr>
          <p:cNvSpPr>
            <a:spLocks noGrp="1"/>
          </p:cNvSpPr>
          <p:nvPr>
            <p:ph idx="1"/>
          </p:nvPr>
        </p:nvSpPr>
        <p:spPr>
          <a:xfrm>
            <a:off x="645130" y="1496292"/>
            <a:ext cx="9404723" cy="4752108"/>
          </a:xfrm>
        </p:spPr>
        <p:txBody>
          <a:bodyPr/>
          <a:lstStyle/>
          <a:p>
            <a:r>
              <a:rPr lang="en-US" dirty="0"/>
              <a:t>Healthcare data can be highly used in this area where the data is used to predict the outcomes. </a:t>
            </a:r>
          </a:p>
          <a:p>
            <a:r>
              <a:rPr lang="en-US" dirty="0"/>
              <a:t>For example, if a place called City A is where a disease started and then it spread to city B which cause the spread to City C and City D. If we have the data on that from past then we can use that in future like if a new disease started spreading in City A then we can alert City B,C,D so on, and send the antidote to other city which decrease the chance of spreading the disease. </a:t>
            </a:r>
          </a:p>
          <a:p>
            <a:r>
              <a:rPr lang="en-US" dirty="0"/>
              <a:t>Creating awareness on this can prevent major losses in the area but the data is quite sensitive where some places can be targeted. </a:t>
            </a:r>
          </a:p>
          <a:p>
            <a:r>
              <a:rPr lang="en-US" dirty="0"/>
              <a:t>So, the data should be gathered by WHO and analyzed as well as stored properly.      </a:t>
            </a:r>
          </a:p>
          <a:p>
            <a:endParaRPr lang="en-US" dirty="0"/>
          </a:p>
        </p:txBody>
      </p:sp>
    </p:spTree>
    <p:extLst>
      <p:ext uri="{BB962C8B-B14F-4D97-AF65-F5344CB8AC3E}">
        <p14:creationId xmlns:p14="http://schemas.microsoft.com/office/powerpoint/2010/main" val="280336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FA63-8665-4DEC-B479-07C26550767F}"/>
              </a:ext>
            </a:extLst>
          </p:cNvPr>
          <p:cNvSpPr>
            <a:spLocks noGrp="1"/>
          </p:cNvSpPr>
          <p:nvPr>
            <p:ph type="title"/>
          </p:nvPr>
        </p:nvSpPr>
        <p:spPr>
          <a:xfrm>
            <a:off x="646111" y="452718"/>
            <a:ext cx="9404723" cy="682908"/>
          </a:xfrm>
        </p:spPr>
        <p:txBody>
          <a:bodyPr/>
          <a:lstStyle/>
          <a:p>
            <a:r>
              <a:rPr lang="en-US" dirty="0"/>
              <a:t>Conclusion:</a:t>
            </a:r>
          </a:p>
        </p:txBody>
      </p:sp>
      <p:sp>
        <p:nvSpPr>
          <p:cNvPr id="3" name="Content Placeholder 2">
            <a:extLst>
              <a:ext uri="{FF2B5EF4-FFF2-40B4-BE49-F238E27FC236}">
                <a16:creationId xmlns:a16="http://schemas.microsoft.com/office/drawing/2014/main" id="{60C7EFDF-FA70-4B13-9F7D-25F3EFF2C14C}"/>
              </a:ext>
            </a:extLst>
          </p:cNvPr>
          <p:cNvSpPr>
            <a:spLocks noGrp="1"/>
          </p:cNvSpPr>
          <p:nvPr>
            <p:ph idx="1"/>
          </p:nvPr>
        </p:nvSpPr>
        <p:spPr>
          <a:xfrm>
            <a:off x="645132" y="1312606"/>
            <a:ext cx="9404722" cy="4935793"/>
          </a:xfrm>
        </p:spPr>
        <p:txBody>
          <a:bodyPr/>
          <a:lstStyle/>
          <a:p>
            <a:r>
              <a:rPr lang="en-US" dirty="0"/>
              <a:t>Big data in health care is increasing gradually in recent data due to its importance but is neglected till now. We need to create awareness to share the data which is used to stop the future issues</a:t>
            </a:r>
          </a:p>
          <a:p>
            <a:r>
              <a:rPr lang="en-US" dirty="0"/>
              <a:t>“Big data” started with many believable promises in health care, but unfortunately, realistic health care is different from other disciplines with additional constraints of data quality, privacy, and regulatory policies.</a:t>
            </a:r>
          </a:p>
          <a:p>
            <a:r>
              <a:rPr lang="en-US" dirty="0"/>
              <a:t>We can analyses the healthcare using geographical location where the whole data is available and the places where the victims are in huge number. </a:t>
            </a:r>
          </a:p>
          <a:p>
            <a:r>
              <a:rPr lang="en-US" dirty="0"/>
              <a:t>This helps prioritizing in the case of distributing vaccinations as the place with most infected has more reach and more use.</a:t>
            </a:r>
          </a:p>
          <a:p>
            <a:r>
              <a:rPr lang="en-US" dirty="0"/>
              <a:t>Finally, bigdata increases the quality of patient care in the medical field</a:t>
            </a:r>
          </a:p>
          <a:p>
            <a:pPr marL="0" indent="0">
              <a:buNone/>
            </a:pPr>
            <a:endParaRPr lang="en-US" dirty="0"/>
          </a:p>
          <a:p>
            <a:endParaRPr lang="en-US" dirty="0"/>
          </a:p>
        </p:txBody>
      </p:sp>
    </p:spTree>
    <p:extLst>
      <p:ext uri="{BB962C8B-B14F-4D97-AF65-F5344CB8AC3E}">
        <p14:creationId xmlns:p14="http://schemas.microsoft.com/office/powerpoint/2010/main" val="261704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EC7D-86FC-4A44-837B-E58680CF0D78}"/>
              </a:ext>
            </a:extLst>
          </p:cNvPr>
          <p:cNvSpPr>
            <a:spLocks noGrp="1"/>
          </p:cNvSpPr>
          <p:nvPr>
            <p:ph type="title"/>
          </p:nvPr>
        </p:nvSpPr>
        <p:spPr/>
        <p:txBody>
          <a:bodyPr/>
          <a:lstStyle/>
          <a:p>
            <a:pPr algn="ctr"/>
            <a:r>
              <a:rPr lang="en-US" dirty="0"/>
              <a:t>Any questions ?</a:t>
            </a:r>
          </a:p>
        </p:txBody>
      </p:sp>
      <p:pic>
        <p:nvPicPr>
          <p:cNvPr id="1026" name="Picture 2" descr="Image result for any questions images healthcare">
            <a:extLst>
              <a:ext uri="{FF2B5EF4-FFF2-40B4-BE49-F238E27FC236}">
                <a16:creationId xmlns:a16="http://schemas.microsoft.com/office/drawing/2014/main" id="{6373F1F9-6AC1-4830-8871-447F8BCC6D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3956" y="1930400"/>
            <a:ext cx="6901035" cy="492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231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15</TotalTime>
  <Words>698</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vt:lpstr>
      <vt:lpstr>Data 603 PLATFORMS FOR BIG DATA PROCESSING </vt:lpstr>
      <vt:lpstr>Research problem description:</vt:lpstr>
      <vt:lpstr>Major challenges :</vt:lpstr>
      <vt:lpstr>Research:</vt:lpstr>
      <vt:lpstr>Storage issue:</vt:lpstr>
      <vt:lpstr>Preventing the spread of disease</vt:lpstr>
      <vt:lpstr>Conclusion: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603  PLATFORMS FOR BIG DATA PROCESSING</dc:title>
  <dc:creator>Akhil Vutukuri</dc:creator>
  <cp:lastModifiedBy>Akhil Vutukuri</cp:lastModifiedBy>
  <cp:revision>5</cp:revision>
  <dcterms:created xsi:type="dcterms:W3CDTF">2019-12-02T03:22:41Z</dcterms:created>
  <dcterms:modified xsi:type="dcterms:W3CDTF">2019-12-09T23:56:48Z</dcterms:modified>
</cp:coreProperties>
</file>