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9"/>
  </p:notesMasterIdLst>
  <p:sldIdLst>
    <p:sldId id="256" r:id="rId2"/>
    <p:sldId id="271" r:id="rId3"/>
    <p:sldId id="274" r:id="rId4"/>
    <p:sldId id="266" r:id="rId5"/>
    <p:sldId id="262" r:id="rId6"/>
    <p:sldId id="257" r:id="rId7"/>
    <p:sldId id="263" r:id="rId8"/>
    <p:sldId id="268" r:id="rId9"/>
    <p:sldId id="269" r:id="rId10"/>
    <p:sldId id="261" r:id="rId11"/>
    <p:sldId id="258" r:id="rId12"/>
    <p:sldId id="264" r:id="rId13"/>
    <p:sldId id="270" r:id="rId14"/>
    <p:sldId id="272" r:id="rId15"/>
    <p:sldId id="273" r:id="rId16"/>
    <p:sldId id="267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rinivasa Akhil Vutukuri" initials="SV" lastIdx="7" clrIdx="0">
    <p:extLst>
      <p:ext uri="{19B8F6BF-5375-455C-9EA6-DF929625EA0E}">
        <p15:presenceInfo xmlns:p15="http://schemas.microsoft.com/office/powerpoint/2012/main" userId="S::v39@umbc.edu::d9ddb27e-c145-4424-a280-db247bffd507" providerId="AD"/>
      </p:ext>
    </p:extLst>
  </p:cmAuthor>
  <p:cmAuthor id="2" name="Anurag Ramu" initials="AR" lastIdx="1" clrIdx="1">
    <p:extLst>
      <p:ext uri="{19B8F6BF-5375-455C-9EA6-DF929625EA0E}">
        <p15:presenceInfo xmlns:p15="http://schemas.microsoft.com/office/powerpoint/2012/main" userId="S::anuragr1@umbc.edu::6ad52856-8c0b-40db-8718-14b1c8ca3e90" providerId="AD"/>
      </p:ext>
    </p:extLst>
  </p:cmAuthor>
  <p:cmAuthor id="3" name="Guest User" initials="GU" lastIdx="2" clrIdx="2">
    <p:extLst>
      <p:ext uri="{19B8F6BF-5375-455C-9EA6-DF929625EA0E}">
        <p15:presenceInfo xmlns:p15="http://schemas.microsoft.com/office/powerpoint/2012/main" userId="S::urn:spo:anon#444806a10dd982ab40ccd88ef734f45125b305bf6638efcfa0dfd1e2d3ae19da::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77C355-DAD7-D99E-DEA4-2EDD4FF226E6}" v="6" dt="2019-12-08T19:10:31.148"/>
    <p1510:client id="{3495C20F-1E2A-0CCA-AD70-23E883CDA879}" v="12" dt="2019-12-12T23:33:46.765"/>
    <p1510:client id="{7F9A29F4-486F-B7D4-62CA-7945CF218D81}" v="251" dt="2019-12-13T00:03:39.467"/>
    <p1510:client id="{DC2169EB-1C37-43F9-B731-D13CDABE413F}" v="3840" dt="2019-12-08T19:10:44.615"/>
    <p1510:client id="{F7061EE1-AE80-9CAA-F58A-246541626A98}" v="155" dt="2019-12-12T23:35:02.9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0F_1DE58F3B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4812681327591832"/>
          <c:y val="2.33729085445234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Frauds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E7E-4B2B-9E0A-CFA6D2D6658D}"/>
              </c:ext>
            </c:extLst>
          </c:dPt>
          <c:dPt>
            <c:idx val="1"/>
            <c:bubble3D val="0"/>
            <c:explosion val="7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F05-4479-9A4E-484272DB91B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E7E-4B2B-9E0A-CFA6D2D6658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E7E-4B2B-9E0A-CFA6D2D6658D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Credit Card</c:v>
                </c:pt>
                <c:pt idx="1">
                  <c:v>Insurance </c:v>
                </c:pt>
                <c:pt idx="2">
                  <c:v>Forgery</c:v>
                </c:pt>
                <c:pt idx="3">
                  <c:v>Phony Policy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47</c:v>
                </c:pt>
                <c:pt idx="1">
                  <c:v>33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05-4479-9A4E-484272DB91BE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2855385140087405"/>
          <c:y val="3.4770192088040407E-2"/>
          <c:w val="0.16151386637653486"/>
          <c:h val="0.26567787183100083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5T16:41:40.214" idx="6">
    <p:pos x="10" y="10"/>
    <p:text>by anurag
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9-12-05T16:39:47.587" idx="1">
    <p:pos x="10" y="10"/>
    <p:text>By - Samanvith 
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5T16:40:37.010" idx="3">
    <p:pos x="17" y="-17"/>
    <p:text>by angela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5T16:40:49.729" idx="4">
    <p:pos x="10" y="10"/>
    <p:text>by angela
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5T16:41:22.510" idx="5">
    <p:pos x="10" y="10"/>
    <p:text>by akhil vutukuri
</p:text>
    <p:extLst>
      <p:ext uri="{C676402C-5697-4E1C-873F-D02D1690AC5C}">
        <p15:threadingInfo xmlns:p15="http://schemas.microsoft.com/office/powerpoint/2012/main" timeZoneBias="480"/>
      </p:ext>
    </p:extLst>
  </p:cm>
</p:cmLst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3CD4BA-FBC8-434A-BAC1-FAF18AB409C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8E1D12D-13C5-4C34-A20A-38EECA7506F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/>
            <a:t>Insurance Fraud is a deliberate move or deception created either by the insurer or by the insurance company or agent to maximize the financial gain. </a:t>
          </a:r>
        </a:p>
      </dgm:t>
    </dgm:pt>
    <dgm:pt modelId="{7419DF10-79B5-4BB8-823B-08FF50A96933}" type="parTrans" cxnId="{799D3A06-C81A-41FA-9C89-F5ACBEA2C3DF}">
      <dgm:prSet/>
      <dgm:spPr/>
      <dgm:t>
        <a:bodyPr/>
        <a:lstStyle/>
        <a:p>
          <a:endParaRPr lang="en-US"/>
        </a:p>
      </dgm:t>
    </dgm:pt>
    <dgm:pt modelId="{BA9F507F-5B63-4D95-A427-0BA99F790790}" type="sibTrans" cxnId="{799D3A06-C81A-41FA-9C89-F5ACBEA2C3DF}">
      <dgm:prSet/>
      <dgm:spPr/>
      <dgm:t>
        <a:bodyPr/>
        <a:lstStyle/>
        <a:p>
          <a:endParaRPr lang="en-US"/>
        </a:p>
      </dgm:t>
    </dgm:pt>
    <dgm:pt modelId="{C7251DF4-1881-42A0-9948-14E44C761E9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/>
            <a:t>Common frauds include 'Padding' or exaggerating/inflating actual claims, misinterpreting facts, submitting false claims pertaining to damage or accidents that never occurred. </a:t>
          </a:r>
        </a:p>
      </dgm:t>
    </dgm:pt>
    <dgm:pt modelId="{8F830878-DBA7-4DA7-BA87-B74765E0A256}" type="parTrans" cxnId="{18EAFF05-2E83-4F86-95BB-28622086A404}">
      <dgm:prSet/>
      <dgm:spPr/>
      <dgm:t>
        <a:bodyPr/>
        <a:lstStyle/>
        <a:p>
          <a:endParaRPr lang="en-US"/>
        </a:p>
      </dgm:t>
    </dgm:pt>
    <dgm:pt modelId="{97948894-3310-4667-90BB-5941FFC42392}" type="sibTrans" cxnId="{18EAFF05-2E83-4F86-95BB-28622086A404}">
      <dgm:prSet/>
      <dgm:spPr/>
      <dgm:t>
        <a:bodyPr/>
        <a:lstStyle/>
        <a:p>
          <a:endParaRPr lang="en-US"/>
        </a:p>
      </dgm:t>
    </dgm:pt>
    <dgm:pt modelId="{BA026AAF-C2BB-472F-BB0D-07253E21F6D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/>
            <a:t>Every year state/federal governments, Private Insurance firms lose billions of dollars due to such fraudulent activities </a:t>
          </a:r>
        </a:p>
      </dgm:t>
    </dgm:pt>
    <dgm:pt modelId="{85ABDC1A-D652-4916-867E-F26148EF53AD}" type="parTrans" cxnId="{EBECBF66-E580-46EC-860C-6B8FFC4126D1}">
      <dgm:prSet/>
      <dgm:spPr/>
      <dgm:t>
        <a:bodyPr/>
        <a:lstStyle/>
        <a:p>
          <a:endParaRPr lang="en-US"/>
        </a:p>
      </dgm:t>
    </dgm:pt>
    <dgm:pt modelId="{70B395E1-0398-4484-A10E-96B9AF722D5B}" type="sibTrans" cxnId="{EBECBF66-E580-46EC-860C-6B8FFC4126D1}">
      <dgm:prSet/>
      <dgm:spPr/>
      <dgm:t>
        <a:bodyPr/>
        <a:lstStyle/>
        <a:p>
          <a:endParaRPr lang="en-US"/>
        </a:p>
      </dgm:t>
    </dgm:pt>
    <dgm:pt modelId="{846B1907-CA22-470F-A292-6AA118C0B16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/>
            <a:t>3-4% of all claims turn out to be fradulant.</a:t>
          </a:r>
          <a:endParaRPr lang="en-US" sz="1600">
            <a:latin typeface="Gill Sans MT" panose="020B0502020104020203"/>
          </a:endParaRPr>
        </a:p>
      </dgm:t>
    </dgm:pt>
    <dgm:pt modelId="{1295D434-A05D-4F49-B84C-6EBE381C43BC}" type="parTrans" cxnId="{28878ECC-26C7-4B1A-AF30-2D14182A2244}">
      <dgm:prSet/>
      <dgm:spPr/>
      <dgm:t>
        <a:bodyPr/>
        <a:lstStyle/>
        <a:p>
          <a:endParaRPr lang="en-US"/>
        </a:p>
      </dgm:t>
    </dgm:pt>
    <dgm:pt modelId="{F1DC6B84-BD4E-4208-BB21-456CA366445A}" type="sibTrans" cxnId="{28878ECC-26C7-4B1A-AF30-2D14182A2244}">
      <dgm:prSet/>
      <dgm:spPr/>
      <dgm:t>
        <a:bodyPr/>
        <a:lstStyle/>
        <a:p>
          <a:endParaRPr lang="en-US"/>
        </a:p>
      </dgm:t>
    </dgm:pt>
    <dgm:pt modelId="{0980FF44-9954-479F-8ABE-3488713739B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>
              <a:latin typeface="Gill Sans MT" panose="020B0502020104020203"/>
            </a:rPr>
            <a:t>Loss due to insuarance frauds amounts to &amp;80 billion dollars a year.</a:t>
          </a:r>
        </a:p>
      </dgm:t>
    </dgm:pt>
    <dgm:pt modelId="{EE8C6C55-5B12-4411-96DE-0572A1802140}" type="parTrans" cxnId="{EB301275-78F3-4E17-AACF-4A14420CA40B}">
      <dgm:prSet/>
      <dgm:spPr/>
      <dgm:t>
        <a:bodyPr/>
        <a:lstStyle/>
        <a:p>
          <a:endParaRPr lang="en-US"/>
        </a:p>
      </dgm:t>
    </dgm:pt>
    <dgm:pt modelId="{FBFCABDA-0CC7-44B8-AABF-3DAB1DAA7DD9}" type="sibTrans" cxnId="{EB301275-78F3-4E17-AACF-4A14420CA40B}">
      <dgm:prSet/>
      <dgm:spPr/>
      <dgm:t>
        <a:bodyPr/>
        <a:lstStyle/>
        <a:p>
          <a:endParaRPr lang="en-US"/>
        </a:p>
      </dgm:t>
    </dgm:pt>
    <dgm:pt modelId="{A6BDEB87-0894-4104-94BF-A9283A66A5A3}" type="pres">
      <dgm:prSet presAssocID="{B23CD4BA-FBC8-434A-BAC1-FAF18AB409C4}" presName="root" presStyleCnt="0">
        <dgm:presLayoutVars>
          <dgm:dir/>
          <dgm:resizeHandles val="exact"/>
        </dgm:presLayoutVars>
      </dgm:prSet>
      <dgm:spPr/>
    </dgm:pt>
    <dgm:pt modelId="{72BCAAEC-5889-4D04-AFA2-CD16BF400888}" type="pres">
      <dgm:prSet presAssocID="{E8E1D12D-13C5-4C34-A20A-38EECA7506F8}" presName="compNode" presStyleCnt="0"/>
      <dgm:spPr/>
    </dgm:pt>
    <dgm:pt modelId="{DF458399-8E0D-4CE9-A4E8-D16280C699EF}" type="pres">
      <dgm:prSet presAssocID="{E8E1D12D-13C5-4C34-A20A-38EECA7506F8}" presName="bgRect" presStyleLbl="bgShp" presStyleIdx="0" presStyleCnt="5"/>
      <dgm:spPr/>
    </dgm:pt>
    <dgm:pt modelId="{C41E49CB-0757-4FC6-ABFB-DF1969203482}" type="pres">
      <dgm:prSet presAssocID="{E8E1D12D-13C5-4C34-A20A-38EECA7506F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ble"/>
        </a:ext>
      </dgm:extLst>
    </dgm:pt>
    <dgm:pt modelId="{1C852BAB-B782-4134-B8E4-840F9794F1FB}" type="pres">
      <dgm:prSet presAssocID="{E8E1D12D-13C5-4C34-A20A-38EECA7506F8}" presName="spaceRect" presStyleCnt="0"/>
      <dgm:spPr/>
    </dgm:pt>
    <dgm:pt modelId="{8E4FE0AB-D272-43E5-A2D1-C2763DE0CEB7}" type="pres">
      <dgm:prSet presAssocID="{E8E1D12D-13C5-4C34-A20A-38EECA7506F8}" presName="parTx" presStyleLbl="revTx" presStyleIdx="0" presStyleCnt="5">
        <dgm:presLayoutVars>
          <dgm:chMax val="0"/>
          <dgm:chPref val="0"/>
        </dgm:presLayoutVars>
      </dgm:prSet>
      <dgm:spPr/>
    </dgm:pt>
    <dgm:pt modelId="{8FFA5C2E-30FE-41BF-9DD3-231CE2FF0D58}" type="pres">
      <dgm:prSet presAssocID="{BA9F507F-5B63-4D95-A427-0BA99F790790}" presName="sibTrans" presStyleCnt="0"/>
      <dgm:spPr/>
    </dgm:pt>
    <dgm:pt modelId="{A10B69E8-011C-410F-A8DE-6A1971DA7A71}" type="pres">
      <dgm:prSet presAssocID="{C7251DF4-1881-42A0-9948-14E44C761E92}" presName="compNode" presStyleCnt="0"/>
      <dgm:spPr/>
    </dgm:pt>
    <dgm:pt modelId="{E20902C3-42DC-4CFE-A34E-165E0C65616D}" type="pres">
      <dgm:prSet presAssocID="{C7251DF4-1881-42A0-9948-14E44C761E92}" presName="bgRect" presStyleLbl="bgShp" presStyleIdx="1" presStyleCnt="5"/>
      <dgm:spPr/>
    </dgm:pt>
    <dgm:pt modelId="{2BAF5F02-BC88-4D1B-BCF7-90CC3CE0C079}" type="pres">
      <dgm:prSet presAssocID="{C7251DF4-1881-42A0-9948-14E44C761E9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87788AF4-26DE-4873-A135-8F4DADB979D1}" type="pres">
      <dgm:prSet presAssocID="{C7251DF4-1881-42A0-9948-14E44C761E92}" presName="spaceRect" presStyleCnt="0"/>
      <dgm:spPr/>
    </dgm:pt>
    <dgm:pt modelId="{60671C95-82D1-499D-BBD2-19810539E05B}" type="pres">
      <dgm:prSet presAssocID="{C7251DF4-1881-42A0-9948-14E44C761E92}" presName="parTx" presStyleLbl="revTx" presStyleIdx="1" presStyleCnt="5">
        <dgm:presLayoutVars>
          <dgm:chMax val="0"/>
          <dgm:chPref val="0"/>
        </dgm:presLayoutVars>
      </dgm:prSet>
      <dgm:spPr/>
    </dgm:pt>
    <dgm:pt modelId="{9671ABBD-BF97-4F11-A3B9-1AC41938A376}" type="pres">
      <dgm:prSet presAssocID="{97948894-3310-4667-90BB-5941FFC42392}" presName="sibTrans" presStyleCnt="0"/>
      <dgm:spPr/>
    </dgm:pt>
    <dgm:pt modelId="{D6C5E9F8-9CA9-46C3-9CDC-AF10086976CC}" type="pres">
      <dgm:prSet presAssocID="{BA026AAF-C2BB-472F-BB0D-07253E21F6D1}" presName="compNode" presStyleCnt="0"/>
      <dgm:spPr/>
    </dgm:pt>
    <dgm:pt modelId="{6DDA25FB-7CCC-4D82-83A3-3C97D3ADF42C}" type="pres">
      <dgm:prSet presAssocID="{BA026AAF-C2BB-472F-BB0D-07253E21F6D1}" presName="bgRect" presStyleLbl="bgShp" presStyleIdx="2" presStyleCnt="5"/>
      <dgm:spPr/>
    </dgm:pt>
    <dgm:pt modelId="{0378238D-187A-4D01-9317-BBC82C15EFFB}" type="pres">
      <dgm:prSet presAssocID="{BA026AAF-C2BB-472F-BB0D-07253E21F6D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52B64258-7F3C-4811-8D9E-E0F708375F45}" type="pres">
      <dgm:prSet presAssocID="{BA026AAF-C2BB-472F-BB0D-07253E21F6D1}" presName="spaceRect" presStyleCnt="0"/>
      <dgm:spPr/>
    </dgm:pt>
    <dgm:pt modelId="{BF9226A2-1D15-444C-94E6-5DAB7ABBA7AC}" type="pres">
      <dgm:prSet presAssocID="{BA026AAF-C2BB-472F-BB0D-07253E21F6D1}" presName="parTx" presStyleLbl="revTx" presStyleIdx="2" presStyleCnt="5">
        <dgm:presLayoutVars>
          <dgm:chMax val="0"/>
          <dgm:chPref val="0"/>
        </dgm:presLayoutVars>
      </dgm:prSet>
      <dgm:spPr/>
    </dgm:pt>
    <dgm:pt modelId="{23A13FF0-B668-47A7-BC50-8D11AD3CF693}" type="pres">
      <dgm:prSet presAssocID="{70B395E1-0398-4484-A10E-96B9AF722D5B}" presName="sibTrans" presStyleCnt="0"/>
      <dgm:spPr/>
    </dgm:pt>
    <dgm:pt modelId="{55B3B448-40CE-4FE4-A5E4-6DE3D44E7ADE}" type="pres">
      <dgm:prSet presAssocID="{846B1907-CA22-470F-A292-6AA118C0B165}" presName="compNode" presStyleCnt="0"/>
      <dgm:spPr/>
    </dgm:pt>
    <dgm:pt modelId="{E2D24246-38BC-4807-AFA6-5B28EB23E976}" type="pres">
      <dgm:prSet presAssocID="{846B1907-CA22-470F-A292-6AA118C0B165}" presName="bgRect" presStyleLbl="bgShp" presStyleIdx="3" presStyleCnt="5"/>
      <dgm:spPr/>
    </dgm:pt>
    <dgm:pt modelId="{D9CF5B6E-0B9D-4F9F-A4F1-08F700D855DD}" type="pres">
      <dgm:prSet presAssocID="{846B1907-CA22-470F-A292-6AA118C0B16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24823242-BAEA-4CF7-9AAE-7F1D3A782F74}" type="pres">
      <dgm:prSet presAssocID="{846B1907-CA22-470F-A292-6AA118C0B165}" presName="spaceRect" presStyleCnt="0"/>
      <dgm:spPr/>
    </dgm:pt>
    <dgm:pt modelId="{11D931CD-0CCB-4C3A-A4CF-628F5B91691D}" type="pres">
      <dgm:prSet presAssocID="{846B1907-CA22-470F-A292-6AA118C0B165}" presName="parTx" presStyleLbl="revTx" presStyleIdx="3" presStyleCnt="5">
        <dgm:presLayoutVars>
          <dgm:chMax val="0"/>
          <dgm:chPref val="0"/>
        </dgm:presLayoutVars>
      </dgm:prSet>
      <dgm:spPr/>
    </dgm:pt>
    <dgm:pt modelId="{85A3372F-0E75-4579-A7D4-63370C42F178}" type="pres">
      <dgm:prSet presAssocID="{F1DC6B84-BD4E-4208-BB21-456CA366445A}" presName="sibTrans" presStyleCnt="0"/>
      <dgm:spPr/>
    </dgm:pt>
    <dgm:pt modelId="{9396F667-B34B-4DCE-83EB-CB254F2A2FA8}" type="pres">
      <dgm:prSet presAssocID="{0980FF44-9954-479F-8ABE-3488713739B6}" presName="compNode" presStyleCnt="0"/>
      <dgm:spPr/>
    </dgm:pt>
    <dgm:pt modelId="{393B8378-3384-4A39-867B-9C25354FF75C}" type="pres">
      <dgm:prSet presAssocID="{0980FF44-9954-479F-8ABE-3488713739B6}" presName="bgRect" presStyleLbl="bgShp" presStyleIdx="4" presStyleCnt="5"/>
      <dgm:spPr/>
    </dgm:pt>
    <dgm:pt modelId="{AA3688E1-EBE3-4924-8087-A23EA20925C5}" type="pres">
      <dgm:prSet presAssocID="{0980FF44-9954-479F-8ABE-3488713739B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21B21900-48F0-44B4-AFC6-F8F53DC36ECC}" type="pres">
      <dgm:prSet presAssocID="{0980FF44-9954-479F-8ABE-3488713739B6}" presName="spaceRect" presStyleCnt="0"/>
      <dgm:spPr/>
    </dgm:pt>
    <dgm:pt modelId="{414E2726-2FC3-4785-B6FB-584C425FAC48}" type="pres">
      <dgm:prSet presAssocID="{0980FF44-9954-479F-8ABE-3488713739B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8EAFF05-2E83-4F86-95BB-28622086A404}" srcId="{B23CD4BA-FBC8-434A-BAC1-FAF18AB409C4}" destId="{C7251DF4-1881-42A0-9948-14E44C761E92}" srcOrd="1" destOrd="0" parTransId="{8F830878-DBA7-4DA7-BA87-B74765E0A256}" sibTransId="{97948894-3310-4667-90BB-5941FFC42392}"/>
    <dgm:cxn modelId="{799D3A06-C81A-41FA-9C89-F5ACBEA2C3DF}" srcId="{B23CD4BA-FBC8-434A-BAC1-FAF18AB409C4}" destId="{E8E1D12D-13C5-4C34-A20A-38EECA7506F8}" srcOrd="0" destOrd="0" parTransId="{7419DF10-79B5-4BB8-823B-08FF50A96933}" sibTransId="{BA9F507F-5B63-4D95-A427-0BA99F790790}"/>
    <dgm:cxn modelId="{BDFFB012-9E6F-49A5-8FA2-CA16D57C014C}" type="presOf" srcId="{0980FF44-9954-479F-8ABE-3488713739B6}" destId="{414E2726-2FC3-4785-B6FB-584C425FAC48}" srcOrd="0" destOrd="0" presId="urn:microsoft.com/office/officeart/2018/2/layout/IconVerticalSolidList"/>
    <dgm:cxn modelId="{0C21B02A-3840-43D6-B1E5-72B638239471}" type="presOf" srcId="{C7251DF4-1881-42A0-9948-14E44C761E92}" destId="{60671C95-82D1-499D-BBD2-19810539E05B}" srcOrd="0" destOrd="0" presId="urn:microsoft.com/office/officeart/2018/2/layout/IconVerticalSolidList"/>
    <dgm:cxn modelId="{DE6F1165-2E69-41D0-BB25-CFE0C08048B0}" type="presOf" srcId="{846B1907-CA22-470F-A292-6AA118C0B165}" destId="{11D931CD-0CCB-4C3A-A4CF-628F5B91691D}" srcOrd="0" destOrd="0" presId="urn:microsoft.com/office/officeart/2018/2/layout/IconVerticalSolidList"/>
    <dgm:cxn modelId="{EBECBF66-E580-46EC-860C-6B8FFC4126D1}" srcId="{B23CD4BA-FBC8-434A-BAC1-FAF18AB409C4}" destId="{BA026AAF-C2BB-472F-BB0D-07253E21F6D1}" srcOrd="2" destOrd="0" parTransId="{85ABDC1A-D652-4916-867E-F26148EF53AD}" sibTransId="{70B395E1-0398-4484-A10E-96B9AF722D5B}"/>
    <dgm:cxn modelId="{EB301275-78F3-4E17-AACF-4A14420CA40B}" srcId="{B23CD4BA-FBC8-434A-BAC1-FAF18AB409C4}" destId="{0980FF44-9954-479F-8ABE-3488713739B6}" srcOrd="4" destOrd="0" parTransId="{EE8C6C55-5B12-4411-96DE-0572A1802140}" sibTransId="{FBFCABDA-0CC7-44B8-AABF-3DAB1DAA7DD9}"/>
    <dgm:cxn modelId="{F182FF99-96D3-4AF2-AEC0-59DB5A93931B}" type="presOf" srcId="{E8E1D12D-13C5-4C34-A20A-38EECA7506F8}" destId="{8E4FE0AB-D272-43E5-A2D1-C2763DE0CEB7}" srcOrd="0" destOrd="0" presId="urn:microsoft.com/office/officeart/2018/2/layout/IconVerticalSolidList"/>
    <dgm:cxn modelId="{28878ECC-26C7-4B1A-AF30-2D14182A2244}" srcId="{B23CD4BA-FBC8-434A-BAC1-FAF18AB409C4}" destId="{846B1907-CA22-470F-A292-6AA118C0B165}" srcOrd="3" destOrd="0" parTransId="{1295D434-A05D-4F49-B84C-6EBE381C43BC}" sibTransId="{F1DC6B84-BD4E-4208-BB21-456CA366445A}"/>
    <dgm:cxn modelId="{F343A2DB-88A5-4140-8434-904384EB080C}" type="presOf" srcId="{BA026AAF-C2BB-472F-BB0D-07253E21F6D1}" destId="{BF9226A2-1D15-444C-94E6-5DAB7ABBA7AC}" srcOrd="0" destOrd="0" presId="urn:microsoft.com/office/officeart/2018/2/layout/IconVerticalSolidList"/>
    <dgm:cxn modelId="{1A5978FC-8D16-49E5-9E6D-B459F3E7DABB}" type="presOf" srcId="{B23CD4BA-FBC8-434A-BAC1-FAF18AB409C4}" destId="{A6BDEB87-0894-4104-94BF-A9283A66A5A3}" srcOrd="0" destOrd="0" presId="urn:microsoft.com/office/officeart/2018/2/layout/IconVerticalSolidList"/>
    <dgm:cxn modelId="{4F4DA53B-B03D-4EB3-B65C-59ED6EC29F5E}" type="presParOf" srcId="{A6BDEB87-0894-4104-94BF-A9283A66A5A3}" destId="{72BCAAEC-5889-4D04-AFA2-CD16BF400888}" srcOrd="0" destOrd="0" presId="urn:microsoft.com/office/officeart/2018/2/layout/IconVerticalSolidList"/>
    <dgm:cxn modelId="{358D2DE4-BAC8-42A2-BD33-71AF4CEB1144}" type="presParOf" srcId="{72BCAAEC-5889-4D04-AFA2-CD16BF400888}" destId="{DF458399-8E0D-4CE9-A4E8-D16280C699EF}" srcOrd="0" destOrd="0" presId="urn:microsoft.com/office/officeart/2018/2/layout/IconVerticalSolidList"/>
    <dgm:cxn modelId="{AE43CAF0-D752-4825-9490-9F9F4C3A12FD}" type="presParOf" srcId="{72BCAAEC-5889-4D04-AFA2-CD16BF400888}" destId="{C41E49CB-0757-4FC6-ABFB-DF1969203482}" srcOrd="1" destOrd="0" presId="urn:microsoft.com/office/officeart/2018/2/layout/IconVerticalSolidList"/>
    <dgm:cxn modelId="{9249B4C2-1AC3-4F07-9861-448E9D33E32B}" type="presParOf" srcId="{72BCAAEC-5889-4D04-AFA2-CD16BF400888}" destId="{1C852BAB-B782-4134-B8E4-840F9794F1FB}" srcOrd="2" destOrd="0" presId="urn:microsoft.com/office/officeart/2018/2/layout/IconVerticalSolidList"/>
    <dgm:cxn modelId="{51F0D06D-B40F-4AC9-B463-BA6689F42B9D}" type="presParOf" srcId="{72BCAAEC-5889-4D04-AFA2-CD16BF400888}" destId="{8E4FE0AB-D272-43E5-A2D1-C2763DE0CEB7}" srcOrd="3" destOrd="0" presId="urn:microsoft.com/office/officeart/2018/2/layout/IconVerticalSolidList"/>
    <dgm:cxn modelId="{FCB84048-42CC-4ED1-838D-5A122A11D3A5}" type="presParOf" srcId="{A6BDEB87-0894-4104-94BF-A9283A66A5A3}" destId="{8FFA5C2E-30FE-41BF-9DD3-231CE2FF0D58}" srcOrd="1" destOrd="0" presId="urn:microsoft.com/office/officeart/2018/2/layout/IconVerticalSolidList"/>
    <dgm:cxn modelId="{D5847AC8-ED5A-4D63-A688-70371C49E667}" type="presParOf" srcId="{A6BDEB87-0894-4104-94BF-A9283A66A5A3}" destId="{A10B69E8-011C-410F-A8DE-6A1971DA7A71}" srcOrd="2" destOrd="0" presId="urn:microsoft.com/office/officeart/2018/2/layout/IconVerticalSolidList"/>
    <dgm:cxn modelId="{ECB88A64-008D-4C1A-B646-7F368429324B}" type="presParOf" srcId="{A10B69E8-011C-410F-A8DE-6A1971DA7A71}" destId="{E20902C3-42DC-4CFE-A34E-165E0C65616D}" srcOrd="0" destOrd="0" presId="urn:microsoft.com/office/officeart/2018/2/layout/IconVerticalSolidList"/>
    <dgm:cxn modelId="{9D4E7059-FE0F-4B41-9454-B1194925A8B1}" type="presParOf" srcId="{A10B69E8-011C-410F-A8DE-6A1971DA7A71}" destId="{2BAF5F02-BC88-4D1B-BCF7-90CC3CE0C079}" srcOrd="1" destOrd="0" presId="urn:microsoft.com/office/officeart/2018/2/layout/IconVerticalSolidList"/>
    <dgm:cxn modelId="{0262D46C-0971-43C4-8779-FEA34D510617}" type="presParOf" srcId="{A10B69E8-011C-410F-A8DE-6A1971DA7A71}" destId="{87788AF4-26DE-4873-A135-8F4DADB979D1}" srcOrd="2" destOrd="0" presId="urn:microsoft.com/office/officeart/2018/2/layout/IconVerticalSolidList"/>
    <dgm:cxn modelId="{C0F56FFA-9845-4D12-88A7-EC616575EB4F}" type="presParOf" srcId="{A10B69E8-011C-410F-A8DE-6A1971DA7A71}" destId="{60671C95-82D1-499D-BBD2-19810539E05B}" srcOrd="3" destOrd="0" presId="urn:microsoft.com/office/officeart/2018/2/layout/IconVerticalSolidList"/>
    <dgm:cxn modelId="{4A235462-7709-4231-81B3-732B41D41203}" type="presParOf" srcId="{A6BDEB87-0894-4104-94BF-A9283A66A5A3}" destId="{9671ABBD-BF97-4F11-A3B9-1AC41938A376}" srcOrd="3" destOrd="0" presId="urn:microsoft.com/office/officeart/2018/2/layout/IconVerticalSolidList"/>
    <dgm:cxn modelId="{E7E96EA4-CAC8-4BF3-AF74-457F7F2EC667}" type="presParOf" srcId="{A6BDEB87-0894-4104-94BF-A9283A66A5A3}" destId="{D6C5E9F8-9CA9-46C3-9CDC-AF10086976CC}" srcOrd="4" destOrd="0" presId="urn:microsoft.com/office/officeart/2018/2/layout/IconVerticalSolidList"/>
    <dgm:cxn modelId="{F9379C94-9A78-4C17-99FD-BAC11F8460D7}" type="presParOf" srcId="{D6C5E9F8-9CA9-46C3-9CDC-AF10086976CC}" destId="{6DDA25FB-7CCC-4D82-83A3-3C97D3ADF42C}" srcOrd="0" destOrd="0" presId="urn:microsoft.com/office/officeart/2018/2/layout/IconVerticalSolidList"/>
    <dgm:cxn modelId="{83ED0BB4-343E-4D8D-843F-30863D982EA1}" type="presParOf" srcId="{D6C5E9F8-9CA9-46C3-9CDC-AF10086976CC}" destId="{0378238D-187A-4D01-9317-BBC82C15EFFB}" srcOrd="1" destOrd="0" presId="urn:microsoft.com/office/officeart/2018/2/layout/IconVerticalSolidList"/>
    <dgm:cxn modelId="{802AEB3C-7A9A-478D-AAE4-12E1CBF39855}" type="presParOf" srcId="{D6C5E9F8-9CA9-46C3-9CDC-AF10086976CC}" destId="{52B64258-7F3C-4811-8D9E-E0F708375F45}" srcOrd="2" destOrd="0" presId="urn:microsoft.com/office/officeart/2018/2/layout/IconVerticalSolidList"/>
    <dgm:cxn modelId="{92ED752F-C852-4FDB-88FE-B845DACC4F78}" type="presParOf" srcId="{D6C5E9F8-9CA9-46C3-9CDC-AF10086976CC}" destId="{BF9226A2-1D15-444C-94E6-5DAB7ABBA7AC}" srcOrd="3" destOrd="0" presId="urn:microsoft.com/office/officeart/2018/2/layout/IconVerticalSolidList"/>
    <dgm:cxn modelId="{1BAA58DA-6B8E-42A5-8A88-22C327DC4F4C}" type="presParOf" srcId="{A6BDEB87-0894-4104-94BF-A9283A66A5A3}" destId="{23A13FF0-B668-47A7-BC50-8D11AD3CF693}" srcOrd="5" destOrd="0" presId="urn:microsoft.com/office/officeart/2018/2/layout/IconVerticalSolidList"/>
    <dgm:cxn modelId="{2E14BE40-E97E-4268-A028-3FB3E3115D2F}" type="presParOf" srcId="{A6BDEB87-0894-4104-94BF-A9283A66A5A3}" destId="{55B3B448-40CE-4FE4-A5E4-6DE3D44E7ADE}" srcOrd="6" destOrd="0" presId="urn:microsoft.com/office/officeart/2018/2/layout/IconVerticalSolidList"/>
    <dgm:cxn modelId="{3D560832-BEEB-4DA2-97E9-341250ABDD89}" type="presParOf" srcId="{55B3B448-40CE-4FE4-A5E4-6DE3D44E7ADE}" destId="{E2D24246-38BC-4807-AFA6-5B28EB23E976}" srcOrd="0" destOrd="0" presId="urn:microsoft.com/office/officeart/2018/2/layout/IconVerticalSolidList"/>
    <dgm:cxn modelId="{78FD1E29-D6FE-4CDC-AE54-117FFA2908B5}" type="presParOf" srcId="{55B3B448-40CE-4FE4-A5E4-6DE3D44E7ADE}" destId="{D9CF5B6E-0B9D-4F9F-A4F1-08F700D855DD}" srcOrd="1" destOrd="0" presId="urn:microsoft.com/office/officeart/2018/2/layout/IconVerticalSolidList"/>
    <dgm:cxn modelId="{6820EAA5-C9C6-4E94-88B7-B4291597E7B3}" type="presParOf" srcId="{55B3B448-40CE-4FE4-A5E4-6DE3D44E7ADE}" destId="{24823242-BAEA-4CF7-9AAE-7F1D3A782F74}" srcOrd="2" destOrd="0" presId="urn:microsoft.com/office/officeart/2018/2/layout/IconVerticalSolidList"/>
    <dgm:cxn modelId="{D30117A2-9563-4D83-A73D-D33CD1A6AE0B}" type="presParOf" srcId="{55B3B448-40CE-4FE4-A5E4-6DE3D44E7ADE}" destId="{11D931CD-0CCB-4C3A-A4CF-628F5B91691D}" srcOrd="3" destOrd="0" presId="urn:microsoft.com/office/officeart/2018/2/layout/IconVerticalSolidList"/>
    <dgm:cxn modelId="{8FA160B1-6FE1-4039-AE31-AD64B0FFCD3B}" type="presParOf" srcId="{A6BDEB87-0894-4104-94BF-A9283A66A5A3}" destId="{85A3372F-0E75-4579-A7D4-63370C42F178}" srcOrd="7" destOrd="0" presId="urn:microsoft.com/office/officeart/2018/2/layout/IconVerticalSolidList"/>
    <dgm:cxn modelId="{9340B69E-AEEB-4624-A97F-A3C92FDC6361}" type="presParOf" srcId="{A6BDEB87-0894-4104-94BF-A9283A66A5A3}" destId="{9396F667-B34B-4DCE-83EB-CB254F2A2FA8}" srcOrd="8" destOrd="0" presId="urn:microsoft.com/office/officeart/2018/2/layout/IconVerticalSolidList"/>
    <dgm:cxn modelId="{E787E287-490C-4FB2-A580-2F961A6C2728}" type="presParOf" srcId="{9396F667-B34B-4DCE-83EB-CB254F2A2FA8}" destId="{393B8378-3384-4A39-867B-9C25354FF75C}" srcOrd="0" destOrd="0" presId="urn:microsoft.com/office/officeart/2018/2/layout/IconVerticalSolidList"/>
    <dgm:cxn modelId="{6E1FEC2B-1E26-44EA-94B4-A67853FD6CD8}" type="presParOf" srcId="{9396F667-B34B-4DCE-83EB-CB254F2A2FA8}" destId="{AA3688E1-EBE3-4924-8087-A23EA20925C5}" srcOrd="1" destOrd="0" presId="urn:microsoft.com/office/officeart/2018/2/layout/IconVerticalSolidList"/>
    <dgm:cxn modelId="{839EE5FD-1D30-460A-9144-25E900B855A2}" type="presParOf" srcId="{9396F667-B34B-4DCE-83EB-CB254F2A2FA8}" destId="{21B21900-48F0-44B4-AFC6-F8F53DC36ECC}" srcOrd="2" destOrd="0" presId="urn:microsoft.com/office/officeart/2018/2/layout/IconVerticalSolidList"/>
    <dgm:cxn modelId="{27477D92-3E07-4CAC-A0FA-D0E189907D00}" type="presParOf" srcId="{9396F667-B34B-4DCE-83EB-CB254F2A2FA8}" destId="{414E2726-2FC3-4785-B6FB-584C425FAC4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C793D7-494B-41B5-A080-19F79FBF452D}" type="doc">
      <dgm:prSet loTypeId="urn:microsoft.com/office/officeart/2016/7/layout/HorizontalActionList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107CBA2-C6B7-40C8-9B64-7E02B8AE1BBF}">
      <dgm:prSet custT="1"/>
      <dgm:spPr/>
      <dgm:t>
        <a:bodyPr/>
        <a:lstStyle/>
        <a:p>
          <a:r>
            <a:rPr lang="en-US" sz="2000"/>
            <a:t>Combine the Data</a:t>
          </a:r>
        </a:p>
      </dgm:t>
    </dgm:pt>
    <dgm:pt modelId="{FE59C6C6-8733-43C0-A586-58393C1C1E61}" type="parTrans" cxnId="{92B7FF05-B74D-4724-B017-020D07565493}">
      <dgm:prSet/>
      <dgm:spPr/>
      <dgm:t>
        <a:bodyPr/>
        <a:lstStyle/>
        <a:p>
          <a:endParaRPr lang="en-US"/>
        </a:p>
      </dgm:t>
    </dgm:pt>
    <dgm:pt modelId="{68F36A9E-F90D-4E20-A162-E1FC66748190}" type="sibTrans" cxnId="{92B7FF05-B74D-4724-B017-020D07565493}">
      <dgm:prSet/>
      <dgm:spPr/>
      <dgm:t>
        <a:bodyPr/>
        <a:lstStyle/>
        <a:p>
          <a:endParaRPr lang="en-US"/>
        </a:p>
      </dgm:t>
    </dgm:pt>
    <dgm:pt modelId="{B8CE1461-68E1-4F55-90D6-A90073F364DE}">
      <dgm:prSet custT="1"/>
      <dgm:spPr/>
      <dgm:t>
        <a:bodyPr/>
        <a:lstStyle/>
        <a:p>
          <a:pPr rtl="0"/>
          <a:r>
            <a:rPr lang="en-US" sz="1800">
              <a:latin typeface="Gill Sans MT" panose="020B0502020104020203"/>
            </a:rPr>
            <a:t>Combine and clean the information from all data systems in one comprehensive dashboard.</a:t>
          </a:r>
          <a:endParaRPr lang="en-US" sz="1800"/>
        </a:p>
      </dgm:t>
    </dgm:pt>
    <dgm:pt modelId="{CF7572F8-81B1-42F0-A418-69A4731F355D}" type="parTrans" cxnId="{EE590DB6-9A55-462D-883D-80491262242B}">
      <dgm:prSet/>
      <dgm:spPr/>
      <dgm:t>
        <a:bodyPr/>
        <a:lstStyle/>
        <a:p>
          <a:endParaRPr lang="en-US"/>
        </a:p>
      </dgm:t>
    </dgm:pt>
    <dgm:pt modelId="{ABB229B2-DD26-488E-A13F-AD1FDB2D6685}" type="sibTrans" cxnId="{EE590DB6-9A55-462D-883D-80491262242B}">
      <dgm:prSet/>
      <dgm:spPr/>
      <dgm:t>
        <a:bodyPr/>
        <a:lstStyle/>
        <a:p>
          <a:endParaRPr lang="en-US"/>
        </a:p>
      </dgm:t>
    </dgm:pt>
    <dgm:pt modelId="{DD4A027F-9676-4B5D-8084-E3778F9B2415}">
      <dgm:prSet/>
      <dgm:spPr/>
      <dgm:t>
        <a:bodyPr/>
        <a:lstStyle/>
        <a:p>
          <a:r>
            <a:rPr lang="en-US"/>
            <a:t>Analyze the Data</a:t>
          </a:r>
        </a:p>
      </dgm:t>
    </dgm:pt>
    <dgm:pt modelId="{DF545763-B2C6-4A20-BC6D-ECC76E9AD7F2}" type="parTrans" cxnId="{D531BC4A-3736-4D30-931F-C7E9AFCEB6AA}">
      <dgm:prSet/>
      <dgm:spPr/>
      <dgm:t>
        <a:bodyPr/>
        <a:lstStyle/>
        <a:p>
          <a:endParaRPr lang="en-US"/>
        </a:p>
      </dgm:t>
    </dgm:pt>
    <dgm:pt modelId="{3FE74E71-91D8-4C33-8996-613E9834D6AD}" type="sibTrans" cxnId="{D531BC4A-3736-4D30-931F-C7E9AFCEB6AA}">
      <dgm:prSet/>
      <dgm:spPr/>
      <dgm:t>
        <a:bodyPr/>
        <a:lstStyle/>
        <a:p>
          <a:endParaRPr lang="en-US"/>
        </a:p>
      </dgm:t>
    </dgm:pt>
    <dgm:pt modelId="{E33A9E6D-C369-41FD-81D2-4B2ABF497D4E}">
      <dgm:prSet custT="1"/>
      <dgm:spPr/>
      <dgm:t>
        <a:bodyPr/>
        <a:lstStyle/>
        <a:p>
          <a:pPr rtl="0"/>
          <a:r>
            <a:rPr lang="en-US" sz="1800">
              <a:latin typeface="Gill Sans MT" panose="020B0502020104020203"/>
            </a:rPr>
            <a:t>Run proprietary machine learning (ML) algorithm tailored to suit  clients’ requirements.</a:t>
          </a:r>
          <a:endParaRPr lang="en-US" sz="1800"/>
        </a:p>
      </dgm:t>
    </dgm:pt>
    <dgm:pt modelId="{76C99334-42D8-4436-B5DF-3AFFEFD8BA9B}" type="parTrans" cxnId="{F677DD1A-3FA1-463A-9B82-410F0342C632}">
      <dgm:prSet/>
      <dgm:spPr/>
      <dgm:t>
        <a:bodyPr/>
        <a:lstStyle/>
        <a:p>
          <a:endParaRPr lang="en-US"/>
        </a:p>
      </dgm:t>
    </dgm:pt>
    <dgm:pt modelId="{1C57DDE8-F16D-4AD9-8ABE-70112ECC4595}" type="sibTrans" cxnId="{F677DD1A-3FA1-463A-9B82-410F0342C632}">
      <dgm:prSet/>
      <dgm:spPr/>
      <dgm:t>
        <a:bodyPr/>
        <a:lstStyle/>
        <a:p>
          <a:endParaRPr lang="en-US"/>
        </a:p>
      </dgm:t>
    </dgm:pt>
    <dgm:pt modelId="{CB92FA5C-B54F-4D13-9B49-A14100492D3F}">
      <dgm:prSet custT="1"/>
      <dgm:spPr/>
      <dgm:t>
        <a:bodyPr/>
        <a:lstStyle/>
        <a:p>
          <a:r>
            <a:rPr lang="en-US" sz="2000"/>
            <a:t>Inform Client of Results</a:t>
          </a:r>
        </a:p>
      </dgm:t>
    </dgm:pt>
    <dgm:pt modelId="{A2792BCA-1452-4DCD-8255-264E661BBB05}" type="parTrans" cxnId="{6CB0D438-A1B9-480F-8DD5-43B711F3EBB0}">
      <dgm:prSet/>
      <dgm:spPr/>
      <dgm:t>
        <a:bodyPr/>
        <a:lstStyle/>
        <a:p>
          <a:endParaRPr lang="en-US"/>
        </a:p>
      </dgm:t>
    </dgm:pt>
    <dgm:pt modelId="{A207F018-8361-48B3-ADC7-85E8B9205740}" type="sibTrans" cxnId="{6CB0D438-A1B9-480F-8DD5-43B711F3EBB0}">
      <dgm:prSet/>
      <dgm:spPr/>
      <dgm:t>
        <a:bodyPr/>
        <a:lstStyle/>
        <a:p>
          <a:endParaRPr lang="en-US"/>
        </a:p>
      </dgm:t>
    </dgm:pt>
    <dgm:pt modelId="{0F4F2685-8BEE-40C3-9D45-3B3B4BF0B9A9}">
      <dgm:prSet custT="1"/>
      <dgm:spPr/>
      <dgm:t>
        <a:bodyPr/>
        <a:lstStyle/>
        <a:p>
          <a:pPr rtl="0"/>
          <a:r>
            <a:rPr lang="en-US" sz="1800">
              <a:latin typeface="Gill Sans MT" panose="020B0502020104020203"/>
            </a:rPr>
            <a:t>Results will be provided through the dashboard.</a:t>
          </a:r>
        </a:p>
        <a:p>
          <a:pPr rtl="0"/>
          <a:endParaRPr lang="en-US" sz="1800"/>
        </a:p>
      </dgm:t>
    </dgm:pt>
    <dgm:pt modelId="{9903DB76-C8D0-49D8-A44C-8094F78C94AB}" type="parTrans" cxnId="{403B17C0-E4D2-41F3-8083-F11742EB8A76}">
      <dgm:prSet/>
      <dgm:spPr/>
      <dgm:t>
        <a:bodyPr/>
        <a:lstStyle/>
        <a:p>
          <a:endParaRPr lang="en-US"/>
        </a:p>
      </dgm:t>
    </dgm:pt>
    <dgm:pt modelId="{A61BEC8F-6198-4ECD-8F5E-78DD4595EA27}" type="sibTrans" cxnId="{403B17C0-E4D2-41F3-8083-F11742EB8A76}">
      <dgm:prSet/>
      <dgm:spPr/>
      <dgm:t>
        <a:bodyPr/>
        <a:lstStyle/>
        <a:p>
          <a:endParaRPr lang="en-US"/>
        </a:p>
      </dgm:t>
    </dgm:pt>
    <dgm:pt modelId="{210DCB57-4C18-4E89-92A0-1FD5EC34CFC9}" type="pres">
      <dgm:prSet presAssocID="{91C793D7-494B-41B5-A080-19F79FBF452D}" presName="Name0" presStyleCnt="0">
        <dgm:presLayoutVars>
          <dgm:dir/>
          <dgm:animLvl val="lvl"/>
          <dgm:resizeHandles val="exact"/>
        </dgm:presLayoutVars>
      </dgm:prSet>
      <dgm:spPr/>
    </dgm:pt>
    <dgm:pt modelId="{652CD008-CE01-40F1-B1EF-ED69DF266787}" type="pres">
      <dgm:prSet presAssocID="{D107CBA2-C6B7-40C8-9B64-7E02B8AE1BBF}" presName="composite" presStyleCnt="0"/>
      <dgm:spPr/>
    </dgm:pt>
    <dgm:pt modelId="{F87AB1CF-A785-4ABD-B516-8C0B5E2F7F13}" type="pres">
      <dgm:prSet presAssocID="{D107CBA2-C6B7-40C8-9B64-7E02B8AE1BBF}" presName="parTx" presStyleLbl="alignNode1" presStyleIdx="0" presStyleCnt="3" custLinFactNeighborX="34" custLinFactNeighborY="-3213">
        <dgm:presLayoutVars>
          <dgm:chMax val="0"/>
          <dgm:chPref val="0"/>
        </dgm:presLayoutVars>
      </dgm:prSet>
      <dgm:spPr/>
    </dgm:pt>
    <dgm:pt modelId="{0686FE9A-727E-49EA-B6E4-3A85FDF0A09E}" type="pres">
      <dgm:prSet presAssocID="{D107CBA2-C6B7-40C8-9B64-7E02B8AE1BBF}" presName="desTx" presStyleLbl="alignAccFollowNode1" presStyleIdx="0" presStyleCnt="3">
        <dgm:presLayoutVars/>
      </dgm:prSet>
      <dgm:spPr/>
    </dgm:pt>
    <dgm:pt modelId="{9E625817-3254-42DD-B83A-745ECDE51E53}" type="pres">
      <dgm:prSet presAssocID="{68F36A9E-F90D-4E20-A162-E1FC66748190}" presName="space" presStyleCnt="0"/>
      <dgm:spPr/>
    </dgm:pt>
    <dgm:pt modelId="{A8EEFAF4-CAE8-4728-B362-0E1B2AF09830}" type="pres">
      <dgm:prSet presAssocID="{DD4A027F-9676-4B5D-8084-E3778F9B2415}" presName="composite" presStyleCnt="0"/>
      <dgm:spPr/>
    </dgm:pt>
    <dgm:pt modelId="{76E25550-F972-4171-9DF1-45DD917B43E6}" type="pres">
      <dgm:prSet presAssocID="{DD4A027F-9676-4B5D-8084-E3778F9B2415}" presName="parTx" presStyleLbl="alignNode1" presStyleIdx="1" presStyleCnt="3">
        <dgm:presLayoutVars>
          <dgm:chMax val="0"/>
          <dgm:chPref val="0"/>
        </dgm:presLayoutVars>
      </dgm:prSet>
      <dgm:spPr/>
    </dgm:pt>
    <dgm:pt modelId="{0921FEE6-1B56-4A9F-BD31-E05F4B410AB8}" type="pres">
      <dgm:prSet presAssocID="{DD4A027F-9676-4B5D-8084-E3778F9B2415}" presName="desTx" presStyleLbl="alignAccFollowNode1" presStyleIdx="1" presStyleCnt="3">
        <dgm:presLayoutVars/>
      </dgm:prSet>
      <dgm:spPr/>
    </dgm:pt>
    <dgm:pt modelId="{9BD716DF-9021-4127-AE0D-89E8698BABEB}" type="pres">
      <dgm:prSet presAssocID="{3FE74E71-91D8-4C33-8996-613E9834D6AD}" presName="space" presStyleCnt="0"/>
      <dgm:spPr/>
    </dgm:pt>
    <dgm:pt modelId="{10155EC9-5989-484B-9882-A3AF94F79817}" type="pres">
      <dgm:prSet presAssocID="{CB92FA5C-B54F-4D13-9B49-A14100492D3F}" presName="composite" presStyleCnt="0"/>
      <dgm:spPr/>
    </dgm:pt>
    <dgm:pt modelId="{DDC96F00-46FA-4BC9-AF2B-538230BA1E77}" type="pres">
      <dgm:prSet presAssocID="{CB92FA5C-B54F-4D13-9B49-A14100492D3F}" presName="parTx" presStyleLbl="alignNode1" presStyleIdx="2" presStyleCnt="3">
        <dgm:presLayoutVars>
          <dgm:chMax val="0"/>
          <dgm:chPref val="0"/>
        </dgm:presLayoutVars>
      </dgm:prSet>
      <dgm:spPr/>
    </dgm:pt>
    <dgm:pt modelId="{CDD19D8C-C75F-42D2-9851-5FB05A792045}" type="pres">
      <dgm:prSet presAssocID="{CB92FA5C-B54F-4D13-9B49-A14100492D3F}" presName="desTx" presStyleLbl="alignAccFollowNode1" presStyleIdx="2" presStyleCnt="3">
        <dgm:presLayoutVars/>
      </dgm:prSet>
      <dgm:spPr/>
    </dgm:pt>
  </dgm:ptLst>
  <dgm:cxnLst>
    <dgm:cxn modelId="{92B7FF05-B74D-4724-B017-020D07565493}" srcId="{91C793D7-494B-41B5-A080-19F79FBF452D}" destId="{D107CBA2-C6B7-40C8-9B64-7E02B8AE1BBF}" srcOrd="0" destOrd="0" parTransId="{FE59C6C6-8733-43C0-A586-58393C1C1E61}" sibTransId="{68F36A9E-F90D-4E20-A162-E1FC66748190}"/>
    <dgm:cxn modelId="{64B3F612-5B9E-4AF9-9523-15418F8E3DD0}" type="presOf" srcId="{D107CBA2-C6B7-40C8-9B64-7E02B8AE1BBF}" destId="{F87AB1CF-A785-4ABD-B516-8C0B5E2F7F13}" srcOrd="0" destOrd="0" presId="urn:microsoft.com/office/officeart/2016/7/layout/HorizontalActionList"/>
    <dgm:cxn modelId="{7870F314-6615-4C8D-B159-FF5DEF4FDCF9}" type="presOf" srcId="{B8CE1461-68E1-4F55-90D6-A90073F364DE}" destId="{0686FE9A-727E-49EA-B6E4-3A85FDF0A09E}" srcOrd="0" destOrd="0" presId="urn:microsoft.com/office/officeart/2016/7/layout/HorizontalActionList"/>
    <dgm:cxn modelId="{F677DD1A-3FA1-463A-9B82-410F0342C632}" srcId="{DD4A027F-9676-4B5D-8084-E3778F9B2415}" destId="{E33A9E6D-C369-41FD-81D2-4B2ABF497D4E}" srcOrd="0" destOrd="0" parTransId="{76C99334-42D8-4436-B5DF-3AFFEFD8BA9B}" sibTransId="{1C57DDE8-F16D-4AD9-8ABE-70112ECC4595}"/>
    <dgm:cxn modelId="{6CB0D438-A1B9-480F-8DD5-43B711F3EBB0}" srcId="{91C793D7-494B-41B5-A080-19F79FBF452D}" destId="{CB92FA5C-B54F-4D13-9B49-A14100492D3F}" srcOrd="2" destOrd="0" parTransId="{A2792BCA-1452-4DCD-8255-264E661BBB05}" sibTransId="{A207F018-8361-48B3-ADC7-85E8B9205740}"/>
    <dgm:cxn modelId="{D531BC4A-3736-4D30-931F-C7E9AFCEB6AA}" srcId="{91C793D7-494B-41B5-A080-19F79FBF452D}" destId="{DD4A027F-9676-4B5D-8084-E3778F9B2415}" srcOrd="1" destOrd="0" parTransId="{DF545763-B2C6-4A20-BC6D-ECC76E9AD7F2}" sibTransId="{3FE74E71-91D8-4C33-8996-613E9834D6AD}"/>
    <dgm:cxn modelId="{D359B876-4D9E-423D-ABB9-21BB1E0F552A}" type="presOf" srcId="{CB92FA5C-B54F-4D13-9B49-A14100492D3F}" destId="{DDC96F00-46FA-4BC9-AF2B-538230BA1E77}" srcOrd="0" destOrd="0" presId="urn:microsoft.com/office/officeart/2016/7/layout/HorizontalActionList"/>
    <dgm:cxn modelId="{03174786-D2D8-4B78-BB0D-B6D0268ED775}" type="presOf" srcId="{91C793D7-494B-41B5-A080-19F79FBF452D}" destId="{210DCB57-4C18-4E89-92A0-1FD5EC34CFC9}" srcOrd="0" destOrd="0" presId="urn:microsoft.com/office/officeart/2016/7/layout/HorizontalActionList"/>
    <dgm:cxn modelId="{5BE4BF8A-A5FA-47B6-87D9-5112466F800C}" type="presOf" srcId="{DD4A027F-9676-4B5D-8084-E3778F9B2415}" destId="{76E25550-F972-4171-9DF1-45DD917B43E6}" srcOrd="0" destOrd="0" presId="urn:microsoft.com/office/officeart/2016/7/layout/HorizontalActionList"/>
    <dgm:cxn modelId="{EE590DB6-9A55-462D-883D-80491262242B}" srcId="{D107CBA2-C6B7-40C8-9B64-7E02B8AE1BBF}" destId="{B8CE1461-68E1-4F55-90D6-A90073F364DE}" srcOrd="0" destOrd="0" parTransId="{CF7572F8-81B1-42F0-A418-69A4731F355D}" sibTransId="{ABB229B2-DD26-488E-A13F-AD1FDB2D6685}"/>
    <dgm:cxn modelId="{403B17C0-E4D2-41F3-8083-F11742EB8A76}" srcId="{CB92FA5C-B54F-4D13-9B49-A14100492D3F}" destId="{0F4F2685-8BEE-40C3-9D45-3B3B4BF0B9A9}" srcOrd="0" destOrd="0" parTransId="{9903DB76-C8D0-49D8-A44C-8094F78C94AB}" sibTransId="{A61BEC8F-6198-4ECD-8F5E-78DD4595EA27}"/>
    <dgm:cxn modelId="{FF5176CC-7DBA-4FCB-B97E-74A4DAC2947F}" type="presOf" srcId="{0F4F2685-8BEE-40C3-9D45-3B3B4BF0B9A9}" destId="{CDD19D8C-C75F-42D2-9851-5FB05A792045}" srcOrd="0" destOrd="0" presId="urn:microsoft.com/office/officeart/2016/7/layout/HorizontalActionList"/>
    <dgm:cxn modelId="{337A0DCF-01EA-44FC-BD6B-8AA544DEFFA5}" type="presOf" srcId="{E33A9E6D-C369-41FD-81D2-4B2ABF497D4E}" destId="{0921FEE6-1B56-4A9F-BD31-E05F4B410AB8}" srcOrd="0" destOrd="0" presId="urn:microsoft.com/office/officeart/2016/7/layout/HorizontalActionList"/>
    <dgm:cxn modelId="{87B94DBF-9BF1-4180-834D-60412EC4F879}" type="presParOf" srcId="{210DCB57-4C18-4E89-92A0-1FD5EC34CFC9}" destId="{652CD008-CE01-40F1-B1EF-ED69DF266787}" srcOrd="0" destOrd="0" presId="urn:microsoft.com/office/officeart/2016/7/layout/HorizontalActionList"/>
    <dgm:cxn modelId="{F398D44F-A666-4728-90E9-FE033CC71FBA}" type="presParOf" srcId="{652CD008-CE01-40F1-B1EF-ED69DF266787}" destId="{F87AB1CF-A785-4ABD-B516-8C0B5E2F7F13}" srcOrd="0" destOrd="0" presId="urn:microsoft.com/office/officeart/2016/7/layout/HorizontalActionList"/>
    <dgm:cxn modelId="{52C90171-256A-4DDD-A0D0-E2B961E9C312}" type="presParOf" srcId="{652CD008-CE01-40F1-B1EF-ED69DF266787}" destId="{0686FE9A-727E-49EA-B6E4-3A85FDF0A09E}" srcOrd="1" destOrd="0" presId="urn:microsoft.com/office/officeart/2016/7/layout/HorizontalActionList"/>
    <dgm:cxn modelId="{1DBC956D-A667-4097-BBFD-04F7DED67318}" type="presParOf" srcId="{210DCB57-4C18-4E89-92A0-1FD5EC34CFC9}" destId="{9E625817-3254-42DD-B83A-745ECDE51E53}" srcOrd="1" destOrd="0" presId="urn:microsoft.com/office/officeart/2016/7/layout/HorizontalActionList"/>
    <dgm:cxn modelId="{D91DB1CB-F189-43D5-912C-DC8DC7B30660}" type="presParOf" srcId="{210DCB57-4C18-4E89-92A0-1FD5EC34CFC9}" destId="{A8EEFAF4-CAE8-4728-B362-0E1B2AF09830}" srcOrd="2" destOrd="0" presId="urn:microsoft.com/office/officeart/2016/7/layout/HorizontalActionList"/>
    <dgm:cxn modelId="{366D6136-29CC-451D-9EE8-9B1F9233A8FD}" type="presParOf" srcId="{A8EEFAF4-CAE8-4728-B362-0E1B2AF09830}" destId="{76E25550-F972-4171-9DF1-45DD917B43E6}" srcOrd="0" destOrd="0" presId="urn:microsoft.com/office/officeart/2016/7/layout/HorizontalActionList"/>
    <dgm:cxn modelId="{AB356B03-8623-431A-8595-96851B8BF65A}" type="presParOf" srcId="{A8EEFAF4-CAE8-4728-B362-0E1B2AF09830}" destId="{0921FEE6-1B56-4A9F-BD31-E05F4B410AB8}" srcOrd="1" destOrd="0" presId="urn:microsoft.com/office/officeart/2016/7/layout/HorizontalActionList"/>
    <dgm:cxn modelId="{EF435286-3743-41C7-A8A9-51C08718280A}" type="presParOf" srcId="{210DCB57-4C18-4E89-92A0-1FD5EC34CFC9}" destId="{9BD716DF-9021-4127-AE0D-89E8698BABEB}" srcOrd="3" destOrd="0" presId="urn:microsoft.com/office/officeart/2016/7/layout/HorizontalActionList"/>
    <dgm:cxn modelId="{252F6E56-8152-4932-B714-89F6CF64AFAE}" type="presParOf" srcId="{210DCB57-4C18-4E89-92A0-1FD5EC34CFC9}" destId="{10155EC9-5989-484B-9882-A3AF94F79817}" srcOrd="4" destOrd="0" presId="urn:microsoft.com/office/officeart/2016/7/layout/HorizontalActionList"/>
    <dgm:cxn modelId="{DE304D34-7497-434D-A25D-D5D5CE0209C6}" type="presParOf" srcId="{10155EC9-5989-484B-9882-A3AF94F79817}" destId="{DDC96F00-46FA-4BC9-AF2B-538230BA1E77}" srcOrd="0" destOrd="0" presId="urn:microsoft.com/office/officeart/2016/7/layout/HorizontalActionList"/>
    <dgm:cxn modelId="{F2356C9F-88DF-403E-9FEF-98543D5850DA}" type="presParOf" srcId="{10155EC9-5989-484B-9882-A3AF94F79817}" destId="{CDD19D8C-C75F-42D2-9851-5FB05A792045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4EF86A-8E85-4FC2-921D-3EFF7F0F78B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1B0C9B7-FB20-413E-89E6-F7C28B537374}">
      <dgm:prSet/>
      <dgm:spPr/>
      <dgm:t>
        <a:bodyPr/>
        <a:lstStyle/>
        <a:p>
          <a:r>
            <a:rPr lang="en-US"/>
            <a:t>NoSQL is used for data ingestion and streamline data using a prescribed schema to feed the data into the model  </a:t>
          </a:r>
        </a:p>
      </dgm:t>
    </dgm:pt>
    <dgm:pt modelId="{05FC235D-99A3-4D5D-AFAF-F04826A65D2C}" type="parTrans" cxnId="{5022009E-413D-4669-BA26-12CA819FFE03}">
      <dgm:prSet/>
      <dgm:spPr/>
      <dgm:t>
        <a:bodyPr/>
        <a:lstStyle/>
        <a:p>
          <a:endParaRPr lang="en-US"/>
        </a:p>
      </dgm:t>
    </dgm:pt>
    <dgm:pt modelId="{E5F2A5EE-C612-41D1-B6C6-89649B318002}" type="sibTrans" cxnId="{5022009E-413D-4669-BA26-12CA819FFE03}">
      <dgm:prSet/>
      <dgm:spPr/>
      <dgm:t>
        <a:bodyPr/>
        <a:lstStyle/>
        <a:p>
          <a:endParaRPr lang="en-US"/>
        </a:p>
      </dgm:t>
    </dgm:pt>
    <dgm:pt modelId="{DA310A9F-461B-4481-AC74-E6628D2C04F6}">
      <dgm:prSet/>
      <dgm:spPr/>
      <dgm:t>
        <a:bodyPr/>
        <a:lstStyle/>
        <a:p>
          <a:r>
            <a:rPr lang="en-US"/>
            <a:t>The Machine Learning Model uses Random Forest, Natural Language Processing Algorithms to make predictions </a:t>
          </a:r>
        </a:p>
      </dgm:t>
    </dgm:pt>
    <dgm:pt modelId="{FE871A03-C6E3-45A0-828A-01228CB69577}" type="parTrans" cxnId="{697BF0DA-E4D2-4C07-8E5E-22E5CF3D758D}">
      <dgm:prSet/>
      <dgm:spPr/>
      <dgm:t>
        <a:bodyPr/>
        <a:lstStyle/>
        <a:p>
          <a:endParaRPr lang="en-US"/>
        </a:p>
      </dgm:t>
    </dgm:pt>
    <dgm:pt modelId="{59C904C2-FB95-43B6-A982-FFB9B0A837D5}" type="sibTrans" cxnId="{697BF0DA-E4D2-4C07-8E5E-22E5CF3D758D}">
      <dgm:prSet/>
      <dgm:spPr/>
      <dgm:t>
        <a:bodyPr/>
        <a:lstStyle/>
        <a:p>
          <a:endParaRPr lang="en-US"/>
        </a:p>
      </dgm:t>
    </dgm:pt>
    <dgm:pt modelId="{ED405C54-4C61-4D60-AAD3-9394E6C7E833}">
      <dgm:prSet/>
      <dgm:spPr/>
      <dgm:t>
        <a:bodyPr/>
        <a:lstStyle/>
        <a:p>
          <a:r>
            <a:rPr lang="en-US"/>
            <a:t>The Machine Learning model is deployed using cloud processing platform like Amazon's AWS. </a:t>
          </a:r>
        </a:p>
      </dgm:t>
    </dgm:pt>
    <dgm:pt modelId="{DE5E90D1-D285-472E-89AC-E0338DDD9484}" type="parTrans" cxnId="{60DD238B-559D-4416-9A3F-C5215669A2A9}">
      <dgm:prSet/>
      <dgm:spPr/>
      <dgm:t>
        <a:bodyPr/>
        <a:lstStyle/>
        <a:p>
          <a:endParaRPr lang="en-US"/>
        </a:p>
      </dgm:t>
    </dgm:pt>
    <dgm:pt modelId="{29FBC9DB-5489-4CAD-A0B7-FCB2BCC48F38}" type="sibTrans" cxnId="{60DD238B-559D-4416-9A3F-C5215669A2A9}">
      <dgm:prSet/>
      <dgm:spPr/>
      <dgm:t>
        <a:bodyPr/>
        <a:lstStyle/>
        <a:p>
          <a:endParaRPr lang="en-US"/>
        </a:p>
      </dgm:t>
    </dgm:pt>
    <dgm:pt modelId="{78F3B3FF-D41B-4089-8F22-75BA30A1BF33}">
      <dgm:prSet/>
      <dgm:spPr/>
      <dgm:t>
        <a:bodyPr/>
        <a:lstStyle/>
        <a:p>
          <a:r>
            <a:rPr lang="en-US"/>
            <a:t>AWS cloud storage is used to securely move the insurance data</a:t>
          </a:r>
        </a:p>
      </dgm:t>
    </dgm:pt>
    <dgm:pt modelId="{7F63DE5C-24E3-4950-9743-5D623F777571}" type="parTrans" cxnId="{BD7618C3-363C-4D4A-A545-A726D8754712}">
      <dgm:prSet/>
      <dgm:spPr/>
      <dgm:t>
        <a:bodyPr/>
        <a:lstStyle/>
        <a:p>
          <a:endParaRPr lang="en-US"/>
        </a:p>
      </dgm:t>
    </dgm:pt>
    <dgm:pt modelId="{FAF22AC4-372C-4711-B068-B3454E263DAD}" type="sibTrans" cxnId="{BD7618C3-363C-4D4A-A545-A726D8754712}">
      <dgm:prSet/>
      <dgm:spPr/>
      <dgm:t>
        <a:bodyPr/>
        <a:lstStyle/>
        <a:p>
          <a:endParaRPr lang="en-US"/>
        </a:p>
      </dgm:t>
    </dgm:pt>
    <dgm:pt modelId="{36CDBCBD-3CC0-4C98-9B00-F0EE2F6BDF06}" type="pres">
      <dgm:prSet presAssocID="{CD4EF86A-8E85-4FC2-921D-3EFF7F0F78BA}" presName="root" presStyleCnt="0">
        <dgm:presLayoutVars>
          <dgm:dir/>
          <dgm:resizeHandles val="exact"/>
        </dgm:presLayoutVars>
      </dgm:prSet>
      <dgm:spPr/>
    </dgm:pt>
    <dgm:pt modelId="{B4EE24DC-BFB8-4693-A913-BE2709001A19}" type="pres">
      <dgm:prSet presAssocID="{C1B0C9B7-FB20-413E-89E6-F7C28B537374}" presName="compNode" presStyleCnt="0"/>
      <dgm:spPr/>
    </dgm:pt>
    <dgm:pt modelId="{19986803-8BC5-4447-B18D-D789FF77F02C}" type="pres">
      <dgm:prSet presAssocID="{C1B0C9B7-FB20-413E-89E6-F7C28B537374}" presName="bgRect" presStyleLbl="bgShp" presStyleIdx="0" presStyleCnt="4"/>
      <dgm:spPr/>
    </dgm:pt>
    <dgm:pt modelId="{199A97C4-507E-4082-BA44-681D4A00CC6B}" type="pres">
      <dgm:prSet presAssocID="{C1B0C9B7-FB20-413E-89E6-F7C28B53737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9C2A950-2D01-4AC1-B54A-AB0BD54E291E}" type="pres">
      <dgm:prSet presAssocID="{C1B0C9B7-FB20-413E-89E6-F7C28B537374}" presName="spaceRect" presStyleCnt="0"/>
      <dgm:spPr/>
    </dgm:pt>
    <dgm:pt modelId="{83D7E182-C72D-4FAC-86F0-AE907D30252A}" type="pres">
      <dgm:prSet presAssocID="{C1B0C9B7-FB20-413E-89E6-F7C28B537374}" presName="parTx" presStyleLbl="revTx" presStyleIdx="0" presStyleCnt="4">
        <dgm:presLayoutVars>
          <dgm:chMax val="0"/>
          <dgm:chPref val="0"/>
        </dgm:presLayoutVars>
      </dgm:prSet>
      <dgm:spPr/>
    </dgm:pt>
    <dgm:pt modelId="{232502E5-445C-4091-84E3-2B8CB6D46252}" type="pres">
      <dgm:prSet presAssocID="{E5F2A5EE-C612-41D1-B6C6-89649B318002}" presName="sibTrans" presStyleCnt="0"/>
      <dgm:spPr/>
    </dgm:pt>
    <dgm:pt modelId="{5BF6DF26-321E-4551-98D3-194DDED19519}" type="pres">
      <dgm:prSet presAssocID="{DA310A9F-461B-4481-AC74-E6628D2C04F6}" presName="compNode" presStyleCnt="0"/>
      <dgm:spPr/>
    </dgm:pt>
    <dgm:pt modelId="{E5442A08-FDC8-447A-9613-29CEEC6FDF78}" type="pres">
      <dgm:prSet presAssocID="{DA310A9F-461B-4481-AC74-E6628D2C04F6}" presName="bgRect" presStyleLbl="bgShp" presStyleIdx="1" presStyleCnt="4"/>
      <dgm:spPr/>
    </dgm:pt>
    <dgm:pt modelId="{F652C697-31C8-40A2-8F5E-9AB3456C79F9}" type="pres">
      <dgm:prSet presAssocID="{DA310A9F-461B-4481-AC74-E6628D2C04F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57F73C4-E4B8-4A41-A8A8-11C77A9C3039}" type="pres">
      <dgm:prSet presAssocID="{DA310A9F-461B-4481-AC74-E6628D2C04F6}" presName="spaceRect" presStyleCnt="0"/>
      <dgm:spPr/>
    </dgm:pt>
    <dgm:pt modelId="{7482B36C-411C-44DA-8C5A-DAD5BE0264BD}" type="pres">
      <dgm:prSet presAssocID="{DA310A9F-461B-4481-AC74-E6628D2C04F6}" presName="parTx" presStyleLbl="revTx" presStyleIdx="1" presStyleCnt="4">
        <dgm:presLayoutVars>
          <dgm:chMax val="0"/>
          <dgm:chPref val="0"/>
        </dgm:presLayoutVars>
      </dgm:prSet>
      <dgm:spPr/>
    </dgm:pt>
    <dgm:pt modelId="{2B5A7E56-F1CF-4BDC-8C61-7B94032AB140}" type="pres">
      <dgm:prSet presAssocID="{59C904C2-FB95-43B6-A982-FFB9B0A837D5}" presName="sibTrans" presStyleCnt="0"/>
      <dgm:spPr/>
    </dgm:pt>
    <dgm:pt modelId="{BA744D64-B62C-41AF-AF0A-173CE4D2363A}" type="pres">
      <dgm:prSet presAssocID="{ED405C54-4C61-4D60-AAD3-9394E6C7E833}" presName="compNode" presStyleCnt="0"/>
      <dgm:spPr/>
    </dgm:pt>
    <dgm:pt modelId="{149F069D-02F2-4D0A-8A4F-806C6B9EA2B1}" type="pres">
      <dgm:prSet presAssocID="{ED405C54-4C61-4D60-AAD3-9394E6C7E833}" presName="bgRect" presStyleLbl="bgShp" presStyleIdx="2" presStyleCnt="4"/>
      <dgm:spPr/>
    </dgm:pt>
    <dgm:pt modelId="{16D3883F-9673-4C3A-BDA7-C7F562F802C8}" type="pres">
      <dgm:prSet presAssocID="{ED405C54-4C61-4D60-AAD3-9394E6C7E83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944829F0-1D3B-4A76-AEC1-EE88B2EEE0DE}" type="pres">
      <dgm:prSet presAssocID="{ED405C54-4C61-4D60-AAD3-9394E6C7E833}" presName="spaceRect" presStyleCnt="0"/>
      <dgm:spPr/>
    </dgm:pt>
    <dgm:pt modelId="{ECBA668C-6E97-4F7A-98FF-08FAA325141E}" type="pres">
      <dgm:prSet presAssocID="{ED405C54-4C61-4D60-AAD3-9394E6C7E833}" presName="parTx" presStyleLbl="revTx" presStyleIdx="2" presStyleCnt="4">
        <dgm:presLayoutVars>
          <dgm:chMax val="0"/>
          <dgm:chPref val="0"/>
        </dgm:presLayoutVars>
      </dgm:prSet>
      <dgm:spPr/>
    </dgm:pt>
    <dgm:pt modelId="{39060298-7ABA-433A-A10A-F9213973F794}" type="pres">
      <dgm:prSet presAssocID="{29FBC9DB-5489-4CAD-A0B7-FCB2BCC48F38}" presName="sibTrans" presStyleCnt="0"/>
      <dgm:spPr/>
    </dgm:pt>
    <dgm:pt modelId="{3B323710-BC60-4617-942C-9EEAB2E4A3C6}" type="pres">
      <dgm:prSet presAssocID="{78F3B3FF-D41B-4089-8F22-75BA30A1BF33}" presName="compNode" presStyleCnt="0"/>
      <dgm:spPr/>
    </dgm:pt>
    <dgm:pt modelId="{5079C048-ED46-4C55-A9E9-042DD41CF886}" type="pres">
      <dgm:prSet presAssocID="{78F3B3FF-D41B-4089-8F22-75BA30A1BF33}" presName="bgRect" presStyleLbl="bgShp" presStyleIdx="3" presStyleCnt="4"/>
      <dgm:spPr/>
    </dgm:pt>
    <dgm:pt modelId="{19F8FFFA-DFF6-4DD9-B8CE-521C13303E3E}" type="pres">
      <dgm:prSet presAssocID="{78F3B3FF-D41B-4089-8F22-75BA30A1BF3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5A1E75B9-4723-41EE-B6DD-FF2F538F0D0A}" type="pres">
      <dgm:prSet presAssocID="{78F3B3FF-D41B-4089-8F22-75BA30A1BF33}" presName="spaceRect" presStyleCnt="0"/>
      <dgm:spPr/>
    </dgm:pt>
    <dgm:pt modelId="{39F7052E-1707-4E05-A720-06FF69AB91D9}" type="pres">
      <dgm:prSet presAssocID="{78F3B3FF-D41B-4089-8F22-75BA30A1BF3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0DD238B-559D-4416-9A3F-C5215669A2A9}" srcId="{CD4EF86A-8E85-4FC2-921D-3EFF7F0F78BA}" destId="{ED405C54-4C61-4D60-AAD3-9394E6C7E833}" srcOrd="2" destOrd="0" parTransId="{DE5E90D1-D285-472E-89AC-E0338DDD9484}" sibTransId="{29FBC9DB-5489-4CAD-A0B7-FCB2BCC48F38}"/>
    <dgm:cxn modelId="{BDE03E8D-5271-4BFE-8D54-44DB40E0CA1C}" type="presOf" srcId="{DA310A9F-461B-4481-AC74-E6628D2C04F6}" destId="{7482B36C-411C-44DA-8C5A-DAD5BE0264BD}" srcOrd="0" destOrd="0" presId="urn:microsoft.com/office/officeart/2018/2/layout/IconVerticalSolidList"/>
    <dgm:cxn modelId="{5022009E-413D-4669-BA26-12CA819FFE03}" srcId="{CD4EF86A-8E85-4FC2-921D-3EFF7F0F78BA}" destId="{C1B0C9B7-FB20-413E-89E6-F7C28B537374}" srcOrd="0" destOrd="0" parTransId="{05FC235D-99A3-4D5D-AFAF-F04826A65D2C}" sibTransId="{E5F2A5EE-C612-41D1-B6C6-89649B318002}"/>
    <dgm:cxn modelId="{497068BE-AC5D-4C33-8DCA-898BDA8D0A2C}" type="presOf" srcId="{ED405C54-4C61-4D60-AAD3-9394E6C7E833}" destId="{ECBA668C-6E97-4F7A-98FF-08FAA325141E}" srcOrd="0" destOrd="0" presId="urn:microsoft.com/office/officeart/2018/2/layout/IconVerticalSolidList"/>
    <dgm:cxn modelId="{BD7618C3-363C-4D4A-A545-A726D8754712}" srcId="{CD4EF86A-8E85-4FC2-921D-3EFF7F0F78BA}" destId="{78F3B3FF-D41B-4089-8F22-75BA30A1BF33}" srcOrd="3" destOrd="0" parTransId="{7F63DE5C-24E3-4950-9743-5D623F777571}" sibTransId="{FAF22AC4-372C-4711-B068-B3454E263DAD}"/>
    <dgm:cxn modelId="{80603ACB-6FA9-43B8-A934-D8CCD3862538}" type="presOf" srcId="{CD4EF86A-8E85-4FC2-921D-3EFF7F0F78BA}" destId="{36CDBCBD-3CC0-4C98-9B00-F0EE2F6BDF06}" srcOrd="0" destOrd="0" presId="urn:microsoft.com/office/officeart/2018/2/layout/IconVerticalSolidList"/>
    <dgm:cxn modelId="{414C52D4-2F18-45BF-A019-20C9F7EF2F2B}" type="presOf" srcId="{C1B0C9B7-FB20-413E-89E6-F7C28B537374}" destId="{83D7E182-C72D-4FAC-86F0-AE907D30252A}" srcOrd="0" destOrd="0" presId="urn:microsoft.com/office/officeart/2018/2/layout/IconVerticalSolidList"/>
    <dgm:cxn modelId="{2F607BD8-573C-48E1-A6B5-9CB75280A0E9}" type="presOf" srcId="{78F3B3FF-D41B-4089-8F22-75BA30A1BF33}" destId="{39F7052E-1707-4E05-A720-06FF69AB91D9}" srcOrd="0" destOrd="0" presId="urn:microsoft.com/office/officeart/2018/2/layout/IconVerticalSolidList"/>
    <dgm:cxn modelId="{697BF0DA-E4D2-4C07-8E5E-22E5CF3D758D}" srcId="{CD4EF86A-8E85-4FC2-921D-3EFF7F0F78BA}" destId="{DA310A9F-461B-4481-AC74-E6628D2C04F6}" srcOrd="1" destOrd="0" parTransId="{FE871A03-C6E3-45A0-828A-01228CB69577}" sibTransId="{59C904C2-FB95-43B6-A982-FFB9B0A837D5}"/>
    <dgm:cxn modelId="{1244B789-8708-49A4-9F49-1C0788A5D4BA}" type="presParOf" srcId="{36CDBCBD-3CC0-4C98-9B00-F0EE2F6BDF06}" destId="{B4EE24DC-BFB8-4693-A913-BE2709001A19}" srcOrd="0" destOrd="0" presId="urn:microsoft.com/office/officeart/2018/2/layout/IconVerticalSolidList"/>
    <dgm:cxn modelId="{CFF49FEA-2237-480D-AF9A-E12296FEF243}" type="presParOf" srcId="{B4EE24DC-BFB8-4693-A913-BE2709001A19}" destId="{19986803-8BC5-4447-B18D-D789FF77F02C}" srcOrd="0" destOrd="0" presId="urn:microsoft.com/office/officeart/2018/2/layout/IconVerticalSolidList"/>
    <dgm:cxn modelId="{B5F82AF9-1A86-47A3-BCD6-AD38E08E7585}" type="presParOf" srcId="{B4EE24DC-BFB8-4693-A913-BE2709001A19}" destId="{199A97C4-507E-4082-BA44-681D4A00CC6B}" srcOrd="1" destOrd="0" presId="urn:microsoft.com/office/officeart/2018/2/layout/IconVerticalSolidList"/>
    <dgm:cxn modelId="{64F69D2B-ED22-4AD0-86D0-083F14D8B29E}" type="presParOf" srcId="{B4EE24DC-BFB8-4693-A913-BE2709001A19}" destId="{E9C2A950-2D01-4AC1-B54A-AB0BD54E291E}" srcOrd="2" destOrd="0" presId="urn:microsoft.com/office/officeart/2018/2/layout/IconVerticalSolidList"/>
    <dgm:cxn modelId="{52CCE57A-5B2A-4117-ABA3-17B1FFC3D3ED}" type="presParOf" srcId="{B4EE24DC-BFB8-4693-A913-BE2709001A19}" destId="{83D7E182-C72D-4FAC-86F0-AE907D30252A}" srcOrd="3" destOrd="0" presId="urn:microsoft.com/office/officeart/2018/2/layout/IconVerticalSolidList"/>
    <dgm:cxn modelId="{9680E701-3EBA-4B23-BB60-B256C9563960}" type="presParOf" srcId="{36CDBCBD-3CC0-4C98-9B00-F0EE2F6BDF06}" destId="{232502E5-445C-4091-84E3-2B8CB6D46252}" srcOrd="1" destOrd="0" presId="urn:microsoft.com/office/officeart/2018/2/layout/IconVerticalSolidList"/>
    <dgm:cxn modelId="{561A2E1E-6A47-483E-8C35-0F0ACE138E8A}" type="presParOf" srcId="{36CDBCBD-3CC0-4C98-9B00-F0EE2F6BDF06}" destId="{5BF6DF26-321E-4551-98D3-194DDED19519}" srcOrd="2" destOrd="0" presId="urn:microsoft.com/office/officeart/2018/2/layout/IconVerticalSolidList"/>
    <dgm:cxn modelId="{7076FAAB-9B28-4A21-8CDA-33CC0E06E2AE}" type="presParOf" srcId="{5BF6DF26-321E-4551-98D3-194DDED19519}" destId="{E5442A08-FDC8-447A-9613-29CEEC6FDF78}" srcOrd="0" destOrd="0" presId="urn:microsoft.com/office/officeart/2018/2/layout/IconVerticalSolidList"/>
    <dgm:cxn modelId="{10384752-AC65-49E4-BC2E-E1E0AFD92970}" type="presParOf" srcId="{5BF6DF26-321E-4551-98D3-194DDED19519}" destId="{F652C697-31C8-40A2-8F5E-9AB3456C79F9}" srcOrd="1" destOrd="0" presId="urn:microsoft.com/office/officeart/2018/2/layout/IconVerticalSolidList"/>
    <dgm:cxn modelId="{1FEE7DF4-E7D2-4176-A5FC-C118DC6B8004}" type="presParOf" srcId="{5BF6DF26-321E-4551-98D3-194DDED19519}" destId="{D57F73C4-E4B8-4A41-A8A8-11C77A9C3039}" srcOrd="2" destOrd="0" presId="urn:microsoft.com/office/officeart/2018/2/layout/IconVerticalSolidList"/>
    <dgm:cxn modelId="{F1B475FD-B755-4831-8BA2-207E542B8B36}" type="presParOf" srcId="{5BF6DF26-321E-4551-98D3-194DDED19519}" destId="{7482B36C-411C-44DA-8C5A-DAD5BE0264BD}" srcOrd="3" destOrd="0" presId="urn:microsoft.com/office/officeart/2018/2/layout/IconVerticalSolidList"/>
    <dgm:cxn modelId="{0092E05F-414A-4CC4-8066-CB1A2D48E527}" type="presParOf" srcId="{36CDBCBD-3CC0-4C98-9B00-F0EE2F6BDF06}" destId="{2B5A7E56-F1CF-4BDC-8C61-7B94032AB140}" srcOrd="3" destOrd="0" presId="urn:microsoft.com/office/officeart/2018/2/layout/IconVerticalSolidList"/>
    <dgm:cxn modelId="{5BE63A19-E965-440A-9802-0192553981CA}" type="presParOf" srcId="{36CDBCBD-3CC0-4C98-9B00-F0EE2F6BDF06}" destId="{BA744D64-B62C-41AF-AF0A-173CE4D2363A}" srcOrd="4" destOrd="0" presId="urn:microsoft.com/office/officeart/2018/2/layout/IconVerticalSolidList"/>
    <dgm:cxn modelId="{6F305168-322A-45D0-8C8A-DE474998FBE2}" type="presParOf" srcId="{BA744D64-B62C-41AF-AF0A-173CE4D2363A}" destId="{149F069D-02F2-4D0A-8A4F-806C6B9EA2B1}" srcOrd="0" destOrd="0" presId="urn:microsoft.com/office/officeart/2018/2/layout/IconVerticalSolidList"/>
    <dgm:cxn modelId="{6916DBBA-0F00-42E6-9F38-FF37A58E2678}" type="presParOf" srcId="{BA744D64-B62C-41AF-AF0A-173CE4D2363A}" destId="{16D3883F-9673-4C3A-BDA7-C7F562F802C8}" srcOrd="1" destOrd="0" presId="urn:microsoft.com/office/officeart/2018/2/layout/IconVerticalSolidList"/>
    <dgm:cxn modelId="{63682D00-DA1C-4DED-9DE6-1B4ED133F388}" type="presParOf" srcId="{BA744D64-B62C-41AF-AF0A-173CE4D2363A}" destId="{944829F0-1D3B-4A76-AEC1-EE88B2EEE0DE}" srcOrd="2" destOrd="0" presId="urn:microsoft.com/office/officeart/2018/2/layout/IconVerticalSolidList"/>
    <dgm:cxn modelId="{E0BD1130-90EB-4188-8475-90D91915718D}" type="presParOf" srcId="{BA744D64-B62C-41AF-AF0A-173CE4D2363A}" destId="{ECBA668C-6E97-4F7A-98FF-08FAA325141E}" srcOrd="3" destOrd="0" presId="urn:microsoft.com/office/officeart/2018/2/layout/IconVerticalSolidList"/>
    <dgm:cxn modelId="{D8889A7C-203A-42A4-9E86-23ABB8D564C1}" type="presParOf" srcId="{36CDBCBD-3CC0-4C98-9B00-F0EE2F6BDF06}" destId="{39060298-7ABA-433A-A10A-F9213973F794}" srcOrd="5" destOrd="0" presId="urn:microsoft.com/office/officeart/2018/2/layout/IconVerticalSolidList"/>
    <dgm:cxn modelId="{3B065DDC-F372-45F4-8CE2-BCD6C5AE8F33}" type="presParOf" srcId="{36CDBCBD-3CC0-4C98-9B00-F0EE2F6BDF06}" destId="{3B323710-BC60-4617-942C-9EEAB2E4A3C6}" srcOrd="6" destOrd="0" presId="urn:microsoft.com/office/officeart/2018/2/layout/IconVerticalSolidList"/>
    <dgm:cxn modelId="{707506E5-0C21-48AE-A137-F1570B3741E9}" type="presParOf" srcId="{3B323710-BC60-4617-942C-9EEAB2E4A3C6}" destId="{5079C048-ED46-4C55-A9E9-042DD41CF886}" srcOrd="0" destOrd="0" presId="urn:microsoft.com/office/officeart/2018/2/layout/IconVerticalSolidList"/>
    <dgm:cxn modelId="{72FF0C75-B1F4-45F4-986E-1FB81F7D21A5}" type="presParOf" srcId="{3B323710-BC60-4617-942C-9EEAB2E4A3C6}" destId="{19F8FFFA-DFF6-4DD9-B8CE-521C13303E3E}" srcOrd="1" destOrd="0" presId="urn:microsoft.com/office/officeart/2018/2/layout/IconVerticalSolidList"/>
    <dgm:cxn modelId="{1127B84B-161E-4479-B99B-686CD2950DB0}" type="presParOf" srcId="{3B323710-BC60-4617-942C-9EEAB2E4A3C6}" destId="{5A1E75B9-4723-41EE-B6DD-FF2F538F0D0A}" srcOrd="2" destOrd="0" presId="urn:microsoft.com/office/officeart/2018/2/layout/IconVerticalSolidList"/>
    <dgm:cxn modelId="{1CBD3E2B-C255-447A-9B2E-78BEECD83811}" type="presParOf" srcId="{3B323710-BC60-4617-942C-9EEAB2E4A3C6}" destId="{39F7052E-1707-4E05-A720-06FF69AB91D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58399-8E0D-4CE9-A4E8-D16280C699EF}">
      <dsp:nvSpPr>
        <dsp:cNvPr id="0" name=""/>
        <dsp:cNvSpPr/>
      </dsp:nvSpPr>
      <dsp:spPr>
        <a:xfrm>
          <a:off x="0" y="6454"/>
          <a:ext cx="7106963" cy="79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1E49CB-0757-4FC6-ABFB-DF1969203482}">
      <dsp:nvSpPr>
        <dsp:cNvPr id="0" name=""/>
        <dsp:cNvSpPr/>
      </dsp:nvSpPr>
      <dsp:spPr>
        <a:xfrm>
          <a:off x="240794" y="185558"/>
          <a:ext cx="438236" cy="4378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4FE0AB-D272-43E5-A2D1-C2763DE0CEB7}">
      <dsp:nvSpPr>
        <dsp:cNvPr id="0" name=""/>
        <dsp:cNvSpPr/>
      </dsp:nvSpPr>
      <dsp:spPr>
        <a:xfrm>
          <a:off x="919824" y="6454"/>
          <a:ext cx="6159277" cy="845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10" tIns="89510" rIns="89510" bIns="8951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Insurance Fraud is a deliberate move or deception created either by the insurer or by the insurance company or agent to maximize the financial gain. </a:t>
          </a:r>
        </a:p>
      </dsp:txBody>
      <dsp:txXfrm>
        <a:off x="919824" y="6454"/>
        <a:ext cx="6159277" cy="845765"/>
      </dsp:txXfrm>
    </dsp:sp>
    <dsp:sp modelId="{E20902C3-42DC-4CFE-A34E-165E0C65616D}">
      <dsp:nvSpPr>
        <dsp:cNvPr id="0" name=""/>
        <dsp:cNvSpPr/>
      </dsp:nvSpPr>
      <dsp:spPr>
        <a:xfrm>
          <a:off x="0" y="1063661"/>
          <a:ext cx="7106963" cy="79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AF5F02-BC88-4D1B-BCF7-90CC3CE0C079}">
      <dsp:nvSpPr>
        <dsp:cNvPr id="0" name=""/>
        <dsp:cNvSpPr/>
      </dsp:nvSpPr>
      <dsp:spPr>
        <a:xfrm>
          <a:off x="240794" y="1242765"/>
          <a:ext cx="438236" cy="4378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671C95-82D1-499D-BBD2-19810539E05B}">
      <dsp:nvSpPr>
        <dsp:cNvPr id="0" name=""/>
        <dsp:cNvSpPr/>
      </dsp:nvSpPr>
      <dsp:spPr>
        <a:xfrm>
          <a:off x="919824" y="1063661"/>
          <a:ext cx="6159277" cy="845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10" tIns="89510" rIns="89510" bIns="8951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Common frauds include 'Padding' or exaggerating/inflating actual claims, misinterpreting facts, submitting false claims pertaining to damage or accidents that never occurred. </a:t>
          </a:r>
        </a:p>
      </dsp:txBody>
      <dsp:txXfrm>
        <a:off x="919824" y="1063661"/>
        <a:ext cx="6159277" cy="845765"/>
      </dsp:txXfrm>
    </dsp:sp>
    <dsp:sp modelId="{6DDA25FB-7CCC-4D82-83A3-3C97D3ADF42C}">
      <dsp:nvSpPr>
        <dsp:cNvPr id="0" name=""/>
        <dsp:cNvSpPr/>
      </dsp:nvSpPr>
      <dsp:spPr>
        <a:xfrm>
          <a:off x="0" y="2120868"/>
          <a:ext cx="7106963" cy="79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78238D-187A-4D01-9317-BBC82C15EFFB}">
      <dsp:nvSpPr>
        <dsp:cNvPr id="0" name=""/>
        <dsp:cNvSpPr/>
      </dsp:nvSpPr>
      <dsp:spPr>
        <a:xfrm>
          <a:off x="240794" y="2299972"/>
          <a:ext cx="438236" cy="4378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9226A2-1D15-444C-94E6-5DAB7ABBA7AC}">
      <dsp:nvSpPr>
        <dsp:cNvPr id="0" name=""/>
        <dsp:cNvSpPr/>
      </dsp:nvSpPr>
      <dsp:spPr>
        <a:xfrm>
          <a:off x="919824" y="2120868"/>
          <a:ext cx="6159277" cy="845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10" tIns="89510" rIns="89510" bIns="8951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Every year state/federal governments, Private Insurance firms lose billions of dollars due to such fraudulent activities </a:t>
          </a:r>
        </a:p>
      </dsp:txBody>
      <dsp:txXfrm>
        <a:off x="919824" y="2120868"/>
        <a:ext cx="6159277" cy="845765"/>
      </dsp:txXfrm>
    </dsp:sp>
    <dsp:sp modelId="{E2D24246-38BC-4807-AFA6-5B28EB23E976}">
      <dsp:nvSpPr>
        <dsp:cNvPr id="0" name=""/>
        <dsp:cNvSpPr/>
      </dsp:nvSpPr>
      <dsp:spPr>
        <a:xfrm>
          <a:off x="0" y="3178075"/>
          <a:ext cx="7106963" cy="79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CF5B6E-0B9D-4F9F-A4F1-08F700D855DD}">
      <dsp:nvSpPr>
        <dsp:cNvPr id="0" name=""/>
        <dsp:cNvSpPr/>
      </dsp:nvSpPr>
      <dsp:spPr>
        <a:xfrm>
          <a:off x="240794" y="3357178"/>
          <a:ext cx="438236" cy="4378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D931CD-0CCB-4C3A-A4CF-628F5B91691D}">
      <dsp:nvSpPr>
        <dsp:cNvPr id="0" name=""/>
        <dsp:cNvSpPr/>
      </dsp:nvSpPr>
      <dsp:spPr>
        <a:xfrm>
          <a:off x="919824" y="3178075"/>
          <a:ext cx="6159277" cy="845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10" tIns="89510" rIns="89510" bIns="8951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3-4% of all claims turn out to be fradulant.</a:t>
          </a:r>
          <a:endParaRPr lang="en-US" sz="1600" kern="1200">
            <a:latin typeface="Gill Sans MT" panose="020B0502020104020203"/>
          </a:endParaRPr>
        </a:p>
      </dsp:txBody>
      <dsp:txXfrm>
        <a:off x="919824" y="3178075"/>
        <a:ext cx="6159277" cy="845765"/>
      </dsp:txXfrm>
    </dsp:sp>
    <dsp:sp modelId="{393B8378-3384-4A39-867B-9C25354FF75C}">
      <dsp:nvSpPr>
        <dsp:cNvPr id="0" name=""/>
        <dsp:cNvSpPr/>
      </dsp:nvSpPr>
      <dsp:spPr>
        <a:xfrm>
          <a:off x="0" y="4235282"/>
          <a:ext cx="7106963" cy="79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3688E1-EBE3-4924-8087-A23EA20925C5}">
      <dsp:nvSpPr>
        <dsp:cNvPr id="0" name=""/>
        <dsp:cNvSpPr/>
      </dsp:nvSpPr>
      <dsp:spPr>
        <a:xfrm>
          <a:off x="240794" y="4414385"/>
          <a:ext cx="438236" cy="43780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4E2726-2FC3-4785-B6FB-584C425FAC48}">
      <dsp:nvSpPr>
        <dsp:cNvPr id="0" name=""/>
        <dsp:cNvSpPr/>
      </dsp:nvSpPr>
      <dsp:spPr>
        <a:xfrm>
          <a:off x="919824" y="4235282"/>
          <a:ext cx="6159277" cy="845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10" tIns="89510" rIns="89510" bIns="8951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Gill Sans MT" panose="020B0502020104020203"/>
            </a:rPr>
            <a:t>Loss due to insuarance frauds amounts to &amp;80 billion dollars a year.</a:t>
          </a:r>
        </a:p>
      </dsp:txBody>
      <dsp:txXfrm>
        <a:off x="919824" y="4235282"/>
        <a:ext cx="6159277" cy="8457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7AB1CF-A785-4ABD-B516-8C0B5E2F7F13}">
      <dsp:nvSpPr>
        <dsp:cNvPr id="0" name=""/>
        <dsp:cNvSpPr/>
      </dsp:nvSpPr>
      <dsp:spPr>
        <a:xfrm>
          <a:off x="10886" y="920053"/>
          <a:ext cx="2258851" cy="67765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8499" tIns="178499" rIns="178499" bIns="17849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Combine the Data</a:t>
          </a:r>
        </a:p>
      </dsp:txBody>
      <dsp:txXfrm>
        <a:off x="10886" y="920053"/>
        <a:ext cx="2258851" cy="677655"/>
      </dsp:txXfrm>
    </dsp:sp>
    <dsp:sp modelId="{0686FE9A-727E-49EA-B6E4-3A85FDF0A09E}">
      <dsp:nvSpPr>
        <dsp:cNvPr id="0" name=""/>
        <dsp:cNvSpPr/>
      </dsp:nvSpPr>
      <dsp:spPr>
        <a:xfrm>
          <a:off x="10118" y="1619481"/>
          <a:ext cx="2258851" cy="214782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3124" tIns="223124" rIns="223124" bIns="223124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Gill Sans MT" panose="020B0502020104020203"/>
            </a:rPr>
            <a:t>Combine and clean the information from all data systems in one comprehensive dashboard.</a:t>
          </a:r>
          <a:endParaRPr lang="en-US" sz="1800" kern="1200"/>
        </a:p>
      </dsp:txBody>
      <dsp:txXfrm>
        <a:off x="10118" y="1619481"/>
        <a:ext cx="2258851" cy="2147823"/>
      </dsp:txXfrm>
    </dsp:sp>
    <dsp:sp modelId="{76E25550-F972-4171-9DF1-45DD917B43E6}">
      <dsp:nvSpPr>
        <dsp:cNvPr id="0" name=""/>
        <dsp:cNvSpPr/>
      </dsp:nvSpPr>
      <dsp:spPr>
        <a:xfrm>
          <a:off x="2376759" y="941826"/>
          <a:ext cx="2258851" cy="677655"/>
        </a:xfrm>
        <a:prstGeom prst="rect">
          <a:avLst/>
        </a:prstGeom>
        <a:solidFill>
          <a:schemeClr val="accent2">
            <a:hueOff val="-305854"/>
            <a:satOff val="16268"/>
            <a:lumOff val="4705"/>
            <a:alphaOff val="0"/>
          </a:schemeClr>
        </a:solidFill>
        <a:ln w="22225" cap="rnd" cmpd="sng" algn="ctr">
          <a:solidFill>
            <a:schemeClr val="accent2">
              <a:hueOff val="-305854"/>
              <a:satOff val="16268"/>
              <a:lumOff val="47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8499" tIns="178499" rIns="178499" bIns="178499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Analyze the Data</a:t>
          </a:r>
        </a:p>
      </dsp:txBody>
      <dsp:txXfrm>
        <a:off x="2376759" y="941826"/>
        <a:ext cx="2258851" cy="677655"/>
      </dsp:txXfrm>
    </dsp:sp>
    <dsp:sp modelId="{0921FEE6-1B56-4A9F-BD31-E05F4B410AB8}">
      <dsp:nvSpPr>
        <dsp:cNvPr id="0" name=""/>
        <dsp:cNvSpPr/>
      </dsp:nvSpPr>
      <dsp:spPr>
        <a:xfrm>
          <a:off x="2376759" y="1619481"/>
          <a:ext cx="2258851" cy="2147823"/>
        </a:xfrm>
        <a:prstGeom prst="rect">
          <a:avLst/>
        </a:prstGeom>
        <a:solidFill>
          <a:schemeClr val="accent2">
            <a:tint val="40000"/>
            <a:alpha val="90000"/>
            <a:hueOff val="-362642"/>
            <a:satOff val="18611"/>
            <a:lumOff val="1576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-362642"/>
              <a:satOff val="18611"/>
              <a:lumOff val="15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3124" tIns="223124" rIns="223124" bIns="223124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Gill Sans MT" panose="020B0502020104020203"/>
            </a:rPr>
            <a:t>Run proprietary machine learning (ML) algorithm tailored to suit  clients’ requirements.</a:t>
          </a:r>
          <a:endParaRPr lang="en-US" sz="1800" kern="1200"/>
        </a:p>
      </dsp:txBody>
      <dsp:txXfrm>
        <a:off x="2376759" y="1619481"/>
        <a:ext cx="2258851" cy="2147823"/>
      </dsp:txXfrm>
    </dsp:sp>
    <dsp:sp modelId="{DDC96F00-46FA-4BC9-AF2B-538230BA1E77}">
      <dsp:nvSpPr>
        <dsp:cNvPr id="0" name=""/>
        <dsp:cNvSpPr/>
      </dsp:nvSpPr>
      <dsp:spPr>
        <a:xfrm>
          <a:off x="4743399" y="941826"/>
          <a:ext cx="2258851" cy="677655"/>
        </a:xfrm>
        <a:prstGeom prst="rect">
          <a:avLst/>
        </a:prstGeom>
        <a:solidFill>
          <a:schemeClr val="accent2">
            <a:hueOff val="-611709"/>
            <a:satOff val="32535"/>
            <a:lumOff val="9411"/>
            <a:alphaOff val="0"/>
          </a:schemeClr>
        </a:solidFill>
        <a:ln w="22225" cap="rnd" cmpd="sng" algn="ctr">
          <a:solidFill>
            <a:schemeClr val="accent2">
              <a:hueOff val="-611709"/>
              <a:satOff val="32535"/>
              <a:lumOff val="94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8499" tIns="178499" rIns="178499" bIns="17849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Inform Client of Results</a:t>
          </a:r>
        </a:p>
      </dsp:txBody>
      <dsp:txXfrm>
        <a:off x="4743399" y="941826"/>
        <a:ext cx="2258851" cy="677655"/>
      </dsp:txXfrm>
    </dsp:sp>
    <dsp:sp modelId="{CDD19D8C-C75F-42D2-9851-5FB05A792045}">
      <dsp:nvSpPr>
        <dsp:cNvPr id="0" name=""/>
        <dsp:cNvSpPr/>
      </dsp:nvSpPr>
      <dsp:spPr>
        <a:xfrm>
          <a:off x="4743399" y="1619481"/>
          <a:ext cx="2258851" cy="2147823"/>
        </a:xfrm>
        <a:prstGeom prst="rect">
          <a:avLst/>
        </a:prstGeom>
        <a:solidFill>
          <a:schemeClr val="accent2">
            <a:tint val="40000"/>
            <a:alpha val="90000"/>
            <a:hueOff val="-725284"/>
            <a:satOff val="37222"/>
            <a:lumOff val="3153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-725284"/>
              <a:satOff val="37222"/>
              <a:lumOff val="31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3124" tIns="223124" rIns="223124" bIns="223124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Gill Sans MT" panose="020B0502020104020203"/>
            </a:rPr>
            <a:t>Results will be provided through the dashboard.</a:t>
          </a:r>
        </a:p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743399" y="1619481"/>
        <a:ext cx="2258851" cy="21478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986803-8BC5-4447-B18D-D789FF77F02C}">
      <dsp:nvSpPr>
        <dsp:cNvPr id="0" name=""/>
        <dsp:cNvSpPr/>
      </dsp:nvSpPr>
      <dsp:spPr>
        <a:xfrm>
          <a:off x="0" y="1954"/>
          <a:ext cx="7012370" cy="9905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9A97C4-507E-4082-BA44-681D4A00CC6B}">
      <dsp:nvSpPr>
        <dsp:cNvPr id="0" name=""/>
        <dsp:cNvSpPr/>
      </dsp:nvSpPr>
      <dsp:spPr>
        <a:xfrm>
          <a:off x="299648" y="224833"/>
          <a:ext cx="544815" cy="5448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D7E182-C72D-4FAC-86F0-AE907D30252A}">
      <dsp:nvSpPr>
        <dsp:cNvPr id="0" name=""/>
        <dsp:cNvSpPr/>
      </dsp:nvSpPr>
      <dsp:spPr>
        <a:xfrm>
          <a:off x="1144111" y="1954"/>
          <a:ext cx="5868258" cy="990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36" tIns="104836" rIns="104836" bIns="1048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NoSQL is used for data ingestion and streamline data using a prescribed schema to feed the data into the model  </a:t>
          </a:r>
        </a:p>
      </dsp:txBody>
      <dsp:txXfrm>
        <a:off x="1144111" y="1954"/>
        <a:ext cx="5868258" cy="990573"/>
      </dsp:txXfrm>
    </dsp:sp>
    <dsp:sp modelId="{E5442A08-FDC8-447A-9613-29CEEC6FDF78}">
      <dsp:nvSpPr>
        <dsp:cNvPr id="0" name=""/>
        <dsp:cNvSpPr/>
      </dsp:nvSpPr>
      <dsp:spPr>
        <a:xfrm>
          <a:off x="0" y="1240170"/>
          <a:ext cx="7012370" cy="99057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52C697-31C8-40A2-8F5E-9AB3456C79F9}">
      <dsp:nvSpPr>
        <dsp:cNvPr id="0" name=""/>
        <dsp:cNvSpPr/>
      </dsp:nvSpPr>
      <dsp:spPr>
        <a:xfrm>
          <a:off x="299648" y="1463049"/>
          <a:ext cx="544815" cy="5448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82B36C-411C-44DA-8C5A-DAD5BE0264BD}">
      <dsp:nvSpPr>
        <dsp:cNvPr id="0" name=""/>
        <dsp:cNvSpPr/>
      </dsp:nvSpPr>
      <dsp:spPr>
        <a:xfrm>
          <a:off x="1144111" y="1240170"/>
          <a:ext cx="5868258" cy="990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36" tIns="104836" rIns="104836" bIns="1048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Machine Learning Model uses Random Forest, Natural Language Processing Algorithms to make predictions </a:t>
          </a:r>
        </a:p>
      </dsp:txBody>
      <dsp:txXfrm>
        <a:off x="1144111" y="1240170"/>
        <a:ext cx="5868258" cy="990573"/>
      </dsp:txXfrm>
    </dsp:sp>
    <dsp:sp modelId="{149F069D-02F2-4D0A-8A4F-806C6B9EA2B1}">
      <dsp:nvSpPr>
        <dsp:cNvPr id="0" name=""/>
        <dsp:cNvSpPr/>
      </dsp:nvSpPr>
      <dsp:spPr>
        <a:xfrm>
          <a:off x="0" y="2478387"/>
          <a:ext cx="7012370" cy="99057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D3883F-9673-4C3A-BDA7-C7F562F802C8}">
      <dsp:nvSpPr>
        <dsp:cNvPr id="0" name=""/>
        <dsp:cNvSpPr/>
      </dsp:nvSpPr>
      <dsp:spPr>
        <a:xfrm>
          <a:off x="299648" y="2701266"/>
          <a:ext cx="544815" cy="5448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BA668C-6E97-4F7A-98FF-08FAA325141E}">
      <dsp:nvSpPr>
        <dsp:cNvPr id="0" name=""/>
        <dsp:cNvSpPr/>
      </dsp:nvSpPr>
      <dsp:spPr>
        <a:xfrm>
          <a:off x="1144111" y="2478387"/>
          <a:ext cx="5868258" cy="990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36" tIns="104836" rIns="104836" bIns="1048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Machine Learning model is deployed using cloud processing platform like Amazon's AWS. </a:t>
          </a:r>
        </a:p>
      </dsp:txBody>
      <dsp:txXfrm>
        <a:off x="1144111" y="2478387"/>
        <a:ext cx="5868258" cy="990573"/>
      </dsp:txXfrm>
    </dsp:sp>
    <dsp:sp modelId="{5079C048-ED46-4C55-A9E9-042DD41CF886}">
      <dsp:nvSpPr>
        <dsp:cNvPr id="0" name=""/>
        <dsp:cNvSpPr/>
      </dsp:nvSpPr>
      <dsp:spPr>
        <a:xfrm>
          <a:off x="0" y="3716603"/>
          <a:ext cx="7012370" cy="99057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F8FFFA-DFF6-4DD9-B8CE-521C13303E3E}">
      <dsp:nvSpPr>
        <dsp:cNvPr id="0" name=""/>
        <dsp:cNvSpPr/>
      </dsp:nvSpPr>
      <dsp:spPr>
        <a:xfrm>
          <a:off x="299648" y="3939482"/>
          <a:ext cx="544815" cy="5448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F7052E-1707-4E05-A720-06FF69AB91D9}">
      <dsp:nvSpPr>
        <dsp:cNvPr id="0" name=""/>
        <dsp:cNvSpPr/>
      </dsp:nvSpPr>
      <dsp:spPr>
        <a:xfrm>
          <a:off x="1144111" y="3716603"/>
          <a:ext cx="5868258" cy="990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36" tIns="104836" rIns="104836" bIns="1048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AWS cloud storage is used to securely move the insurance data</a:t>
          </a:r>
        </a:p>
      </dsp:txBody>
      <dsp:txXfrm>
        <a:off x="1144111" y="3716603"/>
        <a:ext cx="5868258" cy="9905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3DAA4F-B638-438E-ADA0-9E07DFF5571E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BF16F8-32A0-4081-90EE-77A2EE82C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0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DC52B13-46D6-4664-B62B-CAAC9BE39B0C}" type="datetime1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71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CD78C-28F2-4A4D-A0B5-F182767713C7}" type="datetime1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5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4E30B2D-09A9-483E-B79C-4F11D58250F4}" type="datetime1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90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F84E-4FF1-4B0E-A4B2-22E82FF9A407}" type="datetime1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>
            <a:lvl1pPr>
              <a:defRPr sz="1600" b="1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8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C1402AE-728D-4679-BBB2-F067176D5C65}" type="datetime1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3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25E3-C453-420C-A839-CC1C534EF2E5}" type="datetime1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75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5"/>
            <a:ext cx="11300036" cy="91744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6528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1689021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1" y="2390046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4813" y="1688196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1" y="23845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8256-97BE-4722-A834-43756BEDEC5C}" type="datetime1">
              <a:rPr lang="en-US" smtClean="0"/>
              <a:t>5/24/2020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79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1E3D-B799-4B84-8E04-27C09C1A2BF7}" type="datetime1">
              <a:rPr lang="en-US" smtClean="0"/>
              <a:t>5/24/2020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480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FB8F-BBE3-4ECB-984B-935604ACCBF7}" type="datetime1">
              <a:rPr lang="en-US" smtClean="0"/>
              <a:t>5/24/2020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85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B3899ED-6051-4FE4-A3E2-981CD9B37C76}" type="datetime1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2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D6EE3-C3EB-40C4-8677-B4F2CC9FA794}" type="datetime1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39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C223237-4E36-4D74-9160-2A270EBCCA30}" type="datetime1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86870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49960" y="1507414"/>
            <a:ext cx="7295507" cy="3703320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tx2"/>
                </a:solidFill>
                <a:cs typeface="Calibri Light"/>
              </a:rPr>
              <a:t>The fraud detectors</a:t>
            </a:r>
            <a:endParaRPr lang="en-US" sz="480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4342" y="1507414"/>
            <a:ext cx="3330781" cy="3703320"/>
          </a:xfr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endParaRPr lang="en-US" sz="2000">
              <a:solidFill>
                <a:schemeClr val="tx2"/>
              </a:solidFill>
              <a:cs typeface="Calibri"/>
            </a:endParaRPr>
          </a:p>
          <a:p>
            <a:pPr algn="r"/>
            <a:r>
              <a:rPr lang="en-US" sz="2000">
                <a:solidFill>
                  <a:schemeClr val="tx2"/>
                </a:solidFill>
                <a:cs typeface="Calibri"/>
              </a:rPr>
              <a:t>Akhil Kusuma</a:t>
            </a:r>
          </a:p>
          <a:p>
            <a:pPr algn="r"/>
            <a:r>
              <a:rPr lang="en-US" sz="2000">
                <a:solidFill>
                  <a:schemeClr val="tx2"/>
                </a:solidFill>
                <a:cs typeface="Calibri"/>
              </a:rPr>
              <a:t>Angela Ossana</a:t>
            </a:r>
          </a:p>
          <a:p>
            <a:pPr algn="r"/>
            <a:r>
              <a:rPr lang="en-US" sz="2000">
                <a:solidFill>
                  <a:schemeClr val="tx2"/>
                </a:solidFill>
                <a:cs typeface="Calibri"/>
              </a:rPr>
              <a:t>Anurag ramu</a:t>
            </a:r>
          </a:p>
          <a:p>
            <a:pPr algn="r"/>
            <a:r>
              <a:rPr lang="en-US" sz="2000">
                <a:solidFill>
                  <a:schemeClr val="tx2"/>
                </a:solidFill>
                <a:ea typeface="+mn-lt"/>
                <a:cs typeface="+mn-lt"/>
              </a:rPr>
              <a:t>SAMANVITH CHETLAPALLI</a:t>
            </a:r>
            <a:endParaRPr lang="en-US"/>
          </a:p>
          <a:p>
            <a:pPr algn="r"/>
            <a:r>
              <a:rPr lang="en-US" sz="2000">
                <a:solidFill>
                  <a:schemeClr val="tx2"/>
                </a:solidFill>
                <a:cs typeface="Calibri"/>
              </a:rPr>
              <a:t>Srinivasa vutukuri</a:t>
            </a:r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9D7B5-479E-4A9C-AB0F-0D7E73010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652828"/>
          </a:xfrm>
        </p:spPr>
        <p:txBody>
          <a:bodyPr/>
          <a:lstStyle/>
          <a:p>
            <a:r>
              <a:rPr lang="en-US">
                <a:cs typeface="Calibri Light"/>
              </a:rPr>
              <a:t>Cost and Resource Estimate  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F7726-740F-414F-9757-0139AD27F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3174" y="1600822"/>
            <a:ext cx="7132319" cy="536005"/>
          </a:xfrm>
        </p:spPr>
        <p:txBody>
          <a:bodyPr/>
          <a:lstStyle/>
          <a:p>
            <a:pPr algn="ctr"/>
            <a:r>
              <a:rPr lang="en-US"/>
              <a:t>Average Amazon Web Services Price Estimate</a:t>
            </a:r>
            <a:r>
              <a:rPr lang="en-US" baseline="30000"/>
              <a:t>[1]</a:t>
            </a:r>
            <a:r>
              <a:rPr lang="en-US"/>
              <a:t>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51AB8-FB74-4FD5-AA67-4520750781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12910" y="1594052"/>
            <a:ext cx="3943698" cy="553373"/>
          </a:xfrm>
        </p:spPr>
        <p:txBody>
          <a:bodyPr/>
          <a:lstStyle/>
          <a:p>
            <a:r>
              <a:rPr lang="en-US"/>
              <a:t>Employee Costs</a:t>
            </a:r>
            <a:r>
              <a:rPr lang="en-US" baseline="30000"/>
              <a:t>[2,3]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250A52-D347-4FB0-9281-3C1FF16F04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18903" y="2194019"/>
            <a:ext cx="4151405" cy="1118899"/>
          </a:xfrm>
        </p:spPr>
        <p:txBody>
          <a:bodyPr>
            <a:normAutofit fontScale="92500" lnSpcReduction="20000"/>
          </a:bodyPr>
          <a:lstStyle/>
          <a:p>
            <a:pPr marL="305435" indent="-305435"/>
            <a:r>
              <a:rPr lang="en-US" sz="1900"/>
              <a:t>Data Analyst ($65,000) /per</a:t>
            </a:r>
          </a:p>
          <a:p>
            <a:pPr marL="305435" indent="-305435"/>
            <a:r>
              <a:rPr lang="en-US" sz="1900"/>
              <a:t>Data Admin ($50,000) /per</a:t>
            </a:r>
          </a:p>
          <a:p>
            <a:pPr marL="305435" indent="-305435"/>
            <a:r>
              <a:rPr lang="en-US" sz="1900"/>
              <a:t>Sales </a:t>
            </a:r>
          </a:p>
          <a:p>
            <a:pPr marL="305435" indent="-305435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3606B0-F7ED-449F-9629-F50BC71EA65A}"/>
              </a:ext>
            </a:extLst>
          </p:cNvPr>
          <p:cNvSpPr txBox="1"/>
          <p:nvPr/>
        </p:nvSpPr>
        <p:spPr>
          <a:xfrm>
            <a:off x="192896" y="5956137"/>
            <a:ext cx="10058400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ea typeface="+mn-lt"/>
                <a:cs typeface="+mn-lt"/>
              </a:rPr>
              <a:t>[1] “Amazon Web Services Simple Monthly Calculator.” [Accessed: 26-Nov-2019].</a:t>
            </a:r>
            <a:endParaRPr lang="en-US" sz="1400"/>
          </a:p>
          <a:p>
            <a:r>
              <a:rPr lang="en-US" sz="1400"/>
              <a:t>[2] “Salary: Data Analyst in Baltimore, MD,” </a:t>
            </a:r>
            <a:r>
              <a:rPr lang="en-US" sz="1400" i="1"/>
              <a:t>Glassdoor</a:t>
            </a:r>
            <a:r>
              <a:rPr lang="en-US" sz="1400"/>
              <a:t>. [Accessed: 26-Nov-2019].</a:t>
            </a:r>
          </a:p>
          <a:p>
            <a:r>
              <a:rPr lang="en-US" sz="1400"/>
              <a:t>[</a:t>
            </a:r>
            <a:r>
              <a:rPr lang="en-US" sz="1400">
                <a:ea typeface="+mn-lt"/>
                <a:cs typeface="+mn-lt"/>
              </a:rPr>
              <a:t>3]“Data Administrator Salary | PayScale.” [Accessed: 26-Nov-2019].</a:t>
            </a:r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5677BBB-9F8B-4F42-83F0-E75423CF9397}"/>
              </a:ext>
            </a:extLst>
          </p:cNvPr>
          <p:cNvSpPr txBox="1">
            <a:spLocks/>
          </p:cNvSpPr>
          <p:nvPr/>
        </p:nvSpPr>
        <p:spPr>
          <a:xfrm>
            <a:off x="7976160" y="3491596"/>
            <a:ext cx="3943698" cy="5533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Other Costs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7C02301F-7299-4DE3-BCBE-99266CFA3824}"/>
              </a:ext>
            </a:extLst>
          </p:cNvPr>
          <p:cNvSpPr txBox="1">
            <a:spLocks/>
          </p:cNvSpPr>
          <p:nvPr/>
        </p:nvSpPr>
        <p:spPr>
          <a:xfrm>
            <a:off x="7709057" y="4124452"/>
            <a:ext cx="4161251" cy="160149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5435" indent="-305435"/>
            <a:r>
              <a:rPr lang="en-US">
                <a:ea typeface="+mn-lt"/>
                <a:cs typeface="+mn-lt"/>
              </a:rPr>
              <a:t>Office space</a:t>
            </a:r>
            <a:endParaRPr lang="en-US"/>
          </a:p>
          <a:p>
            <a:pPr marL="305435" indent="-305435"/>
            <a:r>
              <a:rPr lang="en-US"/>
              <a:t>Internet/security </a:t>
            </a:r>
          </a:p>
          <a:p>
            <a:pPr marL="305435" indent="-305435"/>
            <a:r>
              <a:rPr lang="en-US"/>
              <a:t>Marketing and website design </a:t>
            </a:r>
          </a:p>
          <a:p>
            <a:pPr marL="305435" indent="-305435"/>
            <a:r>
              <a:rPr lang="en-US"/>
              <a:t>Business costs: licensing, insurance, etc.</a:t>
            </a:r>
          </a:p>
          <a:p>
            <a:pPr marL="305435" indent="-305435"/>
            <a:endParaRPr lang="en-US"/>
          </a:p>
        </p:txBody>
      </p:sp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72472BC5-F0DD-45C5-BF44-9469ADDC6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177203"/>
              </p:ext>
            </p:extLst>
          </p:nvPr>
        </p:nvGraphicFramePr>
        <p:xfrm>
          <a:off x="343175" y="2308160"/>
          <a:ext cx="7132319" cy="330531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641335">
                  <a:extLst>
                    <a:ext uri="{9D8B030D-6E8A-4147-A177-3AD203B41FA5}">
                      <a16:colId xmlns:a16="http://schemas.microsoft.com/office/drawing/2014/main" val="3772562501"/>
                    </a:ext>
                  </a:extLst>
                </a:gridCol>
                <a:gridCol w="2213802">
                  <a:extLst>
                    <a:ext uri="{9D8B030D-6E8A-4147-A177-3AD203B41FA5}">
                      <a16:colId xmlns:a16="http://schemas.microsoft.com/office/drawing/2014/main" val="4038263023"/>
                    </a:ext>
                  </a:extLst>
                </a:gridCol>
                <a:gridCol w="1774035">
                  <a:extLst>
                    <a:ext uri="{9D8B030D-6E8A-4147-A177-3AD203B41FA5}">
                      <a16:colId xmlns:a16="http://schemas.microsoft.com/office/drawing/2014/main" val="3729024542"/>
                    </a:ext>
                  </a:extLst>
                </a:gridCol>
                <a:gridCol w="1503147">
                  <a:extLst>
                    <a:ext uri="{9D8B030D-6E8A-4147-A177-3AD203B41FA5}">
                      <a16:colId xmlns:a16="http://schemas.microsoft.com/office/drawing/2014/main" val="3192233716"/>
                    </a:ext>
                  </a:extLst>
                </a:gridCol>
              </a:tblGrid>
              <a:tr h="598066">
                <a:tc>
                  <a:txBody>
                    <a:bodyPr/>
                    <a:lstStyle/>
                    <a:p>
                      <a:r>
                        <a:rPr lang="en-US"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Setting/Purpose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Cost/ month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Cost /year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991720"/>
                  </a:ext>
                </a:extLst>
              </a:tr>
              <a:tr h="638439">
                <a:tc>
                  <a:txBody>
                    <a:bodyPr/>
                    <a:lstStyle/>
                    <a:p>
                      <a:r>
                        <a:rPr lang="en-US" sz="1600" b="1"/>
                        <a:t>Simple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10k TB/month in</a:t>
                      </a:r>
                    </a:p>
                    <a:p>
                      <a:r>
                        <a:rPr lang="en-US" sz="1600"/>
                        <a:t>100 TB/month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$10,000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$120,000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984598"/>
                  </a:ext>
                </a:extLst>
              </a:tr>
              <a:tr h="435951">
                <a:tc>
                  <a:txBody>
                    <a:bodyPr/>
                    <a:lstStyle/>
                    <a:p>
                      <a:r>
                        <a:rPr lang="en-US" sz="1600" b="1"/>
                        <a:t>Amazon EC2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Web Server 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$730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$8,760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843804"/>
                  </a:ext>
                </a:extLst>
              </a:tr>
              <a:tr h="446314">
                <a:tc>
                  <a:txBody>
                    <a:bodyPr/>
                    <a:lstStyle/>
                    <a:p>
                      <a:r>
                        <a:rPr lang="en-US" sz="1600" b="1"/>
                        <a:t>Amazon EC2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DB Server x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$1,000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$12,000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798965"/>
                  </a:ext>
                </a:extLst>
              </a:tr>
              <a:tr h="402771">
                <a:tc>
                  <a:txBody>
                    <a:bodyPr/>
                    <a:lstStyle/>
                    <a:p>
                      <a:r>
                        <a:rPr lang="en-US" sz="1600" b="1"/>
                        <a:t>Load Balancing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1,000 TB/month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$8,200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$98,400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583212"/>
                  </a:ext>
                </a:extLst>
              </a:tr>
              <a:tr h="424543">
                <a:tc>
                  <a:txBody>
                    <a:bodyPr/>
                    <a:lstStyle/>
                    <a:p>
                      <a:r>
                        <a:rPr lang="en-US" sz="1600" b="1"/>
                        <a:t>AWS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$1,000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$12,000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010939"/>
                  </a:ext>
                </a:extLst>
              </a:tr>
              <a:tr h="359228">
                <a:tc>
                  <a:txBody>
                    <a:bodyPr/>
                    <a:lstStyle/>
                    <a:p>
                      <a:r>
                        <a:rPr lang="en-US" sz="1600" b="1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$20,930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highlight>
                            <a:srgbClr val="FFFF00"/>
                          </a:highlight>
                        </a:rPr>
                        <a:t>$251,160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09204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65585F4-3B2B-4600-A956-653C1AF7A4B7}"/>
              </a:ext>
            </a:extLst>
          </p:cNvPr>
          <p:cNvSpPr txBox="1"/>
          <p:nvPr/>
        </p:nvSpPr>
        <p:spPr>
          <a:xfrm>
            <a:off x="10294883" y="644284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SAMA</a:t>
            </a:r>
            <a:r>
              <a:rPr lang="en-US"/>
              <a:t>ANGELA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164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815B6-D5DE-4547-8CD9-1AB47D1C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Comparison of In-house  vs. Our Method 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E225C-8042-4549-BBFE-564366CFB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9" y="1624345"/>
            <a:ext cx="5087075" cy="536005"/>
          </a:xfrm>
        </p:spPr>
        <p:txBody>
          <a:bodyPr/>
          <a:lstStyle/>
          <a:p>
            <a:r>
              <a:rPr lang="en-US" b="1" u="sng"/>
              <a:t>In-House </a:t>
            </a:r>
            <a:r>
              <a:rPr lang="en-US" b="1"/>
              <a:t>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ECBA2A-31A0-462F-AA0D-C4C09E73C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2" y="2112630"/>
            <a:ext cx="5393100" cy="32860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>
                <a:cs typeface="Calibri"/>
              </a:rPr>
              <a:t>Time </a:t>
            </a:r>
          </a:p>
          <a:p>
            <a:pPr marL="666750" lvl="1" indent="-342900">
              <a:buFont typeface="+mj-lt"/>
              <a:buAutoNum type="arabicPeriod"/>
            </a:pPr>
            <a:r>
              <a:rPr lang="en-US">
                <a:cs typeface="Calibri"/>
              </a:rPr>
              <a:t>One full-time employee (FTE) can evaluate ~50 claims a day (Avg salary  $52,000)</a:t>
            </a:r>
            <a:r>
              <a:rPr lang="en-US" baseline="30000">
                <a:cs typeface="Calibri"/>
              </a:rPr>
              <a:t>[1]</a:t>
            </a:r>
            <a:endParaRPr lang="en-US">
              <a:cs typeface="Calibri"/>
            </a:endParaRPr>
          </a:p>
          <a:p>
            <a:pPr marL="666750" lvl="1" indent="-342900">
              <a:buFont typeface="+mj-lt"/>
              <a:buAutoNum type="arabicPeriod"/>
            </a:pPr>
            <a:r>
              <a:rPr lang="en-US">
                <a:cs typeface="Calibri"/>
              </a:rPr>
              <a:t>Unnecessary investigations to improperly flagged items </a:t>
            </a:r>
          </a:p>
          <a:p>
            <a:pPr marL="342900" indent="-342900">
              <a:buFont typeface="+mj-lt"/>
              <a:buAutoNum type="arabicPeriod"/>
            </a:pPr>
            <a:r>
              <a:rPr lang="en-US">
                <a:cs typeface="Calibri"/>
              </a:rPr>
              <a:t>Budget</a:t>
            </a:r>
          </a:p>
          <a:p>
            <a:pPr marL="666750" lvl="1" indent="-342900">
              <a:buFont typeface="+mj-lt"/>
              <a:buAutoNum type="arabicPeriod"/>
            </a:pPr>
            <a:r>
              <a:rPr lang="en-US">
                <a:cs typeface="Calibri"/>
              </a:rPr>
              <a:t>Real FTE cost is 1.25 – 1.4 times base salary</a:t>
            </a:r>
            <a:r>
              <a:rPr lang="en-US" baseline="30000">
                <a:cs typeface="Calibri"/>
              </a:rPr>
              <a:t>[2]</a:t>
            </a:r>
            <a:r>
              <a:rPr lang="en-US">
                <a:cs typeface="Calibri"/>
              </a:rPr>
              <a:t> </a:t>
            </a:r>
          </a:p>
          <a:p>
            <a:pPr marL="666750" lvl="1" indent="-342900">
              <a:buFont typeface="+mj-lt"/>
              <a:buAutoNum type="arabicPeriod"/>
            </a:pPr>
            <a:r>
              <a:rPr lang="en-US">
                <a:cs typeface="Calibri"/>
              </a:rPr>
              <a:t>Office costs, hardware, and software </a:t>
            </a:r>
          </a:p>
          <a:p>
            <a:pPr marL="342900" indent="-342900">
              <a:buFont typeface="+mj-lt"/>
              <a:buAutoNum type="arabicPeriod"/>
            </a:pPr>
            <a:r>
              <a:rPr lang="en-US">
                <a:cs typeface="Calibri"/>
              </a:rPr>
              <a:t>Estimate for an in-house team of 10 employees</a:t>
            </a:r>
          </a:p>
          <a:p>
            <a:pPr marL="666750" lvl="1" indent="-342900">
              <a:buFont typeface="+mj-lt"/>
              <a:buAutoNum type="arabicPeriod"/>
            </a:pPr>
            <a:r>
              <a:rPr lang="en-US">
                <a:cs typeface="Calibri"/>
              </a:rPr>
              <a:t>($52,000) x 10 x 1.4 = $728,000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D540B8-95D0-4AEB-994D-C4A42218A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5" y="1606102"/>
            <a:ext cx="5087073" cy="553373"/>
          </a:xfrm>
        </p:spPr>
        <p:txBody>
          <a:bodyPr/>
          <a:lstStyle/>
          <a:p>
            <a:r>
              <a:rPr lang="en-US" b="1" u="sng"/>
              <a:t>Our Method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62DFE0-0452-4ACB-8267-93E677955C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10" y="2159475"/>
            <a:ext cx="5393100" cy="3286067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/>
              <a:t>Time </a:t>
            </a:r>
          </a:p>
          <a:p>
            <a:pPr marL="666750" lvl="1" indent="-342900">
              <a:buFont typeface="+mj-lt"/>
              <a:buAutoNum type="arabicPeriod"/>
            </a:pPr>
            <a:r>
              <a:rPr lang="en-US"/>
              <a:t>Processing time greatly reduced with algorithm vs manual investigation by FTEs</a:t>
            </a:r>
          </a:p>
          <a:p>
            <a:pPr marL="666750" lvl="1" indent="-342900">
              <a:buFont typeface="+mj-lt"/>
              <a:buAutoNum type="arabicPeriod"/>
            </a:pPr>
            <a:r>
              <a:rPr lang="en-US"/>
              <a:t>Reduced workload for existing staff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Budget </a:t>
            </a:r>
          </a:p>
          <a:p>
            <a:pPr marL="666750" lvl="1" indent="-342900">
              <a:buFont typeface="+mj-lt"/>
              <a:buAutoNum type="arabicPeriod"/>
            </a:pPr>
            <a:r>
              <a:rPr lang="en-US"/>
              <a:t>One-time cost to evaluate data package </a:t>
            </a:r>
          </a:p>
          <a:p>
            <a:pPr marL="666750" lvl="1" indent="-342900">
              <a:buFont typeface="+mj-lt"/>
              <a:buAutoNum type="arabicPeriod"/>
            </a:pPr>
            <a:r>
              <a:rPr lang="en-US"/>
              <a:t>No financial commitment beyond subscription/contract length </a:t>
            </a:r>
          </a:p>
          <a:p>
            <a:pPr marL="342900" indent="-342900">
              <a:buFont typeface="+mj-lt"/>
              <a:buAutoNum type="arabicPeriod"/>
            </a:pP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7A4D4C-5EC4-4508-B4E3-1EAB30C4EC2D}"/>
              </a:ext>
            </a:extLst>
          </p:cNvPr>
          <p:cNvSpPr/>
          <p:nvPr/>
        </p:nvSpPr>
        <p:spPr>
          <a:xfrm>
            <a:off x="483219" y="6138699"/>
            <a:ext cx="10173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/>
              <a:t>[1] Salary.com. “Insurance Agent Salary in Maryland.” Salary.com, 2019.</a:t>
            </a:r>
          </a:p>
          <a:p>
            <a:r>
              <a:rPr lang="en-US" sz="1200"/>
              <a:t>[2] </a:t>
            </a:r>
            <a:r>
              <a:rPr lang="en-US" sz="1200" err="1"/>
              <a:t>Hadzima</a:t>
            </a:r>
            <a:r>
              <a:rPr lang="en-US" sz="1200"/>
              <a:t> , Joseph G. “How Much Does An Employee Cost?” How Much Does An Employee Cost, MIT Sloan School of Management , 2005.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0997D-F99A-4F48-9044-92BE7B6114E5}"/>
              </a:ext>
            </a:extLst>
          </p:cNvPr>
          <p:cNvSpPr txBox="1"/>
          <p:nvPr/>
        </p:nvSpPr>
        <p:spPr>
          <a:xfrm>
            <a:off x="10294883" y="644284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SAMA</a:t>
            </a:r>
            <a:r>
              <a:rPr lang="en-US"/>
              <a:t>ANGELA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592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1131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ABA837-D7B4-4290-9945-837F5906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033389"/>
            <a:ext cx="4826256" cy="4825409"/>
          </a:xfrm>
        </p:spPr>
        <p:txBody>
          <a:bodyPr anchor="ctr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Challenges 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579" y="460868"/>
            <a:ext cx="4828032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2774" y="460868"/>
            <a:ext cx="4828032" cy="1116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BA277-EACB-49CD-B8DC-7C4B3ED24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5769" y="1033390"/>
            <a:ext cx="4855037" cy="4825409"/>
          </a:xfr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305435" indent="-305435"/>
            <a:r>
              <a:rPr lang="en-US" sz="2000">
                <a:solidFill>
                  <a:schemeClr val="accent2">
                    <a:lumMod val="50000"/>
                  </a:schemeClr>
                </a:solidFill>
              </a:rPr>
              <a:t>Data protection and privacy</a:t>
            </a:r>
          </a:p>
          <a:p>
            <a:pPr marL="305435" indent="-305435"/>
            <a:r>
              <a:rPr lang="en-US" sz="2000">
                <a:solidFill>
                  <a:schemeClr val="accent2">
                    <a:lumMod val="50000"/>
                  </a:schemeClr>
                </a:solidFill>
              </a:rPr>
              <a:t>Inadequate access to external data</a:t>
            </a:r>
          </a:p>
          <a:p>
            <a:pPr marL="305435" indent="-305435"/>
            <a:r>
              <a:rPr lang="en-US" sz="2000">
                <a:solidFill>
                  <a:schemeClr val="accent2">
                    <a:lumMod val="50000"/>
                  </a:schemeClr>
                </a:solidFill>
              </a:rPr>
              <a:t>ML requires large datasets to train the model for a real dataset </a:t>
            </a:r>
          </a:p>
          <a:p>
            <a:pPr marL="305435" indent="-305435"/>
            <a:r>
              <a:rPr lang="en-US" sz="200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Changing fraud patterns over time</a:t>
            </a:r>
          </a:p>
          <a:p>
            <a:pPr marL="305435" indent="-305435"/>
            <a:endParaRPr lang="en-US" sz="20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624290-2C33-436D-948B-74D692178A32}"/>
              </a:ext>
            </a:extLst>
          </p:cNvPr>
          <p:cNvSpPr txBox="1"/>
          <p:nvPr/>
        </p:nvSpPr>
        <p:spPr>
          <a:xfrm>
            <a:off x="9569569" y="642092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cap="all"/>
              <a:t>SRINIVASA VUTUKURI</a:t>
            </a:r>
            <a:r>
              <a:rPr lang="en-US"/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3265508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52F94-3080-4189-9AE7-A0EA6DAAC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Time Frame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6B3652-695D-4FFF-BB39-7E7553EDC94E}"/>
              </a:ext>
            </a:extLst>
          </p:cNvPr>
          <p:cNvSpPr txBox="1">
            <a:spLocks/>
          </p:cNvSpPr>
          <p:nvPr/>
        </p:nvSpPr>
        <p:spPr>
          <a:xfrm>
            <a:off x="3912221" y="2065122"/>
            <a:ext cx="3054637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4B7883-9CD9-4AC2-8D58-3E053570ED39}"/>
              </a:ext>
            </a:extLst>
          </p:cNvPr>
          <p:cNvSpPr txBox="1"/>
          <p:nvPr/>
        </p:nvSpPr>
        <p:spPr>
          <a:xfrm>
            <a:off x="4162084" y="2729591"/>
            <a:ext cx="3580891" cy="34470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/>
              <a:t>Year 2</a:t>
            </a:r>
          </a:p>
          <a:p>
            <a:endParaRPr lang="en-US"/>
          </a:p>
          <a:p>
            <a:pPr marL="342900" indent="-342900">
              <a:buFont typeface="+mj-lt"/>
              <a:buAutoNum type="arabicPeriod"/>
            </a:pPr>
            <a:r>
              <a:rPr lang="en-US"/>
              <a:t>Test the algorithm with client data (QA testing)</a:t>
            </a:r>
          </a:p>
          <a:p>
            <a:pPr marL="342900" indent="-342900">
              <a:buAutoNum type="arabicPeriod"/>
            </a:pPr>
            <a:r>
              <a:rPr lang="en-US"/>
              <a:t>Training and testing algorithm with </a:t>
            </a:r>
            <a:r>
              <a:rPr lang="en-US">
                <a:ea typeface="+mn-lt"/>
                <a:cs typeface="+mn-lt"/>
              </a:rPr>
              <a:t>partnered </a:t>
            </a:r>
            <a:r>
              <a:rPr lang="en-US"/>
              <a:t>insurance companies  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Return results to partners for two-way feed back 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Build user interface by adding web development staff or contract employees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5C2435-4E3A-4D1F-B2FD-E4363B243CDB}"/>
              </a:ext>
            </a:extLst>
          </p:cNvPr>
          <p:cNvSpPr txBox="1"/>
          <p:nvPr/>
        </p:nvSpPr>
        <p:spPr>
          <a:xfrm>
            <a:off x="765309" y="2743829"/>
            <a:ext cx="3273291" cy="2893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/>
              <a:t>Year 1</a:t>
            </a:r>
          </a:p>
          <a:p>
            <a:endParaRPr lang="en-US"/>
          </a:p>
          <a:p>
            <a:pPr marL="342900" indent="-342900">
              <a:buFont typeface="+mj-lt"/>
              <a:buAutoNum type="arabicPeriod"/>
            </a:pPr>
            <a:r>
              <a:rPr lang="en-US"/>
              <a:t>Build data and management staff – Identify roles 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Find a work location/office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Specify hardware needs at office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Spin up AWS instances for processing and storage.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Build basis of algorithm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890720-40DC-4193-9215-C5EFD0EC75A5}"/>
              </a:ext>
            </a:extLst>
          </p:cNvPr>
          <p:cNvSpPr txBox="1"/>
          <p:nvPr/>
        </p:nvSpPr>
        <p:spPr>
          <a:xfrm>
            <a:off x="8029917" y="2743829"/>
            <a:ext cx="3580891" cy="261610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/>
              <a:t>Year 3</a:t>
            </a:r>
          </a:p>
          <a:p>
            <a:endParaRPr lang="en-US"/>
          </a:p>
          <a:p>
            <a:pPr marL="342900" indent="-342900">
              <a:buFont typeface="+mj-lt"/>
              <a:buAutoNum type="arabicPeriod"/>
            </a:pPr>
            <a:r>
              <a:rPr lang="en-US"/>
              <a:t>Hire marketing and accounts staff</a:t>
            </a:r>
          </a:p>
          <a:p>
            <a:pPr marL="342900" indent="-342900">
              <a:buAutoNum type="arabicPeriod"/>
            </a:pPr>
            <a:r>
              <a:rPr lang="en-US"/>
              <a:t>Test user interface with insurance clients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Launch web interface 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Increase marketing and accept clients on subscription basis 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CFC534-ABF7-4D39-90BB-7FEF8324927F}"/>
              </a:ext>
            </a:extLst>
          </p:cNvPr>
          <p:cNvCxnSpPr/>
          <p:nvPr/>
        </p:nvCxnSpPr>
        <p:spPr>
          <a:xfrm>
            <a:off x="892629" y="3189514"/>
            <a:ext cx="22424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5CBAB7-481E-4F87-A8E6-C1BC491DB2C4}"/>
              </a:ext>
            </a:extLst>
          </p:cNvPr>
          <p:cNvCxnSpPr/>
          <p:nvPr/>
        </p:nvCxnSpPr>
        <p:spPr>
          <a:xfrm>
            <a:off x="4288972" y="3189514"/>
            <a:ext cx="22424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3C336DC-7F51-44D1-AA96-E00182A0E6D4}"/>
              </a:ext>
            </a:extLst>
          </p:cNvPr>
          <p:cNvCxnSpPr/>
          <p:nvPr/>
        </p:nvCxnSpPr>
        <p:spPr>
          <a:xfrm>
            <a:off x="8175171" y="3189514"/>
            <a:ext cx="22424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15A84AC-F7D2-4060-B9A2-308FEC590F9F}"/>
              </a:ext>
            </a:extLst>
          </p:cNvPr>
          <p:cNvSpPr txBox="1"/>
          <p:nvPr/>
        </p:nvSpPr>
        <p:spPr>
          <a:xfrm>
            <a:off x="10259683" y="649281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cap="all"/>
              <a:t>ANURAG RAMU</a:t>
            </a:r>
            <a:r>
              <a:rPr lang="en-US"/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2846884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E1ADE-3880-4F7C-9B41-8685FA528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much do you save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641BD-E4E9-4935-8709-4905305DE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8790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305435" indent="-305435"/>
            <a:r>
              <a:rPr lang="en-US"/>
              <a:t>Consider a scenario in an Insurance firm with 50 Employees analyzing claims daily basis </a:t>
            </a:r>
          </a:p>
          <a:p>
            <a:pPr marL="324485" lvl="1" indent="0">
              <a:buNone/>
            </a:pPr>
            <a:r>
              <a:rPr lang="en-US"/>
              <a:t>       Avg Employee Salary/Year = $70,000</a:t>
            </a:r>
          </a:p>
          <a:p>
            <a:pPr marL="324485" lvl="1" indent="0">
              <a:buNone/>
            </a:pPr>
            <a:r>
              <a:rPr lang="en-US"/>
              <a:t>       Avg Employee Salary for 50 employees/Year = $3,500,000</a:t>
            </a:r>
          </a:p>
          <a:p>
            <a:pPr marL="324485" lvl="1" indent="0">
              <a:buNone/>
            </a:pPr>
            <a:r>
              <a:rPr lang="en-US"/>
              <a:t>       Avg Employee Salary for 50 employees for 5 years = </a:t>
            </a:r>
            <a:r>
              <a:rPr lang="en-US">
                <a:highlight>
                  <a:srgbClr val="FFFF00"/>
                </a:highlight>
              </a:rPr>
              <a:t>$17,500,000</a:t>
            </a:r>
          </a:p>
          <a:p>
            <a:pPr marL="324485" lvl="1" indent="0">
              <a:buNone/>
            </a:pPr>
            <a:endParaRPr lang="en-US"/>
          </a:p>
          <a:p>
            <a:pPr marL="0" indent="-305435"/>
            <a:r>
              <a:rPr lang="en-US"/>
              <a:t>Thereby our ML platform could help reduce that number by 50% by reducing the number of claim specialists                   hired. </a:t>
            </a:r>
          </a:p>
          <a:p>
            <a:pPr marL="0" indent="0">
              <a:buNone/>
            </a:pPr>
            <a:r>
              <a:rPr lang="en-US"/>
              <a:t>           </a:t>
            </a:r>
            <a:r>
              <a:rPr lang="en-US" sz="1600"/>
              <a:t>Avg Employee Salary for 25 employees/Year = $1,750,000 </a:t>
            </a:r>
            <a:r>
              <a:rPr lang="en-US"/>
              <a:t> </a:t>
            </a:r>
          </a:p>
          <a:p>
            <a:pPr marL="0" indent="0">
              <a:buNone/>
            </a:pPr>
            <a:r>
              <a:rPr lang="en-US"/>
              <a:t>         </a:t>
            </a:r>
            <a:r>
              <a:rPr lang="en-US" sz="1600"/>
              <a:t>  Avg Employee Salary for 25 employees for 5 years = </a:t>
            </a:r>
            <a:r>
              <a:rPr lang="en-US" sz="1600">
                <a:highlight>
                  <a:srgbClr val="FFFF00"/>
                </a:highlight>
              </a:rPr>
              <a:t>8,750,000</a:t>
            </a:r>
          </a:p>
          <a:p>
            <a:pPr marL="0" indent="0">
              <a:buNone/>
            </a:pPr>
            <a:endParaRPr lang="en-US" sz="1600">
              <a:highlight>
                <a:srgbClr val="FFFF00"/>
              </a:highlight>
            </a:endParaRPr>
          </a:p>
          <a:p>
            <a:pPr marL="285750" indent="-285750"/>
            <a:r>
              <a:rPr lang="en-US" sz="1900"/>
              <a:t>Therefore adopting our current ML claims analyzing platform could reduce employee costs by almost </a:t>
            </a:r>
            <a:r>
              <a:rPr lang="en-US" sz="1900">
                <a:highlight>
                  <a:srgbClr val="FFFF00"/>
                </a:highlight>
              </a:rPr>
              <a:t>50% </a:t>
            </a:r>
          </a:p>
          <a:p>
            <a:pPr marL="285750" indent="-285750"/>
            <a:endParaRPr lang="en-US" sz="1600"/>
          </a:p>
          <a:p>
            <a:pPr marL="0" indent="0">
              <a:buNone/>
            </a:pPr>
            <a:r>
              <a:rPr lang="en-US"/>
              <a:t>       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145C09-6AEF-4815-BBA0-3869766D90B3}"/>
              </a:ext>
            </a:extLst>
          </p:cNvPr>
          <p:cNvSpPr txBox="1"/>
          <p:nvPr/>
        </p:nvSpPr>
        <p:spPr>
          <a:xfrm>
            <a:off x="10599683" y="646911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SAMANVITH</a:t>
            </a:r>
          </a:p>
        </p:txBody>
      </p:sp>
    </p:spTree>
    <p:extLst>
      <p:ext uri="{BB962C8B-B14F-4D97-AF65-F5344CB8AC3E}">
        <p14:creationId xmlns:p14="http://schemas.microsoft.com/office/powerpoint/2010/main" val="4266619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91447-EEF3-4406-B4C7-BAE0D5C99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Estimated savings for a typical insurance company</a:t>
            </a:r>
          </a:p>
        </p:txBody>
      </p:sp>
      <p:pic>
        <p:nvPicPr>
          <p:cNvPr id="5" name="Picture 5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E790DE58-57DE-4E51-B374-A5F220D2D5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176" y="1997212"/>
            <a:ext cx="5406067" cy="34986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7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A7DDE559-5A2D-4B5F-93DB-147894C51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022" y="2003205"/>
            <a:ext cx="5617877" cy="3495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CC829F-22D9-4777-A405-0BE2A82B61FA}"/>
              </a:ext>
            </a:extLst>
          </p:cNvPr>
          <p:cNvSpPr txBox="1"/>
          <p:nvPr/>
        </p:nvSpPr>
        <p:spPr>
          <a:xfrm>
            <a:off x="1949570" y="5658928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Cost Estimate Without Our Service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D1831E-616D-4740-BFA9-86F881E060D7}"/>
              </a:ext>
            </a:extLst>
          </p:cNvPr>
          <p:cNvSpPr txBox="1"/>
          <p:nvPr/>
        </p:nvSpPr>
        <p:spPr>
          <a:xfrm>
            <a:off x="7843388" y="5658029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Cost Estimate With Our Service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B29FEB-88CE-44B6-A929-DCCC61F593B6}"/>
              </a:ext>
            </a:extLst>
          </p:cNvPr>
          <p:cNvSpPr txBox="1"/>
          <p:nvPr/>
        </p:nvSpPr>
        <p:spPr>
          <a:xfrm>
            <a:off x="10374702" y="644968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cap="all"/>
              <a:t>ANURAG RAMU</a:t>
            </a:r>
            <a:r>
              <a:rPr lang="en-US"/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2545256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366A3-2C46-488A-B2AE-EF1DA9949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74878-BDCB-4CFA-B729-DCF3E3AF7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316" y="2187995"/>
            <a:ext cx="6149572" cy="36783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05435" indent="-305435"/>
            <a:r>
              <a:rPr lang="en-US"/>
              <a:t>Reduces the number of fraudulent claims being approved wrongfully.</a:t>
            </a:r>
          </a:p>
          <a:p>
            <a:pPr marL="305435" indent="-305435"/>
            <a:r>
              <a:rPr lang="en-US"/>
              <a:t>Expedites the time required to detect and investigate fraud claims.</a:t>
            </a:r>
          </a:p>
          <a:p>
            <a:pPr marL="305435" indent="-305435"/>
            <a:r>
              <a:rPr lang="en-US"/>
              <a:t>Client staffing needs are less than industry standards. </a:t>
            </a:r>
          </a:p>
          <a:p>
            <a:pPr marL="305435" indent="-305435"/>
            <a:r>
              <a:rPr lang="en-US"/>
              <a:t>Flexible cloud framework can reduce and add storage and processing power as needed. </a:t>
            </a:r>
          </a:p>
          <a:p>
            <a:pPr marL="305435" indent="-305435"/>
            <a:endParaRPr lang="en-US"/>
          </a:p>
          <a:p>
            <a:pPr marL="305435" indent="-305435"/>
            <a:endParaRPr lang="en-US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5E4910F2-356C-4DBB-98F3-CF639949C2C7}"/>
              </a:ext>
            </a:extLst>
          </p:cNvPr>
          <p:cNvSpPr/>
          <p:nvPr/>
        </p:nvSpPr>
        <p:spPr>
          <a:xfrm>
            <a:off x="7750633" y="4064680"/>
            <a:ext cx="2807661" cy="859971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Our Cloud Service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8C9E6027-AFEE-4048-A23D-D89672F1025D}"/>
              </a:ext>
            </a:extLst>
          </p:cNvPr>
          <p:cNvSpPr/>
          <p:nvPr/>
        </p:nvSpPr>
        <p:spPr>
          <a:xfrm>
            <a:off x="8558222" y="1911610"/>
            <a:ext cx="1186543" cy="1248504"/>
          </a:xfrm>
          <a:prstGeom prst="can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Insurance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538B0B-0A30-4789-8C3C-B8D59069929F}"/>
              </a:ext>
            </a:extLst>
          </p:cNvPr>
          <p:cNvSpPr/>
          <p:nvPr/>
        </p:nvSpPr>
        <p:spPr>
          <a:xfrm>
            <a:off x="8171780" y="5412479"/>
            <a:ext cx="1959429" cy="827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Fraud Analytics Report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E41AE1-0554-4944-9079-942A22C88100}"/>
              </a:ext>
            </a:extLst>
          </p:cNvPr>
          <p:cNvSpPr/>
          <p:nvPr/>
        </p:nvSpPr>
        <p:spPr>
          <a:xfrm>
            <a:off x="7467600" y="3885629"/>
            <a:ext cx="3370322" cy="2569595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E13266-8AE6-4428-9D5D-43EEBCB9DA07}"/>
              </a:ext>
            </a:extLst>
          </p:cNvPr>
          <p:cNvSpPr txBox="1"/>
          <p:nvPr/>
        </p:nvSpPr>
        <p:spPr>
          <a:xfrm>
            <a:off x="7659293" y="3544044"/>
            <a:ext cx="322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User/Client Web Interface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56FD6B-0596-4C7B-A275-483CFBA9CF17}"/>
              </a:ext>
            </a:extLst>
          </p:cNvPr>
          <p:cNvCxnSpPr>
            <a:cxnSpLocks/>
          </p:cNvCxnSpPr>
          <p:nvPr/>
        </p:nvCxnSpPr>
        <p:spPr>
          <a:xfrm>
            <a:off x="9140608" y="3212315"/>
            <a:ext cx="0" cy="3317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AE99445-78C1-4D55-9F37-1EB876BB11A6}"/>
              </a:ext>
            </a:extLst>
          </p:cNvPr>
          <p:cNvCxnSpPr>
            <a:cxnSpLocks/>
          </p:cNvCxnSpPr>
          <p:nvPr/>
        </p:nvCxnSpPr>
        <p:spPr>
          <a:xfrm>
            <a:off x="9151493" y="5004561"/>
            <a:ext cx="0" cy="3317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1644318-11AA-45A1-BCC0-334BF65DCAF5}"/>
              </a:ext>
            </a:extLst>
          </p:cNvPr>
          <p:cNvSpPr txBox="1"/>
          <p:nvPr/>
        </p:nvSpPr>
        <p:spPr>
          <a:xfrm>
            <a:off x="9267645" y="6535948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cap="all">
                <a:solidFill>
                  <a:schemeClr val="tx2"/>
                </a:solidFill>
                <a:ea typeface="+mn-lt"/>
                <a:cs typeface="+mn-lt"/>
              </a:rPr>
              <a:t>ANURAG RAMU</a:t>
            </a:r>
            <a:endParaRPr lang="en-US">
              <a:solidFill>
                <a:schemeClr val="tx2"/>
              </a:solidFill>
              <a:ea typeface="+mn-lt"/>
              <a:cs typeface="+mn-lt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42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C81C4-5F74-4E95-803F-B9C305828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AB8C6-FEA4-4140-829D-59644B98C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cap="all">
                <a:ea typeface="+mn-lt"/>
                <a:cs typeface="+mn-lt"/>
              </a:rPr>
              <a:t>Questions?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293767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F75D0-B89B-4820-B146-E1E017F88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+mj-lt"/>
                <a:cs typeface="+mj-lt"/>
              </a:rPr>
              <a:t>TYPES OF FRAUD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BCC75-028B-444F-8CF7-EB1594642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b="1"/>
          </a:p>
          <a:p>
            <a:pPr marL="305435" indent="-305435"/>
            <a:r>
              <a:rPr lang="en-US"/>
              <a:t>CREDIT CARD FRAUD</a:t>
            </a:r>
          </a:p>
          <a:p>
            <a:pPr marL="305435" indent="-305435"/>
            <a:r>
              <a:rPr lang="en-US"/>
              <a:t>INSURANCE CLAIMS FRAUD</a:t>
            </a:r>
          </a:p>
          <a:p>
            <a:pPr marL="305435" indent="-305435"/>
            <a:r>
              <a:rPr lang="en-US"/>
              <a:t>FORGERY</a:t>
            </a:r>
          </a:p>
          <a:p>
            <a:pPr marL="305435" indent="-305435"/>
            <a:r>
              <a:rPr lang="en-US"/>
              <a:t>PHONY POLICY</a:t>
            </a:r>
          </a:p>
          <a:p>
            <a:pPr marL="305435" indent="-305435"/>
            <a:endParaRPr 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56F7791-097C-4490-BD72-A0D52C4B08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9880381"/>
              </p:ext>
            </p:extLst>
          </p:nvPr>
        </p:nvGraphicFramePr>
        <p:xfrm>
          <a:off x="4526943" y="2180497"/>
          <a:ext cx="6305180" cy="3775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77AAFE2-1598-4DB6-8E22-1077FB9196D1}"/>
              </a:ext>
            </a:extLst>
          </p:cNvPr>
          <p:cNvSpPr txBox="1"/>
          <p:nvPr/>
        </p:nvSpPr>
        <p:spPr>
          <a:xfrm>
            <a:off x="581192" y="6426654"/>
            <a:ext cx="9939794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/>
              <a:t>[1] L. </a:t>
            </a:r>
            <a:r>
              <a:rPr lang="en-US" sz="1400" err="1"/>
              <a:t>Sachon</a:t>
            </a:r>
            <a:r>
              <a:rPr lang="en-US" sz="1400"/>
              <a:t>, “Types of Frauds,” </a:t>
            </a:r>
            <a:r>
              <a:rPr lang="en-US" sz="1400" err="1"/>
              <a:t>Policygenius</a:t>
            </a:r>
            <a:r>
              <a:rPr lang="en-US" sz="1400"/>
              <a:t>. [Online]. [Accessed: 08-Dec-2019].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89677D-90DB-46A9-9C50-DC94D34712C5}"/>
              </a:ext>
            </a:extLst>
          </p:cNvPr>
          <p:cNvSpPr txBox="1"/>
          <p:nvPr/>
        </p:nvSpPr>
        <p:spPr>
          <a:xfrm>
            <a:off x="9944565" y="64183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AKHIL KUSUMA</a:t>
            </a:r>
          </a:p>
        </p:txBody>
      </p:sp>
    </p:spTree>
    <p:extLst>
      <p:ext uri="{BB962C8B-B14F-4D97-AF65-F5344CB8AC3E}">
        <p14:creationId xmlns:p14="http://schemas.microsoft.com/office/powerpoint/2010/main" val="501583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DF5D6-AAF5-4423-8F85-B2D498EA6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Traditional Claim Process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058E3AA-129E-4EE9-A26C-5A229C1E4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187" y="2181322"/>
            <a:ext cx="9191625" cy="367665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756AA6-4FD7-4C87-AB5E-F00A4B51F3EE}"/>
              </a:ext>
            </a:extLst>
          </p:cNvPr>
          <p:cNvSpPr txBox="1"/>
          <p:nvPr/>
        </p:nvSpPr>
        <p:spPr>
          <a:xfrm>
            <a:off x="9522372" y="6348248"/>
            <a:ext cx="234380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AKHIL KUSUMA </a:t>
            </a:r>
            <a:endParaRPr lang="en-US"/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64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0A6CC-7883-4070-A82A-B44254FE3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 in traditional method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8EB02-22F1-439B-BEDF-CDA8E4D66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05435" indent="-305435"/>
            <a:r>
              <a:rPr lang="en-US"/>
              <a:t>Requires a lot of human intervention to physically analyze claims data </a:t>
            </a:r>
          </a:p>
          <a:p>
            <a:pPr marL="305435" indent="-305435"/>
            <a:r>
              <a:rPr lang="en-US"/>
              <a:t>Time taken to analyze claims and award compensation to the customer takes several months</a:t>
            </a:r>
          </a:p>
          <a:p>
            <a:pPr marL="305435" indent="-305435"/>
            <a:r>
              <a:rPr lang="en-US"/>
              <a:t>The current scenario lacks consistency with respect to analysis</a:t>
            </a:r>
          </a:p>
          <a:p>
            <a:pPr marL="305435" indent="-305435"/>
            <a:r>
              <a:rPr lang="en-US"/>
              <a:t>Fraud analysis costs a company more time, money and resources </a:t>
            </a:r>
          </a:p>
          <a:p>
            <a:pPr marL="305435" indent="-305435"/>
            <a:r>
              <a:rPr lang="en-US"/>
              <a:t>Existing (anomaly detecting) software is not accurate and cannot undergo reinforced learning</a:t>
            </a:r>
          </a:p>
          <a:p>
            <a:pPr marL="305435" indent="-305435"/>
            <a:endParaRPr lang="en-US"/>
          </a:p>
          <a:p>
            <a:pPr marL="305435" indent="-305435"/>
            <a:endParaRPr lang="en-US"/>
          </a:p>
          <a:p>
            <a:pPr marL="305435" indent="-305435"/>
            <a:endParaRPr lang="en-US"/>
          </a:p>
          <a:p>
            <a:pPr marL="305435" indent="-305435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CB54EC-8A46-4AFF-8CAC-C7B1089553C2}"/>
              </a:ext>
            </a:extLst>
          </p:cNvPr>
          <p:cNvSpPr txBox="1"/>
          <p:nvPr/>
        </p:nvSpPr>
        <p:spPr>
          <a:xfrm>
            <a:off x="9910562" y="6326435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AKHIL KUSUMA </a:t>
            </a:r>
            <a:endParaRPr lang="en-US">
              <a:ea typeface="+mn-lt"/>
              <a:cs typeface="+mn-lt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04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E8BCA1D-ACDF-4D63-9AA0-366C4F85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05306B-383E-42F3-B7DE-B9D01B202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Problem Statement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B82E3F-D9C4-42E7-AABF-D760C2F5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145784-B126-48E6-B33B-0BEA2EBF1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AD7FED-ECA8-4F84-9067-C1B1E9610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DF12F2-5059-41AC-A8BD-D5E115CDC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65C7700-7805-4A94-9E6E-2590072D15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337034"/>
              </p:ext>
            </p:extLst>
          </p:nvPr>
        </p:nvGraphicFramePr>
        <p:xfrm>
          <a:off x="4503845" y="1037967"/>
          <a:ext cx="7106963" cy="5087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9520EC41-51CB-4035-B0C7-5E83D08494A6}"/>
              </a:ext>
            </a:extLst>
          </p:cNvPr>
          <p:cNvSpPr txBox="1"/>
          <p:nvPr/>
        </p:nvSpPr>
        <p:spPr>
          <a:xfrm>
            <a:off x="9986513" y="6492816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Samanvith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798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10">
            <a:extLst>
              <a:ext uri="{FF2B5EF4-FFF2-40B4-BE49-F238E27FC236}">
                <a16:creationId xmlns:a16="http://schemas.microsoft.com/office/drawing/2014/main" id="{BB4C527F-AA88-4BD2-819A-06921EEB4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1363"/>
            <a:ext cx="12191999" cy="6256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BF1BEFAC-BF22-4CF8-9B60-C1CACA905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0D9995-9CF6-410F-A357-0215B6D8B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643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  <a:cs typeface="Calibri Light"/>
              </a:rPr>
              <a:t>Business Description </a:t>
            </a:r>
            <a:endParaRPr lang="en-US">
              <a:solidFill>
                <a:srgbClr val="FFFEFF"/>
              </a:solidFill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C3C44C1C-98D0-4A09-AE13-AEE0C9E374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1898204"/>
              </p:ext>
            </p:extLst>
          </p:nvPr>
        </p:nvGraphicFramePr>
        <p:xfrm>
          <a:off x="658561" y="980458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A6AE534B-922C-4CA9-B7B4-BD5FAF4EC57F}"/>
              </a:ext>
            </a:extLst>
          </p:cNvPr>
          <p:cNvSpPr txBox="1"/>
          <p:nvPr/>
        </p:nvSpPr>
        <p:spPr>
          <a:xfrm>
            <a:off x="9454551" y="646406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cap="all">
                <a:solidFill>
                  <a:schemeClr val="tx2"/>
                </a:solidFill>
                <a:ea typeface="+mn-lt"/>
                <a:cs typeface="+mn-lt"/>
              </a:rPr>
              <a:t>SRINIVASA VUTUKURI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88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CA00F605-5F56-4938-BF55-D30041F7CC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251" y="1068374"/>
            <a:ext cx="7661174" cy="472334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8F8AAF-B67A-408E-A3AE-413A6FC60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Process flow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B63B79-6737-4440-AB77-48745AF88137}"/>
              </a:ext>
            </a:extLst>
          </p:cNvPr>
          <p:cNvSpPr txBox="1"/>
          <p:nvPr/>
        </p:nvSpPr>
        <p:spPr>
          <a:xfrm>
            <a:off x="10005848" y="649013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SAMANVITH</a:t>
            </a:r>
          </a:p>
        </p:txBody>
      </p:sp>
    </p:spTree>
    <p:extLst>
      <p:ext uri="{BB962C8B-B14F-4D97-AF65-F5344CB8AC3E}">
        <p14:creationId xmlns:p14="http://schemas.microsoft.com/office/powerpoint/2010/main" val="2847150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E8BCA1D-ACDF-4D63-9AA0-366C4F85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9F7EA-DA1E-4441-B20A-8D8403214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Algorithms and Storage used 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B82E3F-D9C4-42E7-AABF-D760C2F5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145784-B126-48E6-B33B-0BEA2EBF1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AD7FED-ECA8-4F84-9067-C1B1E9610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DF12F2-5059-41AC-A8BD-D5E115CDC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BEB3B32-FDB0-4230-ABE2-C624197AA1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2393284"/>
              </p:ext>
            </p:extLst>
          </p:nvPr>
        </p:nvGraphicFramePr>
        <p:xfrm>
          <a:off x="4598438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60B75C22-0431-4496-A498-F3076889548F}"/>
              </a:ext>
            </a:extLst>
          </p:cNvPr>
          <p:cNvSpPr txBox="1"/>
          <p:nvPr/>
        </p:nvSpPr>
        <p:spPr>
          <a:xfrm>
            <a:off x="10294883" y="644284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SAMANVITH</a:t>
            </a:r>
          </a:p>
        </p:txBody>
      </p:sp>
    </p:spTree>
    <p:extLst>
      <p:ext uri="{BB962C8B-B14F-4D97-AF65-F5344CB8AC3E}">
        <p14:creationId xmlns:p14="http://schemas.microsoft.com/office/powerpoint/2010/main" val="4160075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48F0A-8EF3-49A4-8991-E56EB619F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cleaning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D9E1F-D3E5-41FC-ADE2-EBDC804BC9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7021" y="2176790"/>
            <a:ext cx="4164979" cy="43469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700" b="1"/>
              <a:t>Rules for inclusion in algorithm processing:</a:t>
            </a:r>
          </a:p>
          <a:p>
            <a:pPr marL="0" indent="0">
              <a:buNone/>
            </a:pPr>
            <a:endParaRPr lang="en-US" sz="1700" b="1"/>
          </a:p>
          <a:p>
            <a:pPr marL="629920" lvl="1" indent="-305435"/>
            <a:r>
              <a:rPr lang="en-US" sz="1700"/>
              <a:t>Time and date of the incident </a:t>
            </a:r>
          </a:p>
          <a:p>
            <a:pPr marL="629920" lvl="1" indent="-305435"/>
            <a:r>
              <a:rPr lang="en-US" sz="1700"/>
              <a:t>Date claim filed </a:t>
            </a:r>
          </a:p>
          <a:p>
            <a:pPr marL="629920" lvl="1" indent="-305435"/>
            <a:r>
              <a:rPr lang="en-US" sz="1700"/>
              <a:t>Name of the claimant </a:t>
            </a:r>
          </a:p>
          <a:p>
            <a:pPr marL="629920" lvl="1" indent="-305435"/>
            <a:r>
              <a:rPr lang="en-US" sz="1700"/>
              <a:t>Incident type (i.e. accident, deer, etc.) </a:t>
            </a:r>
          </a:p>
          <a:p>
            <a:pPr marL="629920" lvl="1" indent="-305435"/>
            <a:r>
              <a:rPr lang="en-US" sz="1700"/>
              <a:t>Location </a:t>
            </a:r>
          </a:p>
          <a:p>
            <a:pPr marL="629920" lvl="1" indent="-305435"/>
            <a:r>
              <a:rPr lang="en-US" sz="1700"/>
              <a:t>Type of insurance </a:t>
            </a:r>
          </a:p>
          <a:p>
            <a:pPr marL="629920" lvl="1" indent="-305435"/>
            <a:r>
              <a:rPr lang="en-US" sz="1700"/>
              <a:t>Yes/No attachments (police report, other parties' insurance, etc.) </a:t>
            </a:r>
          </a:p>
          <a:p>
            <a:pPr marL="629920" lvl="1" indent="-305435"/>
            <a:r>
              <a:rPr lang="en-US" sz="1700"/>
              <a:t>Unique identifier </a:t>
            </a:r>
          </a:p>
          <a:p>
            <a:pPr marL="305435" indent="-305435"/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26A4745-8092-4959-BC66-654030FCE29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24775627"/>
              </p:ext>
            </p:extLst>
          </p:nvPr>
        </p:nvGraphicFramePr>
        <p:xfrm>
          <a:off x="4739905" y="3129240"/>
          <a:ext cx="7045074" cy="2442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657">
                  <a:extLst>
                    <a:ext uri="{9D8B030D-6E8A-4147-A177-3AD203B41FA5}">
                      <a16:colId xmlns:a16="http://schemas.microsoft.com/office/drawing/2014/main" val="838258617"/>
                    </a:ext>
                  </a:extLst>
                </a:gridCol>
                <a:gridCol w="1018261">
                  <a:extLst>
                    <a:ext uri="{9D8B030D-6E8A-4147-A177-3AD203B41FA5}">
                      <a16:colId xmlns:a16="http://schemas.microsoft.com/office/drawing/2014/main" val="1181132411"/>
                    </a:ext>
                  </a:extLst>
                </a:gridCol>
                <a:gridCol w="957461">
                  <a:extLst>
                    <a:ext uri="{9D8B030D-6E8A-4147-A177-3AD203B41FA5}">
                      <a16:colId xmlns:a16="http://schemas.microsoft.com/office/drawing/2014/main" val="14482566"/>
                    </a:ext>
                  </a:extLst>
                </a:gridCol>
                <a:gridCol w="1046527">
                  <a:extLst>
                    <a:ext uri="{9D8B030D-6E8A-4147-A177-3AD203B41FA5}">
                      <a16:colId xmlns:a16="http://schemas.microsoft.com/office/drawing/2014/main" val="2434597381"/>
                    </a:ext>
                  </a:extLst>
                </a:gridCol>
                <a:gridCol w="924061">
                  <a:extLst>
                    <a:ext uri="{9D8B030D-6E8A-4147-A177-3AD203B41FA5}">
                      <a16:colId xmlns:a16="http://schemas.microsoft.com/office/drawing/2014/main" val="2173604871"/>
                    </a:ext>
                  </a:extLst>
                </a:gridCol>
                <a:gridCol w="1369392">
                  <a:extLst>
                    <a:ext uri="{9D8B030D-6E8A-4147-A177-3AD203B41FA5}">
                      <a16:colId xmlns:a16="http://schemas.microsoft.com/office/drawing/2014/main" val="942845822"/>
                    </a:ext>
                  </a:extLst>
                </a:gridCol>
                <a:gridCol w="919715">
                  <a:extLst>
                    <a:ext uri="{9D8B030D-6E8A-4147-A177-3AD203B41FA5}">
                      <a16:colId xmlns:a16="http://schemas.microsoft.com/office/drawing/2014/main" val="1173793421"/>
                    </a:ext>
                  </a:extLst>
                </a:gridCol>
              </a:tblGrid>
              <a:tr h="887589">
                <a:tc>
                  <a:txBody>
                    <a:bodyPr/>
                    <a:lstStyle/>
                    <a:p>
                      <a:r>
                        <a:rPr lang="en-US" sz="1400"/>
                        <a:t>Claim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Incident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Date</a:t>
                      </a:r>
                    </a:p>
                    <a:p>
                      <a:r>
                        <a:rPr lang="en-US" sz="1400"/>
                        <a:t>Time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Claim Date</a:t>
                      </a:r>
                    </a:p>
                    <a:p>
                      <a:r>
                        <a:rPr lang="en-US" sz="140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Name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Attachments 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563698"/>
                  </a:ext>
                </a:extLst>
              </a:tr>
              <a:tr h="464740"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Accident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08NOV17</a:t>
                      </a:r>
                    </a:p>
                    <a:p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05:00 PM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14NOV17</a:t>
                      </a:r>
                    </a:p>
                    <a:p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11:00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Joe Smith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NA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Frederick, MD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169845"/>
                  </a:ext>
                </a:extLst>
              </a:tr>
              <a:tr h="464740"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Black 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08JAN20</a:t>
                      </a:r>
                    </a:p>
                    <a:p>
                      <a:r>
                        <a:rPr lang="en-US" sz="1400"/>
                        <a:t>07:00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09JAN20</a:t>
                      </a:r>
                    </a:p>
                    <a:p>
                      <a:r>
                        <a:rPr lang="en-US" sz="1400"/>
                        <a:t>08:00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Larry G.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Tampa, FL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425014"/>
                  </a:ext>
                </a:extLst>
              </a:tr>
              <a:tr h="464740"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09AUG18</a:t>
                      </a:r>
                    </a:p>
                    <a:p>
                      <a:r>
                        <a:rPr lang="en-US" sz="1400"/>
                        <a:t>06:00 AM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09AUG18</a:t>
                      </a:r>
                    </a:p>
                    <a:p>
                      <a:r>
                        <a:rPr lang="en-US" sz="1400"/>
                        <a:t>07:30 AM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Jane Doe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Baltimore, MD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2581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C7C17CC-6B19-4EF9-8F49-EFD87F6BE7A1}"/>
              </a:ext>
            </a:extLst>
          </p:cNvPr>
          <p:cNvSpPr txBox="1"/>
          <p:nvPr/>
        </p:nvSpPr>
        <p:spPr>
          <a:xfrm>
            <a:off x="4739905" y="2514600"/>
            <a:ext cx="704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Example of algorithm data and flagging.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297ED2-2E75-42CF-9D13-42C03F08DF78}"/>
              </a:ext>
            </a:extLst>
          </p:cNvPr>
          <p:cNvSpPr txBox="1"/>
          <p:nvPr/>
        </p:nvSpPr>
        <p:spPr>
          <a:xfrm>
            <a:off x="10294883" y="644284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SAMA</a:t>
            </a:r>
            <a:r>
              <a:rPr lang="en-US"/>
              <a:t>ANGELA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66867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Dividend</vt:lpstr>
      <vt:lpstr>The fraud detectors</vt:lpstr>
      <vt:lpstr>TYPES OF FRAUD</vt:lpstr>
      <vt:lpstr>Traditional Claim Process</vt:lpstr>
      <vt:lpstr>Challenges in traditional method </vt:lpstr>
      <vt:lpstr>Problem Statement</vt:lpstr>
      <vt:lpstr>Business Description </vt:lpstr>
      <vt:lpstr>Process flow</vt:lpstr>
      <vt:lpstr>Algorithms and Storage used </vt:lpstr>
      <vt:lpstr>Data cleaning  </vt:lpstr>
      <vt:lpstr>Cost and Resource Estimate  </vt:lpstr>
      <vt:lpstr>Comparison of In-house  vs. Our Method </vt:lpstr>
      <vt:lpstr>Challenges </vt:lpstr>
      <vt:lpstr>Implementation Time Frame</vt:lpstr>
      <vt:lpstr>How much do you save ?</vt:lpstr>
      <vt:lpstr>Estimated savings for a typical insurance company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2019-11-22T02:01:32Z</dcterms:created>
  <dcterms:modified xsi:type="dcterms:W3CDTF">2020-05-24T23:27:31Z</dcterms:modified>
</cp:coreProperties>
</file>