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0" r:id="rId4"/>
    <p:sldId id="265" r:id="rId5"/>
    <p:sldId id="259" r:id="rId6"/>
    <p:sldId id="258" r:id="rId7"/>
    <p:sldId id="261" r:id="rId8"/>
    <p:sldId id="264" r:id="rId9"/>
    <p:sldId id="262" r:id="rId10"/>
    <p:sldId id="263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1FF445-B90F-463F-AA0D-2AD1650255B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E5963CF-8B60-4DEB-B275-BB94FC59ABFC}">
      <dgm:prSet/>
      <dgm:spPr/>
      <dgm:t>
        <a:bodyPr/>
        <a:lstStyle/>
        <a:p>
          <a:r>
            <a:rPr lang="en-US" b="0" i="0"/>
            <a:t>Removing numbers</a:t>
          </a:r>
          <a:endParaRPr lang="en-US"/>
        </a:p>
      </dgm:t>
    </dgm:pt>
    <dgm:pt modelId="{833EA853-FA43-41CA-AD18-B89A5ADA0357}" type="parTrans" cxnId="{6E41BF2A-8E9D-4C41-863E-3ECC76493347}">
      <dgm:prSet/>
      <dgm:spPr/>
      <dgm:t>
        <a:bodyPr/>
        <a:lstStyle/>
        <a:p>
          <a:endParaRPr lang="en-US"/>
        </a:p>
      </dgm:t>
    </dgm:pt>
    <dgm:pt modelId="{A550A3F8-8B9A-479C-8408-DD6E9241243C}" type="sibTrans" cxnId="{6E41BF2A-8E9D-4C41-863E-3ECC76493347}">
      <dgm:prSet/>
      <dgm:spPr/>
      <dgm:t>
        <a:bodyPr/>
        <a:lstStyle/>
        <a:p>
          <a:endParaRPr lang="en-US"/>
        </a:p>
      </dgm:t>
    </dgm:pt>
    <dgm:pt modelId="{F1A65836-F32A-495F-94DA-09F009BCF9B2}">
      <dgm:prSet/>
      <dgm:spPr/>
      <dgm:t>
        <a:bodyPr/>
        <a:lstStyle/>
        <a:p>
          <a:r>
            <a:rPr lang="en-US" b="0" i="0"/>
            <a:t>Single case</a:t>
          </a:r>
          <a:endParaRPr lang="en-US"/>
        </a:p>
      </dgm:t>
    </dgm:pt>
    <dgm:pt modelId="{AD4AB73A-03C5-4615-97B2-F0270D501B7F}" type="parTrans" cxnId="{0EF945A4-4AED-4A75-AF48-ECE73B354B65}">
      <dgm:prSet/>
      <dgm:spPr/>
      <dgm:t>
        <a:bodyPr/>
        <a:lstStyle/>
        <a:p>
          <a:endParaRPr lang="en-US"/>
        </a:p>
      </dgm:t>
    </dgm:pt>
    <dgm:pt modelId="{7626F7C0-2E87-4835-8CEF-36CD7A802630}" type="sibTrans" cxnId="{0EF945A4-4AED-4A75-AF48-ECE73B354B65}">
      <dgm:prSet/>
      <dgm:spPr/>
      <dgm:t>
        <a:bodyPr/>
        <a:lstStyle/>
        <a:p>
          <a:endParaRPr lang="en-US"/>
        </a:p>
      </dgm:t>
    </dgm:pt>
    <dgm:pt modelId="{B3E0A61F-4860-4C7B-B0EE-488256BCBBD7}">
      <dgm:prSet/>
      <dgm:spPr/>
      <dgm:t>
        <a:bodyPr/>
        <a:lstStyle/>
        <a:p>
          <a:r>
            <a:rPr lang="en-US" b="0" i="0"/>
            <a:t>Stop words</a:t>
          </a:r>
          <a:endParaRPr lang="en-US"/>
        </a:p>
      </dgm:t>
    </dgm:pt>
    <dgm:pt modelId="{7E567417-40F8-4E6E-B87D-5CDF69C5EEB5}" type="parTrans" cxnId="{8C383889-A346-486E-BCFE-5111CA9A5976}">
      <dgm:prSet/>
      <dgm:spPr/>
      <dgm:t>
        <a:bodyPr/>
        <a:lstStyle/>
        <a:p>
          <a:endParaRPr lang="en-US"/>
        </a:p>
      </dgm:t>
    </dgm:pt>
    <dgm:pt modelId="{9368A1CC-7F60-429E-8C08-DD7E88DDE66F}" type="sibTrans" cxnId="{8C383889-A346-486E-BCFE-5111CA9A5976}">
      <dgm:prSet/>
      <dgm:spPr/>
      <dgm:t>
        <a:bodyPr/>
        <a:lstStyle/>
        <a:p>
          <a:endParaRPr lang="en-US"/>
        </a:p>
      </dgm:t>
    </dgm:pt>
    <dgm:pt modelId="{9D4D43A2-8428-4472-B900-D00F23E9FF80}">
      <dgm:prSet/>
      <dgm:spPr/>
      <dgm:t>
        <a:bodyPr/>
        <a:lstStyle/>
        <a:p>
          <a:r>
            <a:rPr lang="en-US" b="0" i="0"/>
            <a:t>Punctuations</a:t>
          </a:r>
          <a:endParaRPr lang="en-US"/>
        </a:p>
      </dgm:t>
    </dgm:pt>
    <dgm:pt modelId="{F43D63DB-211E-4A42-A778-31476829491B}" type="parTrans" cxnId="{25AF4CEA-8F15-4E47-B376-334D2D7135BB}">
      <dgm:prSet/>
      <dgm:spPr/>
      <dgm:t>
        <a:bodyPr/>
        <a:lstStyle/>
        <a:p>
          <a:endParaRPr lang="en-US"/>
        </a:p>
      </dgm:t>
    </dgm:pt>
    <dgm:pt modelId="{5E7218FA-7D44-4AB4-B33D-D6D1F01A61E1}" type="sibTrans" cxnId="{25AF4CEA-8F15-4E47-B376-334D2D7135BB}">
      <dgm:prSet/>
      <dgm:spPr/>
      <dgm:t>
        <a:bodyPr/>
        <a:lstStyle/>
        <a:p>
          <a:endParaRPr lang="en-US"/>
        </a:p>
      </dgm:t>
    </dgm:pt>
    <dgm:pt modelId="{BC6185D0-DC91-4D31-95A5-958511D903A7}">
      <dgm:prSet/>
      <dgm:spPr/>
      <dgm:t>
        <a:bodyPr/>
        <a:lstStyle/>
        <a:p>
          <a:r>
            <a:rPr lang="en-US" b="0" i="0" dirty="0"/>
            <a:t>Lemmatization </a:t>
          </a:r>
          <a:endParaRPr lang="en-US" dirty="0"/>
        </a:p>
      </dgm:t>
    </dgm:pt>
    <dgm:pt modelId="{BF80067F-1233-41DF-8CFC-FDAAE5C9667C}" type="parTrans" cxnId="{E434C63F-AC2F-46A3-8A4E-1BE05B8AD23B}">
      <dgm:prSet/>
      <dgm:spPr/>
      <dgm:t>
        <a:bodyPr/>
        <a:lstStyle/>
        <a:p>
          <a:endParaRPr lang="en-US"/>
        </a:p>
      </dgm:t>
    </dgm:pt>
    <dgm:pt modelId="{5901D82A-3085-41EF-B1A5-6ADC45FE2E45}" type="sibTrans" cxnId="{E434C63F-AC2F-46A3-8A4E-1BE05B8AD23B}">
      <dgm:prSet/>
      <dgm:spPr/>
      <dgm:t>
        <a:bodyPr/>
        <a:lstStyle/>
        <a:p>
          <a:endParaRPr lang="en-US"/>
        </a:p>
      </dgm:t>
    </dgm:pt>
    <dgm:pt modelId="{EAF6E27B-C276-43B5-9879-4DDBC1FE4109}">
      <dgm:prSet/>
      <dgm:spPr/>
      <dgm:t>
        <a:bodyPr/>
        <a:lstStyle/>
        <a:p>
          <a:r>
            <a:rPr lang="en-US" b="0" i="0" dirty="0"/>
            <a:t>Stemming </a:t>
          </a:r>
          <a:endParaRPr lang="en-US" dirty="0"/>
        </a:p>
      </dgm:t>
    </dgm:pt>
    <dgm:pt modelId="{59FF0444-7FB9-4ECF-A507-E4F272D7DB35}" type="parTrans" cxnId="{4205D830-DD62-4DAE-BA87-8E08D953CCC4}">
      <dgm:prSet/>
      <dgm:spPr/>
      <dgm:t>
        <a:bodyPr/>
        <a:lstStyle/>
        <a:p>
          <a:endParaRPr lang="en-US"/>
        </a:p>
      </dgm:t>
    </dgm:pt>
    <dgm:pt modelId="{0F054AB9-1C7D-4382-B3D4-E5EF2BBC96E4}" type="sibTrans" cxnId="{4205D830-DD62-4DAE-BA87-8E08D953CCC4}">
      <dgm:prSet/>
      <dgm:spPr/>
      <dgm:t>
        <a:bodyPr/>
        <a:lstStyle/>
        <a:p>
          <a:endParaRPr lang="en-US"/>
        </a:p>
      </dgm:t>
    </dgm:pt>
    <dgm:pt modelId="{828F2E3C-C2E6-4BEC-8E57-8049FFF468DF}" type="pres">
      <dgm:prSet presAssocID="{731FF445-B90F-463F-AA0D-2AD1650255B9}" presName="linear" presStyleCnt="0">
        <dgm:presLayoutVars>
          <dgm:animLvl val="lvl"/>
          <dgm:resizeHandles val="exact"/>
        </dgm:presLayoutVars>
      </dgm:prSet>
      <dgm:spPr/>
    </dgm:pt>
    <dgm:pt modelId="{59CEF04E-00DD-4280-BA13-C4A193B65957}" type="pres">
      <dgm:prSet presAssocID="{EE5963CF-8B60-4DEB-B275-BB94FC59ABF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31003DC-889E-4A76-A18B-64E21E71CF5A}" type="pres">
      <dgm:prSet presAssocID="{A550A3F8-8B9A-479C-8408-DD6E9241243C}" presName="spacer" presStyleCnt="0"/>
      <dgm:spPr/>
    </dgm:pt>
    <dgm:pt modelId="{5B2EE63E-036F-41CA-AC26-1317C1CBA46F}" type="pres">
      <dgm:prSet presAssocID="{F1A65836-F32A-495F-94DA-09F009BCF9B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28ABF98-C8FF-4B58-80A7-6BAD295D8589}" type="pres">
      <dgm:prSet presAssocID="{7626F7C0-2E87-4835-8CEF-36CD7A802630}" presName="spacer" presStyleCnt="0"/>
      <dgm:spPr/>
    </dgm:pt>
    <dgm:pt modelId="{80850ED8-FF4C-440B-8948-0E0F2BB88C6D}" type="pres">
      <dgm:prSet presAssocID="{B3E0A61F-4860-4C7B-B0EE-488256BCBBD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4D1C1F2-BB56-441A-B587-2A158ECE7086}" type="pres">
      <dgm:prSet presAssocID="{9368A1CC-7F60-429E-8C08-DD7E88DDE66F}" presName="spacer" presStyleCnt="0"/>
      <dgm:spPr/>
    </dgm:pt>
    <dgm:pt modelId="{5C13E322-B9E6-4D86-966C-446BB258D664}" type="pres">
      <dgm:prSet presAssocID="{9D4D43A2-8428-4472-B900-D00F23E9FF8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054401B-467F-4103-8A20-17400C4CEED6}" type="pres">
      <dgm:prSet presAssocID="{5E7218FA-7D44-4AB4-B33D-D6D1F01A61E1}" presName="spacer" presStyleCnt="0"/>
      <dgm:spPr/>
    </dgm:pt>
    <dgm:pt modelId="{0818F332-F121-4F4C-857C-564661A53A53}" type="pres">
      <dgm:prSet presAssocID="{BC6185D0-DC91-4D31-95A5-958511D903A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94CB5FC-9ECC-4E83-9955-BBED9FD23099}" type="pres">
      <dgm:prSet presAssocID="{5901D82A-3085-41EF-B1A5-6ADC45FE2E45}" presName="spacer" presStyleCnt="0"/>
      <dgm:spPr/>
    </dgm:pt>
    <dgm:pt modelId="{79FEFFEA-6504-4DD0-AA7E-20F49B61A505}" type="pres">
      <dgm:prSet presAssocID="{EAF6E27B-C276-43B5-9879-4DDBC1FE410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DB12B02-3DCE-4E70-921A-259F5495EF10}" type="presOf" srcId="{BC6185D0-DC91-4D31-95A5-958511D903A7}" destId="{0818F332-F121-4F4C-857C-564661A53A53}" srcOrd="0" destOrd="0" presId="urn:microsoft.com/office/officeart/2005/8/layout/vList2"/>
    <dgm:cxn modelId="{6E41BF2A-8E9D-4C41-863E-3ECC76493347}" srcId="{731FF445-B90F-463F-AA0D-2AD1650255B9}" destId="{EE5963CF-8B60-4DEB-B275-BB94FC59ABFC}" srcOrd="0" destOrd="0" parTransId="{833EA853-FA43-41CA-AD18-B89A5ADA0357}" sibTransId="{A550A3F8-8B9A-479C-8408-DD6E9241243C}"/>
    <dgm:cxn modelId="{4205D830-DD62-4DAE-BA87-8E08D953CCC4}" srcId="{731FF445-B90F-463F-AA0D-2AD1650255B9}" destId="{EAF6E27B-C276-43B5-9879-4DDBC1FE4109}" srcOrd="5" destOrd="0" parTransId="{59FF0444-7FB9-4ECF-A507-E4F272D7DB35}" sibTransId="{0F054AB9-1C7D-4382-B3D4-E5EF2BBC96E4}"/>
    <dgm:cxn modelId="{E434C63F-AC2F-46A3-8A4E-1BE05B8AD23B}" srcId="{731FF445-B90F-463F-AA0D-2AD1650255B9}" destId="{BC6185D0-DC91-4D31-95A5-958511D903A7}" srcOrd="4" destOrd="0" parTransId="{BF80067F-1233-41DF-8CFC-FDAAE5C9667C}" sibTransId="{5901D82A-3085-41EF-B1A5-6ADC45FE2E45}"/>
    <dgm:cxn modelId="{1F216449-B92A-4F1A-84D0-333E8237D774}" type="presOf" srcId="{EE5963CF-8B60-4DEB-B275-BB94FC59ABFC}" destId="{59CEF04E-00DD-4280-BA13-C4A193B65957}" srcOrd="0" destOrd="0" presId="urn:microsoft.com/office/officeart/2005/8/layout/vList2"/>
    <dgm:cxn modelId="{27C42C7D-A0B9-4A61-98B3-B36811F0AE02}" type="presOf" srcId="{9D4D43A2-8428-4472-B900-D00F23E9FF80}" destId="{5C13E322-B9E6-4D86-966C-446BB258D664}" srcOrd="0" destOrd="0" presId="urn:microsoft.com/office/officeart/2005/8/layout/vList2"/>
    <dgm:cxn modelId="{8C383889-A346-486E-BCFE-5111CA9A5976}" srcId="{731FF445-B90F-463F-AA0D-2AD1650255B9}" destId="{B3E0A61F-4860-4C7B-B0EE-488256BCBBD7}" srcOrd="2" destOrd="0" parTransId="{7E567417-40F8-4E6E-B87D-5CDF69C5EEB5}" sibTransId="{9368A1CC-7F60-429E-8C08-DD7E88DDE66F}"/>
    <dgm:cxn modelId="{D41ACC99-45BC-4CC2-8DC3-6627264FBDEC}" type="presOf" srcId="{731FF445-B90F-463F-AA0D-2AD1650255B9}" destId="{828F2E3C-C2E6-4BEC-8E57-8049FFF468DF}" srcOrd="0" destOrd="0" presId="urn:microsoft.com/office/officeart/2005/8/layout/vList2"/>
    <dgm:cxn modelId="{0EF945A4-4AED-4A75-AF48-ECE73B354B65}" srcId="{731FF445-B90F-463F-AA0D-2AD1650255B9}" destId="{F1A65836-F32A-495F-94DA-09F009BCF9B2}" srcOrd="1" destOrd="0" parTransId="{AD4AB73A-03C5-4615-97B2-F0270D501B7F}" sibTransId="{7626F7C0-2E87-4835-8CEF-36CD7A802630}"/>
    <dgm:cxn modelId="{A147FAA7-BE79-44F9-BC26-F77366E36210}" type="presOf" srcId="{B3E0A61F-4860-4C7B-B0EE-488256BCBBD7}" destId="{80850ED8-FF4C-440B-8948-0E0F2BB88C6D}" srcOrd="0" destOrd="0" presId="urn:microsoft.com/office/officeart/2005/8/layout/vList2"/>
    <dgm:cxn modelId="{855BCFD1-51E7-4D89-83BF-BACC84F5D28B}" type="presOf" srcId="{F1A65836-F32A-495F-94DA-09F009BCF9B2}" destId="{5B2EE63E-036F-41CA-AC26-1317C1CBA46F}" srcOrd="0" destOrd="0" presId="urn:microsoft.com/office/officeart/2005/8/layout/vList2"/>
    <dgm:cxn modelId="{25AF4CEA-8F15-4E47-B376-334D2D7135BB}" srcId="{731FF445-B90F-463F-AA0D-2AD1650255B9}" destId="{9D4D43A2-8428-4472-B900-D00F23E9FF80}" srcOrd="3" destOrd="0" parTransId="{F43D63DB-211E-4A42-A778-31476829491B}" sibTransId="{5E7218FA-7D44-4AB4-B33D-D6D1F01A61E1}"/>
    <dgm:cxn modelId="{C8F63DF8-6937-4CB2-A1EF-055FC3093643}" type="presOf" srcId="{EAF6E27B-C276-43B5-9879-4DDBC1FE4109}" destId="{79FEFFEA-6504-4DD0-AA7E-20F49B61A505}" srcOrd="0" destOrd="0" presId="urn:microsoft.com/office/officeart/2005/8/layout/vList2"/>
    <dgm:cxn modelId="{66B7E86C-638D-41EF-920F-C53FCC732F87}" type="presParOf" srcId="{828F2E3C-C2E6-4BEC-8E57-8049FFF468DF}" destId="{59CEF04E-00DD-4280-BA13-C4A193B65957}" srcOrd="0" destOrd="0" presId="urn:microsoft.com/office/officeart/2005/8/layout/vList2"/>
    <dgm:cxn modelId="{03821383-2E21-46DE-8360-D873F3F908B7}" type="presParOf" srcId="{828F2E3C-C2E6-4BEC-8E57-8049FFF468DF}" destId="{E31003DC-889E-4A76-A18B-64E21E71CF5A}" srcOrd="1" destOrd="0" presId="urn:microsoft.com/office/officeart/2005/8/layout/vList2"/>
    <dgm:cxn modelId="{3CEC6287-3F81-48EA-B74B-5791C2B9B450}" type="presParOf" srcId="{828F2E3C-C2E6-4BEC-8E57-8049FFF468DF}" destId="{5B2EE63E-036F-41CA-AC26-1317C1CBA46F}" srcOrd="2" destOrd="0" presId="urn:microsoft.com/office/officeart/2005/8/layout/vList2"/>
    <dgm:cxn modelId="{DE2B46FA-03C2-40D9-9340-D20DFFA1220A}" type="presParOf" srcId="{828F2E3C-C2E6-4BEC-8E57-8049FFF468DF}" destId="{328ABF98-C8FF-4B58-80A7-6BAD295D8589}" srcOrd="3" destOrd="0" presId="urn:microsoft.com/office/officeart/2005/8/layout/vList2"/>
    <dgm:cxn modelId="{095780D3-DAD4-43EE-97C0-3B54235AFE4B}" type="presParOf" srcId="{828F2E3C-C2E6-4BEC-8E57-8049FFF468DF}" destId="{80850ED8-FF4C-440B-8948-0E0F2BB88C6D}" srcOrd="4" destOrd="0" presId="urn:microsoft.com/office/officeart/2005/8/layout/vList2"/>
    <dgm:cxn modelId="{29F28029-23C0-487D-8F4F-783FD4EA8010}" type="presParOf" srcId="{828F2E3C-C2E6-4BEC-8E57-8049FFF468DF}" destId="{74D1C1F2-BB56-441A-B587-2A158ECE7086}" srcOrd="5" destOrd="0" presId="urn:microsoft.com/office/officeart/2005/8/layout/vList2"/>
    <dgm:cxn modelId="{23345A7F-B2AF-4939-90C1-47DA8DA155EB}" type="presParOf" srcId="{828F2E3C-C2E6-4BEC-8E57-8049FFF468DF}" destId="{5C13E322-B9E6-4D86-966C-446BB258D664}" srcOrd="6" destOrd="0" presId="urn:microsoft.com/office/officeart/2005/8/layout/vList2"/>
    <dgm:cxn modelId="{A7E10D59-F00E-402F-95F4-6B871AA4E62A}" type="presParOf" srcId="{828F2E3C-C2E6-4BEC-8E57-8049FFF468DF}" destId="{4054401B-467F-4103-8A20-17400C4CEED6}" srcOrd="7" destOrd="0" presId="urn:microsoft.com/office/officeart/2005/8/layout/vList2"/>
    <dgm:cxn modelId="{6B91615E-D4A7-4E09-98F2-A65BE6BE063B}" type="presParOf" srcId="{828F2E3C-C2E6-4BEC-8E57-8049FFF468DF}" destId="{0818F332-F121-4F4C-857C-564661A53A53}" srcOrd="8" destOrd="0" presId="urn:microsoft.com/office/officeart/2005/8/layout/vList2"/>
    <dgm:cxn modelId="{82035846-87B4-4520-A9FF-9FE6167C2BE7}" type="presParOf" srcId="{828F2E3C-C2E6-4BEC-8E57-8049FFF468DF}" destId="{594CB5FC-9ECC-4E83-9955-BBED9FD23099}" srcOrd="9" destOrd="0" presId="urn:microsoft.com/office/officeart/2005/8/layout/vList2"/>
    <dgm:cxn modelId="{6773159C-90D7-43B0-AC6F-02CC49E3C578}" type="presParOf" srcId="{828F2E3C-C2E6-4BEC-8E57-8049FFF468DF}" destId="{79FEFFEA-6504-4DD0-AA7E-20F49B61A50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EF04E-00DD-4280-BA13-C4A193B65957}">
      <dsp:nvSpPr>
        <dsp:cNvPr id="0" name=""/>
        <dsp:cNvSpPr/>
      </dsp:nvSpPr>
      <dsp:spPr>
        <a:xfrm>
          <a:off x="0" y="69660"/>
          <a:ext cx="6496050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Removing numbers</a:t>
          </a:r>
          <a:endParaRPr lang="en-US" sz="2800" kern="1200"/>
        </a:p>
      </dsp:txBody>
      <dsp:txXfrm>
        <a:off x="32784" y="102444"/>
        <a:ext cx="6430482" cy="606012"/>
      </dsp:txXfrm>
    </dsp:sp>
    <dsp:sp modelId="{5B2EE63E-036F-41CA-AC26-1317C1CBA46F}">
      <dsp:nvSpPr>
        <dsp:cNvPr id="0" name=""/>
        <dsp:cNvSpPr/>
      </dsp:nvSpPr>
      <dsp:spPr>
        <a:xfrm>
          <a:off x="0" y="821880"/>
          <a:ext cx="6496050" cy="671580"/>
        </a:xfrm>
        <a:prstGeom prst="roundRect">
          <a:avLst/>
        </a:prstGeom>
        <a:gradFill rotWithShape="0">
          <a:gsLst>
            <a:gs pos="0">
              <a:schemeClr val="accent2">
                <a:hueOff val="270963"/>
                <a:satOff val="-1326"/>
                <a:lumOff val="745"/>
                <a:alphaOff val="0"/>
                <a:tint val="98000"/>
                <a:lumMod val="114000"/>
              </a:schemeClr>
            </a:gs>
            <a:gs pos="100000">
              <a:schemeClr val="accent2">
                <a:hueOff val="270963"/>
                <a:satOff val="-1326"/>
                <a:lumOff val="74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Single case</a:t>
          </a:r>
          <a:endParaRPr lang="en-US" sz="2800" kern="1200"/>
        </a:p>
      </dsp:txBody>
      <dsp:txXfrm>
        <a:off x="32784" y="854664"/>
        <a:ext cx="6430482" cy="606012"/>
      </dsp:txXfrm>
    </dsp:sp>
    <dsp:sp modelId="{80850ED8-FF4C-440B-8948-0E0F2BB88C6D}">
      <dsp:nvSpPr>
        <dsp:cNvPr id="0" name=""/>
        <dsp:cNvSpPr/>
      </dsp:nvSpPr>
      <dsp:spPr>
        <a:xfrm>
          <a:off x="0" y="1574100"/>
          <a:ext cx="6496050" cy="671580"/>
        </a:xfrm>
        <a:prstGeom prst="roundRect">
          <a:avLst/>
        </a:prstGeom>
        <a:gradFill rotWithShape="0">
          <a:gsLst>
            <a:gs pos="0">
              <a:schemeClr val="accent2">
                <a:hueOff val="541926"/>
                <a:satOff val="-2653"/>
                <a:lumOff val="1490"/>
                <a:alphaOff val="0"/>
                <a:tint val="98000"/>
                <a:lumMod val="114000"/>
              </a:schemeClr>
            </a:gs>
            <a:gs pos="100000">
              <a:schemeClr val="accent2">
                <a:hueOff val="541926"/>
                <a:satOff val="-2653"/>
                <a:lumOff val="149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Stop words</a:t>
          </a:r>
          <a:endParaRPr lang="en-US" sz="2800" kern="1200"/>
        </a:p>
      </dsp:txBody>
      <dsp:txXfrm>
        <a:off x="32784" y="1606884"/>
        <a:ext cx="6430482" cy="606012"/>
      </dsp:txXfrm>
    </dsp:sp>
    <dsp:sp modelId="{5C13E322-B9E6-4D86-966C-446BB258D664}">
      <dsp:nvSpPr>
        <dsp:cNvPr id="0" name=""/>
        <dsp:cNvSpPr/>
      </dsp:nvSpPr>
      <dsp:spPr>
        <a:xfrm>
          <a:off x="0" y="2326320"/>
          <a:ext cx="6496050" cy="671580"/>
        </a:xfrm>
        <a:prstGeom prst="roundRect">
          <a:avLst/>
        </a:prstGeom>
        <a:gradFill rotWithShape="0">
          <a:gsLst>
            <a:gs pos="0">
              <a:schemeClr val="accent2">
                <a:hueOff val="812888"/>
                <a:satOff val="-3979"/>
                <a:lumOff val="2235"/>
                <a:alphaOff val="0"/>
                <a:tint val="98000"/>
                <a:lumMod val="114000"/>
              </a:schemeClr>
            </a:gs>
            <a:gs pos="100000">
              <a:schemeClr val="accent2">
                <a:hueOff val="812888"/>
                <a:satOff val="-3979"/>
                <a:lumOff val="223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Punctuations</a:t>
          </a:r>
          <a:endParaRPr lang="en-US" sz="2800" kern="1200"/>
        </a:p>
      </dsp:txBody>
      <dsp:txXfrm>
        <a:off x="32784" y="2359104"/>
        <a:ext cx="6430482" cy="606012"/>
      </dsp:txXfrm>
    </dsp:sp>
    <dsp:sp modelId="{0818F332-F121-4F4C-857C-564661A53A53}">
      <dsp:nvSpPr>
        <dsp:cNvPr id="0" name=""/>
        <dsp:cNvSpPr/>
      </dsp:nvSpPr>
      <dsp:spPr>
        <a:xfrm>
          <a:off x="0" y="3078540"/>
          <a:ext cx="6496050" cy="671580"/>
        </a:xfrm>
        <a:prstGeom prst="roundRect">
          <a:avLst/>
        </a:prstGeom>
        <a:gradFill rotWithShape="0">
          <a:gsLst>
            <a:gs pos="0">
              <a:schemeClr val="accent2">
                <a:hueOff val="1083851"/>
                <a:satOff val="-5306"/>
                <a:lumOff val="2980"/>
                <a:alphaOff val="0"/>
                <a:tint val="98000"/>
                <a:lumMod val="114000"/>
              </a:schemeClr>
            </a:gs>
            <a:gs pos="100000">
              <a:schemeClr val="accent2">
                <a:hueOff val="1083851"/>
                <a:satOff val="-5306"/>
                <a:lumOff val="298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Lemmatization </a:t>
          </a:r>
          <a:endParaRPr lang="en-US" sz="2800" kern="1200" dirty="0"/>
        </a:p>
      </dsp:txBody>
      <dsp:txXfrm>
        <a:off x="32784" y="3111324"/>
        <a:ext cx="6430482" cy="606012"/>
      </dsp:txXfrm>
    </dsp:sp>
    <dsp:sp modelId="{79FEFFEA-6504-4DD0-AA7E-20F49B61A505}">
      <dsp:nvSpPr>
        <dsp:cNvPr id="0" name=""/>
        <dsp:cNvSpPr/>
      </dsp:nvSpPr>
      <dsp:spPr>
        <a:xfrm>
          <a:off x="0" y="3830760"/>
          <a:ext cx="6496050" cy="671580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Stemming </a:t>
          </a:r>
          <a:endParaRPr lang="en-US" sz="2800" kern="1200" dirty="0"/>
        </a:p>
      </dsp:txBody>
      <dsp:txXfrm>
        <a:off x="32784" y="3863544"/>
        <a:ext cx="6430482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F02B-73B6-4011-A019-B3ADDE26E00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5AAB-F234-40FF-A4D5-C5F76891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F02B-73B6-4011-A019-B3ADDE26E00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5AAB-F234-40FF-A4D5-C5F76891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6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F02B-73B6-4011-A019-B3ADDE26E00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5AAB-F234-40FF-A4D5-C5F76891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78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F02B-73B6-4011-A019-B3ADDE26E00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5AAB-F234-40FF-A4D5-C5F768915F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1397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F02B-73B6-4011-A019-B3ADDE26E00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5AAB-F234-40FF-A4D5-C5F76891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07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F02B-73B6-4011-A019-B3ADDE26E00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5AAB-F234-40FF-A4D5-C5F76891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3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F02B-73B6-4011-A019-B3ADDE26E00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5AAB-F234-40FF-A4D5-C5F76891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54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F02B-73B6-4011-A019-B3ADDE26E00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5AAB-F234-40FF-A4D5-C5F76891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62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F02B-73B6-4011-A019-B3ADDE26E00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5AAB-F234-40FF-A4D5-C5F76891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9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F02B-73B6-4011-A019-B3ADDE26E00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5AAB-F234-40FF-A4D5-C5F76891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1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F02B-73B6-4011-A019-B3ADDE26E00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5AAB-F234-40FF-A4D5-C5F76891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7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F02B-73B6-4011-A019-B3ADDE26E00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5AAB-F234-40FF-A4D5-C5F76891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7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F02B-73B6-4011-A019-B3ADDE26E00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5AAB-F234-40FF-A4D5-C5F76891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8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F02B-73B6-4011-A019-B3ADDE26E00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5AAB-F234-40FF-A4D5-C5F76891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1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F02B-73B6-4011-A019-B3ADDE26E00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5AAB-F234-40FF-A4D5-C5F76891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F02B-73B6-4011-A019-B3ADDE26E00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5AAB-F234-40FF-A4D5-C5F76891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8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F02B-73B6-4011-A019-B3ADDE26E00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5AAB-F234-40FF-A4D5-C5F76891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5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0EF02B-73B6-4011-A019-B3ADDE26E00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F5AAB-F234-40FF-A4D5-C5F76891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09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mailto:v39@umbc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25EE2-97A7-47C3-BAB2-14D00C5BC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Text tagging using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7BDBD-51B1-4B06-BB23-38FE5AC4D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137" y="4588329"/>
            <a:ext cx="3571163" cy="162150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Capstone Project – Data 606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Srinivasa Akhil Vutukuri</a:t>
            </a:r>
          </a:p>
        </p:txBody>
      </p:sp>
      <p:sp>
        <p:nvSpPr>
          <p:cNvPr id="193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picture containing mirror&#10;&#10;Description automatically generated">
            <a:extLst>
              <a:ext uri="{FF2B5EF4-FFF2-40B4-BE49-F238E27FC236}">
                <a16:creationId xmlns:a16="http://schemas.microsoft.com/office/drawing/2014/main" id="{911E19C3-966C-4128-9C19-037492F2C8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0" r="13900" b="-1"/>
          <a:stretch/>
        </p:blipFill>
        <p:spPr bwMode="auto"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" name="Rectangle 193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5391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715A-1112-45C5-9672-0363AA29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47799"/>
            <a:ext cx="3105075" cy="1444750"/>
          </a:xfrm>
        </p:spPr>
        <p:txBody>
          <a:bodyPr anchor="b">
            <a:normAutofit/>
          </a:bodyPr>
          <a:lstStyle/>
          <a:p>
            <a:r>
              <a:rPr lang="en-US" sz="3200"/>
              <a:t>Logistic regression</a:t>
            </a:r>
          </a:p>
        </p:txBody>
      </p:sp>
      <p:sp>
        <p:nvSpPr>
          <p:cNvPr id="24" name="Freeform: Shape 18">
            <a:extLst>
              <a:ext uri="{FF2B5EF4-FFF2-40B4-BE49-F238E27FC236}">
                <a16:creationId xmlns:a16="http://schemas.microsoft.com/office/drawing/2014/main" id="{18073EE4-EB60-444A-A7EA-82035FCDE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Freeform 23">
            <a:extLst>
              <a:ext uri="{FF2B5EF4-FFF2-40B4-BE49-F238E27FC236}">
                <a16:creationId xmlns:a16="http://schemas.microsoft.com/office/drawing/2014/main" id="{86AD7ABD-24C8-4B21-A948-ABC2F8C7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3082B3-0202-4A7D-A42B-721E4CE9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59065-E721-4134-B059-4E775AD8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3088493"/>
            <a:ext cx="3104751" cy="2931307"/>
          </a:xfrm>
        </p:spPr>
        <p:txBody>
          <a:bodyPr>
            <a:normAutofit/>
          </a:bodyPr>
          <a:lstStyle/>
          <a:p>
            <a:r>
              <a:rPr lang="en-US" sz="1600"/>
              <a:t>Perfect for categorical data</a:t>
            </a:r>
          </a:p>
          <a:p>
            <a:r>
              <a:rPr lang="en-US" sz="1600"/>
              <a:t>Got an good accuracy</a:t>
            </a:r>
          </a:p>
          <a:p>
            <a:r>
              <a:rPr lang="en-US" sz="1600"/>
              <a:t>Initially though it is over fitting</a:t>
            </a:r>
          </a:p>
          <a:p>
            <a:r>
              <a:rPr lang="en-US" sz="1600"/>
              <a:t>So,  cross validated with shuffle spilt from sklearn to check </a:t>
            </a:r>
          </a:p>
          <a:p>
            <a:r>
              <a:rPr lang="en-US" sz="1600"/>
              <a:t>Got similar accuracy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BF2E69-3A65-4A48-9699-8B34CCD9F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782" y="141828"/>
            <a:ext cx="3148022" cy="1049340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A568BA-13A6-4B68-ADFA-0DF5E18DC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348" y="4554146"/>
            <a:ext cx="4893611" cy="1922539"/>
          </a:xfrm>
          <a:prstGeom prst="rect">
            <a:avLst/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BD5C8F-5DB0-47CB-AD31-346F7A7B2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8880" y="1676400"/>
            <a:ext cx="5263233" cy="25925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4255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AD51-BE64-4BB1-A09D-B12B789D2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47799"/>
            <a:ext cx="3105075" cy="1444750"/>
          </a:xfrm>
        </p:spPr>
        <p:txBody>
          <a:bodyPr anchor="b">
            <a:normAutofit/>
          </a:bodyPr>
          <a:lstStyle/>
          <a:p>
            <a:r>
              <a:rPr lang="en-US" sz="3200"/>
              <a:t>Naïve Bayes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8073EE4-EB60-444A-A7EA-82035FCDE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Freeform 23">
            <a:extLst>
              <a:ext uri="{FF2B5EF4-FFF2-40B4-BE49-F238E27FC236}">
                <a16:creationId xmlns:a16="http://schemas.microsoft.com/office/drawing/2014/main" id="{86AD7ABD-24C8-4B21-A948-ABC2F8C7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3082B3-0202-4A7D-A42B-721E4CE9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24ED6-A09E-49B2-B579-BAD368F15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3088493"/>
            <a:ext cx="3104751" cy="2931307"/>
          </a:xfrm>
        </p:spPr>
        <p:txBody>
          <a:bodyPr>
            <a:normAutofit/>
          </a:bodyPr>
          <a:lstStyle/>
          <a:p>
            <a:r>
              <a:rPr lang="en-US" sz="1600"/>
              <a:t>Similar to logistic, got good accuracy</a:t>
            </a:r>
          </a:p>
          <a:p>
            <a:r>
              <a:rPr lang="en-US" sz="1600"/>
              <a:t>I thought would get much higher than logistic</a:t>
            </a:r>
          </a:p>
          <a:p>
            <a:r>
              <a:rPr lang="en-US" sz="1600"/>
              <a:t>Cross validated to check</a:t>
            </a:r>
          </a:p>
          <a:p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32CB40-01CD-4415-B12B-18E3D2FE5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582" y="504418"/>
            <a:ext cx="3148022" cy="943381"/>
          </a:xfrm>
          <a:prstGeom prst="rect">
            <a:avLst/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7AB4A4-276E-4A0F-B534-BD7234C96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452" y="4561472"/>
            <a:ext cx="5650028" cy="1890128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B237B3-F26C-49B2-8C09-81A06612F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280" y="1676400"/>
            <a:ext cx="5110833" cy="253354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5035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B1AB-C33C-42C8-B6F0-FFC0C1478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798176" cy="1400530"/>
          </a:xfrm>
        </p:spPr>
        <p:txBody>
          <a:bodyPr>
            <a:normAutofit/>
          </a:bodyPr>
          <a:lstStyle/>
          <a:p>
            <a:r>
              <a:rPr lang="en-US" dirty="0"/>
              <a:t>Decision Tree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FFEB8BF2-8DE5-49E6-82CB-4F8FE941E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4">
            <a:extLst>
              <a:ext uri="{FF2B5EF4-FFF2-40B4-BE49-F238E27FC236}">
                <a16:creationId xmlns:a16="http://schemas.microsoft.com/office/drawing/2014/main" id="{33AC2B9D-E497-4795-AE47-9B0ECC9BD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43B22-E89F-4D4C-847F-45C0E2509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479" y="3863699"/>
            <a:ext cx="4163991" cy="1158675"/>
          </a:xfrm>
          <a:prstGeom prst="rect">
            <a:avLst/>
          </a:prstGeom>
          <a:effectLst/>
        </p:spPr>
      </p:pic>
      <p:sp>
        <p:nvSpPr>
          <p:cNvPr id="18" name="Rectangle 13">
            <a:extLst>
              <a:ext uri="{FF2B5EF4-FFF2-40B4-BE49-F238E27FC236}">
                <a16:creationId xmlns:a16="http://schemas.microsoft.com/office/drawing/2014/main" id="{703DEB75-78DF-425F-8638-A9E1EAA5E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9FDBD-F16B-44B7-8891-B4A3C9F58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797676" cy="4195481"/>
          </a:xfrm>
        </p:spPr>
        <p:txBody>
          <a:bodyPr>
            <a:normAutofit/>
          </a:bodyPr>
          <a:lstStyle/>
          <a:p>
            <a:r>
              <a:rPr lang="en-US" dirty="0"/>
              <a:t>Didn’t get as expected </a:t>
            </a:r>
          </a:p>
          <a:p>
            <a:r>
              <a:rPr lang="en-US" dirty="0"/>
              <a:t>Used multiclass to boost but Results are not quite good</a:t>
            </a:r>
          </a:p>
          <a:p>
            <a:r>
              <a:rPr lang="en-US" dirty="0"/>
              <a:t>Will try to improve by changing parameters and would like to work on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F8442-46AB-462A-A031-823CDF180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257" y="1591207"/>
            <a:ext cx="4163991" cy="11659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00145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391B-7D96-4E76-AA35-C0F790525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A3D25-CCAE-4FDD-A43F-17E37C5C0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Got some good conclusions from text data</a:t>
            </a:r>
          </a:p>
          <a:p>
            <a:r>
              <a:rPr lang="en-US" dirty="0"/>
              <a:t>Got some of my initial assumptions right regarding top words and articles</a:t>
            </a:r>
          </a:p>
          <a:p>
            <a:r>
              <a:rPr lang="en-US" dirty="0"/>
              <a:t>Retrieving data from article html link efficiently</a:t>
            </a:r>
          </a:p>
          <a:p>
            <a:r>
              <a:rPr lang="en-US" dirty="0"/>
              <a:t>Got some excellent results from unexpected models</a:t>
            </a:r>
          </a:p>
          <a:p>
            <a:r>
              <a:rPr lang="en-US" dirty="0"/>
              <a:t>Need to work on other models like svm, random forest and need to optimize the data for better results</a:t>
            </a:r>
          </a:p>
          <a:p>
            <a:r>
              <a:rPr lang="en-US" dirty="0"/>
              <a:t>Would like to retrieve the articles and find the similarities between similar articles which I am thinking of using time parameter for the base comparison </a:t>
            </a:r>
          </a:p>
        </p:txBody>
      </p:sp>
    </p:spTree>
    <p:extLst>
      <p:ext uri="{BB962C8B-B14F-4D97-AF65-F5344CB8AC3E}">
        <p14:creationId xmlns:p14="http://schemas.microsoft.com/office/powerpoint/2010/main" val="136690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8C12-B229-468C-A5ED-D3B9DB32B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CCA2F-3E55-49BD-A7B1-92C803A23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/>
              <a:t>Any doubts or feedback</a:t>
            </a:r>
          </a:p>
          <a:p>
            <a:r>
              <a:rPr lang="en-US" sz="1800"/>
              <a:t>Mail me at </a:t>
            </a:r>
            <a:r>
              <a:rPr lang="en-US" sz="1800">
                <a:hlinkClick r:id="rId2"/>
              </a:rPr>
              <a:t>v39@umbc.edu</a:t>
            </a:r>
            <a:endParaRPr lang="en-US" sz="1800"/>
          </a:p>
        </p:txBody>
      </p:sp>
      <p:pic>
        <p:nvPicPr>
          <p:cNvPr id="7" name="Graphic 6" descr="Mail Reply">
            <a:extLst>
              <a:ext uri="{FF2B5EF4-FFF2-40B4-BE49-F238E27FC236}">
                <a16:creationId xmlns:a16="http://schemas.microsoft.com/office/drawing/2014/main" id="{93AA138E-395D-4A29-AF5B-51CE7F4E4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9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499A40-6447-448D-9D8D-0A15A2C15039}"/>
              </a:ext>
            </a:extLst>
          </p:cNvPr>
          <p:cNvSpPr txBox="1"/>
          <p:nvPr/>
        </p:nvSpPr>
        <p:spPr>
          <a:xfrm>
            <a:off x="1154955" y="8498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RECAP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EC1A6A-26EB-45B0-944B-6E98611D5A57}"/>
              </a:ext>
            </a:extLst>
          </p:cNvPr>
          <p:cNvSpPr txBox="1"/>
          <p:nvPr/>
        </p:nvSpPr>
        <p:spPr>
          <a:xfrm>
            <a:off x="1154955" y="1615440"/>
            <a:ext cx="88681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aggregator dataset with 400,000 rows and with 8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dataset is around a span of 6 months from march to august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columns are category , title , web link , Unix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Found patterns and seasonality's in my data in deliverable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Along with the exploratory analysis I also did some cleaning of my text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3E0A73-99AB-4B50-833E-993C7398D8B6}"/>
              </a:ext>
            </a:extLst>
          </p:cNvPr>
          <p:cNvSpPr txBox="1"/>
          <p:nvPr/>
        </p:nvSpPr>
        <p:spPr>
          <a:xfrm>
            <a:off x="1154955" y="4074160"/>
            <a:ext cx="102953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aim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 patterns and seasonality's in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categorize the articles which include business , entertainment, medical and science and technology using their headlines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Retrieving the actual article using article link from the website and finding the similarities if the articles on the similar topic.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3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FB7BC-869E-4804-A7E0-BC0FFA11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Text cleaning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8C98E67-658E-4F99-9353-076B67937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127757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0127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757F-816A-4CE0-986B-0AE4F479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data for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A962A-C694-4031-86C5-6FD39BDB4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Scikit learn expects numeric values where as my data is text</a:t>
            </a:r>
          </a:p>
          <a:p>
            <a:r>
              <a:rPr lang="en-US" dirty="0"/>
              <a:t>Using label encounter on my category to convert text to number based</a:t>
            </a:r>
          </a:p>
          <a:p>
            <a:r>
              <a:rPr lang="en-US" dirty="0"/>
              <a:t>Vectorizing headline column to convert into matrix form and tokens are scikit works with numeric values</a:t>
            </a:r>
          </a:p>
          <a:p>
            <a:r>
              <a:rPr lang="en-US" dirty="0"/>
              <a:t>Since data is multiclass data , regular regression models faces issues</a:t>
            </a:r>
          </a:p>
          <a:p>
            <a:r>
              <a:rPr lang="en-US" dirty="0"/>
              <a:t>Using </a:t>
            </a:r>
            <a:r>
              <a:rPr lang="en-US" dirty="0" err="1"/>
              <a:t>onevsrestclassifer</a:t>
            </a:r>
            <a:r>
              <a:rPr lang="en-US" dirty="0"/>
              <a:t> which helps normal regression model to be compatible with multiclass data</a:t>
            </a:r>
          </a:p>
        </p:txBody>
      </p:sp>
    </p:spTree>
    <p:extLst>
      <p:ext uri="{BB962C8B-B14F-4D97-AF65-F5344CB8AC3E}">
        <p14:creationId xmlns:p14="http://schemas.microsoft.com/office/powerpoint/2010/main" val="416145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EDE0-E1A2-4945-8246-24EDCFBF4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D9681AB-65CF-47E9-9FA3-7B05D6349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D9F055-4590-423F-800E-75E2ED1E5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820" y="1470126"/>
            <a:ext cx="6324100" cy="1283234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9E222D-7B45-4D97-8100-D2424E085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/>
              <a:t>Identified top words in the articles</a:t>
            </a:r>
          </a:p>
          <a:p>
            <a:r>
              <a:rPr lang="en-US" dirty="0"/>
              <a:t>Top words in every field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8D176-B202-4F99-82D3-43BAB6734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820" y="3044621"/>
            <a:ext cx="6242820" cy="28120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6591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C78F-3281-4736-8163-B103E063B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dirty="0"/>
              <a:t>Data retrieval techniques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BAF956B-591A-4461-BB3C-79AA176B0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Freeform 23">
            <a:extLst>
              <a:ext uri="{FF2B5EF4-FFF2-40B4-BE49-F238E27FC236}">
                <a16:creationId xmlns:a16="http://schemas.microsoft.com/office/drawing/2014/main" id="{E8895FAA-0D03-43F6-9594-A8733552E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4D9782-3B2D-4373-8D44-0E57CB06F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492" y="0"/>
            <a:ext cx="6191468" cy="4521200"/>
          </a:xfrm>
          <a:prstGeom prst="rect">
            <a:avLst/>
          </a:prstGeom>
          <a:effectLst/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18FB696-BC5E-43A4-9768-4BB5278B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108367A-DC84-4E56-A44E-E2DDF5EAC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/>
              <a:t>Tried retrieving data using the html article link </a:t>
            </a:r>
          </a:p>
          <a:p>
            <a:r>
              <a:rPr lang="en-US" dirty="0"/>
              <a:t>Huge time taking process</a:t>
            </a:r>
          </a:p>
          <a:p>
            <a:r>
              <a:rPr lang="en-US" dirty="0"/>
              <a:t>Faced some issues as some of the e – articles are not active right now as the support by the website is stopped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CBCA72-3289-402E-968A-DF4D2D127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4695443"/>
            <a:ext cx="5791200" cy="21625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009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9FFDADE-5619-4F2E-82AB-D8C63462F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1" y="643467"/>
            <a:ext cx="9904118" cy="5571066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851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AA28C44E-C05E-4AAD-B015-7E95CEB47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9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541F-DF6D-4760-B155-BBC9267A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77CCB-7283-4BFF-BDEC-1D13C96E4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</a:t>
            </a:r>
          </a:p>
          <a:p>
            <a:r>
              <a:rPr lang="en-US" dirty="0"/>
              <a:t>Naïve Bayes </a:t>
            </a:r>
          </a:p>
          <a:p>
            <a:endParaRPr lang="en-US" dirty="0"/>
          </a:p>
          <a:p>
            <a:r>
              <a:rPr lang="en-US" dirty="0"/>
              <a:t>Would like to work on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930327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443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Text tagging using NLP</vt:lpstr>
      <vt:lpstr>PowerPoint Presentation</vt:lpstr>
      <vt:lpstr>Text cleaning</vt:lpstr>
      <vt:lpstr>Transforming data for model</vt:lpstr>
      <vt:lpstr>Data Exploration</vt:lpstr>
      <vt:lpstr>Data retrieval techniques</vt:lpstr>
      <vt:lpstr>PowerPoint Presentation</vt:lpstr>
      <vt:lpstr>PowerPoint Presentation</vt:lpstr>
      <vt:lpstr>Models</vt:lpstr>
      <vt:lpstr>Logistic regression</vt:lpstr>
      <vt:lpstr>Naïve Bayes</vt:lpstr>
      <vt:lpstr>Decision Tree</vt:lpstr>
      <vt:lpstr>Conclusion and 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tagging using NLP</dc:title>
  <dc:creator>Akhil Vutukuri</dc:creator>
  <cp:lastModifiedBy>Akhil Vutukuri</cp:lastModifiedBy>
  <cp:revision>4</cp:revision>
  <dcterms:created xsi:type="dcterms:W3CDTF">2020-04-06T04:58:15Z</dcterms:created>
  <dcterms:modified xsi:type="dcterms:W3CDTF">2020-04-06T05:41:00Z</dcterms:modified>
</cp:coreProperties>
</file>