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96" r:id="rId5"/>
    <p:sldId id="261" r:id="rId6"/>
    <p:sldId id="265" r:id="rId7"/>
    <p:sldId id="263" r:id="rId8"/>
    <p:sldId id="297" r:id="rId9"/>
    <p:sldId id="307" r:id="rId10"/>
    <p:sldId id="299" r:id="rId11"/>
    <p:sldId id="298" r:id="rId12"/>
    <p:sldId id="262" r:id="rId13"/>
    <p:sldId id="302" r:id="rId14"/>
    <p:sldId id="303" r:id="rId15"/>
    <p:sldId id="306" r:id="rId16"/>
    <p:sldId id="305" r:id="rId17"/>
    <p:sldId id="304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887" autoAdjust="0"/>
  </p:normalViewPr>
  <p:slideViewPr>
    <p:cSldViewPr snapToGrid="0" showGuides="1">
      <p:cViewPr varScale="1">
        <p:scale>
          <a:sx n="72" d="100"/>
          <a:sy n="72" d="100"/>
        </p:scale>
        <p:origin x="37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ksh\OneDrive\Desktop\Excel%20Project\Shiva_kumar_IT%20Tickets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ksh\OneDrive\Desktop\Excel%20Project\Shiva_kumar_IT%20Tickets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ksh\OneDrive\Desktop\Excel%20Project\Shiva_kumar_IT%20Tickets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ksh\OneDrive\Desktop\Excel%20Project\Shiva_kumar_IT%20Tickets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ksh\OneDrive\Desktop\Excel%20Project\Shiva_kumar_IT%20Tickets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[Shiva_kumar_IT Tickets Analysis.xlsx]Tasks!PivotTable10</c:name>
    <c:fmtId val="1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Volume of Tickets VS Year</a:t>
            </a:r>
          </a:p>
        </c:rich>
      </c:tx>
      <c:layout>
        <c:manualLayout>
          <c:xMode val="edge"/>
          <c:yMode val="edge"/>
          <c:x val="5.6226879120424893E-2"/>
          <c:y val="2.75862068965517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 w="25400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14"/>
          <c:spPr>
            <a:solidFill>
              <a:schemeClr val="accent1"/>
            </a:solidFill>
            <a:ln w="9525">
              <a:noFill/>
              <a:round/>
            </a:ln>
            <a:effectLst/>
          </c:spPr>
        </c:marker>
        <c:dLbl>
          <c:idx val="0"/>
          <c:spPr>
            <a:solidFill>
              <a:srgbClr val="4472C4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 w="25400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14"/>
          <c:spPr>
            <a:solidFill>
              <a:schemeClr val="accent1"/>
            </a:solidFill>
            <a:ln w="9525">
              <a:noFill/>
              <a:round/>
            </a:ln>
            <a:effectLst/>
          </c:spPr>
        </c:marker>
        <c:dLbl>
          <c:idx val="0"/>
          <c:spPr>
            <a:solidFill>
              <a:srgbClr val="4472C4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 w="25400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14"/>
          <c:spPr>
            <a:solidFill>
              <a:schemeClr val="accent1"/>
            </a:solidFill>
            <a:ln w="9525">
              <a:noFill/>
              <a:round/>
            </a:ln>
            <a:effectLst/>
          </c:spPr>
        </c:marker>
        <c:dLbl>
          <c:idx val="0"/>
          <c:spPr>
            <a:solidFill>
              <a:srgbClr val="4472C4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ltUpDiag">
            <a:fgClr>
              <a:schemeClr val="accent1"/>
            </a:fgClr>
            <a:bgClr>
              <a:schemeClr val="lt1"/>
            </a:bgClr>
          </a:pattFill>
          <a:ln w="25400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14"/>
          <c:spPr>
            <a:solidFill>
              <a:schemeClr val="accent1"/>
            </a:solidFill>
            <a:ln w="9525">
              <a:noFill/>
              <a:round/>
            </a:ln>
            <a:effectLst/>
          </c:spPr>
        </c:marker>
        <c:dLbl>
          <c:idx val="0"/>
          <c:spPr>
            <a:solidFill>
              <a:srgbClr val="4472C4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ltUpDiag">
            <a:fgClr>
              <a:schemeClr val="accent1"/>
            </a:fgClr>
            <a:bgClr>
              <a:schemeClr val="lt1"/>
            </a:bgClr>
          </a:pattFill>
          <a:ln w="25400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14"/>
          <c:spPr>
            <a:solidFill>
              <a:schemeClr val="accent1"/>
            </a:solidFill>
            <a:ln w="9525">
              <a:noFill/>
              <a:round/>
            </a:ln>
            <a:effectLst/>
          </c:spPr>
        </c:marker>
        <c:dLbl>
          <c:idx val="0"/>
          <c:spPr>
            <a:solidFill>
              <a:srgbClr val="4472C4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309830583136646"/>
          <c:y val="0.16885424631354753"/>
          <c:w val="0.75548013523351787"/>
          <c:h val="0.72899311907191688"/>
        </c:manualLayout>
      </c:layout>
      <c:lineChart>
        <c:grouping val="standard"/>
        <c:varyColors val="0"/>
        <c:ser>
          <c:idx val="0"/>
          <c:order val="0"/>
          <c:tx>
            <c:strRef>
              <c:f>Tasks!$B$105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Tasks!$A$106:$A$111</c:f>
              <c:strCach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strCache>
            </c:strRef>
          </c:cat>
          <c:val>
            <c:numRef>
              <c:f>Tasks!$B$106:$B$111</c:f>
              <c:numCache>
                <c:formatCode>General</c:formatCode>
                <c:ptCount val="5"/>
                <c:pt idx="0">
                  <c:v>13051</c:v>
                </c:pt>
                <c:pt idx="1">
                  <c:v>14915</c:v>
                </c:pt>
                <c:pt idx="2">
                  <c:v>18954</c:v>
                </c:pt>
                <c:pt idx="3">
                  <c:v>21490</c:v>
                </c:pt>
                <c:pt idx="4">
                  <c:v>29088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E5-4D53-A8BB-B798504CFA6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88470751"/>
        <c:axId val="688457311"/>
      </c:lineChart>
      <c:catAx>
        <c:axId val="688470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457311"/>
        <c:crosses val="autoZero"/>
        <c:auto val="1"/>
        <c:lblAlgn val="ctr"/>
        <c:lblOffset val="100"/>
        <c:noMultiLvlLbl val="0"/>
      </c:catAx>
      <c:valAx>
        <c:axId val="688457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470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[Shiva_kumar_IT Tickets Analysis.xlsx]Tasks!PivotTable6</c:name>
    <c:fmtId val="6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Severity vs AVG. Resolution Time(Days)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bg1">
              <a:lumMod val="65000"/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softEdge rad="63500"/>
            </a:effectLst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bg1">
              <a:lumMod val="65000"/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softEdge rad="63500"/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bg1">
              <a:lumMod val="65000"/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softEdge rad="63500"/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4301721598040146"/>
          <c:y val="0.20455469785183988"/>
          <c:w val="0.75250027258828955"/>
          <c:h val="0.56753573661395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Tasks!$B$139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Tasks!$A$140:$A$145</c:f>
              <c:strCache>
                <c:ptCount val="5"/>
                <c:pt idx="0">
                  <c:v>0 - Unclasified</c:v>
                </c:pt>
                <c:pt idx="1">
                  <c:v>1 - Minor</c:v>
                </c:pt>
                <c:pt idx="2">
                  <c:v>2 - Normal</c:v>
                </c:pt>
                <c:pt idx="3">
                  <c:v>3 - Mayor</c:v>
                </c:pt>
                <c:pt idx="4">
                  <c:v>4 - Urgent</c:v>
                </c:pt>
              </c:strCache>
            </c:strRef>
          </c:cat>
          <c:val>
            <c:numRef>
              <c:f>Tasks!$B$140:$B$145</c:f>
              <c:numCache>
                <c:formatCode>General</c:formatCode>
                <c:ptCount val="5"/>
                <c:pt idx="0">
                  <c:v>2.8764044943820224</c:v>
                </c:pt>
                <c:pt idx="1">
                  <c:v>3.4353410097431354</c:v>
                </c:pt>
                <c:pt idx="2">
                  <c:v>4.6636099079588522</c:v>
                </c:pt>
                <c:pt idx="3">
                  <c:v>3.9079818031430933</c:v>
                </c:pt>
                <c:pt idx="4">
                  <c:v>2.0014367816091956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4D1-85FB-EE8BE0152F8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246703840"/>
        <c:axId val="1244275632"/>
      </c:barChart>
      <c:catAx>
        <c:axId val="1246703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Severity</a:t>
                </a:r>
              </a:p>
            </c:rich>
          </c:tx>
          <c:layout>
            <c:manualLayout>
              <c:xMode val="edge"/>
              <c:yMode val="edge"/>
              <c:x val="0.46756025361150483"/>
              <c:y val="0.852551248205350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4275632"/>
        <c:crosses val="autoZero"/>
        <c:auto val="1"/>
        <c:lblAlgn val="ctr"/>
        <c:lblOffset val="100"/>
        <c:noMultiLvlLbl val="0"/>
      </c:catAx>
      <c:valAx>
        <c:axId val="124427563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 Resolution Time(Days)</a:t>
                </a:r>
              </a:p>
            </c:rich>
          </c:tx>
          <c:layout>
            <c:manualLayout>
              <c:xMode val="edge"/>
              <c:yMode val="edge"/>
              <c:x val="2.0893989060896609E-2"/>
              <c:y val="0.234713451344217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246703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[Shiva_kumar_IT Tickets Analysis.xlsx]Tasks!PivotTable8</c:name>
    <c:fmtId val="8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Ticket Category vs Avg. Resoultion Time(Days)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bg1">
              <a:lumMod val="65000"/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>
            <a:outerShdw blurRad="50800" dist="50800" dir="5400000" algn="ctr" rotWithShape="0">
              <a:srgbClr val="000000">
                <a:alpha val="9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bg1">
              <a:lumMod val="65000"/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>
            <a:outerShdw blurRad="50800" dist="50800" dir="5400000" algn="ctr" rotWithShape="0">
              <a:srgbClr val="000000">
                <a:alpha val="9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bg1">
              <a:lumMod val="65000"/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>
            <a:outerShdw blurRad="50800" dist="50800" dir="5400000" algn="ctr" rotWithShape="0">
              <a:srgbClr val="000000">
                <a:alpha val="9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Tasks!$B$251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0.2952932022581522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4AF-4777-83BA-D4C6C16AAB3E}"/>
                </c:ext>
              </c:extLst>
            </c:dLbl>
            <c:dLbl>
              <c:idx val="1"/>
              <c:layout>
                <c:manualLayout>
                  <c:x val="8.8133460985745701E-3"/>
                  <c:y val="-0.1540660185694706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4AF-4777-83BA-D4C6C16AAB3E}"/>
                </c:ext>
              </c:extLst>
            </c:dLbl>
            <c:dLbl>
              <c:idx val="2"/>
              <c:layout>
                <c:manualLayout>
                  <c:x val="-5.2880076591448064E-3"/>
                  <c:y val="-0.2396582511080655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4AF-4777-83BA-D4C6C16AAB3E}"/>
                </c:ext>
              </c:extLst>
            </c:dLbl>
            <c:dLbl>
              <c:idx val="3"/>
              <c:layout>
                <c:manualLayout>
                  <c:x val="-1.0576015318289484E-2"/>
                  <c:y val="-0.2524970859888547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4AF-4777-83BA-D4C6C16AAB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Tasks!$A$252:$A$256</c:f>
              <c:strCache>
                <c:ptCount val="4"/>
                <c:pt idx="0">
                  <c:v>Hardware</c:v>
                </c:pt>
                <c:pt idx="1">
                  <c:v>Login Access</c:v>
                </c:pt>
                <c:pt idx="2">
                  <c:v>Software</c:v>
                </c:pt>
                <c:pt idx="3">
                  <c:v>System</c:v>
                </c:pt>
              </c:strCache>
            </c:strRef>
          </c:cat>
          <c:val>
            <c:numRef>
              <c:f>Tasks!$B$252:$B$256</c:f>
              <c:numCache>
                <c:formatCode>General</c:formatCode>
                <c:ptCount val="4"/>
                <c:pt idx="0">
                  <c:v>7.6253981300729476</c:v>
                </c:pt>
                <c:pt idx="1">
                  <c:v>0.31380810468262937</c:v>
                </c:pt>
                <c:pt idx="2">
                  <c:v>5.2387327542156363</c:v>
                </c:pt>
                <c:pt idx="3">
                  <c:v>6.6156094559253376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1E-44AA-9FC4-E68FA890353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212183231"/>
        <c:axId val="1212182751"/>
      </c:barChart>
      <c:catAx>
        <c:axId val="12121832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Ticket Category's</a:t>
                </a:r>
              </a:p>
            </c:rich>
          </c:tx>
          <c:layout>
            <c:manualLayout>
              <c:xMode val="edge"/>
              <c:yMode val="edge"/>
              <c:x val="0.40063916884178197"/>
              <c:y val="0.896233234115985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2182751"/>
        <c:crosses val="autoZero"/>
        <c:auto val="1"/>
        <c:lblAlgn val="ctr"/>
        <c:lblOffset val="100"/>
        <c:noMultiLvlLbl val="0"/>
      </c:catAx>
      <c:valAx>
        <c:axId val="1212182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Avg Resolution Time(Days)</a:t>
                </a:r>
              </a:p>
            </c:rich>
          </c:tx>
          <c:layout>
            <c:manualLayout>
              <c:xMode val="edge"/>
              <c:yMode val="edge"/>
              <c:x val="1.9198313830884235E-2"/>
              <c:y val="0.193886701662292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2183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[Shiva_kumar_IT Tickets Analysis.xlsx]Tasks!PivotTable14</c:name>
    <c:fmtId val="5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 satisfaction Rate vs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marker>
          <c:symbol val="circle"/>
          <c:size val="17"/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marker>
          <c:symbol val="circle"/>
          <c:size val="17"/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</c:marker>
      </c:pivotFmt>
      <c:pivotFmt>
        <c:idx val="4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marker>
          <c:symbol val="circle"/>
          <c:size val="17"/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marker>
          <c:symbol val="circle"/>
          <c:size val="17"/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0008650556910005E-2"/>
          <c:y val="0.17626604163863324"/>
          <c:w val="0.81757481296454781"/>
          <c:h val="0.70337379514364973"/>
        </c:manualLayout>
      </c:layout>
      <c:lineChart>
        <c:grouping val="standard"/>
        <c:varyColors val="0"/>
        <c:ser>
          <c:idx val="0"/>
          <c:order val="0"/>
          <c:tx>
            <c:strRef>
              <c:f>Tasks!$B$349</c:f>
              <c:strCache>
                <c:ptCount val="1"/>
                <c:pt idx="0">
                  <c:v>Total</c:v>
                </c:pt>
              </c:strCache>
            </c:strRef>
          </c:tx>
          <c:spPr>
            <a:ln w="3175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Tasks!$A$350:$A$355</c:f>
              <c:strCach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strCache>
            </c:strRef>
          </c:cat>
          <c:val>
            <c:numRef>
              <c:f>Tasks!$B$350:$B$355</c:f>
              <c:numCache>
                <c:formatCode>General</c:formatCode>
                <c:ptCount val="5"/>
                <c:pt idx="0">
                  <c:v>3.9796950425254769</c:v>
                </c:pt>
                <c:pt idx="1">
                  <c:v>4.068119342943346</c:v>
                </c:pt>
                <c:pt idx="2">
                  <c:v>4.0918539622243326</c:v>
                </c:pt>
                <c:pt idx="3">
                  <c:v>4.1223825034899955</c:v>
                </c:pt>
                <c:pt idx="4">
                  <c:v>4.1612692519251926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1B-4458-AFAD-BCF3CADFED8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9009568"/>
        <c:axId val="348993728"/>
      </c:lineChart>
      <c:catAx>
        <c:axId val="349009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993728"/>
        <c:crosses val="autoZero"/>
        <c:auto val="1"/>
        <c:lblAlgn val="ctr"/>
        <c:lblOffset val="100"/>
        <c:noMultiLvlLbl val="0"/>
      </c:catAx>
      <c:valAx>
        <c:axId val="34899372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009568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[Shiva_kumar_IT Tickets Analysis.xlsx]Tasks!PivotTable22</c:name>
    <c:fmtId val="3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Age vs</a:t>
            </a:r>
            <a:r>
              <a:rPr lang="en-IN" baseline="0"/>
              <a:t> Count of Tickets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740332458442694"/>
          <c:y val="0.25870151647710704"/>
          <c:w val="0.70062423447069111"/>
          <c:h val="0.54796733741615633"/>
        </c:manualLayout>
      </c:layout>
      <c:lineChart>
        <c:grouping val="standard"/>
        <c:varyColors val="0"/>
        <c:ser>
          <c:idx val="0"/>
          <c:order val="0"/>
          <c:tx>
            <c:strRef>
              <c:f>Tasks!$B$527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Tasks!$A$528:$A$550</c:f>
              <c:strCache>
                <c:ptCount val="22"/>
                <c:pt idx="0">
                  <c:v>28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34</c:v>
                </c:pt>
                <c:pt idx="5">
                  <c:v>35</c:v>
                </c:pt>
                <c:pt idx="6">
                  <c:v>36</c:v>
                </c:pt>
                <c:pt idx="7">
                  <c:v>37</c:v>
                </c:pt>
                <c:pt idx="8">
                  <c:v>38</c:v>
                </c:pt>
                <c:pt idx="9">
                  <c:v>39</c:v>
                </c:pt>
                <c:pt idx="10">
                  <c:v>40</c:v>
                </c:pt>
                <c:pt idx="11">
                  <c:v>41</c:v>
                </c:pt>
                <c:pt idx="12">
                  <c:v>42</c:v>
                </c:pt>
                <c:pt idx="13">
                  <c:v>43</c:v>
                </c:pt>
                <c:pt idx="14">
                  <c:v>44</c:v>
                </c:pt>
                <c:pt idx="15">
                  <c:v>45</c:v>
                </c:pt>
                <c:pt idx="16">
                  <c:v>46</c:v>
                </c:pt>
                <c:pt idx="17">
                  <c:v>48</c:v>
                </c:pt>
                <c:pt idx="18">
                  <c:v>49</c:v>
                </c:pt>
                <c:pt idx="19">
                  <c:v>50</c:v>
                </c:pt>
                <c:pt idx="20">
                  <c:v>51</c:v>
                </c:pt>
                <c:pt idx="21">
                  <c:v>52</c:v>
                </c:pt>
              </c:strCache>
            </c:strRef>
          </c:cat>
          <c:val>
            <c:numRef>
              <c:f>Tasks!$B$528:$B$550</c:f>
              <c:numCache>
                <c:formatCode>General</c:formatCode>
                <c:ptCount val="22"/>
                <c:pt idx="0">
                  <c:v>11587</c:v>
                </c:pt>
                <c:pt idx="1">
                  <c:v>3954</c:v>
                </c:pt>
                <c:pt idx="2">
                  <c:v>7942</c:v>
                </c:pt>
                <c:pt idx="3">
                  <c:v>3835</c:v>
                </c:pt>
                <c:pt idx="4">
                  <c:v>1984</c:v>
                </c:pt>
                <c:pt idx="5">
                  <c:v>1969</c:v>
                </c:pt>
                <c:pt idx="6">
                  <c:v>3855</c:v>
                </c:pt>
                <c:pt idx="7">
                  <c:v>3911</c:v>
                </c:pt>
                <c:pt idx="8">
                  <c:v>1915</c:v>
                </c:pt>
                <c:pt idx="9">
                  <c:v>3888</c:v>
                </c:pt>
                <c:pt idx="10">
                  <c:v>3817</c:v>
                </c:pt>
                <c:pt idx="11">
                  <c:v>2026</c:v>
                </c:pt>
                <c:pt idx="12">
                  <c:v>11643</c:v>
                </c:pt>
                <c:pt idx="13">
                  <c:v>1949</c:v>
                </c:pt>
                <c:pt idx="14">
                  <c:v>11637</c:v>
                </c:pt>
                <c:pt idx="15">
                  <c:v>3995</c:v>
                </c:pt>
                <c:pt idx="16">
                  <c:v>1988</c:v>
                </c:pt>
                <c:pt idx="17">
                  <c:v>1897</c:v>
                </c:pt>
                <c:pt idx="18">
                  <c:v>3891</c:v>
                </c:pt>
                <c:pt idx="19">
                  <c:v>1920</c:v>
                </c:pt>
                <c:pt idx="20">
                  <c:v>2000</c:v>
                </c:pt>
                <c:pt idx="21">
                  <c:v>5895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A2-4CC7-AA73-DF212F620B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5070448"/>
        <c:axId val="405075728"/>
      </c:lineChart>
      <c:catAx>
        <c:axId val="405070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075728"/>
        <c:crosses val="autoZero"/>
        <c:auto val="1"/>
        <c:lblAlgn val="ctr"/>
        <c:lblOffset val="100"/>
        <c:noMultiLvlLbl val="0"/>
      </c:catAx>
      <c:valAx>
        <c:axId val="40507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070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12/9/2024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9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5.sv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D93970-B13A-F96D-A4B1-3A1EE74841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1220237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10954512" cy="3246120"/>
          </a:xfrm>
        </p:spPr>
        <p:txBody>
          <a:bodyPr anchor="b">
            <a:noAutofit/>
          </a:bodyPr>
          <a:lstStyle>
            <a:lvl1pPr algn="ctr">
              <a:defRPr sz="6600" b="1" i="0" cap="none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758183"/>
            <a:ext cx="10954512" cy="1307592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98299DF-E702-8750-30F5-798D7C9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FAE94C-C299-8167-1BD9-4FC98C04C63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07008" y="2523744"/>
            <a:ext cx="9720072" cy="325526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1B32A35F-9C9A-7C7D-DE93-B55FFF07D66E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8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A51A8B-A15C-2A94-1E48-F9615101DF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91" t="11245" r="3785" b="1531"/>
          <a:stretch/>
        </p:blipFill>
        <p:spPr>
          <a:xfrm>
            <a:off x="0" y="2917"/>
            <a:ext cx="12197192" cy="6855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1600200"/>
            <a:ext cx="10991088" cy="3657600"/>
          </a:xfrm>
        </p:spPr>
        <p:txBody>
          <a:bodyPr anchor="ctr">
            <a:noAutofit/>
          </a:bodyPr>
          <a:lstStyle>
            <a:lvl1pPr algn="ctr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9492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4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5697808D-10E0-D8A5-5D07-E176EBB8F2BB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0234D012-F86E-04CE-78C8-2C5A661302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004" r="-148"/>
          <a:stretch/>
        </p:blipFill>
        <p:spPr>
          <a:xfrm rot="5400000">
            <a:off x="6378170" y="40082"/>
            <a:ext cx="1579705" cy="1600089"/>
          </a:xfrm>
          <a:prstGeom prst="rect">
            <a:avLst/>
          </a:prstGeom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0BC42061-F838-920E-632E-10EDE7E553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239" r="25335" b="-1"/>
          <a:stretch/>
        </p:blipFill>
        <p:spPr>
          <a:xfrm rot="16200000">
            <a:off x="6298833" y="-161472"/>
            <a:ext cx="752715" cy="107565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8BEE67F-530E-E41D-FD19-2615180DC3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5931"/>
          <a:stretch/>
        </p:blipFill>
        <p:spPr>
          <a:xfrm>
            <a:off x="10439102" y="4145165"/>
            <a:ext cx="1780703" cy="216431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2CFCA46-5F5A-867F-B19C-4F9ED5BA15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46794"/>
          <a:stretch/>
        </p:blipFill>
        <p:spPr>
          <a:xfrm rot="10800000">
            <a:off x="-27806" y="2452933"/>
            <a:ext cx="1370742" cy="263241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1E8F80C-ACB2-552E-4433-1A8A2708F1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" b="-9728"/>
          <a:stretch/>
        </p:blipFill>
        <p:spPr>
          <a:xfrm rot="18286209">
            <a:off x="887827" y="4958926"/>
            <a:ext cx="910220" cy="1020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DCC4A1-0DB3-3480-3A1A-78FC85FE7E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93608" y="2441447"/>
            <a:ext cx="3063240" cy="3575303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50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ACFCA6-7ECE-9BFB-9389-6DB74C8628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1" r="21"/>
          <a:stretch/>
        </p:blipFill>
        <p:spPr>
          <a:xfrm>
            <a:off x="-5192" y="-1"/>
            <a:ext cx="1219719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56450"/>
            <a:ext cx="9912096" cy="2743200"/>
          </a:xfrm>
        </p:spPr>
        <p:txBody>
          <a:bodyPr anchor="b">
            <a:noAutofit/>
          </a:bodyPr>
          <a:lstStyle>
            <a:lvl1pPr algn="l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304" y="3110546"/>
            <a:ext cx="4114800" cy="27432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083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850392"/>
            <a:ext cx="3913632" cy="4800600"/>
          </a:xfrm>
        </p:spPr>
        <p:txBody>
          <a:bodyPr/>
          <a:lstStyle>
            <a:lvl1pPr>
              <a:defRPr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1965960"/>
            <a:ext cx="4050792" cy="2953512"/>
          </a:xfrm>
        </p:spPr>
        <p:txBody>
          <a:bodyPr anchor="ctr" anchorCtr="0"/>
          <a:lstStyle>
            <a:lvl1pPr>
              <a:defRPr cap="all" baseline="0">
                <a:solidFill>
                  <a:schemeClr val="accent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06EB944-76A9-6F98-104E-59CD34F5CF9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898C8E3F-6992-0D8A-CCA1-3DD2C147AA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4756"/>
          <a:stretch/>
        </p:blipFill>
        <p:spPr>
          <a:xfrm>
            <a:off x="8853067" y="1"/>
            <a:ext cx="1875091" cy="1605320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4417AC45-4CB7-72E8-3723-B1A3D81FB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13775" y="5533690"/>
            <a:ext cx="493392" cy="49552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E5941EF-B160-313A-DA99-73C86EDC4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6794"/>
          <a:stretch/>
        </p:blipFill>
        <p:spPr>
          <a:xfrm>
            <a:off x="10316909" y="2723673"/>
            <a:ext cx="1875091" cy="360098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EC16221-5852-F1A3-24D1-8EF5E9071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1791"/>
          <a:stretch/>
        </p:blipFill>
        <p:spPr>
          <a:xfrm>
            <a:off x="3497179" y="6324654"/>
            <a:ext cx="910220" cy="54136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D8B34C3-E35E-0B4E-1F8E-59C449A3C8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1904"/>
          <a:stretch/>
        </p:blipFill>
        <p:spPr>
          <a:xfrm>
            <a:off x="1601212" y="0"/>
            <a:ext cx="1032928" cy="7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1FEFCE-5DDA-D353-F1BF-36752F5F07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2917"/>
            <a:ext cx="12197191" cy="685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824" y="1325880"/>
            <a:ext cx="10460736" cy="2286000"/>
          </a:xfrm>
        </p:spPr>
        <p:txBody>
          <a:bodyPr anchor="b">
            <a:noAutofit/>
          </a:bodyPr>
          <a:lstStyle>
            <a:lvl1pPr algn="ctr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824" y="3749040"/>
            <a:ext cx="10460736" cy="2286000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72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2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B6718ABD-4EA5-E3C5-0225-F6671DCA53AD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721A955-CA2D-A65D-6E60-DAAAA4ACFA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050"/>
          <a:stretch/>
        </p:blipFill>
        <p:spPr>
          <a:xfrm>
            <a:off x="0" y="2887579"/>
            <a:ext cx="2432421" cy="360466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B70155A-604C-AD00-BE69-4505C75CE0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5874" b="-1"/>
          <a:stretch/>
        </p:blipFill>
        <p:spPr>
          <a:xfrm rot="5400000">
            <a:off x="11281284" y="2493882"/>
            <a:ext cx="1032928" cy="88789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74D1084-EF5E-D016-13E0-1840BDFFD0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-880"/>
          <a:stretch/>
        </p:blipFill>
        <p:spPr>
          <a:xfrm>
            <a:off x="9897978" y="5987153"/>
            <a:ext cx="490012" cy="505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313432"/>
            <a:ext cx="6327648" cy="3218688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3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1B9A11-4222-BB4A-66D3-D37C79AC57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21" b="21"/>
          <a:stretch/>
        </p:blipFill>
        <p:spPr>
          <a:xfrm>
            <a:off x="-2595" y="1459"/>
            <a:ext cx="12197191" cy="685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27432"/>
            <a:ext cx="7004304" cy="3566160"/>
          </a:xfrm>
        </p:spPr>
        <p:txBody>
          <a:bodyPr anchor="b">
            <a:noAutofit/>
          </a:bodyPr>
          <a:lstStyle>
            <a:lvl1pPr algn="ctr">
              <a:defRPr sz="60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3767328"/>
            <a:ext cx="7004303" cy="1161288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62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72C86F9-080E-93F7-C7B1-F5BEAD84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5064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432304"/>
            <a:ext cx="3108960" cy="3412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6592" y="1920240"/>
            <a:ext cx="6620256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F98F94-8801-13BE-8EB4-01921AC196C8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7BF5718-9534-FD92-79D7-ECC66603E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2387"/>
          <a:stretch/>
        </p:blipFill>
        <p:spPr>
          <a:xfrm rot="5400000">
            <a:off x="1778676" y="5204330"/>
            <a:ext cx="907513" cy="24653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FF40650-9AD0-96F8-F702-185D1729AF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558" y="5429608"/>
            <a:ext cx="406214" cy="41506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3AC8518-2F0B-6FC0-0C0E-6CE9D00EAC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4860" b="-1"/>
          <a:stretch/>
        </p:blipFill>
        <p:spPr>
          <a:xfrm>
            <a:off x="10214191" y="365126"/>
            <a:ext cx="1032928" cy="11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6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3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B4AF60-AC65-3E7A-4A5D-EBF1A7030D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63" b="3063"/>
          <a:stretch/>
        </p:blipFill>
        <p:spPr>
          <a:xfrm>
            <a:off x="1" y="2917"/>
            <a:ext cx="12197189" cy="6855082"/>
          </a:xfrm>
          <a:prstGeom prst="rect">
            <a:avLst/>
          </a:prstGeom>
        </p:spPr>
      </p:pic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95671103-2960-81E2-9A76-0E7FDE6B3E55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276856"/>
            <a:ext cx="6327648" cy="3090672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6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86060D16-E6F6-EA0E-E58E-526234AB656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0958AA-6F1A-C4A2-FB66-1A6F7F8834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095" b="-1"/>
          <a:stretch/>
        </p:blipFill>
        <p:spPr>
          <a:xfrm>
            <a:off x="569419" y="4426479"/>
            <a:ext cx="1472805" cy="15966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DEADFA2-398E-9388-8295-063D31FB38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095" b="-1"/>
          <a:stretch/>
        </p:blipFill>
        <p:spPr>
          <a:xfrm rot="3765410" flipV="1">
            <a:off x="1448505" y="4094575"/>
            <a:ext cx="862484" cy="934988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D09A7588-8EFD-A0C5-4235-45B7D657EC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5453"/>
          <a:stretch/>
        </p:blipFill>
        <p:spPr>
          <a:xfrm>
            <a:off x="9469547" y="5719093"/>
            <a:ext cx="1756858" cy="11389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F04D7D6-513C-D18A-AF21-D10F0E5D3B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" r="-750"/>
          <a:stretch/>
        </p:blipFill>
        <p:spPr>
          <a:xfrm>
            <a:off x="8844546" y="50582"/>
            <a:ext cx="1307037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DCC4A1-0DB3-3480-3A1A-78FC85FE7E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671816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2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1B32A35F-9C9A-7C7D-DE93-B55FFF07D66E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8299DF-E702-8750-30F5-798D7C9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0CE72F6-1D9D-E61E-F1EE-2861FDF76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2" y="2459736"/>
            <a:ext cx="2843784" cy="309067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FAE94C-C299-8167-1BD9-4FC98C04C63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33672" y="2523744"/>
            <a:ext cx="6693408" cy="327355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4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3001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63001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5912" y="6563001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accent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accent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10954512" cy="3246120"/>
          </a:xfrm>
        </p:spPr>
        <p:txBody>
          <a:bodyPr anchor="b"/>
          <a:lstStyle/>
          <a:p>
            <a:r>
              <a:rPr lang="en-US"/>
              <a:t>I.T Support Ticket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758183"/>
            <a:ext cx="10954512" cy="130759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Presented by S. Shiva Kumar Yadav </a:t>
            </a:r>
          </a:p>
          <a:p>
            <a:r>
              <a:rPr lang="en-US"/>
              <a:t>Date: 25/11/2024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3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B6DD0-020F-2DA1-9CE2-1F791D25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20E6033-5068-A5E0-0708-CA6BB3C41F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421593"/>
              </p:ext>
            </p:extLst>
          </p:nvPr>
        </p:nvGraphicFramePr>
        <p:xfrm>
          <a:off x="1730101" y="531121"/>
          <a:ext cx="8221436" cy="3195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6CBBAB-27D1-F4E5-859E-399325106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0101" y="4177931"/>
            <a:ext cx="9239692" cy="19338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Average Satisfaction Rate is increasing year by year, which is a very good thing.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There is still more room to increase the Satisfaction Rate.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731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8E8C6-1126-62E3-454B-322B7C601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8545" y="4338082"/>
            <a:ext cx="10237027" cy="173310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As you can see in the above graph Age vs Count of Tickets. For some ages, 42,44 and 28 are doing more tickets than the other ages.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There is no proper distribution of Tickets among the agents.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 proper distribution of Tickets is needed to increase Customer Satisfaction and Decrease the Resolution Time.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D7276-2E9E-0A10-4CD1-97F2A6AF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48CD4CF-00E4-995A-EAB8-4D924CEB4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863372"/>
              </p:ext>
            </p:extLst>
          </p:nvPr>
        </p:nvGraphicFramePr>
        <p:xfrm>
          <a:off x="2371060" y="954288"/>
          <a:ext cx="6930424" cy="2891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4232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670C5-A50A-33E7-57DA-7DB9C0B8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FF125B-C788-391E-724D-D6258662C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426427"/>
              </p:ext>
            </p:extLst>
          </p:nvPr>
        </p:nvGraphicFramePr>
        <p:xfrm>
          <a:off x="744279" y="528462"/>
          <a:ext cx="4391247" cy="5457663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276161">
                  <a:extLst>
                    <a:ext uri="{9D8B030D-6E8A-4147-A177-3AD203B41FA5}">
                      <a16:colId xmlns:a16="http://schemas.microsoft.com/office/drawing/2014/main" val="4004008787"/>
                    </a:ext>
                  </a:extLst>
                </a:gridCol>
                <a:gridCol w="2115086">
                  <a:extLst>
                    <a:ext uri="{9D8B030D-6E8A-4147-A177-3AD203B41FA5}">
                      <a16:colId xmlns:a16="http://schemas.microsoft.com/office/drawing/2014/main" val="3193216475"/>
                    </a:ext>
                  </a:extLst>
                </a:gridCol>
              </a:tblGrid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Row Labels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Training Required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3330426248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A. Trejo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Yes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239371748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Alberto Casillas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3880726259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Alberto Gastelum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3913052751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Aldo Carrillo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Yes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2403442706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Alfonso Barraza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Yes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3171384626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Alfredo Barreras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3521727264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Armando Sierra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3895853577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Aurelio Tanori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942892016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Barbara Grijalva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2628051877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Barraza Alberto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944322651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Darwin E.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427903355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Diana Rojo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1307466880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Eduardo Luna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3543178841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Elena Velez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Yes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2415174305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Enrique Montiel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17993181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Estuardo Ocaño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Yes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2724139842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EstuardoTorres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Yes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2545422922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Eva Cardenas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209072806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Flores Sierra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Yes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3460444290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Galindo Guadalupe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2789908698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Griselda Galindo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1986257361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Guadalupe Hernandez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386123231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Guadalupe Torrico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1038333859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Guadalupe Villanueva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Yes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1311941071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Isela Leyva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4036391110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Javier D.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1919585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Jesus Contreras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211081546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Jesus Pacheco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Yes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2111163403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JesusGrajeda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1868186209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Leon Lourdes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2909528379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Lopez Moran.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Yes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1261838943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Lorena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Yes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1767666733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Luis Arguello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3369449841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Luis Torres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1569030964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Marisol Piedrahita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4075555310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Mata Lucero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2311944398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Melinda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2031853292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Miller Gaviria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Yes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3087293660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Nurio Zepeda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Yes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3422659805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Orci Carlos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4124276857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Parra Luna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Yes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3372863547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Ramon Macias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2758040763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Reyna Santacruz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3639682290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Rosa Olguin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2622057033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Sandra Lujan 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Yes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987084519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Segura Garcia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1687090706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Silvia Morales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3157523499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Velasquez Jose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3209739305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Willyberto Gonzales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>
                          <a:effectLst/>
                        </a:rPr>
                        <a:t>NO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2792749459"/>
                  </a:ext>
                </a:extLst>
              </a:tr>
              <a:tr h="107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</a:rPr>
                        <a:t>Yomaira Agudelo</a:t>
                      </a:r>
                      <a:endParaRPr lang="en-IN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500" dirty="0">
                          <a:effectLst/>
                        </a:rPr>
                        <a:t>NO</a:t>
                      </a:r>
                      <a:endParaRPr lang="en-IN" sz="5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3170" marR="33170" marT="0" marB="0" anchor="b"/>
                </a:tc>
                <a:extLst>
                  <a:ext uri="{0D108BD9-81ED-4DB2-BD59-A6C34878D82A}">
                    <a16:rowId xmlns:a16="http://schemas.microsoft.com/office/drawing/2014/main" val="2251530257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763A29-BABF-F58C-74B1-90279F3B1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54247" y="1648046"/>
            <a:ext cx="4593265" cy="419669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For some of the agents, training is required to perform better and produce quality outputs.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Marked them as yes based on the above-average resolution time and below-average customer satisfaction.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373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4014-3AA9-8817-A6D5-D0398EB5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506456" cy="1101533"/>
          </a:xfrm>
        </p:spPr>
        <p:txBody>
          <a:bodyPr/>
          <a:lstStyle/>
          <a:p>
            <a:r>
              <a:rPr lang="en-IN" dirty="0"/>
              <a:t>Dashboard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659F3-64E6-4DC7-98BC-F7DD87D0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0400F4-C3FA-2AF0-C2CF-263A82E3A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22" y="1467293"/>
            <a:ext cx="10445151" cy="483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64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EFEA2-0519-206A-ACCD-21784BC4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C0908-8936-63DF-F509-6D6E76CA9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432304"/>
            <a:ext cx="10506456" cy="34123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Count of Tickets increasing year by year. So we need to Hire more Agents for the upcoming years.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For some of the Agents Training is required, we can invest in training if there is any to get better output results and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Satisfaction and Resolution Time are inversely proportional to each other. Lower the Resolution Time better the Satisfaction.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For Normal Severity Ticket Category Request should be concentrated, As it has a Higher resolution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For Ticket Category Hardware and system also have a Higher Resolution Time. We should Invest in this category to reduce the Resolution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AE30E-D31E-F2B4-E37B-52CF03A1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0D7AA-8A21-B977-56ED-94406F299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b">
            <a:no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D59DA81-C8B3-D856-E34E-3F0629425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344" y="3285461"/>
            <a:ext cx="6556248" cy="2238676"/>
          </a:xfrm>
        </p:spPr>
        <p:txBody>
          <a:bodyPr/>
          <a:lstStyle/>
          <a:p>
            <a:r>
              <a:rPr lang="en-IN" dirty="0"/>
              <a:t>S. Shiva Kumar Yadav</a:t>
            </a:r>
          </a:p>
          <a:p>
            <a:r>
              <a:rPr lang="en-IN" dirty="0"/>
              <a:t>Date: 09-02-2024</a:t>
            </a:r>
          </a:p>
        </p:txBody>
      </p:sp>
    </p:spTree>
    <p:extLst>
      <p:ext uri="{BB962C8B-B14F-4D97-AF65-F5344CB8AC3E}">
        <p14:creationId xmlns:p14="http://schemas.microsoft.com/office/powerpoint/2010/main" val="375161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I.T Support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313432"/>
            <a:ext cx="6327648" cy="3218688"/>
          </a:xfrm>
          <a:noFill/>
        </p:spPr>
        <p:txBody>
          <a:bodyPr>
            <a:noAutofit/>
          </a:bodyPr>
          <a:lstStyle/>
          <a:p>
            <a:r>
              <a:rPr lang="en-US" dirty="0"/>
              <a:t>The IT Support role is a critical function in any organization, responsible for ensuring the smooth operation of technology systems, resolving technical issues, and assisting users with hardware, software, and network-related problems.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7B9109-9E17-1A7A-3A9A-0F1C07BF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  <a:noFill/>
        </p:spPr>
        <p:txBody>
          <a:bodyPr>
            <a:noAutofit/>
          </a:bodyPr>
          <a:lstStyle/>
          <a:p>
            <a:r>
              <a:rPr lang="en-IN" dirty="0"/>
              <a:t>Key Responsibilities of I.T Agents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445" y="2490241"/>
            <a:ext cx="6062134" cy="2835293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Technical Troubleshooting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System Maintenance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User Assistance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Monitoring and Reporting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Escalation Management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3736AF-0027-E734-82A8-010D7129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506456" cy="826177"/>
          </a:xfrm>
          <a:noFill/>
        </p:spPr>
        <p:txBody>
          <a:bodyPr>
            <a:noAutofit/>
          </a:bodyPr>
          <a:lstStyle/>
          <a:p>
            <a:r>
              <a:rPr lang="en-US" dirty="0"/>
              <a:t>Analytical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435394"/>
            <a:ext cx="5659120" cy="4409279"/>
          </a:xfr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cleaning: Utilized functions like TRIM, CLEAN, and Remove Duplicates to ensure data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Enrichment: Enhanced the dataset with additional variables using VLOOKUP to cross-reference external data sources.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Descriptive Analysis: Used Pivot Tables for summarizing key metrics and identifying Tickets patterns across the Categories.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Trend Analysis: Conducted Time series analysis using TREND and FORECAST functions to predict the ticket volumes for the upcoming years.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Visualization: Created dynamic charts and dashboards for data representation, enabling interactive data exploration.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39E6080-E7F0-678F-65B9-B64B99BD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Data Cleaning Images - Free Download on Freepik">
            <a:extLst>
              <a:ext uri="{FF2B5EF4-FFF2-40B4-BE49-F238E27FC236}">
                <a16:creationId xmlns:a16="http://schemas.microsoft.com/office/drawing/2014/main" id="{7837E4CC-88F0-78C2-B903-726E476DF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172" y="1320562"/>
            <a:ext cx="2543619" cy="2543619"/>
          </a:xfrm>
          <a:prstGeom prst="rect">
            <a:avLst/>
          </a:prstGeom>
          <a:noFill/>
        </p:spPr>
      </p:pic>
      <p:pic>
        <p:nvPicPr>
          <p:cNvPr id="1028" name="Picture 4" descr="VLOOKUP in Excel – Formula and Example Function">
            <a:extLst>
              <a:ext uri="{FF2B5EF4-FFF2-40B4-BE49-F238E27FC236}">
                <a16:creationId xmlns:a16="http://schemas.microsoft.com/office/drawing/2014/main" id="{038F8532-30A3-FF72-100E-D231A8EF1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995" y="3864181"/>
            <a:ext cx="2543619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mium Vector | Trend Analysis icon 3d illustration from business plan  collection Creative Trend Analysis 3d icon for web design templates  infographics and more">
            <a:extLst>
              <a:ext uri="{FF2B5EF4-FFF2-40B4-BE49-F238E27FC236}">
                <a16:creationId xmlns:a16="http://schemas.microsoft.com/office/drawing/2014/main" id="{B922D040-974A-FE75-F472-0D9D6401B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2" t="13981" r="18083" b="13221"/>
          <a:stretch/>
        </p:blipFill>
        <p:spPr bwMode="auto">
          <a:xfrm>
            <a:off x="9728791" y="2223706"/>
            <a:ext cx="1958149" cy="24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BE06C-B74B-C1AA-9928-79EABAC75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5333" y="4810124"/>
            <a:ext cx="10171515" cy="1023747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As you can see the graph of Year vs Volume of Tickets, The Volume of Tickets are increasing Year by Year.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Considering this for the Upcoming years, we need to hire more agents for handling the Tickets.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17959-21D9-AE2D-0B56-F4A1143F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B03E277-2E4C-459A-BFBF-590B1FBF5E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555976"/>
              </p:ext>
            </p:extLst>
          </p:nvPr>
        </p:nvGraphicFramePr>
        <p:xfrm>
          <a:off x="2339163" y="716319"/>
          <a:ext cx="6347243" cy="3556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025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1A251-0C30-163E-4537-E0270F71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C20C21-3184-4BBF-DAD3-58416E25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  <a:noFill/>
        </p:spPr>
        <p:txBody>
          <a:bodyPr>
            <a:noAutofit/>
          </a:bodyPr>
          <a:lstStyle/>
          <a:p>
            <a:r>
              <a:rPr lang="en-US" dirty="0"/>
              <a:t>Coefficient of Severity VS Resolution Time (Days)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89B4C6-F072-088E-30AB-4F643118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377" y="2345755"/>
            <a:ext cx="10015870" cy="3575304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Checked the Relation between the Severity of Tickets and Resolution time(Days).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Coefficient Value is Negative i.e</a:t>
            </a:r>
            <a:r>
              <a:rPr lang="en-US" dirty="0">
                <a:solidFill>
                  <a:schemeClr val="accent3">
                    <a:lumMod val="25000"/>
                  </a:schemeClr>
                </a:solidFill>
              </a:rPr>
              <a:t>.,(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IN" sz="1800" b="0" i="0" u="none" strike="noStrike" dirty="0">
                <a:effectLst/>
                <a:latin typeface="Arial" panose="020B0604020202020204" pitchFamily="34" charset="0"/>
              </a:rPr>
              <a:t>0.040536349</a:t>
            </a:r>
            <a:r>
              <a:rPr lang="en-IN" dirty="0"/>
              <a:t> )</a:t>
            </a:r>
            <a:endParaRPr lang="en-IN" dirty="0">
              <a:solidFill>
                <a:schemeClr val="accent3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3">
                    <a:lumMod val="25000"/>
                  </a:schemeClr>
                </a:solidFill>
              </a:rPr>
              <a:t>Whenever the Coefficient value is Negative then both are inversely proportional to each 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3">
                    <a:lumMod val="25000"/>
                  </a:schemeClr>
                </a:solidFill>
              </a:rPr>
              <a:t>Severity of the Tickets is inversely proportional to the Resolution Time(days).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3">
                    <a:lumMod val="25000"/>
                  </a:schemeClr>
                </a:solidFill>
              </a:rPr>
              <a:t>When the Severity of the Tickets increases, then Resolution Time Decreases.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3">
                    <a:lumMod val="25000"/>
                  </a:schemeClr>
                </a:solidFill>
              </a:rPr>
              <a:t>When Resolution Time increases, then the Severity of the Tickets decreases.</a:t>
            </a:r>
            <a:endParaRPr lang="en-US" dirty="0">
              <a:solidFill>
                <a:schemeClr val="accent3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44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6B659-C71C-3653-2E3C-CEE72066B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4125433"/>
            <a:ext cx="9886153" cy="171924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Based on this graph, we can say the tickets tagged as Urgent have Resolution Time(Days) less compared to others.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For the Ticket Category Normal, Resolution Time (Days) is more compared to others.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We need to Target the Normal Ticket Category Request to reduce the Resolution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679E1-7E64-C1A5-A0EC-DEE8946E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5BC78DA-9115-42A5-AFD8-DE0755A0AC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86951"/>
              </p:ext>
            </p:extLst>
          </p:nvPr>
        </p:nvGraphicFramePr>
        <p:xfrm>
          <a:off x="2258675" y="634982"/>
          <a:ext cx="6949120" cy="3121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0187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6CF21-6CE7-852B-4141-649291D5D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4136064"/>
            <a:ext cx="10215762" cy="17086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As you can see in the above Graph, we can observe that the Ticket Category which having Hardware and System, had the Avg. Resolution Time(Days) more compared to other categories.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So, if there is any investment then invest more in these categories(Hardware, System). It eventually reduces the Resolution Time.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B126E-3EAC-79A5-DBA8-E3F9AFCF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09E8EE6-1750-45CF-9317-906AAD70D8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904907"/>
              </p:ext>
            </p:extLst>
          </p:nvPr>
        </p:nvGraphicFramePr>
        <p:xfrm>
          <a:off x="2334021" y="658143"/>
          <a:ext cx="7204982" cy="2967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508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  <a:noFill/>
        </p:spPr>
        <p:txBody>
          <a:bodyPr>
            <a:noAutofit/>
          </a:bodyPr>
          <a:lstStyle/>
          <a:p>
            <a:r>
              <a:rPr lang="en-US" dirty="0"/>
              <a:t>Coefficient of Customer Satisfaction VS Resolution Time(Days)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377" y="2345755"/>
            <a:ext cx="10015870" cy="3575304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Checked the Relation between customer satisfaction and resolution time(Days).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Coefficient Value is Negative i.e</a:t>
            </a:r>
            <a:r>
              <a:rPr lang="en-US" dirty="0">
                <a:solidFill>
                  <a:schemeClr val="accent3">
                    <a:lumMod val="25000"/>
                  </a:schemeClr>
                </a:solidFill>
              </a:rPr>
              <a:t>.,(</a:t>
            </a:r>
            <a:r>
              <a:rPr lang="en-IN" sz="1800" b="0" i="0" u="none" strike="noStrike" dirty="0">
                <a:solidFill>
                  <a:schemeClr val="accent3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-0.003623335</a:t>
            </a:r>
            <a:r>
              <a:rPr lang="en-IN" dirty="0">
                <a:solidFill>
                  <a:schemeClr val="accent3">
                    <a:lumMod val="25000"/>
                  </a:schemeClr>
                </a:solidFill>
              </a:rPr>
              <a:t> 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3">
                    <a:lumMod val="25000"/>
                  </a:schemeClr>
                </a:solidFill>
              </a:rPr>
              <a:t>Whenever the Coefficient is Negative then both are inversely proportional to each 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3">
                    <a:lumMod val="25000"/>
                  </a:schemeClr>
                </a:solidFill>
              </a:rPr>
              <a:t>Customer Satisfaction is inversely proportional to Resolution Time(days).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3">
                    <a:lumMod val="25000"/>
                  </a:schemeClr>
                </a:solidFill>
              </a:rPr>
              <a:t>Customer Satisfaction increases, then Resolution Time Decreases.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3">
                    <a:lumMod val="25000"/>
                  </a:schemeClr>
                </a:solidFill>
              </a:rPr>
              <a:t>Resolution Time increases, then Customer Satisfaction decreases.</a:t>
            </a:r>
            <a:endParaRPr lang="en-US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F61F934-8535-E086-C153-D48E49B9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Blue spheres">
      <a:dk1>
        <a:srgbClr val="000000"/>
      </a:dk1>
      <a:lt1>
        <a:srgbClr val="FFFFFF"/>
      </a:lt1>
      <a:dk2>
        <a:srgbClr val="E3E7ED"/>
      </a:dk2>
      <a:lt2>
        <a:srgbClr val="E8E8E8"/>
      </a:lt2>
      <a:accent1>
        <a:srgbClr val="7673F7"/>
      </a:accent1>
      <a:accent2>
        <a:srgbClr val="B8C2FD"/>
      </a:accent2>
      <a:accent3>
        <a:srgbClr val="DFE3FC"/>
      </a:accent3>
      <a:accent4>
        <a:srgbClr val="55B3FD"/>
      </a:accent4>
      <a:accent5>
        <a:srgbClr val="99F7F7"/>
      </a:accent5>
      <a:accent6>
        <a:srgbClr val="FEE43F"/>
      </a:accent6>
      <a:hlink>
        <a:srgbClr val="467886"/>
      </a:hlink>
      <a:folHlink>
        <a:srgbClr val="96607D"/>
      </a:folHlink>
    </a:clrScheme>
    <a:fontScheme name="Custom 23">
      <a:majorFont>
        <a:latin typeface="Aptos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076243_win32_CP_V3" id="{81AB0711-29F9-49D0-8A73-16AF25FD4C08}" vid="{D5AD44AB-53B9-4654-A4F8-1821A28F27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7F3CB5-3475-4129-AB60-D0C937DE91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434</TotalTime>
  <Words>958</Words>
  <Application>Microsoft Office PowerPoint</Application>
  <PresentationFormat>Widescreen</PresentationFormat>
  <Paragraphs>185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Calibri</vt:lpstr>
      <vt:lpstr>Custom</vt:lpstr>
      <vt:lpstr>I.T Support Ticket Analysis</vt:lpstr>
      <vt:lpstr>I.T Support </vt:lpstr>
      <vt:lpstr>Key Responsibilities of I.T Agents</vt:lpstr>
      <vt:lpstr>Analytical Approach</vt:lpstr>
      <vt:lpstr>PowerPoint Presentation</vt:lpstr>
      <vt:lpstr>Coefficient of Severity VS Resolution Time (Days)</vt:lpstr>
      <vt:lpstr>PowerPoint Presentation</vt:lpstr>
      <vt:lpstr>PowerPoint Presentation</vt:lpstr>
      <vt:lpstr>Coefficient of Customer Satisfaction VS Resolution Time(Days)</vt:lpstr>
      <vt:lpstr>PowerPoint Presentation</vt:lpstr>
      <vt:lpstr>PowerPoint Presentation</vt:lpstr>
      <vt:lpstr>PowerPoint Presentation</vt:lpstr>
      <vt:lpstr>Dashboard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 Kumar Shapuram</dc:creator>
  <cp:lastModifiedBy>Shiva Kumar Shapuram</cp:lastModifiedBy>
  <cp:revision>12</cp:revision>
  <dcterms:created xsi:type="dcterms:W3CDTF">2024-11-25T11:27:31Z</dcterms:created>
  <dcterms:modified xsi:type="dcterms:W3CDTF">2024-12-09T12:00:49Z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