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hiv\Desktop\Vada%20pav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Sheet2!$A$1</c:f>
              <c:strCache>
                <c:ptCount val="1"/>
                <c:pt idx="0">
                  <c:v>MONTH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Sheet2!$B$1:$J$1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4B-4C7B-8D28-FA78A59C3A7A}"/>
            </c:ext>
          </c:extLst>
        </c:ser>
        <c:ser>
          <c:idx val="1"/>
          <c:order val="1"/>
          <c:tx>
            <c:strRef>
              <c:f>Sheet2!$A$2</c:f>
              <c:strCache>
                <c:ptCount val="1"/>
                <c:pt idx="0">
                  <c:v>Jan-2020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val>
            <c:numRef>
              <c:f>Sheet2!$B$2:$J$2</c:f>
              <c:numCache>
                <c:formatCode>General</c:formatCode>
                <c:ptCount val="9"/>
                <c:pt idx="0">
                  <c:v>14000</c:v>
                </c:pt>
                <c:pt idx="1">
                  <c:v>36000</c:v>
                </c:pt>
                <c:pt idx="2">
                  <c:v>20000</c:v>
                </c:pt>
                <c:pt idx="3">
                  <c:v>5000</c:v>
                </c:pt>
                <c:pt idx="4">
                  <c:v>15000</c:v>
                </c:pt>
                <c:pt idx="5">
                  <c:v>90000</c:v>
                </c:pt>
                <c:pt idx="6">
                  <c:v>130000</c:v>
                </c:pt>
                <c:pt idx="7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4B-4C7B-8D28-FA78A59C3A7A}"/>
            </c:ext>
          </c:extLst>
        </c:ser>
        <c:ser>
          <c:idx val="2"/>
          <c:order val="2"/>
          <c:tx>
            <c:strRef>
              <c:f>Sheet2!$A$3</c:f>
              <c:strCache>
                <c:ptCount val="1"/>
                <c:pt idx="0">
                  <c:v>Feb-2020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val>
            <c:numRef>
              <c:f>Sheet2!$B$3:$J$3</c:f>
              <c:numCache>
                <c:formatCode>General</c:formatCode>
                <c:ptCount val="9"/>
                <c:pt idx="0">
                  <c:v>14000</c:v>
                </c:pt>
                <c:pt idx="1">
                  <c:v>15000</c:v>
                </c:pt>
                <c:pt idx="2">
                  <c:v>11000</c:v>
                </c:pt>
                <c:pt idx="3">
                  <c:v>0</c:v>
                </c:pt>
                <c:pt idx="4">
                  <c:v>25000</c:v>
                </c:pt>
                <c:pt idx="5">
                  <c:v>65000</c:v>
                </c:pt>
                <c:pt idx="6">
                  <c:v>100000</c:v>
                </c:pt>
                <c:pt idx="7">
                  <c:v>35000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4B-4C7B-8D28-FA78A59C3A7A}"/>
            </c:ext>
          </c:extLst>
        </c:ser>
        <c:ser>
          <c:idx val="3"/>
          <c:order val="3"/>
          <c:tx>
            <c:strRef>
              <c:f>Sheet2!$A$4</c:f>
              <c:strCache>
                <c:ptCount val="1"/>
                <c:pt idx="0">
                  <c:v>Mar-2020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val>
            <c:numRef>
              <c:f>Sheet2!$B$4:$J$4</c:f>
              <c:numCache>
                <c:formatCode>General</c:formatCode>
                <c:ptCount val="9"/>
                <c:pt idx="0">
                  <c:v>14000</c:v>
                </c:pt>
                <c:pt idx="1">
                  <c:v>11000</c:v>
                </c:pt>
                <c:pt idx="2">
                  <c:v>8000</c:v>
                </c:pt>
                <c:pt idx="3">
                  <c:v>0</c:v>
                </c:pt>
                <c:pt idx="4">
                  <c:v>12000</c:v>
                </c:pt>
                <c:pt idx="5">
                  <c:v>45000</c:v>
                </c:pt>
                <c:pt idx="6">
                  <c:v>70000</c:v>
                </c:pt>
                <c:pt idx="7">
                  <c:v>25000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44B-4C7B-8D28-FA78A59C3A7A}"/>
            </c:ext>
          </c:extLst>
        </c:ser>
        <c:ser>
          <c:idx val="4"/>
          <c:order val="4"/>
          <c:tx>
            <c:strRef>
              <c:f>Sheet2!$A$5</c:f>
              <c:strCache>
                <c:ptCount val="1"/>
                <c:pt idx="0">
                  <c:v>Apr-2020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val>
            <c:numRef>
              <c:f>Sheet2!$B$5:$J$5</c:f>
              <c:numCache>
                <c:formatCode>General</c:formatCode>
                <c:ptCount val="9"/>
                <c:pt idx="0">
                  <c:v>0</c:v>
                </c:pt>
                <c:pt idx="1">
                  <c:v>10000</c:v>
                </c:pt>
                <c:pt idx="2">
                  <c:v>7000</c:v>
                </c:pt>
                <c:pt idx="3">
                  <c:v>0</c:v>
                </c:pt>
                <c:pt idx="4">
                  <c:v>17000</c:v>
                </c:pt>
                <c:pt idx="5">
                  <c:v>34000</c:v>
                </c:pt>
                <c:pt idx="6">
                  <c:v>54000</c:v>
                </c:pt>
                <c:pt idx="7">
                  <c:v>-20000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44B-4C7B-8D28-FA78A59C3A7A}"/>
            </c:ext>
          </c:extLst>
        </c:ser>
        <c:ser>
          <c:idx val="5"/>
          <c:order val="5"/>
          <c:tx>
            <c:strRef>
              <c:f>Sheet2!$A$6</c:f>
              <c:strCache>
                <c:ptCount val="1"/>
                <c:pt idx="0">
                  <c:v>May-2020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val>
            <c:numRef>
              <c:f>Sheet2!$B$6:$J$6</c:f>
              <c:numCache>
                <c:formatCode>General</c:formatCode>
                <c:ptCount val="9"/>
                <c:pt idx="0">
                  <c:v>0</c:v>
                </c:pt>
                <c:pt idx="1">
                  <c:v>8000</c:v>
                </c:pt>
                <c:pt idx="2">
                  <c:v>5000</c:v>
                </c:pt>
                <c:pt idx="3">
                  <c:v>0</c:v>
                </c:pt>
                <c:pt idx="4">
                  <c:v>12000</c:v>
                </c:pt>
                <c:pt idx="5">
                  <c:v>25000</c:v>
                </c:pt>
                <c:pt idx="6">
                  <c:v>55000</c:v>
                </c:pt>
                <c:pt idx="7">
                  <c:v>-30000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44B-4C7B-8D28-FA78A59C3A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2391944"/>
        <c:axId val="872392928"/>
      </c:areaChart>
      <c:catAx>
        <c:axId val="87239194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2392928"/>
        <c:crosses val="autoZero"/>
        <c:auto val="1"/>
        <c:lblAlgn val="ctr"/>
        <c:lblOffset val="100"/>
        <c:noMultiLvlLbl val="0"/>
      </c:catAx>
      <c:valAx>
        <c:axId val="87239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23919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4DF01-5EAD-450E-99D3-4408DBB6E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3508" y="1513594"/>
            <a:ext cx="3710071" cy="252597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EBEBEB"/>
                </a:solidFill>
              </a:rPr>
              <a:t>BUSINESS ANALYSIS</a:t>
            </a:r>
            <a:endParaRPr lang="en-IN" sz="5400" b="1" dirty="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293A6-CC8C-4726-8CA4-AB6BC7E25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4927" y="4906537"/>
            <a:ext cx="3069372" cy="13037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																</a:t>
            </a:r>
            <a:r>
              <a:rPr lang="en-US" b="1" dirty="0"/>
              <a:t>BY</a:t>
            </a:r>
          </a:p>
          <a:p>
            <a:pPr>
              <a:lnSpc>
                <a:spcPct val="90000"/>
              </a:lnSpc>
            </a:pPr>
            <a:r>
              <a:rPr lang="en-US" b="1" dirty="0"/>
              <a:t>			AKHILA V</a:t>
            </a:r>
            <a:endParaRPr lang="en-IN" b="1" dirty="0"/>
          </a:p>
        </p:txBody>
      </p:sp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CCEFB51-0832-48FA-8F48-15BE636D6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92" y="1674433"/>
            <a:ext cx="6275584" cy="35143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28577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724F-A464-4CCD-B250-412CF836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OUTLINE AND PROBLEM STATEMENT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E135F-04A6-4141-91C9-5F8DDD327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Akhil rents a shop called “</a:t>
            </a:r>
            <a:r>
              <a:rPr lang="en-US" b="1" dirty="0"/>
              <a:t>GRAB THE FEAST</a:t>
            </a:r>
            <a:r>
              <a:rPr lang="en-US" dirty="0"/>
              <a:t>” near BTM Layout, Bangalore. His meal list includes Upma, Poha, Biryani, Maggie, Egg, Omlets, Chicken Kabab ,salads, Roti ‘s.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b="1" dirty="0"/>
              <a:t>PROBLEM STATEMENT:</a:t>
            </a:r>
          </a:p>
          <a:p>
            <a:r>
              <a:rPr lang="en-US" dirty="0"/>
              <a:t>After 4-5 months , the shop is running under loss and Akhil is unable to pay the shop rent as well.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68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6DB65-164C-475F-9275-47DDDC78A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COLLECTION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81C3AE1-95F3-44F5-9545-A763F2453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725908"/>
            <a:ext cx="5449889" cy="3406180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4B44-E956-4A5B-8915-8F0548FF7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Data is collected w.r.t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Monthly expenses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Total expenses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Total Sale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Profit/Loss</a:t>
            </a:r>
          </a:p>
          <a:p>
            <a:pPr marL="0" indent="0">
              <a:buNone/>
            </a:pPr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  <a:p>
            <a:endParaRPr lang="en-IN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209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7B99-9D57-4C80-83E9-053C2265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ANALYSIS RESULTS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05EEC2-DBE7-4F2E-973A-CEF6172C6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414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FE0D-01F3-4E21-92D6-FD7B4045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1351"/>
          </a:xfrm>
        </p:spPr>
        <p:txBody>
          <a:bodyPr/>
          <a:lstStyle/>
          <a:p>
            <a:pPr algn="ctr"/>
            <a:r>
              <a:rPr lang="en-US" b="1" dirty="0"/>
              <a:t>REASONS FOR BUSINESS LOSS</a:t>
            </a:r>
            <a:endParaRPr lang="en-IN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3C1CA7-310B-46C8-9D53-98D18DD273A5}"/>
              </a:ext>
            </a:extLst>
          </p:cNvPr>
          <p:cNvCxnSpPr/>
          <p:nvPr/>
        </p:nvCxnSpPr>
        <p:spPr>
          <a:xfrm>
            <a:off x="2085278" y="3958683"/>
            <a:ext cx="70475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F8DFE8-802E-4EA1-B643-1EDD627EBDEC}"/>
              </a:ext>
            </a:extLst>
          </p:cNvPr>
          <p:cNvCxnSpPr/>
          <p:nvPr/>
        </p:nvCxnSpPr>
        <p:spPr>
          <a:xfrm>
            <a:off x="2843561" y="2620537"/>
            <a:ext cx="1483112" cy="13269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98C032-BBB0-4EDB-9835-4F1F00B37F84}"/>
              </a:ext>
            </a:extLst>
          </p:cNvPr>
          <p:cNvCxnSpPr/>
          <p:nvPr/>
        </p:nvCxnSpPr>
        <p:spPr>
          <a:xfrm flipV="1">
            <a:off x="2921620" y="3958683"/>
            <a:ext cx="1405053" cy="14719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6C6A3A-6A6A-40C0-B77F-9F78EB5AC542}"/>
              </a:ext>
            </a:extLst>
          </p:cNvPr>
          <p:cNvCxnSpPr/>
          <p:nvPr/>
        </p:nvCxnSpPr>
        <p:spPr>
          <a:xfrm>
            <a:off x="7473172" y="2395659"/>
            <a:ext cx="1360449" cy="16057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55F6D8-3517-44CF-8C5B-B73589A66F3D}"/>
              </a:ext>
            </a:extLst>
          </p:cNvPr>
          <p:cNvCxnSpPr/>
          <p:nvPr/>
        </p:nvCxnSpPr>
        <p:spPr>
          <a:xfrm flipV="1">
            <a:off x="7742793" y="3969835"/>
            <a:ext cx="1059365" cy="11708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2A32A8-C946-455C-9056-2B0E171FEE28}"/>
              </a:ext>
            </a:extLst>
          </p:cNvPr>
          <p:cNvCxnSpPr/>
          <p:nvPr/>
        </p:nvCxnSpPr>
        <p:spPr>
          <a:xfrm>
            <a:off x="8999034" y="1585178"/>
            <a:ext cx="0" cy="47058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D84DBE3-635D-4276-A427-6FD6D3DC7F2C}"/>
              </a:ext>
            </a:extLst>
          </p:cNvPr>
          <p:cNvSpPr txBox="1"/>
          <p:nvPr/>
        </p:nvSpPr>
        <p:spPr>
          <a:xfrm>
            <a:off x="10076722" y="1585178"/>
            <a:ext cx="140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EFFECTS</a:t>
            </a:r>
            <a:endParaRPr lang="en-IN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B247F8-E075-4315-812A-F05A60A00191}"/>
              </a:ext>
            </a:extLst>
          </p:cNvPr>
          <p:cNvSpPr txBox="1"/>
          <p:nvPr/>
        </p:nvSpPr>
        <p:spPr>
          <a:xfrm>
            <a:off x="1870823" y="1475007"/>
            <a:ext cx="622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CAUSES</a:t>
            </a:r>
            <a:endParaRPr lang="en-I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B05B76-CDCE-41AB-9869-89CB57B37A5B}"/>
              </a:ext>
            </a:extLst>
          </p:cNvPr>
          <p:cNvSpPr txBox="1"/>
          <p:nvPr/>
        </p:nvSpPr>
        <p:spPr>
          <a:xfrm>
            <a:off x="1672683" y="2211000"/>
            <a:ext cx="983882" cy="36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PEOPLE</a:t>
            </a:r>
            <a:endParaRPr lang="en-IN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B4732-93E7-4845-85D0-98AA22B98685}"/>
              </a:ext>
            </a:extLst>
          </p:cNvPr>
          <p:cNvSpPr txBox="1"/>
          <p:nvPr/>
        </p:nvSpPr>
        <p:spPr>
          <a:xfrm>
            <a:off x="301083" y="2977376"/>
            <a:ext cx="274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Manpower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FC8547-0EC3-4ABD-B7B1-40E288CE20A1}"/>
              </a:ext>
            </a:extLst>
          </p:cNvPr>
          <p:cNvSpPr txBox="1"/>
          <p:nvPr/>
        </p:nvSpPr>
        <p:spPr>
          <a:xfrm>
            <a:off x="6230068" y="2117391"/>
            <a:ext cx="119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</a:t>
            </a:r>
            <a:endParaRPr lang="en-IN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79F18-79F0-40EB-BCF4-ABE0B9616153}"/>
              </a:ext>
            </a:extLst>
          </p:cNvPr>
          <p:cNvSpPr txBox="1"/>
          <p:nvPr/>
        </p:nvSpPr>
        <p:spPr>
          <a:xfrm>
            <a:off x="3950143" y="2552216"/>
            <a:ext cx="4114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competitors Knowledge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waiting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easy to locate the shop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DFA3D5-421B-4D10-9E21-AF0EEBAA1BE2}"/>
              </a:ext>
            </a:extLst>
          </p:cNvPr>
          <p:cNvSpPr txBox="1"/>
          <p:nvPr/>
        </p:nvSpPr>
        <p:spPr>
          <a:xfrm>
            <a:off x="1870823" y="5627880"/>
            <a:ext cx="121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METHOD</a:t>
            </a:r>
            <a:endParaRPr lang="en-IN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8823AF-991E-47D7-A545-AAAAE641A048}"/>
              </a:ext>
            </a:extLst>
          </p:cNvPr>
          <p:cNvSpPr txBox="1"/>
          <p:nvPr/>
        </p:nvSpPr>
        <p:spPr>
          <a:xfrm>
            <a:off x="110350" y="4369573"/>
            <a:ext cx="4050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in advertising and publicity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Shop timings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offers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4A9CDB-1B43-45C1-9D53-934E3A493CE4}"/>
              </a:ext>
            </a:extLst>
          </p:cNvPr>
          <p:cNvSpPr txBox="1"/>
          <p:nvPr/>
        </p:nvSpPr>
        <p:spPr>
          <a:xfrm>
            <a:off x="6467707" y="5478603"/>
            <a:ext cx="1795347" cy="36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TECHNOLOGY</a:t>
            </a:r>
            <a:endParaRPr lang="en-IN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8F5F6A-05BC-4871-A950-5B619021BC07}"/>
              </a:ext>
            </a:extLst>
          </p:cNvPr>
          <p:cNvSpPr txBox="1"/>
          <p:nvPr/>
        </p:nvSpPr>
        <p:spPr>
          <a:xfrm>
            <a:off x="4715393" y="4270119"/>
            <a:ext cx="4798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Digital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Home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incorporating customer feedbacks</a:t>
            </a:r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49BE3A7-0E50-40E6-A259-979C9626DBBA}"/>
              </a:ext>
            </a:extLst>
          </p:cNvPr>
          <p:cNvSpPr/>
          <p:nvPr/>
        </p:nvSpPr>
        <p:spPr>
          <a:xfrm>
            <a:off x="9534293" y="3323063"/>
            <a:ext cx="2434680" cy="13158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in BUSINESS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2772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61801-6FCD-48FD-AFB5-B8653147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7"/>
            <a:ext cx="4166510" cy="68657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EBEBEB"/>
                </a:solidFill>
              </a:rPr>
              <a:t>BUSINESS STRATEGY </a:t>
            </a:r>
            <a:endParaRPr lang="en-IN" sz="3200" b="1" dirty="0">
              <a:solidFill>
                <a:srgbClr val="EBEBEB"/>
              </a:solidFill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5B8F82-4EEE-4649-9C2D-5E8E9284D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7BDFD5-6699-4D12-9E66-B613A968B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16652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i="1" dirty="0">
                <a:solidFill>
                  <a:srgbClr val="EBEBEB"/>
                </a:solidFill>
                <a:latin typeface="Lucida Handwriting" panose="03010101010101010101" pitchFamily="66" charset="0"/>
              </a:rPr>
              <a:t>NOTHING WILL WORK UNLESS YOU DO !!</a:t>
            </a:r>
          </a:p>
        </p:txBody>
      </p:sp>
    </p:spTree>
    <p:extLst>
      <p:ext uri="{BB962C8B-B14F-4D97-AF65-F5344CB8AC3E}">
        <p14:creationId xmlns:p14="http://schemas.microsoft.com/office/powerpoint/2010/main" val="123380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E5047B-B7CC-4580-A3D8-B3C0D0A820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8506" y="1141407"/>
            <a:ext cx="7989035" cy="436814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A4095-DCA7-4D63-AA29-172C037DC7D9}"/>
              </a:ext>
            </a:extLst>
          </p:cNvPr>
          <p:cNvSpPr txBox="1"/>
          <p:nvPr/>
        </p:nvSpPr>
        <p:spPr>
          <a:xfrm>
            <a:off x="3932288" y="5728551"/>
            <a:ext cx="4673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ANY QUERIES ??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66449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C6D048-933B-4D7F-95B9-FBD3FF4B6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95" y="1438508"/>
            <a:ext cx="9099395" cy="4014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5CF019-6A50-4B0B-9F87-A2FFC0FA849D}"/>
              </a:ext>
            </a:extLst>
          </p:cNvPr>
          <p:cNvSpPr txBox="1"/>
          <p:nvPr/>
        </p:nvSpPr>
        <p:spPr>
          <a:xfrm>
            <a:off x="4125950" y="5698273"/>
            <a:ext cx="3501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 !!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749516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162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Lucida Handwriting</vt:lpstr>
      <vt:lpstr>Wingdings 3</vt:lpstr>
      <vt:lpstr>Ion</vt:lpstr>
      <vt:lpstr>BUSINESS ANALYSIS</vt:lpstr>
      <vt:lpstr>OUTLINE AND PROBLEM STATEMENT</vt:lpstr>
      <vt:lpstr>DATA COLLECTION</vt:lpstr>
      <vt:lpstr>ANALYSIS RESULTS</vt:lpstr>
      <vt:lpstr>REASONS FOR BUSINESS LOSS</vt:lpstr>
      <vt:lpstr>BUSINESS STRATEGY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ANALYSIS</dc:title>
  <dc:creator>V, Akhila (Nokia - IN/Bangalore)</dc:creator>
  <cp:lastModifiedBy>V, Akhila (Nokia - IN/Bangalore)</cp:lastModifiedBy>
  <cp:revision>3</cp:revision>
  <dcterms:created xsi:type="dcterms:W3CDTF">2020-07-24T19:53:17Z</dcterms:created>
  <dcterms:modified xsi:type="dcterms:W3CDTF">2020-07-25T15:03:46Z</dcterms:modified>
</cp:coreProperties>
</file>