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90" autoAdjust="0"/>
    <p:restoredTop sz="94660"/>
  </p:normalViewPr>
  <p:slideViewPr>
    <p:cSldViewPr snapToGrid="0">
      <p:cViewPr varScale="1">
        <p:scale>
          <a:sx n="86" d="100"/>
          <a:sy n="86" d="100"/>
        </p:scale>
        <p:origin x="7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TASTE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</c:v>
                </c:pt>
                <c:pt idx="1">
                  <c:v>3</c:v>
                </c:pt>
                <c:pt idx="2">
                  <c:v>1</c:v>
                </c:pt>
                <c:pt idx="3">
                  <c:v>2</c:v>
                </c:pt>
                <c:pt idx="4">
                  <c:v>5</c:v>
                </c:pt>
                <c:pt idx="5">
                  <c:v>2</c:v>
                </c:pt>
                <c:pt idx="6">
                  <c:v>1</c:v>
                </c:pt>
                <c:pt idx="7">
                  <c:v>4</c:v>
                </c:pt>
                <c:pt idx="8">
                  <c:v>3</c:v>
                </c:pt>
                <c:pt idx="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1A-4942-B3CE-8A7F8AD76F1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QUALITY</c:v>
                </c:pt>
              </c:strCache>
            </c:strRef>
          </c:tx>
          <c:spPr>
            <a:solidFill>
              <a:schemeClr val="accent2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4</c:v>
                </c:pt>
                <c:pt idx="1">
                  <c:v>2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2</c:v>
                </c:pt>
                <c:pt idx="6">
                  <c:v>2</c:v>
                </c:pt>
                <c:pt idx="7">
                  <c:v>3</c:v>
                </c:pt>
                <c:pt idx="8">
                  <c:v>2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F1A-4942-B3CE-8A7F8AD76F1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HYGIENE</c:v>
                </c:pt>
              </c:strCache>
            </c:strRef>
          </c:tx>
          <c:spPr>
            <a:solidFill>
              <a:schemeClr val="accent3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4</c:v>
                </c:pt>
                <c:pt idx="1">
                  <c:v>3</c:v>
                </c:pt>
                <c:pt idx="2">
                  <c:v>1</c:v>
                </c:pt>
                <c:pt idx="3">
                  <c:v>2</c:v>
                </c:pt>
                <c:pt idx="4">
                  <c:v>4</c:v>
                </c:pt>
                <c:pt idx="5">
                  <c:v>2</c:v>
                </c:pt>
                <c:pt idx="6">
                  <c:v>1</c:v>
                </c:pt>
                <c:pt idx="7">
                  <c:v>3</c:v>
                </c:pt>
                <c:pt idx="8">
                  <c:v>3</c:v>
                </c:pt>
                <c:pt idx="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F1A-4942-B3CE-8A7F8AD76F1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AMBIENCE</c:v>
                </c:pt>
              </c:strCache>
            </c:strRef>
          </c:tx>
          <c:spPr>
            <a:solidFill>
              <a:schemeClr val="accent4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Sheet1!$E$2:$E$11</c:f>
              <c:numCache>
                <c:formatCode>General</c:formatCode>
                <c:ptCount val="10"/>
                <c:pt idx="0">
                  <c:v>5</c:v>
                </c:pt>
                <c:pt idx="1">
                  <c:v>4</c:v>
                </c:pt>
                <c:pt idx="2">
                  <c:v>3</c:v>
                </c:pt>
                <c:pt idx="3">
                  <c:v>3</c:v>
                </c:pt>
                <c:pt idx="4">
                  <c:v>5</c:v>
                </c:pt>
                <c:pt idx="5">
                  <c:v>3</c:v>
                </c:pt>
                <c:pt idx="6">
                  <c:v>2</c:v>
                </c:pt>
                <c:pt idx="7">
                  <c:v>3</c:v>
                </c:pt>
                <c:pt idx="8">
                  <c:v>3</c:v>
                </c:pt>
                <c:pt idx="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F1A-4942-B3CE-8A7F8AD76F1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SERVICE</c:v>
                </c:pt>
              </c:strCache>
            </c:strRef>
          </c:tx>
          <c:spPr>
            <a:solidFill>
              <a:schemeClr val="accent5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Sheet1!$F$2:$F$11</c:f>
              <c:numCache>
                <c:formatCode>General</c:formatCode>
                <c:ptCount val="10"/>
                <c:pt idx="0">
                  <c:v>5</c:v>
                </c:pt>
                <c:pt idx="1">
                  <c:v>3</c:v>
                </c:pt>
                <c:pt idx="2">
                  <c:v>2</c:v>
                </c:pt>
                <c:pt idx="3">
                  <c:v>3</c:v>
                </c:pt>
                <c:pt idx="4">
                  <c:v>5</c:v>
                </c:pt>
                <c:pt idx="5">
                  <c:v>3</c:v>
                </c:pt>
                <c:pt idx="6">
                  <c:v>2</c:v>
                </c:pt>
                <c:pt idx="7">
                  <c:v>3</c:v>
                </c:pt>
                <c:pt idx="8">
                  <c:v>2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F1A-4942-B3CE-8A7F8AD76F1F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PRICE</c:v>
                </c:pt>
              </c:strCache>
            </c:strRef>
          </c:tx>
          <c:spPr>
            <a:solidFill>
              <a:schemeClr val="accent6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Sheet1!$G$2:$G$11</c:f>
              <c:numCache>
                <c:formatCode>General</c:formatCode>
                <c:ptCount val="10"/>
                <c:pt idx="0">
                  <c:v>10</c:v>
                </c:pt>
                <c:pt idx="1">
                  <c:v>12</c:v>
                </c:pt>
                <c:pt idx="2">
                  <c:v>11</c:v>
                </c:pt>
                <c:pt idx="3">
                  <c:v>13</c:v>
                </c:pt>
                <c:pt idx="4">
                  <c:v>10</c:v>
                </c:pt>
                <c:pt idx="5">
                  <c:v>13</c:v>
                </c:pt>
                <c:pt idx="6">
                  <c:v>15</c:v>
                </c:pt>
                <c:pt idx="7">
                  <c:v>14</c:v>
                </c:pt>
                <c:pt idx="8">
                  <c:v>12</c:v>
                </c:pt>
                <c:pt idx="9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F1A-4942-B3CE-8A7F8AD76F1F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HOME DELIVERY</c:v>
                </c:pt>
              </c:strCache>
            </c:strRef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Sheet1!$H$2:$H$11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F1A-4942-B3CE-8A7F8AD76F1F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DIGITAL PAYMENT</c:v>
                </c:pt>
              </c:strCache>
            </c:strRef>
          </c:tx>
          <c:spPr>
            <a:solidFill>
              <a:schemeClr val="accent2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Sheet1!$I$2:$I$11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8F1A-4942-B3CE-8A7F8AD76F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6102112"/>
        <c:axId val="336101128"/>
      </c:barChart>
      <c:catAx>
        <c:axId val="336102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6101128"/>
        <c:crosses val="autoZero"/>
        <c:auto val="1"/>
        <c:lblAlgn val="ctr"/>
        <c:lblOffset val="100"/>
        <c:noMultiLvlLbl val="0"/>
      </c:catAx>
      <c:valAx>
        <c:axId val="336101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6102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D0922-2735-4C7E-AC1F-3F8319F062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VADA PAV BUSINESS ANALYSIS</a:t>
            </a:r>
            <a:endParaRPr lang="en-IN" b="1" dirty="0">
              <a:solidFill>
                <a:srgbClr val="FFC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16DF13-A1F3-47BD-9BC3-20A7AF1ACF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							</a:t>
            </a:r>
          </a:p>
          <a:p>
            <a:r>
              <a:rPr lang="en-US" dirty="0"/>
              <a:t>							</a:t>
            </a:r>
            <a:r>
              <a:rPr lang="en-US" b="1" i="1" dirty="0">
                <a:solidFill>
                  <a:srgbClr val="FFC000"/>
                </a:solidFill>
              </a:rPr>
              <a:t>   BY</a:t>
            </a:r>
          </a:p>
          <a:p>
            <a:r>
              <a:rPr lang="en-US" b="1" i="1" dirty="0">
                <a:solidFill>
                  <a:srgbClr val="FFC000"/>
                </a:solidFill>
              </a:rPr>
              <a:t>							AKHILA V</a:t>
            </a:r>
            <a:endParaRPr lang="en-IN" b="1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02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21320-F514-4303-A052-6E25F246F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OUTLINE AND PROBLEM STATEMENT</a:t>
            </a:r>
            <a:endParaRPr lang="en-IN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D2A70-E68D-4409-8B00-6E3A0936D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Akhil wants to open an Vada pav shop at Shivajinagar , Pune.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3600" b="1" dirty="0">
                <a:solidFill>
                  <a:srgbClr val="FFC000"/>
                </a:solidFill>
              </a:rPr>
              <a:t>PROBLEM STATEMENT</a:t>
            </a:r>
          </a:p>
          <a:p>
            <a:r>
              <a:rPr lang="en-IN" sz="2800" dirty="0"/>
              <a:t>Analyse and create a strategy to develop his business in same area.</a:t>
            </a:r>
          </a:p>
        </p:txBody>
      </p:sp>
    </p:spTree>
    <p:extLst>
      <p:ext uri="{BB962C8B-B14F-4D97-AF65-F5344CB8AC3E}">
        <p14:creationId xmlns:p14="http://schemas.microsoft.com/office/powerpoint/2010/main" val="2387506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00029-31DF-4C62-917C-B006A1F92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FFC000"/>
                </a:solidFill>
              </a:rPr>
              <a:t>DATA COLLECTION</a:t>
            </a:r>
            <a:endParaRPr lang="en-IN" sz="4800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1DEA9-BD78-4846-85DD-3A4D0FF22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is collected w.r.t </a:t>
            </a:r>
          </a:p>
          <a:p>
            <a:pPr lvl="1"/>
            <a:r>
              <a:rPr lang="en-US" dirty="0"/>
              <a:t>Taste , Quality, Hygiene , Ambience – @ Rate 5</a:t>
            </a:r>
          </a:p>
          <a:p>
            <a:pPr lvl="1"/>
            <a:r>
              <a:rPr lang="en-US" dirty="0"/>
              <a:t>Price </a:t>
            </a:r>
          </a:p>
          <a:p>
            <a:pPr lvl="1"/>
            <a:r>
              <a:rPr lang="en-US" dirty="0"/>
              <a:t>Home Delivery</a:t>
            </a:r>
          </a:p>
          <a:p>
            <a:pPr lvl="1"/>
            <a:r>
              <a:rPr lang="en-US" dirty="0"/>
              <a:t>Digital Payment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7919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83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4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95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0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11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Rectangle 112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16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7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28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3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44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A16BA6-21B1-472E-93B1-5CC504907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C000"/>
                </a:solidFill>
              </a:rPr>
              <a:t>ANALYSE the COMPETITORS</a:t>
            </a:r>
            <a:endParaRPr lang="en-IN" sz="3200" b="1" dirty="0">
              <a:solidFill>
                <a:srgbClr val="FFC000"/>
              </a:solidFill>
            </a:endParaRPr>
          </a:p>
        </p:txBody>
      </p:sp>
      <p:graphicFrame>
        <p:nvGraphicFramePr>
          <p:cNvPr id="77" name="Content Placeholder 73">
            <a:extLst>
              <a:ext uri="{FF2B5EF4-FFF2-40B4-BE49-F238E27FC236}">
                <a16:creationId xmlns:a16="http://schemas.microsoft.com/office/drawing/2014/main" id="{C6C91029-1931-4012-834C-36EED38CD6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4009098"/>
              </p:ext>
            </p:extLst>
          </p:nvPr>
        </p:nvGraphicFramePr>
        <p:xfrm>
          <a:off x="4662189" y="1134682"/>
          <a:ext cx="6692748" cy="42550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251328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>
            <a:extLst>
              <a:ext uri="{FF2B5EF4-FFF2-40B4-BE49-F238E27FC236}">
                <a16:creationId xmlns:a16="http://schemas.microsoft.com/office/drawing/2014/main" id="{42A62C1E-C074-4B9F-A126-5A6EB8091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AFAAC72B-1468-4A61-818C-9D6740A34B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DE7BA23F-CC7D-4F24-AA5D-87499F598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01DA9AA6-9ED7-44A9-B89A-11D0F25AE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A01F0F80-5D96-4187-B1CF-7B7431005C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Rectangle 8">
              <a:extLst>
                <a:ext uri="{FF2B5EF4-FFF2-40B4-BE49-F238E27FC236}">
                  <a16:creationId xmlns:a16="http://schemas.microsoft.com/office/drawing/2014/main" id="{91BC74D8-180D-4752-8DB9-505286F1A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2BE69DAC-23FF-40E7-85CE-FBD085B37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382513DE-28E5-4321-8AD8-DFF9A5D88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AB55DF4F-428E-4489-BE27-817642043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1B7FA976-0B14-4F79-8941-DE4DBC021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CEFDC5BE-6BCF-4416-9519-1BD9689B7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FDB8EB04-E349-4D57-BBB2-92BFE4450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7D4FB99B-8938-4DEB-A48C-3BE646BA62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6">
              <a:extLst>
                <a:ext uri="{FF2B5EF4-FFF2-40B4-BE49-F238E27FC236}">
                  <a16:creationId xmlns:a16="http://schemas.microsoft.com/office/drawing/2014/main" id="{668F5E6F-41A9-43EC-993A-5521B263D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5A1F62AA-D053-4902-92FF-68F46F1AE6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54B35167-8C7F-4B4F-8237-6D71249C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5E227694-C57C-4F1D-AF07-8D0EC3F68B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5839C01B-00BF-4880-B3D7-88C84DD1A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1">
              <a:extLst>
                <a:ext uri="{FF2B5EF4-FFF2-40B4-BE49-F238E27FC236}">
                  <a16:creationId xmlns:a16="http://schemas.microsoft.com/office/drawing/2014/main" id="{66C6C7C1-7ACD-4545-BA06-5379AA3CCF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28491955-6EBA-4E18-A945-B932BF040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75E5F549-BC29-4753-AFF3-51A22F953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843F9AF2-0061-417E-A0DD-D7C44548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441782E9-AB6A-4CF3-9891-3296C9F46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0011C945-E97D-4B05-AEF3-C4B7E14C1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E027A564-E1CF-4BD2-B2A3-05DFEA1D9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3EDB7B30-4D98-4873-83A0-409BFA72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5213EC14-8315-452D-8459-3D37691A3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9A398B2F-C37F-4EEA-A23D-51B55F600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FA8C1A2E-3302-4D50-BE7D-4A4BDD25E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2">
              <a:extLst>
                <a:ext uri="{FF2B5EF4-FFF2-40B4-BE49-F238E27FC236}">
                  <a16:creationId xmlns:a16="http://schemas.microsoft.com/office/drawing/2014/main" id="{2B777039-FD88-4624-86A1-2466E07CBC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33">
              <a:extLst>
                <a:ext uri="{FF2B5EF4-FFF2-40B4-BE49-F238E27FC236}">
                  <a16:creationId xmlns:a16="http://schemas.microsoft.com/office/drawing/2014/main" id="{F5BBAC42-91EE-4166-AE92-D9B8E93A6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0" name="Freeform 34">
              <a:extLst>
                <a:ext uri="{FF2B5EF4-FFF2-40B4-BE49-F238E27FC236}">
                  <a16:creationId xmlns:a16="http://schemas.microsoft.com/office/drawing/2014/main" id="{C4F2A499-1D75-4098-A69A-46F1BBCDED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5">
              <a:extLst>
                <a:ext uri="{FF2B5EF4-FFF2-40B4-BE49-F238E27FC236}">
                  <a16:creationId xmlns:a16="http://schemas.microsoft.com/office/drawing/2014/main" id="{BEC3B11A-8CD5-49CE-B430-62523671C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36">
              <a:extLst>
                <a:ext uri="{FF2B5EF4-FFF2-40B4-BE49-F238E27FC236}">
                  <a16:creationId xmlns:a16="http://schemas.microsoft.com/office/drawing/2014/main" id="{6DF23043-CE13-4BD7-A5B1-160E54D2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37">
              <a:extLst>
                <a:ext uri="{FF2B5EF4-FFF2-40B4-BE49-F238E27FC236}">
                  <a16:creationId xmlns:a16="http://schemas.microsoft.com/office/drawing/2014/main" id="{855D1673-334D-4ADA-B7A4-3A93ABA0F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38">
              <a:extLst>
                <a:ext uri="{FF2B5EF4-FFF2-40B4-BE49-F238E27FC236}">
                  <a16:creationId xmlns:a16="http://schemas.microsoft.com/office/drawing/2014/main" id="{A0540102-6F39-4192-B853-36A8304CAE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39">
              <a:extLst>
                <a:ext uri="{FF2B5EF4-FFF2-40B4-BE49-F238E27FC236}">
                  <a16:creationId xmlns:a16="http://schemas.microsoft.com/office/drawing/2014/main" id="{FE7B2F63-B5E0-457B-8BDA-296AF0D6D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0">
              <a:extLst>
                <a:ext uri="{FF2B5EF4-FFF2-40B4-BE49-F238E27FC236}">
                  <a16:creationId xmlns:a16="http://schemas.microsoft.com/office/drawing/2014/main" id="{8AE74BF9-DD70-4138-AEA2-9E92FA54C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1">
              <a:extLst>
                <a:ext uri="{FF2B5EF4-FFF2-40B4-BE49-F238E27FC236}">
                  <a16:creationId xmlns:a16="http://schemas.microsoft.com/office/drawing/2014/main" id="{D57F9876-DDD6-4CDB-8CA3-3111229CB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2">
              <a:extLst>
                <a:ext uri="{FF2B5EF4-FFF2-40B4-BE49-F238E27FC236}">
                  <a16:creationId xmlns:a16="http://schemas.microsoft.com/office/drawing/2014/main" id="{D47958BA-B87B-43D9-B93E-988D8F206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3">
              <a:extLst>
                <a:ext uri="{FF2B5EF4-FFF2-40B4-BE49-F238E27FC236}">
                  <a16:creationId xmlns:a16="http://schemas.microsoft.com/office/drawing/2014/main" id="{6803A143-4A93-479A-859F-BC981C5E7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44">
              <a:extLst>
                <a:ext uri="{FF2B5EF4-FFF2-40B4-BE49-F238E27FC236}">
                  <a16:creationId xmlns:a16="http://schemas.microsoft.com/office/drawing/2014/main" id="{5CC5C31E-616F-4351-944F-550BD278E4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Rectangle 45">
              <a:extLst>
                <a:ext uri="{FF2B5EF4-FFF2-40B4-BE49-F238E27FC236}">
                  <a16:creationId xmlns:a16="http://schemas.microsoft.com/office/drawing/2014/main" id="{E8BB0EFF-C194-4679-AEC8-C6FADD255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2" name="Freeform 46">
              <a:extLst>
                <a:ext uri="{FF2B5EF4-FFF2-40B4-BE49-F238E27FC236}">
                  <a16:creationId xmlns:a16="http://schemas.microsoft.com/office/drawing/2014/main" id="{5C5DCB57-D4AE-4565-AC0D-3CADFE7FD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47">
              <a:extLst>
                <a:ext uri="{FF2B5EF4-FFF2-40B4-BE49-F238E27FC236}">
                  <a16:creationId xmlns:a16="http://schemas.microsoft.com/office/drawing/2014/main" id="{93D5FBB1-89CF-4233-BE4A-80A60AA22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48">
              <a:extLst>
                <a:ext uri="{FF2B5EF4-FFF2-40B4-BE49-F238E27FC236}">
                  <a16:creationId xmlns:a16="http://schemas.microsoft.com/office/drawing/2014/main" id="{159AEC9A-0D77-41B5-847A-9DC41199E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49">
              <a:extLst>
                <a:ext uri="{FF2B5EF4-FFF2-40B4-BE49-F238E27FC236}">
                  <a16:creationId xmlns:a16="http://schemas.microsoft.com/office/drawing/2014/main" id="{ED3F4044-CEFD-495A-8475-FC1A31C7CA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0">
              <a:extLst>
                <a:ext uri="{FF2B5EF4-FFF2-40B4-BE49-F238E27FC236}">
                  <a16:creationId xmlns:a16="http://schemas.microsoft.com/office/drawing/2014/main" id="{F757E84F-F23F-433B-AFFC-2458F7958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1">
              <a:extLst>
                <a:ext uri="{FF2B5EF4-FFF2-40B4-BE49-F238E27FC236}">
                  <a16:creationId xmlns:a16="http://schemas.microsoft.com/office/drawing/2014/main" id="{B5299AC1-77AA-4E3B-9906-E74667C2F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2">
              <a:extLst>
                <a:ext uri="{FF2B5EF4-FFF2-40B4-BE49-F238E27FC236}">
                  <a16:creationId xmlns:a16="http://schemas.microsoft.com/office/drawing/2014/main" id="{04ACF07A-AC80-4798-80C1-12A206946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53">
              <a:extLst>
                <a:ext uri="{FF2B5EF4-FFF2-40B4-BE49-F238E27FC236}">
                  <a16:creationId xmlns:a16="http://schemas.microsoft.com/office/drawing/2014/main" id="{26021A8B-6608-47E6-BCA3-604B36A79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54">
              <a:extLst>
                <a:ext uri="{FF2B5EF4-FFF2-40B4-BE49-F238E27FC236}">
                  <a16:creationId xmlns:a16="http://schemas.microsoft.com/office/drawing/2014/main" id="{304A353F-3DAA-4EAF-B03C-894303825D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55">
              <a:extLst>
                <a:ext uri="{FF2B5EF4-FFF2-40B4-BE49-F238E27FC236}">
                  <a16:creationId xmlns:a16="http://schemas.microsoft.com/office/drawing/2014/main" id="{41725314-ECC6-43BA-942E-59B57436D9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56">
              <a:extLst>
                <a:ext uri="{FF2B5EF4-FFF2-40B4-BE49-F238E27FC236}">
                  <a16:creationId xmlns:a16="http://schemas.microsoft.com/office/drawing/2014/main" id="{6D630F64-A97A-4544-9770-C7A59B041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57">
              <a:extLst>
                <a:ext uri="{FF2B5EF4-FFF2-40B4-BE49-F238E27FC236}">
                  <a16:creationId xmlns:a16="http://schemas.microsoft.com/office/drawing/2014/main" id="{409BC0A2-5953-4975-BDAA-05BC3002D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58">
              <a:extLst>
                <a:ext uri="{FF2B5EF4-FFF2-40B4-BE49-F238E27FC236}">
                  <a16:creationId xmlns:a16="http://schemas.microsoft.com/office/drawing/2014/main" id="{BD1C4CCF-2F20-4FC7-B197-1C6478471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48860A3-BBD0-48E9-94C3-CA4038EEB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77" name="Rectangle 76">
              <a:extLst>
                <a:ext uri="{FF2B5EF4-FFF2-40B4-BE49-F238E27FC236}">
                  <a16:creationId xmlns:a16="http://schemas.microsoft.com/office/drawing/2014/main" id="{672D6292-CD80-4A6A-804A-91A1AA373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8" name="Picture 2">
              <a:extLst>
                <a:ext uri="{FF2B5EF4-FFF2-40B4-BE49-F238E27FC236}">
                  <a16:creationId xmlns:a16="http://schemas.microsoft.com/office/drawing/2014/main" id="{2955846D-6FB1-44B1-8A13-FCE0044C12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BFFA38F1-28B8-45C2-AA0C-AD02F3EF2D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209972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81" name="Rectangle 5">
              <a:extLst>
                <a:ext uri="{FF2B5EF4-FFF2-40B4-BE49-F238E27FC236}">
                  <a16:creationId xmlns:a16="http://schemas.microsoft.com/office/drawing/2014/main" id="{05985DF1-3AC9-43A7-B226-4BD518699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2" name="Freeform 6">
              <a:extLst>
                <a:ext uri="{FF2B5EF4-FFF2-40B4-BE49-F238E27FC236}">
                  <a16:creationId xmlns:a16="http://schemas.microsoft.com/office/drawing/2014/main" id="{C8B80C82-D455-4691-AF10-0BCDC844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7">
              <a:extLst>
                <a:ext uri="{FF2B5EF4-FFF2-40B4-BE49-F238E27FC236}">
                  <a16:creationId xmlns:a16="http://schemas.microsoft.com/office/drawing/2014/main" id="{282C08D7-FD40-424B-A547-2217B8264B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Rectangle 8">
              <a:extLst>
                <a:ext uri="{FF2B5EF4-FFF2-40B4-BE49-F238E27FC236}">
                  <a16:creationId xmlns:a16="http://schemas.microsoft.com/office/drawing/2014/main" id="{D5C1C02B-32E0-4E86-9A01-0A1CD06EA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5" name="Freeform 9">
              <a:extLst>
                <a:ext uri="{FF2B5EF4-FFF2-40B4-BE49-F238E27FC236}">
                  <a16:creationId xmlns:a16="http://schemas.microsoft.com/office/drawing/2014/main" id="{515BD8B1-EE3F-446B-B497-021AAD5A2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0">
              <a:extLst>
                <a:ext uri="{FF2B5EF4-FFF2-40B4-BE49-F238E27FC236}">
                  <a16:creationId xmlns:a16="http://schemas.microsoft.com/office/drawing/2014/main" id="{C0E22CF6-0A6C-45BD-9CAA-B881E20CE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1">
              <a:extLst>
                <a:ext uri="{FF2B5EF4-FFF2-40B4-BE49-F238E27FC236}">
                  <a16:creationId xmlns:a16="http://schemas.microsoft.com/office/drawing/2014/main" id="{D0EA0A6B-3528-46D6-876A-BE08514F1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2">
              <a:extLst>
                <a:ext uri="{FF2B5EF4-FFF2-40B4-BE49-F238E27FC236}">
                  <a16:creationId xmlns:a16="http://schemas.microsoft.com/office/drawing/2014/main" id="{56E45563-EEE6-48DF-A0D3-7BF5C7CAC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3">
              <a:extLst>
                <a:ext uri="{FF2B5EF4-FFF2-40B4-BE49-F238E27FC236}">
                  <a16:creationId xmlns:a16="http://schemas.microsoft.com/office/drawing/2014/main" id="{210C6126-CB0E-42E4-B4D4-36DF40E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4">
              <a:extLst>
                <a:ext uri="{FF2B5EF4-FFF2-40B4-BE49-F238E27FC236}">
                  <a16:creationId xmlns:a16="http://schemas.microsoft.com/office/drawing/2014/main" id="{7255A128-5F7C-4156-A6C6-4D76F28C4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5">
              <a:extLst>
                <a:ext uri="{FF2B5EF4-FFF2-40B4-BE49-F238E27FC236}">
                  <a16:creationId xmlns:a16="http://schemas.microsoft.com/office/drawing/2014/main" id="{E4769956-9BEE-4760-AB45-9E83524A90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16">
              <a:extLst>
                <a:ext uri="{FF2B5EF4-FFF2-40B4-BE49-F238E27FC236}">
                  <a16:creationId xmlns:a16="http://schemas.microsoft.com/office/drawing/2014/main" id="{B1A7560D-4229-4E4F-B7D1-26135FD7E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17">
              <a:extLst>
                <a:ext uri="{FF2B5EF4-FFF2-40B4-BE49-F238E27FC236}">
                  <a16:creationId xmlns:a16="http://schemas.microsoft.com/office/drawing/2014/main" id="{F8C87DC5-C93E-4E62-BADA-256EF7288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18">
              <a:extLst>
                <a:ext uri="{FF2B5EF4-FFF2-40B4-BE49-F238E27FC236}">
                  <a16:creationId xmlns:a16="http://schemas.microsoft.com/office/drawing/2014/main" id="{59419640-6623-4C17-B054-0B17C41A5E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19">
              <a:extLst>
                <a:ext uri="{FF2B5EF4-FFF2-40B4-BE49-F238E27FC236}">
                  <a16:creationId xmlns:a16="http://schemas.microsoft.com/office/drawing/2014/main" id="{BDB1A66E-7732-46A4-80A8-17FD6E033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0">
              <a:extLst>
                <a:ext uri="{FF2B5EF4-FFF2-40B4-BE49-F238E27FC236}">
                  <a16:creationId xmlns:a16="http://schemas.microsoft.com/office/drawing/2014/main" id="{9B21A9E6-338B-4356-A2D8-2220F9ECD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1">
              <a:extLst>
                <a:ext uri="{FF2B5EF4-FFF2-40B4-BE49-F238E27FC236}">
                  <a16:creationId xmlns:a16="http://schemas.microsoft.com/office/drawing/2014/main" id="{0F8E39DE-1894-4F13-B8B8-781F77489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2">
              <a:extLst>
                <a:ext uri="{FF2B5EF4-FFF2-40B4-BE49-F238E27FC236}">
                  <a16:creationId xmlns:a16="http://schemas.microsoft.com/office/drawing/2014/main" id="{501102C3-97C1-4A04-A490-2976D857AB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3">
              <a:extLst>
                <a:ext uri="{FF2B5EF4-FFF2-40B4-BE49-F238E27FC236}">
                  <a16:creationId xmlns:a16="http://schemas.microsoft.com/office/drawing/2014/main" id="{E406EAB8-5CC8-4C0F-8B6A-67D9E225F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4">
              <a:extLst>
                <a:ext uri="{FF2B5EF4-FFF2-40B4-BE49-F238E27FC236}">
                  <a16:creationId xmlns:a16="http://schemas.microsoft.com/office/drawing/2014/main" id="{DB6FFDA9-AD8E-437E-ADBF-E697F020C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5">
              <a:extLst>
                <a:ext uri="{FF2B5EF4-FFF2-40B4-BE49-F238E27FC236}">
                  <a16:creationId xmlns:a16="http://schemas.microsoft.com/office/drawing/2014/main" id="{C71A8AD9-9EAD-4DFD-A8D7-C9ABF166D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6">
              <a:extLst>
                <a:ext uri="{FF2B5EF4-FFF2-40B4-BE49-F238E27FC236}">
                  <a16:creationId xmlns:a16="http://schemas.microsoft.com/office/drawing/2014/main" id="{452F8323-C7AC-4184-8ADA-A415681105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27">
              <a:extLst>
                <a:ext uri="{FF2B5EF4-FFF2-40B4-BE49-F238E27FC236}">
                  <a16:creationId xmlns:a16="http://schemas.microsoft.com/office/drawing/2014/main" id="{73B23A97-25DD-49D3-97C1-177BA8571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28">
              <a:extLst>
                <a:ext uri="{FF2B5EF4-FFF2-40B4-BE49-F238E27FC236}">
                  <a16:creationId xmlns:a16="http://schemas.microsoft.com/office/drawing/2014/main" id="{640ECBFB-0E40-4817-8CE0-280AA26959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29">
              <a:extLst>
                <a:ext uri="{FF2B5EF4-FFF2-40B4-BE49-F238E27FC236}">
                  <a16:creationId xmlns:a16="http://schemas.microsoft.com/office/drawing/2014/main" id="{E0A57011-43DB-49C3-BD80-4A6F0917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0">
              <a:extLst>
                <a:ext uri="{FF2B5EF4-FFF2-40B4-BE49-F238E27FC236}">
                  <a16:creationId xmlns:a16="http://schemas.microsoft.com/office/drawing/2014/main" id="{A41C0040-EDF7-45E8-9DE9-2DD3F781B6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1">
              <a:extLst>
                <a:ext uri="{FF2B5EF4-FFF2-40B4-BE49-F238E27FC236}">
                  <a16:creationId xmlns:a16="http://schemas.microsoft.com/office/drawing/2014/main" id="{3F8E8B96-7481-47C1-A0DF-8E0A46CBD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2">
              <a:extLst>
                <a:ext uri="{FF2B5EF4-FFF2-40B4-BE49-F238E27FC236}">
                  <a16:creationId xmlns:a16="http://schemas.microsoft.com/office/drawing/2014/main" id="{D8C0A8B9-8443-4D62-BAC6-0232E002A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Rectangle 33">
              <a:extLst>
                <a:ext uri="{FF2B5EF4-FFF2-40B4-BE49-F238E27FC236}">
                  <a16:creationId xmlns:a16="http://schemas.microsoft.com/office/drawing/2014/main" id="{49350610-6BF9-4EBE-9C76-769BCFF04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0" name="Freeform 34">
              <a:extLst>
                <a:ext uri="{FF2B5EF4-FFF2-40B4-BE49-F238E27FC236}">
                  <a16:creationId xmlns:a16="http://schemas.microsoft.com/office/drawing/2014/main" id="{AE4E03CF-CC9A-40CE-B769-1574B1884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35">
              <a:extLst>
                <a:ext uri="{FF2B5EF4-FFF2-40B4-BE49-F238E27FC236}">
                  <a16:creationId xmlns:a16="http://schemas.microsoft.com/office/drawing/2014/main" id="{B7E1AE9A-5D6C-4BEB-88E2-483DB84FE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36">
              <a:extLst>
                <a:ext uri="{FF2B5EF4-FFF2-40B4-BE49-F238E27FC236}">
                  <a16:creationId xmlns:a16="http://schemas.microsoft.com/office/drawing/2014/main" id="{4753FB46-F861-4C43-ACA7-6F6D10149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37">
              <a:extLst>
                <a:ext uri="{FF2B5EF4-FFF2-40B4-BE49-F238E27FC236}">
                  <a16:creationId xmlns:a16="http://schemas.microsoft.com/office/drawing/2014/main" id="{1254C5D3-9F75-4C48-805E-114F22ED6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38">
              <a:extLst>
                <a:ext uri="{FF2B5EF4-FFF2-40B4-BE49-F238E27FC236}">
                  <a16:creationId xmlns:a16="http://schemas.microsoft.com/office/drawing/2014/main" id="{D9EFFBCE-B0DD-4571-9885-9EF0416DB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39">
              <a:extLst>
                <a:ext uri="{FF2B5EF4-FFF2-40B4-BE49-F238E27FC236}">
                  <a16:creationId xmlns:a16="http://schemas.microsoft.com/office/drawing/2014/main" id="{FED895BF-474E-4B42-B275-AF67902D1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0">
              <a:extLst>
                <a:ext uri="{FF2B5EF4-FFF2-40B4-BE49-F238E27FC236}">
                  <a16:creationId xmlns:a16="http://schemas.microsoft.com/office/drawing/2014/main" id="{59563AC8-3E40-4A69-AD46-E667C283AB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41">
              <a:extLst>
                <a:ext uri="{FF2B5EF4-FFF2-40B4-BE49-F238E27FC236}">
                  <a16:creationId xmlns:a16="http://schemas.microsoft.com/office/drawing/2014/main" id="{B07DEB03-FFA1-46EB-8E9B-113731504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42">
              <a:extLst>
                <a:ext uri="{FF2B5EF4-FFF2-40B4-BE49-F238E27FC236}">
                  <a16:creationId xmlns:a16="http://schemas.microsoft.com/office/drawing/2014/main" id="{35808941-2091-4DCF-A307-09053937A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43">
              <a:extLst>
                <a:ext uri="{FF2B5EF4-FFF2-40B4-BE49-F238E27FC236}">
                  <a16:creationId xmlns:a16="http://schemas.microsoft.com/office/drawing/2014/main" id="{5E41864B-D083-459C-9C31-B2B4AEE935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44">
              <a:extLst>
                <a:ext uri="{FF2B5EF4-FFF2-40B4-BE49-F238E27FC236}">
                  <a16:creationId xmlns:a16="http://schemas.microsoft.com/office/drawing/2014/main" id="{A07CE2E5-DB5D-426A-9395-42F760F7B8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Rectangle 45">
              <a:extLst>
                <a:ext uri="{FF2B5EF4-FFF2-40B4-BE49-F238E27FC236}">
                  <a16:creationId xmlns:a16="http://schemas.microsoft.com/office/drawing/2014/main" id="{CA7FFDD6-1079-4B8D-8DB9-7322C0FBE0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2" name="Freeform 46">
              <a:extLst>
                <a:ext uri="{FF2B5EF4-FFF2-40B4-BE49-F238E27FC236}">
                  <a16:creationId xmlns:a16="http://schemas.microsoft.com/office/drawing/2014/main" id="{56FCC344-D9D6-4DAB-B39E-1C6404CDF4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47">
              <a:extLst>
                <a:ext uri="{FF2B5EF4-FFF2-40B4-BE49-F238E27FC236}">
                  <a16:creationId xmlns:a16="http://schemas.microsoft.com/office/drawing/2014/main" id="{35EF942F-B320-4769-B7C7-423FE1C73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48">
              <a:extLst>
                <a:ext uri="{FF2B5EF4-FFF2-40B4-BE49-F238E27FC236}">
                  <a16:creationId xmlns:a16="http://schemas.microsoft.com/office/drawing/2014/main" id="{DE9765A0-F8CA-47AA-AB39-17E84D1E41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49">
              <a:extLst>
                <a:ext uri="{FF2B5EF4-FFF2-40B4-BE49-F238E27FC236}">
                  <a16:creationId xmlns:a16="http://schemas.microsoft.com/office/drawing/2014/main" id="{B9F9C077-AA38-4881-9364-2A2B7B40E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0">
              <a:extLst>
                <a:ext uri="{FF2B5EF4-FFF2-40B4-BE49-F238E27FC236}">
                  <a16:creationId xmlns:a16="http://schemas.microsoft.com/office/drawing/2014/main" id="{240DA850-539B-4B97-92AD-E702261A3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1">
              <a:extLst>
                <a:ext uri="{FF2B5EF4-FFF2-40B4-BE49-F238E27FC236}">
                  <a16:creationId xmlns:a16="http://schemas.microsoft.com/office/drawing/2014/main" id="{AF6DB2A9-3B9A-4E68-9FF9-FD5F0D8BD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52">
              <a:extLst>
                <a:ext uri="{FF2B5EF4-FFF2-40B4-BE49-F238E27FC236}">
                  <a16:creationId xmlns:a16="http://schemas.microsoft.com/office/drawing/2014/main" id="{853A3996-5A3D-43A3-8F76-2D3837A9F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53">
              <a:extLst>
                <a:ext uri="{FF2B5EF4-FFF2-40B4-BE49-F238E27FC236}">
                  <a16:creationId xmlns:a16="http://schemas.microsoft.com/office/drawing/2014/main" id="{7E55B778-02C0-439C-BB0C-C6ED65A53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54">
              <a:extLst>
                <a:ext uri="{FF2B5EF4-FFF2-40B4-BE49-F238E27FC236}">
                  <a16:creationId xmlns:a16="http://schemas.microsoft.com/office/drawing/2014/main" id="{FFAC6C10-D1D3-4262-AE3C-C46A911D4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55">
              <a:extLst>
                <a:ext uri="{FF2B5EF4-FFF2-40B4-BE49-F238E27FC236}">
                  <a16:creationId xmlns:a16="http://schemas.microsoft.com/office/drawing/2014/main" id="{E29CF0E7-FE26-43FD-AC77-5B94523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56">
              <a:extLst>
                <a:ext uri="{FF2B5EF4-FFF2-40B4-BE49-F238E27FC236}">
                  <a16:creationId xmlns:a16="http://schemas.microsoft.com/office/drawing/2014/main" id="{3D99F353-38A0-4C81-8694-72884785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57">
              <a:extLst>
                <a:ext uri="{FF2B5EF4-FFF2-40B4-BE49-F238E27FC236}">
                  <a16:creationId xmlns:a16="http://schemas.microsoft.com/office/drawing/2014/main" id="{C5C902A5-47BC-4D02-B3E0-AF6F685A9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58">
              <a:extLst>
                <a:ext uri="{FF2B5EF4-FFF2-40B4-BE49-F238E27FC236}">
                  <a16:creationId xmlns:a16="http://schemas.microsoft.com/office/drawing/2014/main" id="{62A66D07-8DE9-48A7-A101-4CAA86C09E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AFCD3A-9775-43FC-9E47-FD91625FB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4967" y="208576"/>
            <a:ext cx="5873700" cy="59946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b="1" dirty="0">
                <a:solidFill>
                  <a:srgbClr val="FFC000"/>
                </a:solidFill>
              </a:rPr>
              <a:t>    BUSINESS STRATEGIES @ VADA POINT</a:t>
            </a:r>
          </a:p>
        </p:txBody>
      </p:sp>
      <p:pic>
        <p:nvPicPr>
          <p:cNvPr id="7" name="Picture 6" descr="A picture containing holding, phone, cellphone&#10;&#10;Description automatically generated">
            <a:extLst>
              <a:ext uri="{FF2B5EF4-FFF2-40B4-BE49-F238E27FC236}">
                <a16:creationId xmlns:a16="http://schemas.microsoft.com/office/drawing/2014/main" id="{D65AF54C-C8A7-44C7-A767-15CC1124EBC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591" r="-2" b="13256"/>
          <a:stretch/>
        </p:blipFill>
        <p:spPr>
          <a:xfrm>
            <a:off x="-5596" y="1"/>
            <a:ext cx="4640280" cy="2286000"/>
          </a:xfrm>
          <a:custGeom>
            <a:avLst/>
            <a:gdLst/>
            <a:ahLst/>
            <a:cxnLst/>
            <a:rect l="l" t="t" r="r" b="b"/>
            <a:pathLst>
              <a:path w="6101597" h="3427413">
                <a:moveTo>
                  <a:pt x="0" y="0"/>
                </a:moveTo>
                <a:lnTo>
                  <a:pt x="6101597" y="0"/>
                </a:lnTo>
                <a:lnTo>
                  <a:pt x="6101597" y="3427413"/>
                </a:lnTo>
                <a:lnTo>
                  <a:pt x="0" y="3427413"/>
                </a:lnTo>
                <a:close/>
              </a:path>
            </a:pathLst>
          </a:custGeom>
        </p:spPr>
      </p:pic>
      <p:pic>
        <p:nvPicPr>
          <p:cNvPr id="9" name="Picture 8" descr="A close up of a plate of food on a table&#10;&#10;Description automatically generated">
            <a:extLst>
              <a:ext uri="{FF2B5EF4-FFF2-40B4-BE49-F238E27FC236}">
                <a16:creationId xmlns:a16="http://schemas.microsoft.com/office/drawing/2014/main" id="{18A30545-100E-40D9-A8FF-E705E3EF6E3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2785" r="3" b="37952"/>
          <a:stretch/>
        </p:blipFill>
        <p:spPr>
          <a:xfrm>
            <a:off x="-5596" y="2285207"/>
            <a:ext cx="4640280" cy="2286000"/>
          </a:xfrm>
          <a:custGeom>
            <a:avLst/>
            <a:gdLst/>
            <a:ahLst/>
            <a:cxnLst/>
            <a:rect l="l" t="t" r="r" b="b"/>
            <a:pathLst>
              <a:path w="6101597" h="3427413">
                <a:moveTo>
                  <a:pt x="0" y="0"/>
                </a:moveTo>
                <a:lnTo>
                  <a:pt x="6101597" y="0"/>
                </a:lnTo>
                <a:lnTo>
                  <a:pt x="6101597" y="3427413"/>
                </a:lnTo>
                <a:lnTo>
                  <a:pt x="0" y="3427413"/>
                </a:lnTo>
                <a:close/>
              </a:path>
            </a:pathLst>
          </a:custGeom>
        </p:spPr>
      </p:pic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5AEECDEC-A05B-4BDB-8571-724606BE3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3338" y="2286000"/>
            <a:ext cx="4640281" cy="0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  <p:pic>
        <p:nvPicPr>
          <p:cNvPr id="13" name="Picture 12" descr="A store front at day&#10;&#10;Description automatically generated">
            <a:extLst>
              <a:ext uri="{FF2B5EF4-FFF2-40B4-BE49-F238E27FC236}">
                <a16:creationId xmlns:a16="http://schemas.microsoft.com/office/drawing/2014/main" id="{7D99D7A6-9662-4878-8D27-10A57ADD4E8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9978" r="2" b="15992"/>
          <a:stretch/>
        </p:blipFill>
        <p:spPr>
          <a:xfrm>
            <a:off x="-3337" y="4572000"/>
            <a:ext cx="4640280" cy="2286000"/>
          </a:xfrm>
          <a:custGeom>
            <a:avLst/>
            <a:gdLst/>
            <a:ahLst/>
            <a:cxnLst/>
            <a:rect l="l" t="t" r="r" b="b"/>
            <a:pathLst>
              <a:path w="6101597" h="3430587">
                <a:moveTo>
                  <a:pt x="0" y="0"/>
                </a:moveTo>
                <a:lnTo>
                  <a:pt x="6101597" y="0"/>
                </a:lnTo>
                <a:lnTo>
                  <a:pt x="6101597" y="3430587"/>
                </a:lnTo>
                <a:lnTo>
                  <a:pt x="0" y="3430587"/>
                </a:lnTo>
                <a:close/>
              </a:path>
            </a:pathLst>
          </a:custGeom>
        </p:spPr>
      </p:pic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58E64D1D-326C-4933-8B40-7ED77DE1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3338" y="4572000"/>
            <a:ext cx="4640281" cy="0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1778475E-0976-40BA-A03A-5E673F8A1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39202" y="-464"/>
            <a:ext cx="2646" cy="6858465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3869BF00-2785-4031-89F1-F9FC7AB53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143" name="Freeform 32">
              <a:extLst>
                <a:ext uri="{FF2B5EF4-FFF2-40B4-BE49-F238E27FC236}">
                  <a16:creationId xmlns:a16="http://schemas.microsoft.com/office/drawing/2014/main" id="{7FC93899-3AAE-449B-9B34-2FF628518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33">
              <a:extLst>
                <a:ext uri="{FF2B5EF4-FFF2-40B4-BE49-F238E27FC236}">
                  <a16:creationId xmlns:a16="http://schemas.microsoft.com/office/drawing/2014/main" id="{B78C7FAB-42A1-4351-AF4D-444F0CAAE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34">
              <a:extLst>
                <a:ext uri="{FF2B5EF4-FFF2-40B4-BE49-F238E27FC236}">
                  <a16:creationId xmlns:a16="http://schemas.microsoft.com/office/drawing/2014/main" id="{6E97A971-707C-495C-BB79-BA27777B9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35">
              <a:extLst>
                <a:ext uri="{FF2B5EF4-FFF2-40B4-BE49-F238E27FC236}">
                  <a16:creationId xmlns:a16="http://schemas.microsoft.com/office/drawing/2014/main" id="{16C5F99B-3BB2-434E-BBCE-D93D454BC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36">
              <a:extLst>
                <a:ext uri="{FF2B5EF4-FFF2-40B4-BE49-F238E27FC236}">
                  <a16:creationId xmlns:a16="http://schemas.microsoft.com/office/drawing/2014/main" id="{34D7BA04-666D-4ADA-BDD2-C60FE3198B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37">
              <a:extLst>
                <a:ext uri="{FF2B5EF4-FFF2-40B4-BE49-F238E27FC236}">
                  <a16:creationId xmlns:a16="http://schemas.microsoft.com/office/drawing/2014/main" id="{F42C691A-02F7-4DEE-873A-D621C351F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38">
              <a:extLst>
                <a:ext uri="{FF2B5EF4-FFF2-40B4-BE49-F238E27FC236}">
                  <a16:creationId xmlns:a16="http://schemas.microsoft.com/office/drawing/2014/main" id="{3879FA3F-453A-4FC5-AEDD-3C284AA35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39">
              <a:extLst>
                <a:ext uri="{FF2B5EF4-FFF2-40B4-BE49-F238E27FC236}">
                  <a16:creationId xmlns:a16="http://schemas.microsoft.com/office/drawing/2014/main" id="{923A21D5-2928-42C1-BA9B-2A071D73F9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40">
              <a:extLst>
                <a:ext uri="{FF2B5EF4-FFF2-40B4-BE49-F238E27FC236}">
                  <a16:creationId xmlns:a16="http://schemas.microsoft.com/office/drawing/2014/main" id="{58D0321E-9055-45C2-8A9E-C36149616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Rectangle 41">
              <a:extLst>
                <a:ext uri="{FF2B5EF4-FFF2-40B4-BE49-F238E27FC236}">
                  <a16:creationId xmlns:a16="http://schemas.microsoft.com/office/drawing/2014/main" id="{964914E5-452D-4FC4-B0AB-E9DCC481A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46E569F-2738-4CA2-9211-31F7CD1AF59C}"/>
              </a:ext>
            </a:extLst>
          </p:cNvPr>
          <p:cNvSpPr txBox="1"/>
          <p:nvPr/>
        </p:nvSpPr>
        <p:spPr>
          <a:xfrm>
            <a:off x="5620215" y="1093788"/>
            <a:ext cx="5433355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Easy to locate the place.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Quality, big size Vada, tasty, fresh , hot &amp; crispy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Payment accepted in cash, UPI (Digital Payments)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Separate counters for take away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Include CAFE [Other snacks, coffee/Tea] with Vada pav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Suitable for all type of visitors – Family, Friends, Couples, Business talks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Good place to have a refreshment to sit and spend time with mates.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4944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21F7EDB7-1437-4689-AD93-051AAE63FB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6" name="Rectangle 15">
              <a:extLst>
                <a:ext uri="{FF2B5EF4-FFF2-40B4-BE49-F238E27FC236}">
                  <a16:creationId xmlns:a16="http://schemas.microsoft.com/office/drawing/2014/main" id="{CB9622E9-83EA-45FB-8EC1-4477B9101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9B668750-4C89-47F1-9591-BE7F26A04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F4A3706-CD49-4455-81DC-365A2D51C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1133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id="{A089F841-E435-4B8D-82BD-263C9553F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DAA38AAA-0F1D-404C-A14F-A9EA519B8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79592AD6-0042-4811-8CA3-4FF820B0B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Rectangle 8">
              <a:extLst>
                <a:ext uri="{FF2B5EF4-FFF2-40B4-BE49-F238E27FC236}">
                  <a16:creationId xmlns:a16="http://schemas.microsoft.com/office/drawing/2014/main" id="{E8D67C8B-8012-4B05-8119-C932C5E96C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EABE68F1-9E8A-4E95-A606-23B237E775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C35B2031-B854-4606-BCDA-0BBF833295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15A77494-4229-4AB1-BB6A-2EA9193FF4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AECC3FBA-4EBA-4179-A671-1042C678B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02B530CD-3385-4D4F-AC32-CAB1C9DDA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56227A7A-DA96-4E2B-B066-2554F98BFD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607021BA-15C6-4D7A-A774-B7B1F2ED3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6">
              <a:extLst>
                <a:ext uri="{FF2B5EF4-FFF2-40B4-BE49-F238E27FC236}">
                  <a16:creationId xmlns:a16="http://schemas.microsoft.com/office/drawing/2014/main" id="{DC06C301-0EAD-447D-A966-8C7AB94A3B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E686DF40-6765-4FBC-A7F8-9AF946D717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A1330CAA-984A-4FD3-A574-5377DF768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3461CAFE-EF80-4C38-A27B-6E6847F2B0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C96CB611-34ED-41F3-B15D-F6B17B5E5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1">
              <a:extLst>
                <a:ext uri="{FF2B5EF4-FFF2-40B4-BE49-F238E27FC236}">
                  <a16:creationId xmlns:a16="http://schemas.microsoft.com/office/drawing/2014/main" id="{6D93242F-91B7-4F52-801F-9CEE2987D1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72209AFA-8B7F-46AE-80BC-7CD5E8175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283D5E20-6411-476C-8A6A-27F019149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E35069A2-A355-4382-8898-3D35D040D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2B8F4B12-C56F-43C9-B678-11BE48DBE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8072F38D-DAD7-4A73-A1C3-356C48C41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282751AD-3FCC-4A00-B6EB-CD4AEE37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id="{8EA220D4-1126-4A10-B0C9-60A5E99D7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1C7FF311-C877-42AD-8656-6ADF9E8B03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id="{21D21197-E4E6-4974-8717-7A884C470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id="{8999D374-7231-438C-AAFF-586E90D7AC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2">
              <a:extLst>
                <a:ext uri="{FF2B5EF4-FFF2-40B4-BE49-F238E27FC236}">
                  <a16:creationId xmlns:a16="http://schemas.microsoft.com/office/drawing/2014/main" id="{2E99439A-BBE6-47F9-9B2E-08FB842D30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Rectangle 33">
              <a:extLst>
                <a:ext uri="{FF2B5EF4-FFF2-40B4-BE49-F238E27FC236}">
                  <a16:creationId xmlns:a16="http://schemas.microsoft.com/office/drawing/2014/main" id="{326BBA6A-787A-4927-9CEA-4EF2315E8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9" name="Freeform 34">
              <a:extLst>
                <a:ext uri="{FF2B5EF4-FFF2-40B4-BE49-F238E27FC236}">
                  <a16:creationId xmlns:a16="http://schemas.microsoft.com/office/drawing/2014/main" id="{9EBCF724-BD4F-4763-96EA-3B49A0192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5">
              <a:extLst>
                <a:ext uri="{FF2B5EF4-FFF2-40B4-BE49-F238E27FC236}">
                  <a16:creationId xmlns:a16="http://schemas.microsoft.com/office/drawing/2014/main" id="{514181B4-343A-468A-A7A3-A24EA18437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6">
              <a:extLst>
                <a:ext uri="{FF2B5EF4-FFF2-40B4-BE49-F238E27FC236}">
                  <a16:creationId xmlns:a16="http://schemas.microsoft.com/office/drawing/2014/main" id="{CA203802-8F2C-4810-86C3-9F5C8A8C51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37">
              <a:extLst>
                <a:ext uri="{FF2B5EF4-FFF2-40B4-BE49-F238E27FC236}">
                  <a16:creationId xmlns:a16="http://schemas.microsoft.com/office/drawing/2014/main" id="{49DE1B83-157A-4C15-9CDD-0890D4102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38">
              <a:extLst>
                <a:ext uri="{FF2B5EF4-FFF2-40B4-BE49-F238E27FC236}">
                  <a16:creationId xmlns:a16="http://schemas.microsoft.com/office/drawing/2014/main" id="{79FF2CFC-9520-4047-97BA-B9F21A5A80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39">
              <a:extLst>
                <a:ext uri="{FF2B5EF4-FFF2-40B4-BE49-F238E27FC236}">
                  <a16:creationId xmlns:a16="http://schemas.microsoft.com/office/drawing/2014/main" id="{51DF22B1-CEB5-4249-BD3A-994A6EDDF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0">
              <a:extLst>
                <a:ext uri="{FF2B5EF4-FFF2-40B4-BE49-F238E27FC236}">
                  <a16:creationId xmlns:a16="http://schemas.microsoft.com/office/drawing/2014/main" id="{25FAC49F-4726-4ED1-832D-A07808F71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1">
              <a:extLst>
                <a:ext uri="{FF2B5EF4-FFF2-40B4-BE49-F238E27FC236}">
                  <a16:creationId xmlns:a16="http://schemas.microsoft.com/office/drawing/2014/main" id="{59C42689-6633-4333-9462-1733BC620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2">
              <a:extLst>
                <a:ext uri="{FF2B5EF4-FFF2-40B4-BE49-F238E27FC236}">
                  <a16:creationId xmlns:a16="http://schemas.microsoft.com/office/drawing/2014/main" id="{60B37CFD-CC7B-44E0-8F09-78895A966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3">
              <a:extLst>
                <a:ext uri="{FF2B5EF4-FFF2-40B4-BE49-F238E27FC236}">
                  <a16:creationId xmlns:a16="http://schemas.microsoft.com/office/drawing/2014/main" id="{F9074772-C2EC-4132-B934-4F0148F07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4">
              <a:extLst>
                <a:ext uri="{FF2B5EF4-FFF2-40B4-BE49-F238E27FC236}">
                  <a16:creationId xmlns:a16="http://schemas.microsoft.com/office/drawing/2014/main" id="{CD64CD1E-7C60-4B15-A6BD-0CDEC2532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Rectangle 45">
              <a:extLst>
                <a:ext uri="{FF2B5EF4-FFF2-40B4-BE49-F238E27FC236}">
                  <a16:creationId xmlns:a16="http://schemas.microsoft.com/office/drawing/2014/main" id="{76656787-08EB-4D3E-843B-3003DA325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1" name="Freeform 46">
              <a:extLst>
                <a:ext uri="{FF2B5EF4-FFF2-40B4-BE49-F238E27FC236}">
                  <a16:creationId xmlns:a16="http://schemas.microsoft.com/office/drawing/2014/main" id="{BDDC6CD8-3C85-4154-8CA7-C90055C99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47">
              <a:extLst>
                <a:ext uri="{FF2B5EF4-FFF2-40B4-BE49-F238E27FC236}">
                  <a16:creationId xmlns:a16="http://schemas.microsoft.com/office/drawing/2014/main" id="{64A47505-37C3-4DFD-B6A0-BACBE89A8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48">
              <a:extLst>
                <a:ext uri="{FF2B5EF4-FFF2-40B4-BE49-F238E27FC236}">
                  <a16:creationId xmlns:a16="http://schemas.microsoft.com/office/drawing/2014/main" id="{4FB147B4-C2A1-46AE-B6B5-BB05027FAB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49">
              <a:extLst>
                <a:ext uri="{FF2B5EF4-FFF2-40B4-BE49-F238E27FC236}">
                  <a16:creationId xmlns:a16="http://schemas.microsoft.com/office/drawing/2014/main" id="{A962EF7A-E05D-47DA-BA74-C8629D938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0">
              <a:extLst>
                <a:ext uri="{FF2B5EF4-FFF2-40B4-BE49-F238E27FC236}">
                  <a16:creationId xmlns:a16="http://schemas.microsoft.com/office/drawing/2014/main" id="{2C8FDFCC-308B-4955-A813-DFAC66312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1">
              <a:extLst>
                <a:ext uri="{FF2B5EF4-FFF2-40B4-BE49-F238E27FC236}">
                  <a16:creationId xmlns:a16="http://schemas.microsoft.com/office/drawing/2014/main" id="{52D46068-8CFB-4E0B-9543-28A7ECADD8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2">
              <a:extLst>
                <a:ext uri="{FF2B5EF4-FFF2-40B4-BE49-F238E27FC236}">
                  <a16:creationId xmlns:a16="http://schemas.microsoft.com/office/drawing/2014/main" id="{E47AE856-C4BB-48CF-B2A2-AFB0579F4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3">
              <a:extLst>
                <a:ext uri="{FF2B5EF4-FFF2-40B4-BE49-F238E27FC236}">
                  <a16:creationId xmlns:a16="http://schemas.microsoft.com/office/drawing/2014/main" id="{3338C43C-6074-4421-97E9-0B983238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54">
              <a:extLst>
                <a:ext uri="{FF2B5EF4-FFF2-40B4-BE49-F238E27FC236}">
                  <a16:creationId xmlns:a16="http://schemas.microsoft.com/office/drawing/2014/main" id="{910D8CF2-8086-4C4C-89E1-A82DB5DFFD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55">
              <a:extLst>
                <a:ext uri="{FF2B5EF4-FFF2-40B4-BE49-F238E27FC236}">
                  <a16:creationId xmlns:a16="http://schemas.microsoft.com/office/drawing/2014/main" id="{FADABDD3-D22B-4229-8038-A9BBB3721E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56">
              <a:extLst>
                <a:ext uri="{FF2B5EF4-FFF2-40B4-BE49-F238E27FC236}">
                  <a16:creationId xmlns:a16="http://schemas.microsoft.com/office/drawing/2014/main" id="{7D9568FC-37BC-470C-93A5-8983D0C12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57">
              <a:extLst>
                <a:ext uri="{FF2B5EF4-FFF2-40B4-BE49-F238E27FC236}">
                  <a16:creationId xmlns:a16="http://schemas.microsoft.com/office/drawing/2014/main" id="{5786181E-9BC0-4551-9B1F-D58636404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58">
              <a:extLst>
                <a:ext uri="{FF2B5EF4-FFF2-40B4-BE49-F238E27FC236}">
                  <a16:creationId xmlns:a16="http://schemas.microsoft.com/office/drawing/2014/main" id="{AD321C02-50D5-45DB-A66C-B77BFCA1DB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3B63521-9903-4B66-8F94-DC3DAD8AC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021" y="618518"/>
            <a:ext cx="4076088" cy="99120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rgbClr val="FFC000"/>
                </a:solidFill>
              </a:rPr>
              <a:t>BUSINESS STRATEGIES ONLINE</a:t>
            </a:r>
            <a:endParaRPr lang="en-IN" sz="2400" b="1" dirty="0">
              <a:solidFill>
                <a:srgbClr val="FFC000"/>
              </a:solidFill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750D8BBB-960B-47CA-A026-D15138547F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28" r="1484"/>
          <a:stretch/>
        </p:blipFill>
        <p:spPr>
          <a:xfrm>
            <a:off x="-5597" y="1"/>
            <a:ext cx="4663440" cy="3427413"/>
          </a:xfrm>
          <a:custGeom>
            <a:avLst/>
            <a:gdLst/>
            <a:ahLst/>
            <a:cxnLst/>
            <a:rect l="l" t="t" r="r" b="b"/>
            <a:pathLst>
              <a:path w="7558541" h="3427413">
                <a:moveTo>
                  <a:pt x="0" y="0"/>
                </a:moveTo>
                <a:lnTo>
                  <a:pt x="7558541" y="0"/>
                </a:lnTo>
                <a:lnTo>
                  <a:pt x="7558541" y="3427413"/>
                </a:lnTo>
                <a:lnTo>
                  <a:pt x="0" y="3427413"/>
                </a:lnTo>
                <a:close/>
              </a:path>
            </a:pathLst>
          </a:custGeom>
        </p:spPr>
      </p:pic>
      <p:pic>
        <p:nvPicPr>
          <p:cNvPr id="5" name="Picture 4" descr="A sandwich sitting on top of a table&#10;&#10;Description automatically generated">
            <a:extLst>
              <a:ext uri="{FF2B5EF4-FFF2-40B4-BE49-F238E27FC236}">
                <a16:creationId xmlns:a16="http://schemas.microsoft.com/office/drawing/2014/main" id="{18BDBA25-8244-4958-B236-A0C5B9E814F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310" r="-3" b="29628"/>
          <a:stretch/>
        </p:blipFill>
        <p:spPr>
          <a:xfrm>
            <a:off x="4669510" y="10"/>
            <a:ext cx="2354714" cy="3427868"/>
          </a:xfrm>
          <a:prstGeom prst="rect">
            <a:avLst/>
          </a:prstGeom>
        </p:spPr>
      </p:pic>
      <p:pic>
        <p:nvPicPr>
          <p:cNvPr id="6" name="Picture 5" descr="A picture containing holding, phone, cellphone&#10;&#10;Description automatically generated">
            <a:extLst>
              <a:ext uri="{FF2B5EF4-FFF2-40B4-BE49-F238E27FC236}">
                <a16:creationId xmlns:a16="http://schemas.microsoft.com/office/drawing/2014/main" id="{7FE45506-8FC5-405F-A092-53786AD8E73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863" r="-2" b="16529"/>
          <a:stretch/>
        </p:blipFill>
        <p:spPr>
          <a:xfrm>
            <a:off x="-5597" y="3427414"/>
            <a:ext cx="7033219" cy="3430587"/>
          </a:xfrm>
          <a:custGeom>
            <a:avLst/>
            <a:gdLst/>
            <a:ahLst/>
            <a:cxnLst/>
            <a:rect l="l" t="t" r="r" b="b"/>
            <a:pathLst>
              <a:path w="7558541" h="3430587">
                <a:moveTo>
                  <a:pt x="0" y="0"/>
                </a:moveTo>
                <a:lnTo>
                  <a:pt x="7558541" y="0"/>
                </a:lnTo>
                <a:lnTo>
                  <a:pt x="7558541" y="3430587"/>
                </a:lnTo>
                <a:lnTo>
                  <a:pt x="0" y="3430587"/>
                </a:lnTo>
                <a:close/>
              </a:path>
            </a:pathLst>
          </a:custGeom>
        </p:spPr>
      </p:pic>
      <p:cxnSp>
        <p:nvCxnSpPr>
          <p:cNvPr id="18" name="Straight Connector 74">
            <a:extLst>
              <a:ext uri="{FF2B5EF4-FFF2-40B4-BE49-F238E27FC236}">
                <a16:creationId xmlns:a16="http://schemas.microsoft.com/office/drawing/2014/main" id="{C74412C7-7BA6-412B-93CA-2C8CE9E6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459" y="-464"/>
            <a:ext cx="2646" cy="3429000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/>
        </p:spPr>
      </p:cxn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9D8B3D8-5E5A-428E-BC98-E4FE14F5A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977" y="1609725"/>
            <a:ext cx="3768924" cy="4821238"/>
          </a:xfrm>
        </p:spPr>
        <p:txBody>
          <a:bodyPr>
            <a:normAutofit/>
          </a:bodyPr>
          <a:lstStyle/>
          <a:p>
            <a:r>
              <a:rPr lang="en-US" dirty="0"/>
              <a:t>Take online orders and deliver correctly.</a:t>
            </a:r>
          </a:p>
          <a:p>
            <a:r>
              <a:rPr lang="en-US" dirty="0"/>
              <a:t>Promote Online offers to improve business.</a:t>
            </a:r>
          </a:p>
          <a:p>
            <a:r>
              <a:rPr lang="en-US" dirty="0"/>
              <a:t>Accept digital payments.</a:t>
            </a:r>
          </a:p>
          <a:p>
            <a:r>
              <a:rPr lang="en-US" dirty="0"/>
              <a:t>Keep up customer trust.</a:t>
            </a:r>
          </a:p>
          <a:p>
            <a:r>
              <a:rPr lang="en-US" dirty="0"/>
              <a:t>Customer feedback is valuable.</a:t>
            </a:r>
          </a:p>
        </p:txBody>
      </p:sp>
      <p:cxnSp>
        <p:nvCxnSpPr>
          <p:cNvPr id="74" name="Straight Connector 76">
            <a:extLst>
              <a:ext uri="{FF2B5EF4-FFF2-40B4-BE49-F238E27FC236}">
                <a16:creationId xmlns:a16="http://schemas.microsoft.com/office/drawing/2014/main" id="{F5459D2F-D834-4D12-A2D5-D08685B26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55895" y="-464"/>
            <a:ext cx="2646" cy="6858465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D5510ED-8B38-4431-85A0-01F45D6C0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5597" y="3427414"/>
            <a:ext cx="7558541" cy="0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29873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6FAB969-1183-43AF-AF6E-38D5041E7AB6}"/>
              </a:ext>
            </a:extLst>
          </p:cNvPr>
          <p:cNvSpPr txBox="1"/>
          <p:nvPr/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cap="all" dirty="0">
                <a:solidFill>
                  <a:srgbClr val="FFC000"/>
                </a:solidFill>
                <a:latin typeface="+mj-lt"/>
                <a:ea typeface="+mj-ea"/>
                <a:cs typeface="+mj-cs"/>
              </a:rPr>
              <a:t>WHY CHOOSE VADA POINT??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81D388D4-E0B7-4355-ABDD-0C1EB1484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844521" cy="35417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3200" b="1" i="1" cap="all" dirty="0">
                <a:solidFill>
                  <a:srgbClr val="002060"/>
                </a:solidFill>
                <a:latin typeface="Gill Sans Nova Cond Ultra Bold" panose="020B0604020202020204" pitchFamily="34" charset="0"/>
              </a:rPr>
              <a:t>ONE MUST BE ALWAYS UNIQUE IN ORDER TO BE IRREPLACEABLE !!</a:t>
            </a:r>
          </a:p>
        </p:txBody>
      </p:sp>
      <p:pic>
        <p:nvPicPr>
          <p:cNvPr id="8" name="Picture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0772BEDE-2315-4BD2-A2F3-52665B2AF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8738" y="2349500"/>
            <a:ext cx="5715000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500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ign on a brick building&#10;&#10;Description automatically generated">
            <a:extLst>
              <a:ext uri="{FF2B5EF4-FFF2-40B4-BE49-F238E27FC236}">
                <a16:creationId xmlns:a16="http://schemas.microsoft.com/office/drawing/2014/main" id="{68A01245-B21E-4F69-ABBE-FC7371352E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9472" y="854558"/>
            <a:ext cx="6042645" cy="3021112"/>
          </a:xfrm>
        </p:spPr>
      </p:pic>
      <p:pic>
        <p:nvPicPr>
          <p:cNvPr id="7" name="Picture 6" descr="A close up of a clock&#10;&#10;Description automatically generated">
            <a:extLst>
              <a:ext uri="{FF2B5EF4-FFF2-40B4-BE49-F238E27FC236}">
                <a16:creationId xmlns:a16="http://schemas.microsoft.com/office/drawing/2014/main" id="{7AA19828-6D7B-461E-ADB1-B25441BD5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472" y="3875669"/>
            <a:ext cx="6042646" cy="253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903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D1F65974-0652-4574-A203-A8CB072D77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1868" y="879677"/>
            <a:ext cx="8380071" cy="5231756"/>
          </a:xfrm>
        </p:spPr>
      </p:pic>
    </p:spTree>
    <p:extLst>
      <p:ext uri="{BB962C8B-B14F-4D97-AF65-F5344CB8AC3E}">
        <p14:creationId xmlns:p14="http://schemas.microsoft.com/office/powerpoint/2010/main" val="6022119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199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Gill Sans Nova Cond Ultra Bold</vt:lpstr>
      <vt:lpstr>Tw Cen MT</vt:lpstr>
      <vt:lpstr>Circuit</vt:lpstr>
      <vt:lpstr>VADA PAV BUSINESS ANALYSIS</vt:lpstr>
      <vt:lpstr>OUTLINE AND PROBLEM STATEMENT</vt:lpstr>
      <vt:lpstr>DATA COLLECTION</vt:lpstr>
      <vt:lpstr>ANALYSE the COMPETITORS</vt:lpstr>
      <vt:lpstr>    BUSINESS STRATEGIES @ VADA POINT</vt:lpstr>
      <vt:lpstr>BUSINESS STRATEGIES ONLINE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WADA PAV BUSINESS ANALYSIS</dc:title>
  <dc:creator>V, Akhila (Nokia - IN/Bangalore)</dc:creator>
  <cp:lastModifiedBy>V, Akhila (Nokia - IN/Bangalore)</cp:lastModifiedBy>
  <cp:revision>7</cp:revision>
  <dcterms:created xsi:type="dcterms:W3CDTF">2020-07-24T18:30:47Z</dcterms:created>
  <dcterms:modified xsi:type="dcterms:W3CDTF">2020-07-24T20:02:12Z</dcterms:modified>
</cp:coreProperties>
</file>