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9" r:id="rId4"/>
    <p:sldId id="270" r:id="rId5"/>
    <p:sldId id="277" r:id="rId6"/>
    <p:sldId id="271" r:id="rId7"/>
    <p:sldId id="268" r:id="rId8"/>
    <p:sldId id="272" r:id="rId9"/>
    <p:sldId id="275" r:id="rId10"/>
    <p:sldId id="273" r:id="rId1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0"/>
      </p:cViewPr>
      <p:guideLst>
        <p:guide orient="horz" pos="216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7940A48-F69E-473D-AE40-E656DFBA5AB5}" type="datetimeFigureOut">
              <a:rPr lang="zh-CN" altLang="en-US"/>
              <a:pPr>
                <a:defRPr/>
              </a:pPr>
              <a:t>2020/2/27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9ADB9D11-2F55-42E4-A82B-F18E5B5E64EE}" type="slidenum">
              <a:rPr lang="zh-CN" altLang="en-US"/>
              <a:pPr>
                <a:defRPr/>
              </a:pPr>
              <a:t>‹#›</a:t>
            </a:fld>
            <a:endParaRPr lang="zh-CN" altLang="en-US"/>
          </a:p>
        </p:txBody>
      </p:sp>
    </p:spTree>
    <p:extLst>
      <p:ext uri="{BB962C8B-B14F-4D97-AF65-F5344CB8AC3E}">
        <p14:creationId xmlns:p14="http://schemas.microsoft.com/office/powerpoint/2010/main" val="33336812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13895B-58D0-44CE-A4B2-415D9D16CE46}" type="slidenum">
              <a:rPr kumimoji="1" lang="en-US" altLang="zh-CN">
                <a:latin typeface="Times New Roman" pitchFamily="18" charset="0"/>
              </a:rPr>
              <a:pPr fontAlgn="base">
                <a:spcBef>
                  <a:spcPct val="0"/>
                </a:spcBef>
                <a:spcAft>
                  <a:spcPct val="0"/>
                </a:spcAft>
              </a:pPr>
              <a:t>3</a:t>
            </a:fld>
            <a:endParaRPr kumimoji="1" lang="en-US" altLang="zh-CN">
              <a:latin typeface="Times New Roman" pitchFamily="18" charset="0"/>
            </a:endParaRPr>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171297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9A5A19-9974-471B-B803-5FB473A3426D}" type="slidenum">
              <a:rPr kumimoji="1" lang="en-US" altLang="zh-CN">
                <a:latin typeface="Times New Roman" pitchFamily="18" charset="0"/>
              </a:rPr>
              <a:pPr fontAlgn="base">
                <a:spcBef>
                  <a:spcPct val="0"/>
                </a:spcBef>
                <a:spcAft>
                  <a:spcPct val="0"/>
                </a:spcAft>
              </a:pPr>
              <a:t>6</a:t>
            </a:fld>
            <a:endParaRPr kumimoji="1" lang="en-US" altLang="zh-CN">
              <a:latin typeface="Times New Roman" pitchFamily="18" charset="0"/>
            </a:endParaRP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1526150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9A5A19-9974-471B-B803-5FB473A3426D}" type="slidenum">
              <a:rPr kumimoji="1" lang="en-US" altLang="zh-CN">
                <a:latin typeface="Times New Roman" pitchFamily="18" charset="0"/>
              </a:rPr>
              <a:pPr fontAlgn="base">
                <a:spcBef>
                  <a:spcPct val="0"/>
                </a:spcBef>
                <a:spcAft>
                  <a:spcPct val="0"/>
                </a:spcAft>
              </a:pPr>
              <a:t>7</a:t>
            </a:fld>
            <a:endParaRPr kumimoji="1" lang="en-US" altLang="zh-CN">
              <a:latin typeface="Times New Roman" pitchFamily="18" charset="0"/>
            </a:endParaRP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297038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9A5A19-9974-471B-B803-5FB473A3426D}" type="slidenum">
              <a:rPr kumimoji="1" lang="en-US" altLang="zh-CN">
                <a:latin typeface="Times New Roman" pitchFamily="18" charset="0"/>
              </a:rPr>
              <a:pPr fontAlgn="base">
                <a:spcBef>
                  <a:spcPct val="0"/>
                </a:spcBef>
                <a:spcAft>
                  <a:spcPct val="0"/>
                </a:spcAft>
              </a:pPr>
              <a:t>8</a:t>
            </a:fld>
            <a:endParaRPr kumimoji="1" lang="en-US" altLang="zh-CN">
              <a:latin typeface="Times New Roman" pitchFamily="18" charset="0"/>
            </a:endParaRP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306830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9A5A19-9974-471B-B803-5FB473A3426D}" type="slidenum">
              <a:rPr kumimoji="1" lang="en-US" altLang="zh-CN">
                <a:latin typeface="Times New Roman" pitchFamily="18" charset="0"/>
              </a:rPr>
              <a:pPr fontAlgn="base">
                <a:spcBef>
                  <a:spcPct val="0"/>
                </a:spcBef>
                <a:spcAft>
                  <a:spcPct val="0"/>
                </a:spcAft>
              </a:pPr>
              <a:t>9</a:t>
            </a:fld>
            <a:endParaRPr kumimoji="1" lang="en-US" altLang="zh-CN">
              <a:latin typeface="Times New Roman" pitchFamily="18" charset="0"/>
            </a:endParaRP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230521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148AF2AC-66E1-48F3-9E7B-C8BC1441BDCF}" type="datetimeFigureOut">
              <a:rPr lang="zh-CN" altLang="en-US"/>
              <a:pPr>
                <a:defRPr/>
              </a:pPr>
              <a:t>2020/2/27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63AA6B9-D834-43A3-BF1D-FB833C4B852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6A52A6FC-99A0-49A3-A711-D4CE50DAFB83}" type="datetimeFigureOut">
              <a:rPr lang="zh-CN" altLang="en-US"/>
              <a:pPr>
                <a:defRPr/>
              </a:pPr>
              <a:t>2020/2/27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DB12508-F820-4755-BA5A-D36B804CF75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65927BEA-1BDD-43AD-B3A8-44CBC57C434D}" type="datetimeFigureOut">
              <a:rPr lang="zh-CN" altLang="en-US"/>
              <a:pPr>
                <a:defRPr/>
              </a:pPr>
              <a:t>2020/2/27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60D79CB-2DC5-40D4-9826-B7C432C075F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7D4C6BDF-25AB-48DC-AAD3-7AC31D095B20}" type="datetimeFigureOut">
              <a:rPr lang="zh-CN" altLang="en-US"/>
              <a:pPr>
                <a:defRPr/>
              </a:pPr>
              <a:t>2020/2/27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5CE0F01-3695-475F-9C74-D497E3DD748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pPr>
              <a:defRPr/>
            </a:pPr>
            <a:fld id="{D150974B-364A-49DC-B486-104A08223D95}" type="datetimeFigureOut">
              <a:rPr lang="zh-CN" altLang="en-US"/>
              <a:pPr>
                <a:defRPr/>
              </a:pPr>
              <a:t>2020/2/27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27ECFBF-E15B-4165-B371-CE3051C192A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p:cNvSpPr>
            <a:spLocks noGrp="1"/>
          </p:cNvSpPr>
          <p:nvPr>
            <p:ph type="dt" sz="half" idx="10"/>
          </p:nvPr>
        </p:nvSpPr>
        <p:spPr/>
        <p:txBody>
          <a:bodyPr/>
          <a:lstStyle>
            <a:lvl1pPr>
              <a:defRPr/>
            </a:lvl1pPr>
          </a:lstStyle>
          <a:p>
            <a:pPr>
              <a:defRPr/>
            </a:pPr>
            <a:fld id="{A0227E6A-10FD-46A6-BA95-CC3DF0195CC9}" type="datetimeFigureOut">
              <a:rPr lang="zh-CN" altLang="en-US"/>
              <a:pPr>
                <a:defRPr/>
              </a:pPr>
              <a:t>2020/2/27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10F45522-CA36-4777-B690-42775200788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fld id="{8AA3227F-7DC0-4C1C-8341-F6CE05727031}" type="datetimeFigureOut">
              <a:rPr lang="zh-CN" altLang="en-US"/>
              <a:pPr>
                <a:defRPr/>
              </a:pPr>
              <a:t>2020/2/27</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0CEC2AC4-4A77-442B-8BFA-6847C712BE8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fld id="{DF4822FF-E323-4A37-8ACD-DE6BE4CB39E9}" type="datetimeFigureOut">
              <a:rPr lang="zh-CN" altLang="en-US"/>
              <a:pPr>
                <a:defRPr/>
              </a:pPr>
              <a:t>2020/2/27</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C4ABB30-EF32-4B3F-AC0C-AEDCBB4AD14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E80414-BE35-47BF-AF1B-10898D197D20}" type="datetimeFigureOut">
              <a:rPr lang="zh-CN" altLang="en-US"/>
              <a:pPr>
                <a:defRPr/>
              </a:pPr>
              <a:t>2020/2/27</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624AEFF0-4590-43CA-B9D1-EA601C663EA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a:defRPr/>
            </a:pPr>
            <a:fld id="{BBCCFEC1-3650-4914-A9A9-0557429D416C}" type="datetimeFigureOut">
              <a:rPr lang="zh-CN" altLang="en-US"/>
              <a:pPr>
                <a:defRPr/>
              </a:pPr>
              <a:t>2020/2/27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7D9BBBA-543B-4E4A-ACCA-156EDAE9710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a:defRPr/>
            </a:pPr>
            <a:fld id="{9394D8EB-C125-4403-86DF-A28E6BE1E47A}" type="datetimeFigureOut">
              <a:rPr lang="zh-CN" altLang="en-US"/>
              <a:pPr>
                <a:defRPr/>
              </a:pPr>
              <a:t>2020/2/27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7F840E20-FFEF-41EA-B527-96C7B0F4FE0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zh-CN" altLang="en-US"/>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7A56322-18F8-4431-9432-75CEB1004B81}" type="datetimeFigureOut">
              <a:rPr lang="zh-CN" altLang="en-US"/>
              <a:pPr>
                <a:defRPr/>
              </a:pPr>
              <a:t>2020/2/27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DA5D188F-31E5-426B-B122-B411B2A3534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TITS.2007.895298" TargetMode="External"/><Relationship Id="rId2" Type="http://schemas.openxmlformats.org/officeDocument/2006/relationships/hyperlink" Target="https://doi.org/10.1371/journal.pone.017495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034321" y="1068388"/>
            <a:ext cx="9908499" cy="2529251"/>
          </a:xfrm>
        </p:spPr>
        <p:txBody>
          <a:bodyPr/>
          <a:lstStyle/>
          <a:p>
            <a:r>
              <a:rPr lang="en-US" altLang="zh-CN" dirty="0">
                <a:solidFill>
                  <a:schemeClr val="accent5"/>
                </a:solidFill>
              </a:rPr>
              <a:t>Project Introduction</a:t>
            </a:r>
            <a:r>
              <a:rPr lang="en-US" altLang="zh-CN" dirty="0"/>
              <a:t/>
            </a:r>
            <a:br>
              <a:rPr lang="en-US" altLang="zh-CN" dirty="0"/>
            </a:br>
            <a:r>
              <a:rPr lang="en-US" altLang="zh-CN" dirty="0"/>
              <a:t/>
            </a:r>
            <a:br>
              <a:rPr lang="en-US" altLang="zh-CN" dirty="0"/>
            </a:br>
            <a:r>
              <a:rPr lang="en-US" altLang="zh-CN" dirty="0">
                <a:latin typeface="Times New Roman" pitchFamily="18" charset="0"/>
                <a:cs typeface="Times New Roman" pitchFamily="18" charset="0"/>
              </a:rPr>
              <a:t>Analysis of driving behavior</a:t>
            </a:r>
            <a:endParaRPr lang="zh-CN" altLang="en-US" sz="5400" dirty="0">
              <a:latin typeface="Times New Roman" pitchFamily="18" charset="0"/>
              <a:cs typeface="Times New Roman" pitchFamily="18" charset="0"/>
            </a:endParaRPr>
          </a:p>
        </p:txBody>
      </p:sp>
      <p:sp>
        <p:nvSpPr>
          <p:cNvPr id="3" name="TextBox 2"/>
          <p:cNvSpPr txBox="1"/>
          <p:nvPr/>
        </p:nvSpPr>
        <p:spPr>
          <a:xfrm>
            <a:off x="3072984" y="4227226"/>
            <a:ext cx="5486398" cy="2031325"/>
          </a:xfrm>
          <a:prstGeom prst="rect">
            <a:avLst/>
          </a:prstGeom>
          <a:noFill/>
        </p:spPr>
        <p:txBody>
          <a:bodyPr wrap="square" rtlCol="0">
            <a:spAutoFit/>
          </a:bodyPr>
          <a:lstStyle/>
          <a:p>
            <a:pPr algn="ctr">
              <a:lnSpc>
                <a:spcPct val="150000"/>
              </a:lnSpc>
            </a:pPr>
            <a:r>
              <a:rPr lang="en-US" altLang="zh-CN" sz="2800" dirty="0" smtClean="0">
                <a:latin typeface="Times New Roman" pitchFamily="18" charset="0"/>
                <a:cs typeface="Times New Roman" pitchFamily="18" charset="0"/>
              </a:rPr>
              <a:t>Spring </a:t>
            </a:r>
            <a:r>
              <a:rPr lang="en-US" altLang="zh-CN" sz="2800" dirty="0">
                <a:latin typeface="Times New Roman" pitchFamily="18" charset="0"/>
                <a:cs typeface="Times New Roman" pitchFamily="18" charset="0"/>
              </a:rPr>
              <a:t>semester, </a:t>
            </a:r>
            <a:r>
              <a:rPr lang="en-US" altLang="zh-CN" sz="2800" dirty="0" smtClean="0">
                <a:latin typeface="Times New Roman" pitchFamily="18" charset="0"/>
                <a:cs typeface="Times New Roman" pitchFamily="18" charset="0"/>
              </a:rPr>
              <a:t>2019-2020</a:t>
            </a:r>
            <a:endParaRPr lang="en-US" altLang="zh-CN" sz="2800" dirty="0">
              <a:latin typeface="Times New Roman" pitchFamily="18" charset="0"/>
              <a:cs typeface="Times New Roman" pitchFamily="18" charset="0"/>
            </a:endParaRPr>
          </a:p>
          <a:p>
            <a:pPr algn="ctr">
              <a:lnSpc>
                <a:spcPct val="150000"/>
              </a:lnSpc>
            </a:pPr>
            <a:r>
              <a:rPr lang="en-US" altLang="zh-CN" sz="2800" dirty="0" err="1">
                <a:latin typeface="Times New Roman" pitchFamily="18" charset="0"/>
                <a:cs typeface="Times New Roman" pitchFamily="18" charset="0"/>
              </a:rPr>
              <a:t>Shuyan</a:t>
            </a: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Chen</a:t>
            </a:r>
          </a:p>
          <a:p>
            <a:pPr algn="ctr">
              <a:lnSpc>
                <a:spcPct val="150000"/>
              </a:lnSpc>
            </a:pPr>
            <a:r>
              <a:rPr lang="en-US" altLang="zh-CN" sz="2800" dirty="0" err="1" smtClean="0">
                <a:latin typeface="Times New Roman" pitchFamily="18" charset="0"/>
                <a:cs typeface="Times New Roman" pitchFamily="18" charset="0"/>
              </a:rPr>
              <a:t>Yongfeng</a:t>
            </a:r>
            <a:r>
              <a:rPr lang="en-US" altLang="zh-CN" sz="2800" dirty="0" smtClean="0">
                <a:latin typeface="Times New Roman" pitchFamily="18" charset="0"/>
                <a:cs typeface="Times New Roman" pitchFamily="18" charset="0"/>
              </a:rPr>
              <a:t> Ma</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Reference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342900" indent="-342900">
              <a:buFont typeface="+mj-lt"/>
              <a:buAutoNum type="arabicPeriod"/>
            </a:pPr>
            <a:r>
              <a:rPr lang="en-US" altLang="zh-CN" sz="1600" dirty="0">
                <a:latin typeface="Times New Roman" panose="02020603050405020304" pitchFamily="18" charset="0"/>
                <a:cs typeface="Times New Roman" panose="02020603050405020304" pitchFamily="18" charset="0"/>
              </a:rPr>
              <a:t>Rodriguez Gonzalez, A. B., M. R. </a:t>
            </a:r>
            <a:r>
              <a:rPr lang="en-US" altLang="zh-CN" sz="1600" dirty="0" err="1">
                <a:latin typeface="Times New Roman" panose="02020603050405020304" pitchFamily="18" charset="0"/>
                <a:cs typeface="Times New Roman" panose="02020603050405020304" pitchFamily="18" charset="0"/>
              </a:rPr>
              <a:t>Wilby</a:t>
            </a:r>
            <a:r>
              <a:rPr lang="en-US" altLang="zh-CN" sz="1600" dirty="0">
                <a:latin typeface="Times New Roman" panose="02020603050405020304" pitchFamily="18" charset="0"/>
                <a:cs typeface="Times New Roman" panose="02020603050405020304" pitchFamily="18" charset="0"/>
              </a:rPr>
              <a:t>, J. J. </a:t>
            </a:r>
            <a:r>
              <a:rPr lang="en-US" altLang="zh-CN" sz="1600" dirty="0" err="1">
                <a:latin typeface="Times New Roman" panose="02020603050405020304" pitchFamily="18" charset="0"/>
                <a:cs typeface="Times New Roman" panose="02020603050405020304" pitchFamily="18" charset="0"/>
              </a:rPr>
              <a:t>Vinagre</a:t>
            </a:r>
            <a:r>
              <a:rPr lang="en-US" altLang="zh-CN" sz="1600" dirty="0">
                <a:latin typeface="Times New Roman" panose="02020603050405020304" pitchFamily="18" charset="0"/>
                <a:cs typeface="Times New Roman" panose="02020603050405020304" pitchFamily="18" charset="0"/>
              </a:rPr>
              <a:t> Diaz, and C. Sanchez Avila. Modeling and Detecting Aggressiveness from Driving Signals. </a:t>
            </a:r>
            <a:r>
              <a:rPr lang="en-US" altLang="zh-CN" sz="1600" i="1" dirty="0">
                <a:latin typeface="Times New Roman" panose="02020603050405020304" pitchFamily="18" charset="0"/>
                <a:cs typeface="Times New Roman" panose="02020603050405020304" pitchFamily="18" charset="0"/>
              </a:rPr>
              <a:t>IEEE Transactions on Intelligent Transportation Systems</a:t>
            </a:r>
            <a:r>
              <a:rPr lang="en-US" altLang="zh-CN" sz="1600" dirty="0">
                <a:latin typeface="Times New Roman" panose="02020603050405020304" pitchFamily="18" charset="0"/>
                <a:cs typeface="Times New Roman" panose="02020603050405020304" pitchFamily="18" charset="0"/>
              </a:rPr>
              <a:t>, Vol. 15, No. 4, 2014, pp. 1419–1428. https://doi.org/10.1109/TITS.2013.2297057.</a:t>
            </a:r>
          </a:p>
          <a:p>
            <a:pPr marL="342900" indent="-342900">
              <a:buFont typeface="+mj-lt"/>
              <a:buAutoNum type="arabicPeriod"/>
            </a:pPr>
            <a:r>
              <a:rPr lang="en-US" altLang="zh-CN" sz="1600" dirty="0" err="1">
                <a:latin typeface="Times New Roman" panose="02020603050405020304" pitchFamily="18" charset="0"/>
                <a:cs typeface="Times New Roman" panose="02020603050405020304" pitchFamily="18" charset="0"/>
              </a:rPr>
              <a:t>Júnior</a:t>
            </a:r>
            <a:r>
              <a:rPr lang="en-US" altLang="zh-CN" sz="1600" dirty="0">
                <a:latin typeface="Times New Roman" panose="02020603050405020304" pitchFamily="18" charset="0"/>
                <a:cs typeface="Times New Roman" panose="02020603050405020304" pitchFamily="18" charset="0"/>
              </a:rPr>
              <a:t>, J. F., E. </a:t>
            </a:r>
            <a:r>
              <a:rPr lang="en-US" altLang="zh-CN" sz="1600" dirty="0" err="1">
                <a:latin typeface="Times New Roman" panose="02020603050405020304" pitchFamily="18" charset="0"/>
                <a:cs typeface="Times New Roman" panose="02020603050405020304" pitchFamily="18" charset="0"/>
              </a:rPr>
              <a:t>Carvalho</a:t>
            </a:r>
            <a:r>
              <a:rPr lang="en-US" altLang="zh-CN" sz="1600" dirty="0">
                <a:latin typeface="Times New Roman" panose="02020603050405020304" pitchFamily="18" charset="0"/>
                <a:cs typeface="Times New Roman" panose="02020603050405020304" pitchFamily="18" charset="0"/>
              </a:rPr>
              <a:t>, B. V. Ferreira, C. De Souza, Y. </a:t>
            </a:r>
            <a:r>
              <a:rPr lang="en-US" altLang="zh-CN" sz="1600" dirty="0" err="1">
                <a:latin typeface="Times New Roman" panose="02020603050405020304" pitchFamily="18" charset="0"/>
                <a:cs typeface="Times New Roman" panose="02020603050405020304" pitchFamily="18" charset="0"/>
              </a:rPr>
              <a:t>Suhara</a:t>
            </a:r>
            <a:r>
              <a:rPr lang="en-US" altLang="zh-CN" sz="1600" dirty="0">
                <a:latin typeface="Times New Roman" panose="02020603050405020304" pitchFamily="18" charset="0"/>
                <a:cs typeface="Times New Roman" panose="02020603050405020304" pitchFamily="18" charset="0"/>
              </a:rPr>
              <a:t>, A. </a:t>
            </a:r>
            <a:r>
              <a:rPr lang="en-US" altLang="zh-CN" sz="1600" dirty="0" err="1">
                <a:latin typeface="Times New Roman" panose="02020603050405020304" pitchFamily="18" charset="0"/>
                <a:cs typeface="Times New Roman" panose="02020603050405020304" pitchFamily="18" charset="0"/>
              </a:rPr>
              <a:t>Pentland</a:t>
            </a:r>
            <a:r>
              <a:rPr lang="en-US" altLang="zh-CN" sz="1600" dirty="0">
                <a:latin typeface="Times New Roman" panose="02020603050405020304" pitchFamily="18" charset="0"/>
                <a:cs typeface="Times New Roman" panose="02020603050405020304" pitchFamily="18" charset="0"/>
              </a:rPr>
              <a:t>, and G. </a:t>
            </a:r>
            <a:r>
              <a:rPr lang="en-US" altLang="zh-CN" sz="1600" dirty="0" err="1">
                <a:latin typeface="Times New Roman" panose="02020603050405020304" pitchFamily="18" charset="0"/>
                <a:cs typeface="Times New Roman" panose="02020603050405020304" pitchFamily="18" charset="0"/>
              </a:rPr>
              <a:t>Pessin</a:t>
            </a:r>
            <a:r>
              <a:rPr lang="en-US" altLang="zh-CN" sz="1600" dirty="0">
                <a:latin typeface="Times New Roman" panose="02020603050405020304" pitchFamily="18" charset="0"/>
                <a:cs typeface="Times New Roman" panose="02020603050405020304" pitchFamily="18" charset="0"/>
              </a:rPr>
              <a:t>. Driver Behavior Profiling: An Investigation with Different Smartphone Sensors and Machine Learning. </a:t>
            </a:r>
            <a:r>
              <a:rPr lang="en-US" altLang="zh-CN" sz="1600" dirty="0" err="1">
                <a:latin typeface="Times New Roman" panose="02020603050405020304" pitchFamily="18" charset="0"/>
                <a:cs typeface="Times New Roman" panose="02020603050405020304" pitchFamily="18" charset="0"/>
              </a:rPr>
              <a:t>PLoS</a:t>
            </a:r>
            <a:r>
              <a:rPr lang="en-US" altLang="zh-CN" sz="1600" dirty="0">
                <a:latin typeface="Times New Roman" panose="02020603050405020304" pitchFamily="18" charset="0"/>
                <a:cs typeface="Times New Roman" panose="02020603050405020304" pitchFamily="18" charset="0"/>
              </a:rPr>
              <a:t> ONE, Vol. 12, No. 4, 2017, p. e0174959. </a:t>
            </a:r>
            <a:r>
              <a:rPr lang="en-US" altLang="zh-CN" sz="1600" dirty="0">
                <a:latin typeface="Times New Roman" panose="02020603050405020304" pitchFamily="18" charset="0"/>
                <a:cs typeface="Times New Roman" panose="02020603050405020304" pitchFamily="18" charset="0"/>
                <a:hlinkClick r:id="rId2"/>
              </a:rPr>
              <a:t>https://doi.org/10.1371/journal.pone.0174959</a:t>
            </a:r>
            <a:r>
              <a:rPr lang="en-US" altLang="zh-CN"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altLang="zh-CN" sz="1600" dirty="0" err="1">
                <a:latin typeface="Times New Roman" panose="02020603050405020304" pitchFamily="18" charset="0"/>
                <a:cs typeface="Times New Roman" panose="02020603050405020304" pitchFamily="18" charset="0"/>
              </a:rPr>
              <a:t>Khushaba</a:t>
            </a:r>
            <a:r>
              <a:rPr lang="en-US" altLang="zh-CN" sz="1600" dirty="0">
                <a:latin typeface="Times New Roman" panose="02020603050405020304" pitchFamily="18" charset="0"/>
                <a:cs typeface="Times New Roman" panose="02020603050405020304" pitchFamily="18" charset="0"/>
              </a:rPr>
              <a:t>, R. N., S. </a:t>
            </a:r>
            <a:r>
              <a:rPr lang="en-US" altLang="zh-CN" sz="1600" dirty="0" err="1">
                <a:latin typeface="Times New Roman" panose="02020603050405020304" pitchFamily="18" charset="0"/>
                <a:cs typeface="Times New Roman" panose="02020603050405020304" pitchFamily="18" charset="0"/>
              </a:rPr>
              <a:t>Kodagoda</a:t>
            </a:r>
            <a:r>
              <a:rPr lang="en-US" altLang="zh-CN" sz="1600" dirty="0">
                <a:latin typeface="Times New Roman" panose="02020603050405020304" pitchFamily="18" charset="0"/>
                <a:cs typeface="Times New Roman" panose="02020603050405020304" pitchFamily="18" charset="0"/>
              </a:rPr>
              <a:t>, S. Lal, and G. </a:t>
            </a:r>
            <a:r>
              <a:rPr lang="en-US" altLang="zh-CN" sz="1600" dirty="0" err="1">
                <a:latin typeface="Times New Roman" panose="02020603050405020304" pitchFamily="18" charset="0"/>
                <a:cs typeface="Times New Roman" panose="02020603050405020304" pitchFamily="18" charset="0"/>
              </a:rPr>
              <a:t>Dissanayake</a:t>
            </a:r>
            <a:r>
              <a:rPr lang="en-US" altLang="zh-CN" sz="1600" dirty="0">
                <a:latin typeface="Times New Roman" panose="02020603050405020304" pitchFamily="18" charset="0"/>
                <a:cs typeface="Times New Roman" panose="02020603050405020304" pitchFamily="18" charset="0"/>
              </a:rPr>
              <a:t>. Driver Drowsiness Classification Using Fuzzy Wavelet Packet Based Feature Extraction Algorithm. Biomedical Engineering, IEEE Transactions on, Vol. PP, No. 99, 2010, p. 1.</a:t>
            </a:r>
          </a:p>
          <a:p>
            <a:pPr marL="342900" indent="-342900">
              <a:buFont typeface="+mj-lt"/>
              <a:buAutoNum type="arabicPeriod"/>
            </a:pPr>
            <a:r>
              <a:rPr lang="en-US" altLang="zh-CN" sz="1600" dirty="0" err="1">
                <a:latin typeface="Times New Roman" panose="02020603050405020304" pitchFamily="18" charset="0"/>
                <a:cs typeface="Times New Roman" panose="02020603050405020304" pitchFamily="18" charset="0"/>
              </a:rPr>
              <a:t>Ersal</a:t>
            </a:r>
            <a:r>
              <a:rPr lang="en-US" altLang="zh-CN" sz="1600" dirty="0">
                <a:latin typeface="Times New Roman" panose="02020603050405020304" pitchFamily="18" charset="0"/>
                <a:cs typeface="Times New Roman" panose="02020603050405020304" pitchFamily="18" charset="0"/>
              </a:rPr>
              <a:t>, T., H. J. A. Fuller, O. </a:t>
            </a:r>
            <a:r>
              <a:rPr lang="en-US" altLang="zh-CN" sz="1600" dirty="0" err="1">
                <a:latin typeface="Times New Roman" panose="02020603050405020304" pitchFamily="18" charset="0"/>
                <a:cs typeface="Times New Roman" panose="02020603050405020304" pitchFamily="18" charset="0"/>
              </a:rPr>
              <a:t>Tsimhoni</a:t>
            </a:r>
            <a:r>
              <a:rPr lang="en-US" altLang="zh-CN" sz="1600" dirty="0">
                <a:latin typeface="Times New Roman" panose="02020603050405020304" pitchFamily="18" charset="0"/>
                <a:cs typeface="Times New Roman" panose="02020603050405020304" pitchFamily="18" charset="0"/>
              </a:rPr>
              <a:t>, J. L. Stein, and H. K. </a:t>
            </a:r>
            <a:r>
              <a:rPr lang="en-US" altLang="zh-CN" sz="1600" dirty="0" err="1">
                <a:latin typeface="Times New Roman" panose="02020603050405020304" pitchFamily="18" charset="0"/>
                <a:cs typeface="Times New Roman" panose="02020603050405020304" pitchFamily="18" charset="0"/>
              </a:rPr>
              <a:t>Fathy</a:t>
            </a:r>
            <a:r>
              <a:rPr lang="en-US" altLang="zh-CN" sz="1600" dirty="0">
                <a:latin typeface="Times New Roman" panose="02020603050405020304" pitchFamily="18" charset="0"/>
                <a:cs typeface="Times New Roman" panose="02020603050405020304" pitchFamily="18" charset="0"/>
              </a:rPr>
              <a:t>. Model-Based Analysis and Classification of Driver Distraction under Secondary Tasks. IEEE Transactions on Intelligent Transportation Systems, Vol. 11, No. 3, 2010, pp. 692–701. https://doi.org/10.1109/TITS.2010.2049741.</a:t>
            </a:r>
          </a:p>
          <a:p>
            <a:pPr marL="342900" indent="-342900">
              <a:buFont typeface="+mj-lt"/>
              <a:buAutoNum type="arabicPeriod"/>
            </a:pPr>
            <a:r>
              <a:rPr lang="en-US" altLang="zh-CN" sz="1600" dirty="0">
                <a:latin typeface="Times New Roman" panose="02020603050405020304" pitchFamily="18" charset="0"/>
                <a:cs typeface="Times New Roman" panose="02020603050405020304" pitchFamily="18" charset="0"/>
              </a:rPr>
              <a:t>Liang, Y., M. L. Reyes, and J. D. Lee. Real-Time Detection of Driver Cognitive Distraction Using Support Vector Machines. IEEE Transactions on Intelligent Transportation Systems, Vol. 8, No. 2, 2007, pp. 340–350. </a:t>
            </a:r>
            <a:r>
              <a:rPr lang="en-US" altLang="zh-CN" sz="1600" dirty="0">
                <a:latin typeface="Times New Roman" panose="02020603050405020304" pitchFamily="18" charset="0"/>
                <a:cs typeface="Times New Roman" panose="02020603050405020304" pitchFamily="18" charset="0"/>
                <a:hlinkClick r:id="rId3"/>
              </a:rPr>
              <a:t>https://doi.org/10.1109/TITS.2007.895298</a:t>
            </a:r>
            <a:r>
              <a:rPr lang="en-US" altLang="zh-CN"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altLang="zh-CN" sz="1600" dirty="0">
                <a:latin typeface="Times New Roman" panose="02020603050405020304" pitchFamily="18" charset="0"/>
                <a:cs typeface="Times New Roman" panose="02020603050405020304" pitchFamily="18" charset="0"/>
              </a:rPr>
              <a:t>Northcutt, C. G., Wu, T., &amp; Chuang, I. L. (2017). Learning with Confident Examples: Rank Pruning for Robust Classification with Noisy Labels, (1). Retrieved from http://arxiv.org/abs/1705.01936</a:t>
            </a:r>
          </a:p>
          <a:p>
            <a:pPr marL="342900" indent="-342900">
              <a:buFont typeface="+mj-lt"/>
              <a:buAutoNum type="arabicPeriod"/>
            </a:pP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936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4" name="TextBox 7"/>
          <p:cNvSpPr txBox="1">
            <a:spLocks noGrp="1" noChangeArrowheads="1"/>
          </p:cNvSpPr>
          <p:nvPr>
            <p:ph idx="1"/>
          </p:nvPr>
        </p:nvSpPr>
        <p:spPr bwMode="auto">
          <a:xfrm>
            <a:off x="838200" y="1825625"/>
            <a:ext cx="10515600" cy="4106252"/>
          </a:xfrm>
          <a:prstGeom prst="rect">
            <a:avLst/>
          </a:prstGeom>
          <a:noFill/>
          <a:ln w="9525">
            <a:noFill/>
            <a:miter lim="800000"/>
            <a:headEnd/>
            <a:tailEnd/>
          </a:ln>
        </p:spPr>
        <p:txBody>
          <a:bodyPr>
            <a:spAutoFit/>
          </a:bodyPr>
          <a:lstStyle/>
          <a:p>
            <a:pPr marL="457200" indent="-457200">
              <a:lnSpc>
                <a:spcPct val="150000"/>
              </a:lnSpc>
              <a:buFont typeface="Wingdings" pitchFamily="2" charset="2"/>
              <a:buChar char="n"/>
            </a:pPr>
            <a:r>
              <a:rPr lang="en-US" altLang="zh-CN" sz="3200" dirty="0">
                <a:latin typeface="Times New Roman" pitchFamily="18" charset="0"/>
                <a:cs typeface="Times New Roman" pitchFamily="18" charset="0"/>
              </a:rPr>
              <a:t>Data description</a:t>
            </a:r>
          </a:p>
          <a:p>
            <a:pPr lvl="1">
              <a:lnSpc>
                <a:spcPct val="150000"/>
              </a:lnSpc>
              <a:buFont typeface="Wingdings" panose="05000000000000000000" pitchFamily="2" charset="2"/>
              <a:buChar char="ü"/>
            </a:pPr>
            <a:r>
              <a:rPr lang="en-US" altLang="zh-CN" dirty="0">
                <a:latin typeface="Times New Roman" pitchFamily="18" charset="0"/>
                <a:cs typeface="Times New Roman" pitchFamily="18" charset="0"/>
              </a:rPr>
              <a:t>Basic information ( including why/ when/ Where to collect data?)</a:t>
            </a:r>
            <a:endParaRPr lang="zh-CN" altLang="en-US" dirty="0">
              <a:latin typeface="Times New Roman" pitchFamily="18" charset="0"/>
              <a:cs typeface="Times New Roman" pitchFamily="18" charset="0"/>
            </a:endParaRPr>
          </a:p>
          <a:p>
            <a:pPr lvl="1">
              <a:lnSpc>
                <a:spcPct val="150000"/>
              </a:lnSpc>
              <a:buFont typeface="Wingdings" panose="05000000000000000000" pitchFamily="2" charset="2"/>
              <a:buChar char="ü"/>
            </a:pPr>
            <a:r>
              <a:rPr lang="en-US" altLang="zh-CN" dirty="0">
                <a:latin typeface="Times New Roman" pitchFamily="18" charset="0"/>
                <a:cs typeface="Times New Roman" pitchFamily="18" charset="0"/>
              </a:rPr>
              <a:t>Data dictionary (what kind of data are collected? Introduce each attribute, including each attribute’s meaning, value, range…)</a:t>
            </a:r>
          </a:p>
          <a:p>
            <a:pPr marL="457200" indent="-457200">
              <a:lnSpc>
                <a:spcPct val="150000"/>
              </a:lnSpc>
              <a:buFont typeface="Wingdings" pitchFamily="2" charset="2"/>
              <a:buChar char="n"/>
            </a:pPr>
            <a:r>
              <a:rPr lang="en-US" altLang="zh-CN" sz="3200" dirty="0">
                <a:latin typeface="Times New Roman" pitchFamily="18" charset="0"/>
                <a:cs typeface="Times New Roman" pitchFamily="18" charset="0"/>
              </a:rPr>
              <a:t>Task description </a:t>
            </a:r>
            <a:r>
              <a:rPr lang="en-US" altLang="zh-CN" dirty="0">
                <a:latin typeface="Times New Roman" pitchFamily="18" charset="0"/>
                <a:cs typeface="Times New Roman" pitchFamily="18" charset="0"/>
              </a:rPr>
              <a:t>(What to do? How to do?)</a:t>
            </a:r>
          </a:p>
          <a:p>
            <a:pPr lvl="1">
              <a:lnSpc>
                <a:spcPct val="150000"/>
              </a:lnSpc>
              <a:buFont typeface="Wingdings" panose="05000000000000000000" pitchFamily="2" charset="2"/>
              <a:buChar char="ü"/>
            </a:pPr>
            <a:r>
              <a:rPr lang="en-US" altLang="zh-CN" dirty="0">
                <a:latin typeface="Times New Roman" pitchFamily="18" charset="0"/>
                <a:cs typeface="Times New Roman" pitchFamily="18" charset="0"/>
              </a:rPr>
              <a:t>What problem to solve? What model to build? What relationship to find?...</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49860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424669" y="2671219"/>
            <a:ext cx="4244817" cy="3424795"/>
          </a:xfrm>
          <a:prstGeom prst="rect">
            <a:avLst/>
          </a:prstGeom>
          <a:noFill/>
          <a:ln w="9525">
            <a:noFill/>
            <a:miter lim="800000"/>
            <a:headEnd/>
            <a:tailEnd/>
          </a:ln>
        </p:spPr>
      </p:pic>
      <p:sp>
        <p:nvSpPr>
          <p:cNvPr id="15361" name="Rectangle 2" descr="Large confetti"/>
          <p:cNvSpPr>
            <a:spLocks noGrp="1" noChangeArrowheads="1"/>
          </p:cNvSpPr>
          <p:nvPr>
            <p:ph type="title"/>
          </p:nvPr>
        </p:nvSpPr>
        <p:spPr>
          <a:xfrm>
            <a:off x="984484" y="0"/>
            <a:ext cx="10277341" cy="991204"/>
          </a:xfrm>
        </p:spPr>
        <p:txBody>
          <a:bodyPr/>
          <a:lstStyle/>
          <a:p>
            <a:pPr algn="ctr"/>
            <a:r>
              <a:rPr lang="en-US" altLang="zh-CN" dirty="0">
                <a:latin typeface="Times New Roman" pitchFamily="18" charset="0"/>
                <a:cs typeface="Times New Roman" pitchFamily="18" charset="0"/>
              </a:rPr>
              <a:t>Data description</a:t>
            </a:r>
          </a:p>
        </p:txBody>
      </p:sp>
      <p:sp>
        <p:nvSpPr>
          <p:cNvPr id="40963" name="Rectangle 4"/>
          <p:cNvSpPr>
            <a:spLocks noGrp="1" noChangeArrowheads="1"/>
          </p:cNvSpPr>
          <p:nvPr>
            <p:ph type="body" idx="1"/>
          </p:nvPr>
        </p:nvSpPr>
        <p:spPr>
          <a:xfrm>
            <a:off x="209862" y="1001505"/>
            <a:ext cx="11624324" cy="5098319"/>
          </a:xfrm>
        </p:spPr>
        <p:txBody>
          <a:bodyPr wrap="square">
            <a:spAutoFit/>
          </a:bodyPr>
          <a:lstStyle/>
          <a:p>
            <a:pPr marL="533400" indent="-533400"/>
            <a:r>
              <a:rPr lang="en-US" altLang="zh-CN" sz="2400" dirty="0">
                <a:latin typeface="Times New Roman" pitchFamily="18" charset="0"/>
                <a:cs typeface="Times New Roman" pitchFamily="18" charset="0"/>
              </a:rPr>
              <a:t>Purpose:</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to study the abnormal driving behavior</a:t>
            </a:r>
          </a:p>
          <a:p>
            <a:pPr marL="533400" indent="-533400"/>
            <a:r>
              <a:rPr lang="en-US" altLang="zh-CN" sz="2400" dirty="0">
                <a:latin typeface="Times New Roman" pitchFamily="18" charset="0"/>
                <a:cs typeface="Times New Roman" pitchFamily="18" charset="0"/>
              </a:rPr>
              <a:t>Collected data from an V-BOX running on a car </a:t>
            </a:r>
            <a:r>
              <a:rPr lang="en-US" altLang="zh-CN" sz="2400" b="1" dirty="0">
                <a:latin typeface="Times New Roman" pitchFamily="18" charset="0"/>
                <a:cs typeface="Times New Roman" pitchFamily="18" charset="0"/>
              </a:rPr>
              <a:t>with 1 driver </a:t>
            </a:r>
            <a:r>
              <a:rPr lang="en-US" altLang="zh-CN" sz="2400" dirty="0">
                <a:latin typeface="Times New Roman" pitchFamily="18" charset="0"/>
                <a:cs typeface="Times New Roman" pitchFamily="18" charset="0"/>
              </a:rPr>
              <a:t>in Nanjing on 2018-05-08.  </a:t>
            </a:r>
          </a:p>
          <a:p>
            <a:pPr marL="533400" indent="-533400"/>
            <a:r>
              <a:rPr lang="en-US" altLang="zh-CN" sz="2400" dirty="0">
                <a:latin typeface="Times New Roman" pitchFamily="18" charset="0"/>
                <a:cs typeface="Times New Roman" pitchFamily="18" charset="0"/>
              </a:rPr>
              <a:t>Where to collect: detailed_map.png give the details of the vehicle's trajectory. The starting point of the trajectory is located in the </a:t>
            </a:r>
            <a:r>
              <a:rPr lang="en-US" altLang="zh-CN" sz="2400" dirty="0" err="1">
                <a:latin typeface="Times New Roman" pitchFamily="18" charset="0"/>
                <a:cs typeface="Times New Roman" pitchFamily="18" charset="0"/>
              </a:rPr>
              <a:t>Jiulonghu</a:t>
            </a:r>
            <a:r>
              <a:rPr lang="en-US" altLang="zh-CN" sz="2400" dirty="0">
                <a:latin typeface="Times New Roman" pitchFamily="18" charset="0"/>
                <a:cs typeface="Times New Roman" pitchFamily="18" charset="0"/>
              </a:rPr>
              <a:t> Campus of Southeast University.</a:t>
            </a:r>
          </a:p>
          <a:p>
            <a:pPr marL="533400" indent="-533400"/>
            <a:r>
              <a:rPr lang="en-US" altLang="zh-CN" sz="2400" dirty="0">
                <a:latin typeface="Times New Roman" pitchFamily="18" charset="0"/>
                <a:cs typeface="Times New Roman" pitchFamily="18" charset="0"/>
              </a:rPr>
              <a:t>Save as </a:t>
            </a:r>
            <a:r>
              <a:rPr lang="en-US" altLang="zh-CN" sz="2400" b="1" i="1" dirty="0">
                <a:latin typeface="Times New Roman" pitchFamily="18" charset="0"/>
                <a:cs typeface="Times New Roman" pitchFamily="18" charset="0"/>
              </a:rPr>
              <a:t>abnormal_events.csv and VBOX.csv</a:t>
            </a:r>
            <a:endParaRPr lang="en-US" altLang="zh-CN" sz="2400" dirty="0">
              <a:latin typeface="Times New Roman" pitchFamily="18" charset="0"/>
              <a:cs typeface="Times New Roman" pitchFamily="18" charset="0"/>
            </a:endParaRPr>
          </a:p>
          <a:p>
            <a:pPr marL="533400" indent="-533400"/>
            <a:r>
              <a:rPr lang="en-US" altLang="zh-CN" sz="2400" b="1" i="1" dirty="0">
                <a:latin typeface="Times New Roman" pitchFamily="18" charset="0"/>
                <a:cs typeface="Times New Roman" pitchFamily="18" charset="0"/>
              </a:rPr>
              <a:t>abnormal_events.csv</a:t>
            </a:r>
          </a:p>
          <a:p>
            <a:pPr marL="990600" lvl="1" indent="-533400"/>
            <a:r>
              <a:rPr lang="en-US" altLang="zh-CN" sz="2000" dirty="0">
                <a:latin typeface="Times New Roman" pitchFamily="18" charset="0"/>
                <a:cs typeface="Times New Roman" pitchFamily="18" charset="0"/>
              </a:rPr>
              <a:t>records the time and duration of the abnormal behaviors,</a:t>
            </a:r>
          </a:p>
          <a:p>
            <a:pPr marL="990600" lvl="1" indent="-533400"/>
            <a:r>
              <a:rPr lang="en-US" altLang="zh-CN" sz="2000" dirty="0">
                <a:latin typeface="Times New Roman" pitchFamily="18" charset="0"/>
                <a:cs typeface="Times New Roman" pitchFamily="18" charset="0"/>
              </a:rPr>
              <a:t>contains two attributes and 70 abnormal events.</a:t>
            </a:r>
          </a:p>
          <a:p>
            <a:pPr marL="533400" indent="-533400"/>
            <a:r>
              <a:rPr lang="en-US" altLang="zh-CN" sz="2400" b="1" i="1" dirty="0">
                <a:latin typeface="Times New Roman" pitchFamily="18" charset="0"/>
                <a:cs typeface="Times New Roman" pitchFamily="18" charset="0"/>
              </a:rPr>
              <a:t>VBOX.csv </a:t>
            </a:r>
          </a:p>
          <a:p>
            <a:pPr marL="990600" lvl="1" indent="-533400"/>
            <a:r>
              <a:rPr lang="en-US" altLang="zh-CN" sz="2000" dirty="0">
                <a:latin typeface="Times New Roman" pitchFamily="18" charset="0"/>
                <a:cs typeface="Times New Roman" pitchFamily="18" charset="0"/>
              </a:rPr>
              <a:t>contains 15 attributes and 51546 records.</a:t>
            </a:r>
          </a:p>
          <a:p>
            <a:pPr marL="990600" lvl="1" indent="-533400"/>
            <a:r>
              <a:rPr lang="en-US" altLang="zh-CN" sz="2000" dirty="0">
                <a:latin typeface="Times New Roman" pitchFamily="18" charset="0"/>
                <a:cs typeface="Times New Roman" pitchFamily="18" charset="0"/>
              </a:rPr>
              <a:t>The sampling frequency is 10Hz.</a:t>
            </a:r>
          </a:p>
          <a:p>
            <a:pPr marL="457200" lvl="1" indent="0">
              <a:buNone/>
            </a:pP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629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p:cNvSpPr/>
          <p:nvPr/>
        </p:nvSpPr>
        <p:spPr>
          <a:xfrm>
            <a:off x="542585" y="244697"/>
            <a:ext cx="11063431" cy="1913887"/>
          </a:xfrm>
          <a:prstGeom prst="rect">
            <a:avLst/>
          </a:prstGeom>
        </p:spPr>
        <p:txBody>
          <a:bodyPr numCol="1">
            <a:noAutofit/>
          </a:bodyPr>
          <a:lstStyle/>
          <a:p>
            <a:pPr>
              <a:lnSpc>
                <a:spcPct val="90000"/>
              </a:lnSpc>
              <a:spcBef>
                <a:spcPts val="1000"/>
              </a:spcBef>
            </a:pPr>
            <a:r>
              <a:rPr lang="en-US" altLang="zh-CN" sz="3200" b="1" i="1" dirty="0">
                <a:latin typeface="Times New Roman" pitchFamily="18" charset="0"/>
                <a:ea typeface="+mn-ea"/>
                <a:cs typeface="Times New Roman" pitchFamily="18" charset="0"/>
              </a:rPr>
              <a:t>abnormal_events.csv</a:t>
            </a:r>
            <a:r>
              <a:rPr lang="en-US" altLang="zh-CN" sz="3200" b="1" dirty="0">
                <a:latin typeface="Times New Roman" pitchFamily="18" charset="0"/>
                <a:ea typeface="+mn-ea"/>
                <a:cs typeface="Times New Roman" pitchFamily="18" charset="0"/>
              </a:rPr>
              <a:t>:</a:t>
            </a:r>
          </a:p>
          <a:p>
            <a:pPr marL="533400" indent="-533400">
              <a:lnSpc>
                <a:spcPct val="90000"/>
              </a:lnSpc>
              <a:spcBef>
                <a:spcPts val="1000"/>
              </a:spcBef>
              <a:buFont typeface="+mj-lt"/>
              <a:buAutoNum type="arabicPeriod"/>
            </a:pPr>
            <a:r>
              <a:rPr lang="en-US" altLang="zh-CN" sz="2400" dirty="0" err="1">
                <a:latin typeface="Times New Roman" pitchFamily="18" charset="0"/>
                <a:ea typeface="+mn-ea"/>
                <a:cs typeface="Times New Roman" pitchFamily="18" charset="0"/>
              </a:rPr>
              <a:t>start_time</a:t>
            </a:r>
            <a:r>
              <a:rPr lang="en-US" altLang="zh-CN" sz="2400" dirty="0">
                <a:latin typeface="Times New Roman" pitchFamily="18" charset="0"/>
                <a:ea typeface="+mn-ea"/>
                <a:cs typeface="Times New Roman" pitchFamily="18" charset="0"/>
              </a:rPr>
              <a:t>: the moment when the abnormal driving event occurred. This attribute corresponds to the attribute “</a:t>
            </a:r>
            <a:r>
              <a:rPr lang="en-US" altLang="zh-CN" sz="2400" b="1" dirty="0">
                <a:latin typeface="Times New Roman" pitchFamily="18" charset="0"/>
                <a:ea typeface="+mn-ea"/>
                <a:cs typeface="Times New Roman" pitchFamily="18" charset="0"/>
              </a:rPr>
              <a:t>time”</a:t>
            </a:r>
            <a:r>
              <a:rPr lang="en-US" altLang="zh-CN" sz="2400" dirty="0">
                <a:latin typeface="Times New Roman" pitchFamily="18" charset="0"/>
                <a:ea typeface="+mn-ea"/>
                <a:cs typeface="Times New Roman" pitchFamily="18" charset="0"/>
              </a:rPr>
              <a:t> in </a:t>
            </a:r>
            <a:r>
              <a:rPr lang="en-US" altLang="zh-CN" sz="2400" i="1" dirty="0">
                <a:latin typeface="Times New Roman" pitchFamily="18" charset="0"/>
                <a:ea typeface="+mn-ea"/>
                <a:cs typeface="Times New Roman" pitchFamily="18" charset="0"/>
              </a:rPr>
              <a:t>VBOX.csv</a:t>
            </a:r>
          </a:p>
          <a:p>
            <a:pPr marL="533400" indent="-533400">
              <a:lnSpc>
                <a:spcPct val="90000"/>
              </a:lnSpc>
              <a:spcBef>
                <a:spcPts val="1000"/>
              </a:spcBef>
              <a:buFont typeface="+mj-lt"/>
              <a:buAutoNum type="arabicPeriod"/>
            </a:pPr>
            <a:r>
              <a:rPr lang="en-US" altLang="zh-CN" sz="2400" dirty="0">
                <a:latin typeface="Times New Roman" pitchFamily="18" charset="0"/>
                <a:ea typeface="+mn-ea"/>
                <a:cs typeface="Times New Roman" pitchFamily="18" charset="0"/>
              </a:rPr>
              <a:t>duration: the duration of the driving event (s)</a:t>
            </a:r>
          </a:p>
        </p:txBody>
      </p:sp>
      <p:pic>
        <p:nvPicPr>
          <p:cNvPr id="102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b="42366"/>
          <a:stretch/>
        </p:blipFill>
        <p:spPr bwMode="auto">
          <a:xfrm>
            <a:off x="542584" y="2314139"/>
            <a:ext cx="2383495" cy="28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333990" y="2725154"/>
            <a:ext cx="7493074" cy="92333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dirty="0">
                <a:solidFill>
                  <a:srgbClr val="FF0000"/>
                </a:solidFill>
                <a:latin typeface="Times New Roman" pitchFamily="18" charset="0"/>
                <a:cs typeface="Times New Roman" pitchFamily="18" charset="0"/>
              </a:rPr>
              <a:t>Abnormal driving behavior lasting 1.5 seconds ( i.e. 15 records ) from time 72641.9 ( corresponding to the </a:t>
            </a:r>
            <a:r>
              <a:rPr lang="en-US" altLang="zh-CN" b="1" dirty="0">
                <a:solidFill>
                  <a:srgbClr val="FF0000"/>
                </a:solidFill>
                <a:latin typeface="Times New Roman" pitchFamily="18" charset="0"/>
                <a:cs typeface="Times New Roman" pitchFamily="18" charset="0"/>
              </a:rPr>
              <a:t>time</a:t>
            </a:r>
            <a:r>
              <a:rPr lang="en-US" altLang="zh-CN" dirty="0">
                <a:solidFill>
                  <a:srgbClr val="FF0000"/>
                </a:solidFill>
                <a:latin typeface="Times New Roman" pitchFamily="18" charset="0"/>
                <a:cs typeface="Times New Roman" pitchFamily="18" charset="0"/>
              </a:rPr>
              <a:t> column in the </a:t>
            </a:r>
            <a:r>
              <a:rPr lang="en-US" altLang="zh-CN" i="1" dirty="0">
                <a:solidFill>
                  <a:srgbClr val="FF0000"/>
                </a:solidFill>
                <a:latin typeface="Times New Roman" pitchFamily="18" charset="0"/>
                <a:cs typeface="Times New Roman" pitchFamily="18" charset="0"/>
              </a:rPr>
              <a:t>VBOX.csv </a:t>
            </a:r>
            <a:r>
              <a:rPr lang="en-US" altLang="zh-CN" dirty="0">
                <a:solidFill>
                  <a:srgbClr val="FF0000"/>
                </a:solidFill>
                <a:latin typeface="Times New Roman" pitchFamily="18" charset="0"/>
                <a:cs typeface="Times New Roman" pitchFamily="18" charset="0"/>
              </a:rPr>
              <a:t>), that is, samples with the </a:t>
            </a:r>
            <a:r>
              <a:rPr lang="en-US" altLang="zh-CN" b="1" dirty="0">
                <a:solidFill>
                  <a:srgbClr val="FF0000"/>
                </a:solidFill>
                <a:latin typeface="Times New Roman" pitchFamily="18" charset="0"/>
                <a:cs typeface="Times New Roman" pitchFamily="18" charset="0"/>
              </a:rPr>
              <a:t>time</a:t>
            </a:r>
            <a:r>
              <a:rPr lang="en-US" altLang="zh-CN" dirty="0">
                <a:solidFill>
                  <a:srgbClr val="FF0000"/>
                </a:solidFill>
                <a:latin typeface="Times New Roman" pitchFamily="18" charset="0"/>
                <a:cs typeface="Times New Roman" pitchFamily="18" charset="0"/>
              </a:rPr>
              <a:t> from 72641.9 to 72643.4.</a:t>
            </a:r>
          </a:p>
        </p:txBody>
      </p:sp>
      <p:sp>
        <p:nvSpPr>
          <p:cNvPr id="2" name="矩形 1">
            <a:extLst>
              <a:ext uri="{FF2B5EF4-FFF2-40B4-BE49-F238E27FC236}">
                <a16:creationId xmlns:a16="http://schemas.microsoft.com/office/drawing/2014/main" id="{1C9AC964-1EF6-42F1-BFC2-36C3FF11B5E8}"/>
              </a:ext>
            </a:extLst>
          </p:cNvPr>
          <p:cNvSpPr/>
          <p:nvPr/>
        </p:nvSpPr>
        <p:spPr>
          <a:xfrm>
            <a:off x="950495" y="2598823"/>
            <a:ext cx="1975584" cy="252663"/>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AC0BBE89-F552-4D35-AD2B-56B541DC6773}"/>
              </a:ext>
            </a:extLst>
          </p:cNvPr>
          <p:cNvCxnSpPr>
            <a:cxnSpLocks/>
          </p:cNvCxnSpPr>
          <p:nvPr/>
        </p:nvCxnSpPr>
        <p:spPr>
          <a:xfrm>
            <a:off x="2935605" y="2783557"/>
            <a:ext cx="575110" cy="1263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78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Grp="1"/>
          </p:cNvSpPr>
          <p:nvPr>
            <p:ph idx="1"/>
          </p:nvPr>
        </p:nvSpPr>
        <p:spPr>
          <a:xfrm>
            <a:off x="444874" y="376406"/>
            <a:ext cx="6473873" cy="6317413"/>
          </a:xfrm>
          <a:prstGeom prst="rect">
            <a:avLst/>
          </a:prstGeom>
        </p:spPr>
        <p:txBody>
          <a:bodyPr numCol="1">
            <a:noAutofit/>
          </a:bodyPr>
          <a:lstStyle/>
          <a:p>
            <a:pPr marL="0" indent="0">
              <a:buNone/>
            </a:pPr>
            <a:r>
              <a:rPr lang="en-US" altLang="zh-CN" sz="3200" b="1" i="1" dirty="0">
                <a:latin typeface="Times New Roman" pitchFamily="18" charset="0"/>
                <a:cs typeface="Times New Roman" pitchFamily="18" charset="0"/>
              </a:rPr>
              <a:t>VBOX.csv:</a:t>
            </a:r>
          </a:p>
          <a:p>
            <a:pPr marL="342900" indent="-342900">
              <a:lnSpc>
                <a:spcPct val="90000"/>
              </a:lnSpc>
              <a:spcBef>
                <a:spcPts val="1000"/>
              </a:spcBef>
              <a:buFont typeface="+mj-lt"/>
              <a:buAutoNum type="arabicPeriod"/>
            </a:pPr>
            <a:r>
              <a:rPr lang="en-US" altLang="zh-CN" sz="1800" dirty="0" err="1">
                <a:latin typeface="Times New Roman" pitchFamily="18" charset="0"/>
                <a:cs typeface="Times New Roman" pitchFamily="18" charset="0"/>
              </a:rPr>
              <a:t>sats</a:t>
            </a:r>
            <a:r>
              <a:rPr lang="en-US" altLang="zh-CN" sz="1800" dirty="0">
                <a:latin typeface="Times New Roman" pitchFamily="18" charset="0"/>
                <a:cs typeface="Times New Roman" pitchFamily="18" charset="0"/>
              </a:rPr>
              <a:t>: Number of satellites</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time: GPS UTC timestamp (s)</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long: longitude</a:t>
            </a:r>
          </a:p>
          <a:p>
            <a:pPr marL="342900" indent="-342900">
              <a:lnSpc>
                <a:spcPct val="90000"/>
              </a:lnSpc>
              <a:spcBef>
                <a:spcPts val="1000"/>
              </a:spcBef>
              <a:buFont typeface="+mj-lt"/>
              <a:buAutoNum type="arabicPeriod"/>
            </a:pPr>
            <a:r>
              <a:rPr lang="en-US" altLang="zh-CN" sz="1800" dirty="0" err="1">
                <a:latin typeface="Times New Roman" pitchFamily="18" charset="0"/>
                <a:cs typeface="Times New Roman" pitchFamily="18" charset="0"/>
              </a:rPr>
              <a:t>lat</a:t>
            </a:r>
            <a:r>
              <a:rPr lang="en-US" altLang="zh-CN" sz="1800" dirty="0">
                <a:latin typeface="Times New Roman" pitchFamily="18" charset="0"/>
                <a:cs typeface="Times New Roman" pitchFamily="18" charset="0"/>
              </a:rPr>
              <a:t>: latitude</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velocity (km/h)</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heading: the heading angle of the vehicle (degree)</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height: altitude (m)</a:t>
            </a:r>
          </a:p>
          <a:p>
            <a:pPr marL="342900" indent="-342900">
              <a:lnSpc>
                <a:spcPct val="90000"/>
              </a:lnSpc>
              <a:spcBef>
                <a:spcPts val="1000"/>
              </a:spcBef>
              <a:buFont typeface="+mj-lt"/>
              <a:buAutoNum type="arabicPeriod"/>
            </a:pPr>
            <a:r>
              <a:rPr lang="en-US" altLang="zh-CN" sz="1800" dirty="0" err="1">
                <a:latin typeface="Times New Roman" pitchFamily="18" charset="0"/>
                <a:cs typeface="Times New Roman" pitchFamily="18" charset="0"/>
              </a:rPr>
              <a:t>vert-vel</a:t>
            </a:r>
            <a:r>
              <a:rPr lang="en-US" altLang="zh-CN" sz="1800" dirty="0">
                <a:latin typeface="Times New Roman" pitchFamily="18" charset="0"/>
                <a:cs typeface="Times New Roman" pitchFamily="18" charset="0"/>
              </a:rPr>
              <a:t>: vertical velocity (km/h)</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GPS-</a:t>
            </a:r>
            <a:r>
              <a:rPr lang="en-US" altLang="zh-CN" sz="1800" dirty="0" err="1">
                <a:latin typeface="Times New Roman" pitchFamily="18" charset="0"/>
                <a:cs typeface="Times New Roman" pitchFamily="18" charset="0"/>
              </a:rPr>
              <a:t>Longacc</a:t>
            </a:r>
            <a:r>
              <a:rPr lang="en-US" altLang="zh-CN" sz="1800" dirty="0">
                <a:latin typeface="Times New Roman" pitchFamily="18" charset="0"/>
                <a:cs typeface="Times New Roman" pitchFamily="18" charset="0"/>
              </a:rPr>
              <a:t>: GPS longitude acceleration (m/s</a:t>
            </a:r>
            <a:r>
              <a:rPr lang="en-US" altLang="zh-CN" sz="1800" baseline="30000" dirty="0">
                <a:latin typeface="Times New Roman" pitchFamily="18" charset="0"/>
                <a:cs typeface="Times New Roman" pitchFamily="18" charset="0"/>
              </a:rPr>
              <a:t>2</a:t>
            </a:r>
            <a:r>
              <a:rPr lang="en-US" altLang="zh-CN" sz="1800" dirty="0">
                <a:latin typeface="Times New Roman" pitchFamily="18" charset="0"/>
                <a:cs typeface="Times New Roman" pitchFamily="18" charset="0"/>
              </a:rPr>
              <a:t>)</a:t>
            </a:r>
          </a:p>
          <a:p>
            <a:pPr marL="342900" indent="-342900">
              <a:lnSpc>
                <a:spcPct val="90000"/>
              </a:lnSpc>
              <a:spcBef>
                <a:spcPts val="1000"/>
              </a:spcBef>
              <a:buFont typeface="+mj-lt"/>
              <a:buAutoNum type="arabicPeriod"/>
            </a:pPr>
            <a:r>
              <a:rPr lang="en-US" altLang="zh-CN" sz="1800" dirty="0">
                <a:latin typeface="Times New Roman" pitchFamily="18" charset="0"/>
                <a:cs typeface="Times New Roman" pitchFamily="18" charset="0"/>
              </a:rPr>
              <a:t>turn-radius: turning radius (m)</a:t>
            </a:r>
          </a:p>
          <a:p>
            <a:pPr marL="342900" indent="-342900">
              <a:buFont typeface="+mj-lt"/>
              <a:buAutoNum type="arabicPeriod"/>
            </a:pPr>
            <a:r>
              <a:rPr lang="en-US" altLang="zh-CN" sz="1800" dirty="0">
                <a:latin typeface="Times New Roman" pitchFamily="18" charset="0"/>
                <a:cs typeface="Times New Roman" pitchFamily="18" charset="0"/>
              </a:rPr>
              <a:t>Centre-Line-Deviation: Distance to road centerline</a:t>
            </a:r>
          </a:p>
          <a:p>
            <a:pPr marL="342900" indent="-342900">
              <a:buFont typeface="+mj-lt"/>
              <a:buAutoNum type="arabicPeriod"/>
            </a:pPr>
            <a:r>
              <a:rPr lang="en-US" altLang="zh-CN" sz="1800" dirty="0" err="1">
                <a:latin typeface="Times New Roman" pitchFamily="18" charset="0"/>
                <a:cs typeface="Times New Roman" pitchFamily="18" charset="0"/>
              </a:rPr>
              <a:t>AbsHead</a:t>
            </a:r>
            <a:r>
              <a:rPr lang="en-US" altLang="zh-CN" sz="1800" dirty="0">
                <a:latin typeface="Times New Roman" pitchFamily="18" charset="0"/>
                <a:cs typeface="Times New Roman" pitchFamily="18" charset="0"/>
              </a:rPr>
              <a:t>: the absolute heading angle of the vehicle (degree)</a:t>
            </a:r>
          </a:p>
          <a:p>
            <a:pPr marL="342900" indent="-342900">
              <a:buFont typeface="+mj-lt"/>
              <a:buAutoNum type="arabicPeriod"/>
            </a:pPr>
            <a:r>
              <a:rPr lang="en-US" altLang="zh-CN" sz="1800" dirty="0" err="1">
                <a:latin typeface="Times New Roman" pitchFamily="18" charset="0"/>
                <a:cs typeface="Times New Roman" pitchFamily="18" charset="0"/>
              </a:rPr>
              <a:t>Longacc</a:t>
            </a:r>
            <a:r>
              <a:rPr lang="en-US" altLang="zh-CN" sz="1800" dirty="0">
                <a:latin typeface="Times New Roman" pitchFamily="18" charset="0"/>
                <a:cs typeface="Times New Roman" pitchFamily="18" charset="0"/>
              </a:rPr>
              <a:t>: longitude acceleration (g)</a:t>
            </a:r>
          </a:p>
          <a:p>
            <a:pPr marL="342900" indent="-342900">
              <a:buFont typeface="+mj-lt"/>
              <a:buAutoNum type="arabicPeriod"/>
            </a:pPr>
            <a:r>
              <a:rPr lang="en-US" altLang="zh-CN" sz="1800" dirty="0" err="1">
                <a:latin typeface="Times New Roman" pitchFamily="18" charset="0"/>
                <a:cs typeface="Times New Roman" pitchFamily="18" charset="0"/>
              </a:rPr>
              <a:t>Latacc</a:t>
            </a:r>
            <a:r>
              <a:rPr lang="en-US" altLang="zh-CN" sz="1800" dirty="0">
                <a:latin typeface="Times New Roman" pitchFamily="18" charset="0"/>
                <a:cs typeface="Times New Roman" pitchFamily="18" charset="0"/>
              </a:rPr>
              <a:t>: latitude acceleration (g)</a:t>
            </a:r>
          </a:p>
          <a:p>
            <a:pPr marL="342900" indent="-342900">
              <a:buFont typeface="+mj-lt"/>
              <a:buAutoNum type="arabicPeriod"/>
            </a:pPr>
            <a:r>
              <a:rPr lang="en-US" altLang="zh-CN" sz="1800" dirty="0" err="1">
                <a:latin typeface="Times New Roman" pitchFamily="18" charset="0"/>
                <a:cs typeface="Times New Roman" pitchFamily="18" charset="0"/>
              </a:rPr>
              <a:t>rel</a:t>
            </a:r>
            <a:r>
              <a:rPr lang="en-US" altLang="zh-CN" sz="1800" dirty="0">
                <a:latin typeface="Times New Roman" pitchFamily="18" charset="0"/>
                <a:cs typeface="Times New Roman" pitchFamily="18" charset="0"/>
              </a:rPr>
              <a:t>-height: height relative to the start point (m)</a:t>
            </a:r>
          </a:p>
          <a:p>
            <a:pPr marL="533400" indent="-533400">
              <a:lnSpc>
                <a:spcPct val="90000"/>
              </a:lnSpc>
              <a:spcBef>
                <a:spcPts val="1000"/>
              </a:spcBef>
              <a:buFont typeface="+mj-lt"/>
              <a:buAutoNum type="arabicPeriod"/>
            </a:pPr>
            <a:endParaRPr lang="en-US" altLang="zh-CN" sz="2000" b="1" dirty="0">
              <a:latin typeface="Times New Roman" pitchFamily="18" charset="0"/>
              <a:cs typeface="Times New Roman" pitchFamily="18" charset="0"/>
            </a:endParaRPr>
          </a:p>
        </p:txBody>
      </p:sp>
      <p:sp>
        <p:nvSpPr>
          <p:cNvPr id="7" name="矩形 1"/>
          <p:cNvSpPr txBox="1">
            <a:spLocks/>
          </p:cNvSpPr>
          <p:nvPr/>
        </p:nvSpPr>
        <p:spPr bwMode="auto">
          <a:xfrm>
            <a:off x="7183335" y="376406"/>
            <a:ext cx="4563791" cy="631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2000" b="1" dirty="0">
                <a:latin typeface="Times New Roman" panose="02020603050405020304" pitchFamily="18" charset="0"/>
                <a:cs typeface="Times New Roman" panose="02020603050405020304" pitchFamily="18" charset="0"/>
              </a:rPr>
              <a:t>Note: </a:t>
            </a:r>
          </a:p>
          <a:p>
            <a:pPr algn="just"/>
            <a:r>
              <a:rPr lang="en-US" altLang="zh-CN" sz="2000" dirty="0">
                <a:latin typeface="Times New Roman" panose="02020603050405020304" pitchFamily="18" charset="0"/>
                <a:cs typeface="Times New Roman" panose="02020603050405020304" pitchFamily="18" charset="0"/>
              </a:rPr>
              <a:t>There are a lot of valueless data in VBOX.csv. These valueless data should be cleaned before the data processing.</a:t>
            </a:r>
          </a:p>
          <a:p>
            <a:pPr algn="just"/>
            <a:r>
              <a:rPr lang="en-US" altLang="zh-CN" sz="2000" dirty="0">
                <a:solidFill>
                  <a:srgbClr val="FF0000"/>
                </a:solidFill>
                <a:latin typeface="Times New Roman" panose="02020603050405020304" pitchFamily="18" charset="0"/>
                <a:cs typeface="Times New Roman" panose="02020603050405020304" pitchFamily="18" charset="0"/>
              </a:rPr>
              <a:t>What kind of data is valueless?</a:t>
            </a:r>
          </a:p>
          <a:p>
            <a:pPr lvl="1" algn="just"/>
            <a:r>
              <a:rPr lang="en-US" altLang="zh-CN" sz="1600" dirty="0">
                <a:solidFill>
                  <a:srgbClr val="FF0000"/>
                </a:solidFill>
                <a:latin typeface="Times New Roman" panose="02020603050405020304" pitchFamily="18" charset="0"/>
                <a:cs typeface="Times New Roman" panose="02020603050405020304" pitchFamily="18" charset="0"/>
              </a:rPr>
              <a:t>All attribute values are the same</a:t>
            </a:r>
          </a:p>
          <a:p>
            <a:pPr lvl="1" algn="just"/>
            <a:r>
              <a:rPr lang="en-US" altLang="zh-CN" sz="1600" dirty="0">
                <a:solidFill>
                  <a:srgbClr val="FF0000"/>
                </a:solidFill>
                <a:latin typeface="Times New Roman" panose="02020603050405020304" pitchFamily="18" charset="0"/>
                <a:cs typeface="Times New Roman" panose="02020603050405020304" pitchFamily="18" charset="0"/>
              </a:rPr>
              <a:t>Classification variables with different values in all samples</a:t>
            </a:r>
          </a:p>
          <a:p>
            <a:pPr lvl="1" algn="just"/>
            <a:r>
              <a:rPr lang="en-US" altLang="zh-CN" sz="1600" dirty="0">
                <a:solidFill>
                  <a:srgbClr val="FF0000"/>
                </a:solidFill>
                <a:latin typeface="Times New Roman" panose="02020603050405020304" pitchFamily="18" charset="0"/>
                <a:cs typeface="Times New Roman" panose="02020603050405020304" pitchFamily="18" charset="0"/>
              </a:rPr>
              <a:t>Etc.</a:t>
            </a:r>
          </a:p>
          <a:p>
            <a:pPr algn="just"/>
            <a:r>
              <a:rPr lang="en-US" altLang="zh-CN" sz="2000" dirty="0">
                <a:latin typeface="Times New Roman" panose="02020603050405020304" pitchFamily="18" charset="0"/>
                <a:cs typeface="Times New Roman" panose="02020603050405020304" pitchFamily="18" charset="0"/>
              </a:rPr>
              <a:t>If </a:t>
            </a:r>
            <a:r>
              <a:rPr lang="en-US" altLang="zh-CN" sz="2000" i="1" dirty="0">
                <a:latin typeface="Times New Roman" panose="02020603050405020304" pitchFamily="18" charset="0"/>
                <a:cs typeface="Times New Roman" panose="02020603050405020304" pitchFamily="18" charset="0"/>
              </a:rPr>
              <a:t>abnormal_events.csv </a:t>
            </a:r>
            <a:r>
              <a:rPr lang="en-US" altLang="zh-CN" sz="2000" dirty="0">
                <a:latin typeface="Times New Roman" panose="02020603050405020304" pitchFamily="18" charset="0"/>
                <a:cs typeface="Times New Roman" panose="02020603050405020304" pitchFamily="18" charset="0"/>
              </a:rPr>
              <a:t>was been used, it will be necessary to up-sample or down-sample the data to ensure that the ratio of positive samples to negative samples is between 2: 1 and 1: 2.</a:t>
            </a:r>
          </a:p>
          <a:p>
            <a:pPr algn="just"/>
            <a:r>
              <a:rPr lang="en-US" altLang="zh-CN" sz="2000" dirty="0">
                <a:solidFill>
                  <a:srgbClr val="FF0000"/>
                </a:solidFill>
                <a:latin typeface="Times New Roman" panose="02020603050405020304" pitchFamily="18" charset="0"/>
                <a:cs typeface="Times New Roman" panose="02020603050405020304" pitchFamily="18" charset="0"/>
              </a:rPr>
              <a:t>What’s up-sample or down-sample?</a:t>
            </a:r>
          </a:p>
          <a:p>
            <a:pPr algn="just"/>
            <a:r>
              <a:rPr lang="en-US" altLang="zh-CN" sz="2000" dirty="0">
                <a:latin typeface="Times New Roman" panose="02020603050405020304" pitchFamily="18" charset="0"/>
                <a:cs typeface="Times New Roman" panose="02020603050405020304" pitchFamily="18" charset="0"/>
              </a:rPr>
              <a:t>More attention should be paid to the accuracy and recall of the abnormal events (rather than normal driving behaviors).</a:t>
            </a:r>
          </a:p>
        </p:txBody>
      </p:sp>
    </p:spTree>
    <p:extLst>
      <p:ext uri="{BB962C8B-B14F-4D97-AF65-F5344CB8AC3E}">
        <p14:creationId xmlns:p14="http://schemas.microsoft.com/office/powerpoint/2010/main" val="268078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descr="Large confetti"/>
          <p:cNvSpPr>
            <a:spLocks noGrp="1" noChangeArrowheads="1"/>
          </p:cNvSpPr>
          <p:nvPr>
            <p:ph type="title"/>
          </p:nvPr>
        </p:nvSpPr>
        <p:spPr>
          <a:xfrm>
            <a:off x="838200" y="112713"/>
            <a:ext cx="10839450" cy="1117600"/>
          </a:xfrm>
        </p:spPr>
        <p:txBody>
          <a:bodyPr/>
          <a:lstStyle/>
          <a:p>
            <a:r>
              <a:rPr lang="en-US" altLang="zh-CN" dirty="0">
                <a:latin typeface="Times New Roman" pitchFamily="18" charset="0"/>
                <a:cs typeface="Times New Roman" pitchFamily="18" charset="0"/>
              </a:rPr>
              <a:t>Task 1 - </a:t>
            </a:r>
            <a:r>
              <a:rPr lang="en-US" altLang="zh-CN" sz="2800" dirty="0">
                <a:latin typeface="Times New Roman" pitchFamily="18" charset="0"/>
                <a:cs typeface="Times New Roman" pitchFamily="18" charset="0"/>
              </a:rPr>
              <a:t>Detect Abnormal Driving Behavior with Unlabeled Data</a:t>
            </a:r>
          </a:p>
        </p:txBody>
      </p:sp>
      <p:sp>
        <p:nvSpPr>
          <p:cNvPr id="4" name="矩形 3"/>
          <p:cNvSpPr/>
          <p:nvPr/>
        </p:nvSpPr>
        <p:spPr>
          <a:xfrm>
            <a:off x="838199" y="1152954"/>
            <a:ext cx="10308771" cy="923330"/>
          </a:xfrm>
          <a:prstGeom prst="rect">
            <a:avLst/>
          </a:prstGeom>
        </p:spPr>
        <p:txBody>
          <a:bodyPr wrap="square">
            <a:spAutoFit/>
          </a:bodyPr>
          <a:lstStyle/>
          <a:p>
            <a:pPr algn="just"/>
            <a:r>
              <a:rPr lang="en-US" altLang="zh-CN" b="1" dirty="0">
                <a:latin typeface="Times New Roman" pitchFamily="18" charset="0"/>
                <a:cs typeface="Times New Roman" pitchFamily="18" charset="0"/>
              </a:rPr>
              <a:t>Tasks:  </a:t>
            </a:r>
            <a:r>
              <a:rPr lang="en-US" altLang="zh-CN" dirty="0">
                <a:latin typeface="Times New Roman" pitchFamily="18" charset="0"/>
                <a:cs typeface="Times New Roman" pitchFamily="18" charset="0"/>
              </a:rPr>
              <a:t>In this driving behavior dataset, the driver did some abnormal behaviors. The objective of this task is to detect whether the driver is in an abnormal state according to the dataset. In this task, all the data you can use in training should come from </a:t>
            </a:r>
            <a:r>
              <a:rPr lang="en-US" altLang="zh-CN" i="1" dirty="0">
                <a:latin typeface="Times New Roman" pitchFamily="18" charset="0"/>
                <a:cs typeface="Times New Roman" pitchFamily="18" charset="0"/>
              </a:rPr>
              <a:t>VBOX.csv</a:t>
            </a:r>
            <a:r>
              <a:rPr lang="en-US" altLang="zh-CN" dirty="0">
                <a:latin typeface="Times New Roman" pitchFamily="18" charset="0"/>
                <a:cs typeface="Times New Roman" pitchFamily="18" charset="0"/>
              </a:rPr>
              <a:t>, which means you can only use the </a:t>
            </a:r>
            <a:r>
              <a:rPr lang="en-US" altLang="zh-CN" i="1" dirty="0">
                <a:latin typeface="Times New Roman" pitchFamily="18" charset="0"/>
                <a:cs typeface="Times New Roman" pitchFamily="18" charset="0"/>
              </a:rPr>
              <a:t>abnormal_events.csv </a:t>
            </a:r>
            <a:r>
              <a:rPr lang="en-US" altLang="zh-CN" dirty="0">
                <a:latin typeface="Times New Roman" pitchFamily="18" charset="0"/>
                <a:cs typeface="Times New Roman" pitchFamily="18" charset="0"/>
              </a:rPr>
              <a:t>once</a:t>
            </a:r>
            <a:r>
              <a:rPr lang="en-US" altLang="zh-CN" i="1" dirty="0">
                <a:latin typeface="Times New Roman" pitchFamily="18" charset="0"/>
                <a:cs typeface="Times New Roman" pitchFamily="18" charset="0"/>
              </a:rPr>
              <a:t>.</a:t>
            </a:r>
          </a:p>
        </p:txBody>
      </p:sp>
      <p:sp>
        <p:nvSpPr>
          <p:cNvPr id="5" name="矩形 4"/>
          <p:cNvSpPr/>
          <p:nvPr/>
        </p:nvSpPr>
        <p:spPr>
          <a:xfrm>
            <a:off x="838199" y="2052220"/>
            <a:ext cx="10308771" cy="3216265"/>
          </a:xfrm>
          <a:prstGeom prst="rect">
            <a:avLst/>
          </a:prstGeom>
        </p:spPr>
        <p:txBody>
          <a:bodyPr wrap="square">
            <a:spAutoFit/>
          </a:bodyPr>
          <a:lstStyle/>
          <a:p>
            <a:pPr algn="just">
              <a:spcAft>
                <a:spcPts val="1200"/>
              </a:spcAft>
            </a:pPr>
            <a:r>
              <a:rPr lang="en-US" altLang="zh-CN" b="1" dirty="0">
                <a:latin typeface="Times New Roman" pitchFamily="18" charset="0"/>
                <a:cs typeface="Times New Roman" pitchFamily="18" charset="0"/>
              </a:rPr>
              <a:t>Steps:</a:t>
            </a:r>
          </a:p>
          <a:p>
            <a:pPr indent="-1800000" algn="just">
              <a:spcAft>
                <a:spcPts val="600"/>
              </a:spcAft>
            </a:pPr>
            <a:r>
              <a:rPr lang="en-US" altLang="zh-CN" sz="1600" b="1" dirty="0">
                <a:solidFill>
                  <a:srgbClr val="0070C0"/>
                </a:solidFill>
                <a:latin typeface="Times New Roman" pitchFamily="18" charset="0"/>
                <a:cs typeface="Times New Roman" pitchFamily="18" charset="0"/>
              </a:rPr>
              <a:t>Step 1    </a:t>
            </a:r>
            <a:r>
              <a:rPr lang="en-US" altLang="zh-CN" sz="1600" dirty="0">
                <a:latin typeface="Times New Roman" pitchFamily="18" charset="0"/>
                <a:cs typeface="Times New Roman" pitchFamily="18" charset="0"/>
              </a:rPr>
              <a:t>Data cleaning and feature selection: use appropriate screening methods and rules to deal with missing values, select valuable features, remove features that are highly correlated, unimportant or have unique attributes ( such as timestamps ), and reduce dimensions ( not always necessary )</a:t>
            </a:r>
          </a:p>
          <a:p>
            <a:pPr indent="-1800000" algn="just">
              <a:spcAft>
                <a:spcPts val="600"/>
              </a:spcAft>
            </a:pPr>
            <a:r>
              <a:rPr lang="en-US" altLang="zh-CN" sz="1600" b="1" dirty="0">
                <a:solidFill>
                  <a:srgbClr val="0070C0"/>
                </a:solidFill>
                <a:latin typeface="Times New Roman" pitchFamily="18" charset="0"/>
                <a:cs typeface="Times New Roman" pitchFamily="18" charset="0"/>
              </a:rPr>
              <a:t>Step 2    </a:t>
            </a:r>
            <a:r>
              <a:rPr lang="en-US" altLang="zh-CN" sz="1600" dirty="0">
                <a:latin typeface="Times New Roman" pitchFamily="18" charset="0"/>
                <a:cs typeface="Times New Roman" pitchFamily="18" charset="0"/>
              </a:rPr>
              <a:t>To verify the accuracy of the model established, the measured data should be divided into training set and test set. The training set is used to build the model, and the test set is used to verify the accuracy of the model.</a:t>
            </a:r>
          </a:p>
          <a:p>
            <a:pPr indent="-1800000" algn="just">
              <a:spcAft>
                <a:spcPts val="600"/>
              </a:spcAft>
            </a:pPr>
            <a:r>
              <a:rPr lang="en-US" altLang="zh-CN" sz="1600" b="1" dirty="0">
                <a:solidFill>
                  <a:srgbClr val="0070C0"/>
                </a:solidFill>
                <a:latin typeface="Times New Roman" pitchFamily="18" charset="0"/>
                <a:cs typeface="Times New Roman" pitchFamily="18" charset="0"/>
              </a:rPr>
              <a:t>Step 3    </a:t>
            </a:r>
            <a:r>
              <a:rPr lang="en-US" altLang="zh-CN" sz="1600" dirty="0">
                <a:latin typeface="Times New Roman" panose="02020603050405020304" pitchFamily="18" charset="0"/>
                <a:cs typeface="Times New Roman" panose="02020603050405020304" pitchFamily="18" charset="0"/>
              </a:rPr>
              <a:t>Modeling and analysis: Using an unsupervised algorithm ( like GMM, clustering, etc. ) to predict the time that the abnormal driver behavior occurred.</a:t>
            </a:r>
          </a:p>
          <a:p>
            <a:pPr indent="-1800000" algn="just">
              <a:spcAft>
                <a:spcPts val="600"/>
              </a:spcAft>
            </a:pPr>
            <a:r>
              <a:rPr lang="en-US" altLang="zh-CN" sz="1600" b="1" dirty="0">
                <a:solidFill>
                  <a:srgbClr val="0070C0"/>
                </a:solidFill>
                <a:latin typeface="Times New Roman" pitchFamily="18" charset="0"/>
                <a:cs typeface="Times New Roman" pitchFamily="18" charset="0"/>
              </a:rPr>
              <a:t>Step 4  </a:t>
            </a:r>
            <a:r>
              <a:rPr lang="en-US" altLang="zh-CN" sz="1600" dirty="0">
                <a:latin typeface="Times New Roman" panose="02020603050405020304" pitchFamily="18" charset="0"/>
                <a:cs typeface="Times New Roman" panose="02020603050405020304" pitchFamily="18" charset="0"/>
              </a:rPr>
              <a:t>After detecting an abnormal event, compare it with what is described in </a:t>
            </a:r>
            <a:r>
              <a:rPr lang="en-US" altLang="zh-CN" sz="1600" i="1" dirty="0">
                <a:latin typeface="Times New Roman" panose="02020603050405020304" pitchFamily="18" charset="0"/>
                <a:cs typeface="Times New Roman" panose="02020603050405020304" pitchFamily="18" charset="0"/>
              </a:rPr>
              <a:t>abnormal_event.csv </a:t>
            </a:r>
            <a:r>
              <a:rPr lang="en-US" altLang="zh-CN" sz="1600" dirty="0">
                <a:latin typeface="Times New Roman" panose="02020603050405020304" pitchFamily="18" charset="0"/>
                <a:cs typeface="Times New Roman" panose="02020603050405020304" pitchFamily="18" charset="0"/>
              </a:rPr>
              <a:t>to get the performance of the model. Apply some metrics ( Recall, Precision, F</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-score, etc. ) to compute the performance of the result. </a:t>
            </a:r>
            <a:r>
              <a:rPr lang="en-US" altLang="zh-CN" sz="1600" b="1" dirty="0">
                <a:latin typeface="Times New Roman" panose="02020603050405020304" pitchFamily="18" charset="0"/>
                <a:cs typeface="Times New Roman" panose="02020603050405020304" pitchFamily="18" charset="0"/>
              </a:rPr>
              <a:t>Note: </a:t>
            </a:r>
            <a:r>
              <a:rPr lang="en-US" altLang="zh-CN" sz="1600" b="1" i="1" dirty="0">
                <a:latin typeface="Times New Roman" panose="02020603050405020304" pitchFamily="18" charset="0"/>
                <a:cs typeface="Times New Roman" panose="02020603050405020304" pitchFamily="18" charset="0"/>
              </a:rPr>
              <a:t>abnormal_event.csv</a:t>
            </a:r>
            <a:r>
              <a:rPr lang="en-US" altLang="zh-CN" sz="1600" b="1" dirty="0">
                <a:latin typeface="Times New Roman" panose="02020603050405020304" pitchFamily="18" charset="0"/>
                <a:cs typeface="Times New Roman" panose="02020603050405020304" pitchFamily="18" charset="0"/>
              </a:rPr>
              <a:t> can only be used for the result validation.</a:t>
            </a:r>
          </a:p>
        </p:txBody>
      </p:sp>
      <p:sp>
        <p:nvSpPr>
          <p:cNvPr id="6" name="矩形 5">
            <a:extLst>
              <a:ext uri="{FF2B5EF4-FFF2-40B4-BE49-F238E27FC236}">
                <a16:creationId xmlns:a16="http://schemas.microsoft.com/office/drawing/2014/main" id="{D74F314F-F5D5-4177-820A-4027E2EBEF3F}"/>
              </a:ext>
            </a:extLst>
          </p:cNvPr>
          <p:cNvSpPr/>
          <p:nvPr/>
        </p:nvSpPr>
        <p:spPr>
          <a:xfrm>
            <a:off x="833664" y="5215605"/>
            <a:ext cx="10308771" cy="1815882"/>
          </a:xfrm>
          <a:prstGeom prst="rect">
            <a:avLst/>
          </a:prstGeom>
        </p:spPr>
        <p:txBody>
          <a:bodyPr wrap="square">
            <a:spAutoFit/>
          </a:bodyPr>
          <a:lstStyle/>
          <a:p>
            <a:pPr algn="just"/>
            <a:r>
              <a:rPr lang="en-US" altLang="zh-CN" sz="1600" b="1" dirty="0">
                <a:latin typeface="Times New Roman" pitchFamily="18" charset="0"/>
                <a:cs typeface="Times New Roman" pitchFamily="18" charset="0"/>
              </a:rPr>
              <a:t>Note: </a:t>
            </a:r>
          </a:p>
          <a:p>
            <a:pPr marL="285750" indent="-285750" algn="just">
              <a:buFont typeface="Arial" panose="020B0604020202020204" pitchFamily="34" charset="0"/>
              <a:buChar char="•"/>
            </a:pPr>
            <a:r>
              <a:rPr lang="en-US" altLang="zh-CN" sz="1600" dirty="0">
                <a:latin typeface="Times New Roman" pitchFamily="18" charset="0"/>
                <a:cs typeface="Times New Roman" pitchFamily="18" charset="0"/>
              </a:rPr>
              <a:t>Different types of algorithms are available: such as Anomaly Detection Algorithms, Clustering Algorithms, etc.</a:t>
            </a:r>
            <a:endParaRPr lang="en-US" altLang="zh-CN" sz="1600" i="1" dirty="0">
              <a:latin typeface="Times New Roman" pitchFamily="18" charset="0"/>
              <a:cs typeface="Times New Roman" pitchFamily="18" charset="0"/>
            </a:endParaRPr>
          </a:p>
          <a:p>
            <a:pPr marL="285750" indent="-285750" algn="just">
              <a:buFont typeface="Arial" panose="020B0604020202020204" pitchFamily="34" charset="0"/>
              <a:buChar char="•"/>
            </a:pPr>
            <a:r>
              <a:rPr lang="en-US" altLang="zh-CN" sz="1600" dirty="0">
                <a:latin typeface="Times New Roman" pitchFamily="18" charset="0"/>
                <a:cs typeface="Times New Roman" pitchFamily="18" charset="0"/>
              </a:rPr>
              <a:t>For clustering algorithms: The purpose of this task is to determine whether driving behavior is abnormal, but this does not mean that you can only cluster the data into two categories since there may be many kinds of driving behavior.</a:t>
            </a:r>
          </a:p>
          <a:p>
            <a:pPr marL="285750" indent="-285750" algn="just">
              <a:buFont typeface="Arial" panose="020B0604020202020204" pitchFamily="34" charset="0"/>
              <a:buChar char="•"/>
            </a:pPr>
            <a:r>
              <a:rPr lang="en-US" altLang="zh-CN" sz="1600" dirty="0">
                <a:latin typeface="Times New Roman" pitchFamily="18" charset="0"/>
                <a:cs typeface="Times New Roman" pitchFamily="18" charset="0"/>
              </a:rPr>
              <a:t>It is normal that the results of unsupervised algorithms will be much worse than those of supervised algorithms.</a:t>
            </a:r>
          </a:p>
          <a:p>
            <a:pPr marL="285750" indent="-285750" algn="just">
              <a:buFont typeface="Arial" panose="020B0604020202020204" pitchFamily="34" charset="0"/>
              <a:buChar char="•"/>
            </a:pPr>
            <a:r>
              <a:rPr lang="en-US" altLang="zh-CN" sz="1600" dirty="0">
                <a:latin typeface="Times New Roman" pitchFamily="18" charset="0"/>
                <a:cs typeface="Times New Roman" pitchFamily="18" charset="0"/>
              </a:rPr>
              <a:t>After completing the Task, you need to choose to discuss Task 3 or Task 4.</a:t>
            </a:r>
          </a:p>
          <a:p>
            <a:pPr marL="285750" indent="-285750" algn="just">
              <a:buFont typeface="Arial" panose="020B0604020202020204" pitchFamily="34" charset="0"/>
              <a:buChar char="•"/>
            </a:pPr>
            <a:endParaRPr lang="en-US" altLang="zh-C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3301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descr="Large confetti"/>
          <p:cNvSpPr>
            <a:spLocks noGrp="1" noChangeArrowheads="1"/>
          </p:cNvSpPr>
          <p:nvPr>
            <p:ph type="title"/>
          </p:nvPr>
        </p:nvSpPr>
        <p:spPr>
          <a:xfrm>
            <a:off x="838200" y="112713"/>
            <a:ext cx="10839450" cy="1117600"/>
          </a:xfrm>
        </p:spPr>
        <p:txBody>
          <a:bodyPr/>
          <a:lstStyle/>
          <a:p>
            <a:r>
              <a:rPr lang="en-US" altLang="zh-CN" dirty="0">
                <a:latin typeface="Times New Roman" pitchFamily="18" charset="0"/>
                <a:cs typeface="Times New Roman" pitchFamily="18" charset="0"/>
              </a:rPr>
              <a:t>Task 2 - </a:t>
            </a:r>
            <a:r>
              <a:rPr lang="en-US" altLang="zh-CN" sz="2800" dirty="0">
                <a:latin typeface="Times New Roman" pitchFamily="18" charset="0"/>
                <a:cs typeface="Times New Roman" pitchFamily="18" charset="0"/>
              </a:rPr>
              <a:t>Predict Abnormal Driving Behavior with Labeled Data</a:t>
            </a:r>
          </a:p>
        </p:txBody>
      </p:sp>
      <p:sp>
        <p:nvSpPr>
          <p:cNvPr id="4" name="矩形 3"/>
          <p:cNvSpPr/>
          <p:nvPr/>
        </p:nvSpPr>
        <p:spPr>
          <a:xfrm>
            <a:off x="838200" y="1230313"/>
            <a:ext cx="10289146" cy="1200329"/>
          </a:xfrm>
          <a:prstGeom prst="rect">
            <a:avLst/>
          </a:prstGeom>
        </p:spPr>
        <p:txBody>
          <a:bodyPr wrap="square">
            <a:spAutoFit/>
          </a:bodyPr>
          <a:lstStyle/>
          <a:p>
            <a:pPr algn="just"/>
            <a:r>
              <a:rPr lang="en-US" altLang="zh-CN" b="1" dirty="0">
                <a:latin typeface="Times New Roman" pitchFamily="18" charset="0"/>
                <a:cs typeface="Times New Roman" pitchFamily="18" charset="0"/>
              </a:rPr>
              <a:t>Tasks:  </a:t>
            </a:r>
            <a:r>
              <a:rPr lang="en-US" altLang="zh-CN" dirty="0">
                <a:latin typeface="Times New Roman" pitchFamily="18" charset="0"/>
                <a:cs typeface="Times New Roman" pitchFamily="18" charset="0"/>
              </a:rPr>
              <a:t>In this driving behavior dataset, the driver did some abnormal operations during driving. The objective of this task is to predict whether the driver is in an abnormal state according to the vehicle motion data. The </a:t>
            </a:r>
            <a:r>
              <a:rPr lang="en-US" altLang="zh-CN" i="1" dirty="0">
                <a:latin typeface="Times New Roman" pitchFamily="18" charset="0"/>
                <a:cs typeface="Times New Roman" pitchFamily="18" charset="0"/>
              </a:rPr>
              <a:t>abnormal_events.csv</a:t>
            </a:r>
            <a:r>
              <a:rPr lang="en-US" altLang="zh-CN" dirty="0">
                <a:latin typeface="Times New Roman" pitchFamily="18" charset="0"/>
                <a:cs typeface="Times New Roman" pitchFamily="18" charset="0"/>
              </a:rPr>
              <a:t> file contains the time and duration of events marked as exceptions. The information in the </a:t>
            </a:r>
            <a:r>
              <a:rPr lang="en-US" altLang="zh-CN" i="1" dirty="0">
                <a:latin typeface="Times New Roman" pitchFamily="18" charset="0"/>
                <a:cs typeface="Times New Roman" pitchFamily="18" charset="0"/>
              </a:rPr>
              <a:t>abnormal_events.csv </a:t>
            </a:r>
            <a:r>
              <a:rPr lang="en-US" altLang="zh-CN" dirty="0">
                <a:latin typeface="Times New Roman" pitchFamily="18" charset="0"/>
                <a:cs typeface="Times New Roman" pitchFamily="18" charset="0"/>
              </a:rPr>
              <a:t>should be linked to </a:t>
            </a:r>
            <a:r>
              <a:rPr lang="en-US" altLang="zh-CN" i="1" dirty="0">
                <a:latin typeface="Times New Roman" pitchFamily="18" charset="0"/>
                <a:cs typeface="Times New Roman" pitchFamily="18" charset="0"/>
              </a:rPr>
              <a:t>VBOX.csv</a:t>
            </a:r>
            <a:r>
              <a:rPr lang="en-US" altLang="zh-CN" dirty="0">
                <a:latin typeface="Times New Roman" pitchFamily="18" charset="0"/>
                <a:cs typeface="Times New Roman" pitchFamily="18" charset="0"/>
              </a:rPr>
              <a:t> through time.</a:t>
            </a:r>
          </a:p>
        </p:txBody>
      </p:sp>
      <p:sp>
        <p:nvSpPr>
          <p:cNvPr id="5" name="矩形 4"/>
          <p:cNvSpPr/>
          <p:nvPr/>
        </p:nvSpPr>
        <p:spPr>
          <a:xfrm>
            <a:off x="838199" y="2347913"/>
            <a:ext cx="10585362" cy="3216265"/>
          </a:xfrm>
          <a:prstGeom prst="rect">
            <a:avLst/>
          </a:prstGeom>
        </p:spPr>
        <p:txBody>
          <a:bodyPr wrap="square">
            <a:spAutoFit/>
          </a:bodyPr>
          <a:lstStyle/>
          <a:p>
            <a:pPr algn="just">
              <a:spcAft>
                <a:spcPts val="1200"/>
              </a:spcAft>
            </a:pPr>
            <a:r>
              <a:rPr lang="en-US" altLang="zh-CN" b="1" dirty="0">
                <a:latin typeface="Times New Roman" pitchFamily="18" charset="0"/>
                <a:cs typeface="Times New Roman" pitchFamily="18" charset="0"/>
              </a:rPr>
              <a:t>Steps:</a:t>
            </a:r>
            <a:endParaRPr lang="en-US" altLang="zh-CN" sz="1600" dirty="0">
              <a:latin typeface="Times New Roman" pitchFamily="18" charset="0"/>
              <a:cs typeface="Times New Roman" pitchFamily="18" charset="0"/>
            </a:endParaRPr>
          </a:p>
          <a:p>
            <a:pPr indent="-1800000" algn="just">
              <a:spcBef>
                <a:spcPts val="0"/>
              </a:spcBef>
              <a:spcAft>
                <a:spcPts val="600"/>
              </a:spcAft>
            </a:pPr>
            <a:r>
              <a:rPr lang="en-US" altLang="zh-CN" sz="1600" b="1" dirty="0">
                <a:solidFill>
                  <a:srgbClr val="0070C0"/>
                </a:solidFill>
                <a:latin typeface="Times New Roman" pitchFamily="18" charset="0"/>
                <a:cs typeface="Times New Roman" pitchFamily="18" charset="0"/>
              </a:rPr>
              <a:t>Step 1    </a:t>
            </a:r>
            <a:r>
              <a:rPr lang="en-US" altLang="zh-CN" sz="1600" dirty="0">
                <a:latin typeface="Times New Roman" pitchFamily="18" charset="0"/>
                <a:cs typeface="Times New Roman" pitchFamily="18" charset="0"/>
              </a:rPr>
              <a:t>Data cleaning and feature selection: use appropriate screening methods and rules to deal with missing values, select valuable features, remove features that are highly correlated, unimportant or have unique attributes ( such as index ), and reduce dimensions ( if necessary )</a:t>
            </a:r>
          </a:p>
          <a:p>
            <a:pPr indent="-1800000" algn="just">
              <a:spcBef>
                <a:spcPts val="0"/>
              </a:spcBef>
              <a:spcAft>
                <a:spcPts val="600"/>
              </a:spcAft>
            </a:pPr>
            <a:r>
              <a:rPr lang="en-US" altLang="zh-CN" sz="1600" b="1" dirty="0">
                <a:solidFill>
                  <a:srgbClr val="0070C0"/>
                </a:solidFill>
                <a:latin typeface="Times New Roman" pitchFamily="18" charset="0"/>
                <a:cs typeface="Times New Roman" pitchFamily="18" charset="0"/>
              </a:rPr>
              <a:t>Step 2    </a:t>
            </a:r>
            <a:r>
              <a:rPr lang="en-US" altLang="zh-CN" sz="1600" dirty="0">
                <a:latin typeface="Times New Roman" pitchFamily="18" charset="0"/>
                <a:cs typeface="Times New Roman" pitchFamily="18" charset="0"/>
              </a:rPr>
              <a:t>To verify the accuracy of the model established, the measured data should be divided into training set and test set. The training set is used to build the model, and the test set is used to verify the accuracy of the model.</a:t>
            </a:r>
          </a:p>
          <a:p>
            <a:pPr indent="-1800000" algn="just">
              <a:spcBef>
                <a:spcPts val="0"/>
              </a:spcBef>
              <a:spcAft>
                <a:spcPts val="600"/>
              </a:spcAft>
            </a:pPr>
            <a:r>
              <a:rPr lang="en-US" altLang="zh-CN" sz="1600" b="1" dirty="0">
                <a:solidFill>
                  <a:srgbClr val="0070C0"/>
                </a:solidFill>
                <a:latin typeface="Times New Roman" pitchFamily="18" charset="0"/>
                <a:cs typeface="Times New Roman" pitchFamily="18" charset="0"/>
              </a:rPr>
              <a:t>Step 3    </a:t>
            </a:r>
            <a:r>
              <a:rPr lang="en-US" altLang="zh-CN" sz="1600" dirty="0">
                <a:latin typeface="Times New Roman" panose="02020603050405020304" pitchFamily="18" charset="0"/>
                <a:cs typeface="Times New Roman" panose="02020603050405020304" pitchFamily="18" charset="0"/>
              </a:rPr>
              <a:t>Modeling and analysis: Apply a supervised algorithm to predict the abnormal driver behavior by using vehicle motion data ( At this point, you need to add the event as a label to the dataset ). Or use unsupervised methods to identify abnormalities in driving.</a:t>
            </a:r>
          </a:p>
          <a:p>
            <a:pPr indent="-1800000" algn="just">
              <a:spcBef>
                <a:spcPts val="0"/>
              </a:spcBef>
              <a:spcAft>
                <a:spcPts val="600"/>
              </a:spcAft>
            </a:pPr>
            <a:r>
              <a:rPr lang="en-US" altLang="zh-CN" sz="1600" b="1" dirty="0">
                <a:solidFill>
                  <a:srgbClr val="0070C0"/>
                </a:solidFill>
                <a:latin typeface="Times New Roman" pitchFamily="18" charset="0"/>
                <a:cs typeface="Times New Roman" pitchFamily="18" charset="0"/>
              </a:rPr>
              <a:t>Step 4    </a:t>
            </a:r>
            <a:r>
              <a:rPr lang="en-US" altLang="zh-CN" sz="1600" dirty="0">
                <a:latin typeface="Times New Roman" panose="02020603050405020304" pitchFamily="18" charset="0"/>
                <a:cs typeface="Times New Roman" panose="02020603050405020304" pitchFamily="18" charset="0"/>
              </a:rPr>
              <a:t>Use the test set to verify the performance of the model. Apply some metrics ( Recall, Precision, F</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-score, etc. ) to compute the performance of the result. </a:t>
            </a:r>
          </a:p>
        </p:txBody>
      </p:sp>
      <p:sp>
        <p:nvSpPr>
          <p:cNvPr id="6" name="矩形 5">
            <a:extLst>
              <a:ext uri="{FF2B5EF4-FFF2-40B4-BE49-F238E27FC236}">
                <a16:creationId xmlns:a16="http://schemas.microsoft.com/office/drawing/2014/main" id="{51D426B7-BB9C-43AF-B9C2-BE878813FCB4}"/>
              </a:ext>
            </a:extLst>
          </p:cNvPr>
          <p:cNvSpPr/>
          <p:nvPr/>
        </p:nvSpPr>
        <p:spPr>
          <a:xfrm>
            <a:off x="833664" y="5850781"/>
            <a:ext cx="10308771" cy="830997"/>
          </a:xfrm>
          <a:prstGeom prst="rect">
            <a:avLst/>
          </a:prstGeom>
        </p:spPr>
        <p:txBody>
          <a:bodyPr wrap="square">
            <a:spAutoFit/>
          </a:bodyPr>
          <a:lstStyle/>
          <a:p>
            <a:pPr algn="just"/>
            <a:r>
              <a:rPr lang="en-US" altLang="zh-CN" sz="1600" b="1" dirty="0">
                <a:latin typeface="Times New Roman" pitchFamily="18" charset="0"/>
                <a:cs typeface="Times New Roman" pitchFamily="18" charset="0"/>
              </a:rPr>
              <a:t>Note: </a:t>
            </a:r>
          </a:p>
          <a:p>
            <a:pPr marL="285750"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After completing the Task, you need to choose to discuss Task 3 or Task 4.</a:t>
            </a:r>
          </a:p>
          <a:p>
            <a:pPr marL="285750" indent="-285750" algn="jus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239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descr="Large confetti"/>
          <p:cNvSpPr>
            <a:spLocks noGrp="1" noChangeArrowheads="1"/>
          </p:cNvSpPr>
          <p:nvPr>
            <p:ph type="title"/>
          </p:nvPr>
        </p:nvSpPr>
        <p:spPr>
          <a:xfrm>
            <a:off x="838200" y="26988"/>
            <a:ext cx="10839450" cy="1117600"/>
          </a:xfrm>
        </p:spPr>
        <p:txBody>
          <a:bodyPr/>
          <a:lstStyle/>
          <a:p>
            <a:r>
              <a:rPr lang="en-US" altLang="zh-CN" dirty="0">
                <a:latin typeface="Times New Roman" pitchFamily="18" charset="0"/>
                <a:cs typeface="Times New Roman" pitchFamily="18" charset="0"/>
              </a:rPr>
              <a:t>Task 3 - </a:t>
            </a:r>
            <a:r>
              <a:rPr lang="en-US" altLang="zh-CN" sz="2800" dirty="0">
                <a:latin typeface="Times New Roman" pitchFamily="18" charset="0"/>
                <a:cs typeface="Times New Roman" pitchFamily="18" charset="0"/>
              </a:rPr>
              <a:t>Driving Behavior Analysis of Multiple Drivers</a:t>
            </a:r>
          </a:p>
        </p:txBody>
      </p:sp>
      <p:sp>
        <p:nvSpPr>
          <p:cNvPr id="4" name="矩形 3"/>
          <p:cNvSpPr/>
          <p:nvPr/>
        </p:nvSpPr>
        <p:spPr>
          <a:xfrm>
            <a:off x="838200" y="1805477"/>
            <a:ext cx="10387263" cy="1477328"/>
          </a:xfrm>
          <a:prstGeom prst="rect">
            <a:avLst/>
          </a:prstGeom>
        </p:spPr>
        <p:txBody>
          <a:bodyPr wrap="square">
            <a:spAutoFit/>
          </a:bodyPr>
          <a:lstStyle/>
          <a:p>
            <a:pPr indent="-1800000" algn="just"/>
            <a:r>
              <a:rPr lang="en-US" altLang="zh-CN" b="1" dirty="0">
                <a:latin typeface="Times New Roman" pitchFamily="18" charset="0"/>
                <a:cs typeface="Times New Roman" pitchFamily="18" charset="0"/>
              </a:rPr>
              <a:t>Tasks:  </a:t>
            </a:r>
            <a:r>
              <a:rPr lang="en-US" altLang="zh-CN" dirty="0">
                <a:latin typeface="Times New Roman" panose="02020603050405020304" pitchFamily="18" charset="0"/>
                <a:cs typeface="Times New Roman" panose="02020603050405020304" pitchFamily="18" charset="0"/>
              </a:rPr>
              <a:t>Assuming that there are multiple driver data, each driver has multiple experimental data (including road traffic characteristics, etc. ). Give further detailed ideas for analyzing abnormal driving behavior. This task is open-ended. The purpose of the task is to describe the main ideas, algorithms used and problems to be solved for analyzing the driving behavior of multiple drivers. In particular, what is the difference between multi-driver and single-driver driving behavior analysis should be emphatically analyzed.</a:t>
            </a:r>
          </a:p>
        </p:txBody>
      </p:sp>
    </p:spTree>
    <p:extLst>
      <p:ext uri="{BB962C8B-B14F-4D97-AF65-F5344CB8AC3E}">
        <p14:creationId xmlns:p14="http://schemas.microsoft.com/office/powerpoint/2010/main" val="2097306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descr="Large confetti"/>
          <p:cNvSpPr>
            <a:spLocks noGrp="1" noChangeArrowheads="1"/>
          </p:cNvSpPr>
          <p:nvPr>
            <p:ph type="title"/>
          </p:nvPr>
        </p:nvSpPr>
        <p:spPr>
          <a:xfrm>
            <a:off x="612106" y="317074"/>
            <a:ext cx="11142664" cy="1117600"/>
          </a:xfrm>
        </p:spPr>
        <p:txBody>
          <a:bodyPr/>
          <a:lstStyle/>
          <a:p>
            <a:r>
              <a:rPr lang="en-US" altLang="zh-CN" dirty="0">
                <a:latin typeface="Times New Roman" pitchFamily="18" charset="0"/>
                <a:cs typeface="Times New Roman" pitchFamily="18" charset="0"/>
              </a:rPr>
              <a:t>Task 4 - </a:t>
            </a:r>
            <a:r>
              <a:rPr lang="en-US" altLang="zh-CN" sz="2800" dirty="0">
                <a:latin typeface="Times New Roman" pitchFamily="18" charset="0"/>
                <a:cs typeface="Times New Roman" pitchFamily="18" charset="0"/>
              </a:rPr>
              <a:t>Recognize the mislabeled data in the driving behavior dataset</a:t>
            </a:r>
          </a:p>
        </p:txBody>
      </p:sp>
      <mc:AlternateContent xmlns:mc="http://schemas.openxmlformats.org/markup-compatibility/2006">
        <mc:Choice xmlns:a14="http://schemas.microsoft.com/office/drawing/2010/main" Requires="a14">
          <p:sp>
            <p:nvSpPr>
              <p:cNvPr id="4" name="矩形 3"/>
              <p:cNvSpPr/>
              <p:nvPr/>
            </p:nvSpPr>
            <p:spPr>
              <a:xfrm>
                <a:off x="838200" y="1829539"/>
                <a:ext cx="10387263" cy="3693319"/>
              </a:xfrm>
              <a:prstGeom prst="rect">
                <a:avLst/>
              </a:prstGeom>
            </p:spPr>
            <p:txBody>
              <a:bodyPr wrap="square">
                <a:spAutoFit/>
              </a:bodyPr>
              <a:lstStyle/>
              <a:p>
                <a:pPr algn="just"/>
                <a:r>
                  <a:rPr lang="en-US" altLang="zh-CN" b="1" dirty="0">
                    <a:latin typeface="Times New Roman" pitchFamily="18" charset="0"/>
                    <a:cs typeface="Times New Roman" pitchFamily="18" charset="0"/>
                  </a:rPr>
                  <a:t>Tasks:  refer to </a:t>
                </a:r>
                <a:r>
                  <a:rPr lang="en-US" altLang="zh-CN" b="1" dirty="0" smtClean="0">
                    <a:latin typeface="Times New Roman" pitchFamily="18" charset="0"/>
                    <a:cs typeface="Times New Roman" pitchFamily="18" charset="0"/>
                  </a:rPr>
                  <a:t>References 6</a:t>
                </a:r>
                <a:r>
                  <a:rPr lang="en-US" altLang="zh-CN" b="1" dirty="0">
                    <a:latin typeface="Times New Roman" pitchFamily="18" charset="0"/>
                    <a:cs typeface="Times New Roman" pitchFamily="18" charset="0"/>
                  </a:rPr>
                  <a:t>.</a:t>
                </a:r>
              </a:p>
              <a:p>
                <a:pPr algn="just"/>
                <a:r>
                  <a:rPr lang="en-US" altLang="zh-CN" dirty="0">
                    <a:latin typeface="Times New Roman" pitchFamily="18" charset="0"/>
                    <a:cs typeface="Times New Roman" pitchFamily="18" charset="0"/>
                  </a:rPr>
                  <a:t>Because of the huge amount of data, it is not realistic to manually label each group of data. Therefore, most of the data is labeled by computers, which called automatically-labeled set (</a:t>
                </a:r>
                <a14:m>
                  <m:oMath xmlns:m="http://schemas.openxmlformats.org/officeDocument/2006/math">
                    <m:r>
                      <a:rPr lang="en-US" altLang="zh-CN" i="1" dirty="0">
                        <a:latin typeface="Cambria Math" panose="02040503050406030204" pitchFamily="18" charset="0"/>
                        <a:cs typeface="Times New Roman" pitchFamily="18" charset="0"/>
                      </a:rPr>
                      <m:t>𝐴</m:t>
                    </m:r>
                  </m:oMath>
                </a14:m>
                <a:r>
                  <a:rPr lang="en-US" altLang="zh-CN" dirty="0">
                    <a:latin typeface="Times New Roman" pitchFamily="18" charset="0"/>
                    <a:cs typeface="Times New Roman" pitchFamily="18" charset="0"/>
                  </a:rPr>
                  <a:t>) . There are likely to be some wrong labels in the part of dataset </a:t>
                </a:r>
                <a14:m>
                  <m:oMath xmlns:m="http://schemas.openxmlformats.org/officeDocument/2006/math">
                    <m:r>
                      <a:rPr lang="en-US" altLang="zh-CN" i="1" dirty="0">
                        <a:latin typeface="Cambria Math" panose="02040503050406030204" pitchFamily="18" charset="0"/>
                        <a:cs typeface="Times New Roman" pitchFamily="18" charset="0"/>
                      </a:rPr>
                      <m:t>𝐴</m:t>
                    </m:r>
                  </m:oMath>
                </a14:m>
                <a:r>
                  <a:rPr lang="en-US" altLang="zh-CN" dirty="0">
                    <a:latin typeface="Times New Roman" pitchFamily="18" charset="0"/>
                    <a:cs typeface="Times New Roman" pitchFamily="18" charset="0"/>
                  </a:rPr>
                  <a:t>. In the other hand, another group of data is manually labeled. As a matter of convenience, we assume that there is some noise in </a:t>
                </a:r>
                <a14:m>
                  <m:oMath xmlns:m="http://schemas.openxmlformats.org/officeDocument/2006/math">
                    <m:r>
                      <a:rPr lang="en-US" altLang="zh-CN" i="1" dirty="0">
                        <a:latin typeface="Cambria Math" panose="02040503050406030204" pitchFamily="18" charset="0"/>
                        <a:cs typeface="Times New Roman" pitchFamily="18" charset="0"/>
                      </a:rPr>
                      <m:t>𝐴</m:t>
                    </m:r>
                  </m:oMath>
                </a14:m>
                <a:r>
                  <a:rPr lang="en-US" altLang="zh-CN" dirty="0">
                    <a:latin typeface="Times New Roman" pitchFamily="18" charset="0"/>
                    <a:cs typeface="Times New Roman" pitchFamily="18" charset="0"/>
                  </a:rPr>
                  <a:t> and the noise is random, while there is no noise in the manually-labeled set (</a:t>
                </a:r>
                <a14:m>
                  <m:oMath xmlns:m="http://schemas.openxmlformats.org/officeDocument/2006/math">
                    <m:r>
                      <a:rPr lang="en-US" altLang="zh-CN" i="1" dirty="0">
                        <a:latin typeface="Cambria Math" panose="02040503050406030204" pitchFamily="18" charset="0"/>
                        <a:cs typeface="Times New Roman" pitchFamily="18" charset="0"/>
                      </a:rPr>
                      <m:t>𝑀</m:t>
                    </m:r>
                  </m:oMath>
                </a14:m>
                <a:r>
                  <a:rPr lang="en-US" altLang="zh-CN" dirty="0">
                    <a:latin typeface="Times New Roman" pitchFamily="18" charset="0"/>
                    <a:cs typeface="Times New Roman" pitchFamily="18" charset="0"/>
                  </a:rPr>
                  <a:t>).</a:t>
                </a:r>
              </a:p>
              <a:p>
                <a:pPr algn="just"/>
                <a:endParaRPr lang="en-US" altLang="zh-CN" dirty="0">
                  <a:latin typeface="Times New Roman" pitchFamily="18" charset="0"/>
                  <a:cs typeface="Times New Roman" pitchFamily="18" charset="0"/>
                </a:endParaRPr>
              </a:p>
              <a:p>
                <a:pPr algn="just"/>
                <a:r>
                  <a:rPr lang="en-US" altLang="zh-CN" dirty="0">
                    <a:latin typeface="Times New Roman" pitchFamily="18" charset="0"/>
                    <a:cs typeface="Times New Roman" pitchFamily="18" charset="0"/>
                  </a:rPr>
                  <a:t>The direct purpose of this task is to identify errors in </a:t>
                </a:r>
                <a14:m>
                  <m:oMath xmlns:m="http://schemas.openxmlformats.org/officeDocument/2006/math">
                    <m:r>
                      <a:rPr lang="en-US" altLang="zh-CN" i="1" dirty="0">
                        <a:latin typeface="Cambria Math" panose="02040503050406030204" pitchFamily="18" charset="0"/>
                        <a:cs typeface="Times New Roman" pitchFamily="18" charset="0"/>
                      </a:rPr>
                      <m:t>𝐴</m:t>
                    </m:r>
                  </m:oMath>
                </a14:m>
                <a:r>
                  <a:rPr lang="en-US" altLang="zh-CN" dirty="0">
                    <a:latin typeface="Times New Roman" pitchFamily="18" charset="0"/>
                    <a:cs typeface="Times New Roman" pitchFamily="18" charset="0"/>
                  </a:rPr>
                  <a:t>through </a:t>
                </a:r>
                <a14:m>
                  <m:oMath xmlns:m="http://schemas.openxmlformats.org/officeDocument/2006/math">
                    <m:r>
                      <a:rPr lang="en-US" altLang="zh-CN" i="1" dirty="0">
                        <a:latin typeface="Cambria Math" panose="02040503050406030204" pitchFamily="18" charset="0"/>
                        <a:cs typeface="Times New Roman" pitchFamily="18" charset="0"/>
                      </a:rPr>
                      <m:t>𝑀</m:t>
                    </m:r>
                  </m:oMath>
                </a14:m>
                <a:r>
                  <a:rPr lang="en-US" altLang="zh-CN" dirty="0">
                    <a:latin typeface="Times New Roman" pitchFamily="18" charset="0"/>
                    <a:cs typeface="Times New Roman" pitchFamily="18" charset="0"/>
                  </a:rPr>
                  <a:t>. The eventual goal of this work is to create a automatically labelling method for large-scale data. Based on the above description, propose the idea and algorithm of recognizing mislabeled data.</a:t>
                </a:r>
              </a:p>
              <a:p>
                <a:pPr algn="just"/>
                <a:endParaRPr lang="en-US" altLang="zh-CN" dirty="0">
                  <a:latin typeface="Times New Roman" pitchFamily="18" charset="0"/>
                  <a:cs typeface="Times New Roman" pitchFamily="18" charset="0"/>
                </a:endParaRPr>
              </a:p>
              <a:p>
                <a:pPr algn="just"/>
                <a:r>
                  <a:rPr lang="en-US" altLang="zh-CN" dirty="0">
                    <a:latin typeface="Times New Roman" pitchFamily="18" charset="0"/>
                    <a:cs typeface="Times New Roman" pitchFamily="18" charset="0"/>
                  </a:rPr>
                  <a:t>You can refer to the method proposed in reference 6, or a new method proposed in other papers. Also, You can introduce the methods came up with yourself.</a:t>
                </a:r>
              </a:p>
            </p:txBody>
          </p:sp>
        </mc:Choice>
        <mc:Fallback>
          <p:sp>
            <p:nvSpPr>
              <p:cNvPr id="4" name="矩形 3"/>
              <p:cNvSpPr>
                <a:spLocks noRot="1" noChangeAspect="1" noMove="1" noResize="1" noEditPoints="1" noAdjustHandles="1" noChangeArrowheads="1" noChangeShapeType="1" noTextEdit="1"/>
              </p:cNvSpPr>
              <p:nvPr/>
            </p:nvSpPr>
            <p:spPr>
              <a:xfrm>
                <a:off x="838200" y="1829539"/>
                <a:ext cx="10387263" cy="3693319"/>
              </a:xfrm>
              <a:prstGeom prst="rect">
                <a:avLst/>
              </a:prstGeom>
              <a:blipFill>
                <a:blip r:embed="rId3"/>
                <a:stretch>
                  <a:fillRect l="-528" t="-825" r="-528" b="-1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5507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1740</Words>
  <Application>Microsoft Office PowerPoint</Application>
  <PresentationFormat>宽屏</PresentationFormat>
  <Paragraphs>92</Paragraphs>
  <Slides>10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宋体</vt:lpstr>
      <vt:lpstr>Arial</vt:lpstr>
      <vt:lpstr>Calibri</vt:lpstr>
      <vt:lpstr>Calibri Light</vt:lpstr>
      <vt:lpstr>Cambria Math</vt:lpstr>
      <vt:lpstr>Times New Roman</vt:lpstr>
      <vt:lpstr>Wingdings</vt:lpstr>
      <vt:lpstr>Office Theme</vt:lpstr>
      <vt:lpstr>Project Introduction  Analysis of driving behavior</vt:lpstr>
      <vt:lpstr>outline</vt:lpstr>
      <vt:lpstr>Data description</vt:lpstr>
      <vt:lpstr>PowerPoint 演示文稿</vt:lpstr>
      <vt:lpstr>PowerPoint 演示文稿</vt:lpstr>
      <vt:lpstr>Task 1 - Detect Abnormal Driving Behavior with Unlabeled Data</vt:lpstr>
      <vt:lpstr>Task 2 - Predict Abnormal Driving Behavior with Labeled Data</vt:lpstr>
      <vt:lpstr>Task 3 - Driving Behavior Analysis of Multiple Drivers</vt:lpstr>
      <vt:lpstr>Task 4 - Recognize the mislabeled data in the driving behavior dataset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CART to analyze emissions for LNG bus</dc:title>
  <dc:creator>chenshuyan8</dc:creator>
  <cp:lastModifiedBy>dell</cp:lastModifiedBy>
  <cp:revision>296</cp:revision>
  <dcterms:created xsi:type="dcterms:W3CDTF">2017-11-09T11:15:43Z</dcterms:created>
  <dcterms:modified xsi:type="dcterms:W3CDTF">2020-02-28T05:01:01Z</dcterms:modified>
</cp:coreProperties>
</file>