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67" r:id="rId19"/>
    <p:sldId id="268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>
        <p:scale>
          <a:sx n="118" d="100"/>
          <a:sy n="118" d="100"/>
        </p:scale>
        <p:origin x="6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567B-0FC7-FA0A-38EC-A4E9C0DD040F}"/>
              </a:ext>
            </a:extLst>
          </p:cNvPr>
          <p:cNvSpPr txBox="1"/>
          <p:nvPr/>
        </p:nvSpPr>
        <p:spPr>
          <a:xfrm>
            <a:off x="3139148" y="537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Proceedings of the VLDB Endowment (PVLDB)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9B7-4EC5-76BC-A1BE-F4C9174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773E-13A3-9693-7C0E-BE24F126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0" y="1690688"/>
            <a:ext cx="5660020" cy="4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1402609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5A82ED-48E5-43A4-9018-5C7F7ED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9" y="0"/>
            <a:ext cx="61333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6A14F-85BB-CB04-F0B7-90C1D4DF96EF}"/>
              </a:ext>
            </a:extLst>
          </p:cNvPr>
          <p:cNvSpPr/>
          <p:nvPr/>
        </p:nvSpPr>
        <p:spPr>
          <a:xfrm>
            <a:off x="3570514" y="4855029"/>
            <a:ext cx="3156857" cy="315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6C0A8-D67C-B010-F618-33AE8D4FF6BE}"/>
              </a:ext>
            </a:extLst>
          </p:cNvPr>
          <p:cNvSpPr/>
          <p:nvPr/>
        </p:nvSpPr>
        <p:spPr>
          <a:xfrm>
            <a:off x="3325585" y="1034144"/>
            <a:ext cx="5540829" cy="8654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4137-3106-B6DB-656D-5DC6F6A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20827ED-6A74-60E4-4A56-14A20472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67" y="1364706"/>
            <a:ext cx="4974771" cy="117329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944094-41CC-AB3F-6391-19F2DC384AD5}"/>
              </a:ext>
            </a:extLst>
          </p:cNvPr>
          <p:cNvSpPr/>
          <p:nvPr/>
        </p:nvSpPr>
        <p:spPr>
          <a:xfrm>
            <a:off x="2700783" y="2549643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23CD8-0A5D-022E-C9CC-0E61C6C98D87}"/>
              </a:ext>
            </a:extLst>
          </p:cNvPr>
          <p:cNvSpPr/>
          <p:nvPr/>
        </p:nvSpPr>
        <p:spPr>
          <a:xfrm>
            <a:off x="1055914" y="2549643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DAB60-7B6E-9226-8A68-A770BCF0E3C9}"/>
              </a:ext>
            </a:extLst>
          </p:cNvPr>
          <p:cNvSpPr txBox="1"/>
          <p:nvPr/>
        </p:nvSpPr>
        <p:spPr>
          <a:xfrm>
            <a:off x="4440245" y="2201326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EF857-9993-A249-DA2D-917AAB96C6E3}"/>
              </a:ext>
            </a:extLst>
          </p:cNvPr>
          <p:cNvSpPr/>
          <p:nvPr/>
        </p:nvSpPr>
        <p:spPr>
          <a:xfrm>
            <a:off x="2708666" y="2548165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4D103-DFE6-8C06-2C4F-24A4BB90D8E7}"/>
              </a:ext>
            </a:extLst>
          </p:cNvPr>
          <p:cNvSpPr txBox="1"/>
          <p:nvPr/>
        </p:nvSpPr>
        <p:spPr>
          <a:xfrm>
            <a:off x="5441303" y="277865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806D-827D-CE09-3CDB-36BF67E7B05A}"/>
              </a:ext>
            </a:extLst>
          </p:cNvPr>
          <p:cNvSpPr txBox="1"/>
          <p:nvPr/>
        </p:nvSpPr>
        <p:spPr>
          <a:xfrm>
            <a:off x="5035066" y="3435583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9FA88-A981-75F8-5A22-9B8BE1C0BDED}"/>
              </a:ext>
            </a:extLst>
          </p:cNvPr>
          <p:cNvSpPr txBox="1"/>
          <p:nvPr/>
        </p:nvSpPr>
        <p:spPr>
          <a:xfrm>
            <a:off x="1317339" y="34957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73220-5B8D-B9D0-CEE7-E627CB3C4012}"/>
              </a:ext>
            </a:extLst>
          </p:cNvPr>
          <p:cNvSpPr txBox="1"/>
          <p:nvPr/>
        </p:nvSpPr>
        <p:spPr>
          <a:xfrm>
            <a:off x="2300335" y="3477635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LB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=|S*|+1-|S|-UB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B0CB0-CC39-212C-A425-C910E1C2ED7B}"/>
              </a:ext>
            </a:extLst>
          </p:cNvPr>
          <p:cNvSpPr/>
          <p:nvPr/>
        </p:nvSpPr>
        <p:spPr>
          <a:xfrm>
            <a:off x="7083597" y="1563896"/>
            <a:ext cx="4739041" cy="276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C482A-463B-436D-E1D1-B00F2A4F008F}"/>
              </a:ext>
            </a:extLst>
          </p:cNvPr>
          <p:cNvSpPr/>
          <p:nvPr/>
        </p:nvSpPr>
        <p:spPr>
          <a:xfrm>
            <a:off x="4102788" y="2615341"/>
            <a:ext cx="337457" cy="359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/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Proof by contradiction</a:t>
                </a:r>
                <a:r>
                  <a:rPr lang="en-US" dirty="0"/>
                  <a:t>: Assume a larger k-plex can be found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blipFill>
                <a:blip r:embed="rId3"/>
                <a:stretch>
                  <a:fillRect l="-4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/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833E7D-9E09-4439-F765-1FC89A254D97}"/>
              </a:ext>
            </a:extLst>
          </p:cNvPr>
          <p:cNvSpPr txBox="1"/>
          <p:nvPr/>
        </p:nvSpPr>
        <p:spPr>
          <a:xfrm>
            <a:off x="4518997" y="6308209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Violates k-plex requirements!!</a:t>
            </a:r>
          </a:p>
        </p:txBody>
      </p:sp>
    </p:spTree>
    <p:extLst>
      <p:ext uri="{BB962C8B-B14F-4D97-AF65-F5344CB8AC3E}">
        <p14:creationId xmlns:p14="http://schemas.microsoft.com/office/powerpoint/2010/main" val="9453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995-12D4-CC17-FD6A-47A4A60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53357F-AD2B-4524-E743-227D6F00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85" y="1361508"/>
            <a:ext cx="4727121" cy="16270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A7FCB-65ED-3B05-94F9-63D960DC553D}"/>
              </a:ext>
            </a:extLst>
          </p:cNvPr>
          <p:cNvSpPr/>
          <p:nvPr/>
        </p:nvSpPr>
        <p:spPr>
          <a:xfrm>
            <a:off x="2613697" y="30391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1B259-936E-D608-CCE3-539669250845}"/>
              </a:ext>
            </a:extLst>
          </p:cNvPr>
          <p:cNvSpPr/>
          <p:nvPr/>
        </p:nvSpPr>
        <p:spPr>
          <a:xfrm>
            <a:off x="968828" y="303916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109D-62AE-0314-9274-E822DF65CDA6}"/>
              </a:ext>
            </a:extLst>
          </p:cNvPr>
          <p:cNvSpPr txBox="1"/>
          <p:nvPr/>
        </p:nvSpPr>
        <p:spPr>
          <a:xfrm>
            <a:off x="4353159" y="26908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AABB1-B006-0112-5D42-0AA0C1407E00}"/>
              </a:ext>
            </a:extLst>
          </p:cNvPr>
          <p:cNvSpPr/>
          <p:nvPr/>
        </p:nvSpPr>
        <p:spPr>
          <a:xfrm>
            <a:off x="2621580" y="30376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58700-5932-80BD-52FE-EBCDC3F07C4D}"/>
              </a:ext>
            </a:extLst>
          </p:cNvPr>
          <p:cNvSpPr txBox="1"/>
          <p:nvPr/>
        </p:nvSpPr>
        <p:spPr>
          <a:xfrm>
            <a:off x="5354217" y="3268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5D380-718B-44AF-836C-1541C252D088}"/>
              </a:ext>
            </a:extLst>
          </p:cNvPr>
          <p:cNvSpPr txBox="1"/>
          <p:nvPr/>
        </p:nvSpPr>
        <p:spPr>
          <a:xfrm>
            <a:off x="3526971" y="406037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4D8B-C9E0-9EBB-F0C1-DD6DE03D25A4}"/>
              </a:ext>
            </a:extLst>
          </p:cNvPr>
          <p:cNvSpPr txBox="1"/>
          <p:nvPr/>
        </p:nvSpPr>
        <p:spPr>
          <a:xfrm>
            <a:off x="5551714" y="4060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8A2A2-1C46-34A4-663F-AC60EF499D5E}"/>
              </a:ext>
            </a:extLst>
          </p:cNvPr>
          <p:cNvSpPr txBox="1"/>
          <p:nvPr/>
        </p:nvSpPr>
        <p:spPr>
          <a:xfrm>
            <a:off x="1736083" y="406037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|S|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FEBA-5752-402E-2FFE-E4DDA464264C}"/>
              </a:ext>
            </a:extLst>
          </p:cNvPr>
          <p:cNvSpPr txBox="1"/>
          <p:nvPr/>
        </p:nvSpPr>
        <p:spPr>
          <a:xfrm>
            <a:off x="2819399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CE0D-B359-7529-A961-E233C7ACD37E}"/>
              </a:ext>
            </a:extLst>
          </p:cNvPr>
          <p:cNvSpPr txBox="1"/>
          <p:nvPr/>
        </p:nvSpPr>
        <p:spPr>
          <a:xfrm>
            <a:off x="4907056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AE972-A0E8-903F-2313-B0F640109488}"/>
              </a:ext>
            </a:extLst>
          </p:cNvPr>
          <p:cNvSpPr txBox="1"/>
          <p:nvPr/>
        </p:nvSpPr>
        <p:spPr>
          <a:xfrm>
            <a:off x="6287141" y="4071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|S*|+1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62A7A-A401-8819-6348-1AAE4A03E41C}"/>
              </a:ext>
            </a:extLst>
          </p:cNvPr>
          <p:cNvSpPr txBox="1"/>
          <p:nvPr/>
        </p:nvSpPr>
        <p:spPr>
          <a:xfrm>
            <a:off x="3575393" y="4845674"/>
            <a:ext cx="472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|C</a:t>
            </a:r>
            <a:r>
              <a:rPr lang="en-US" baseline="-25000" dirty="0"/>
              <a:t>L</a:t>
            </a:r>
            <a:r>
              <a:rPr lang="en-US" dirty="0"/>
              <a:t>|=UB</a:t>
            </a:r>
            <a:r>
              <a:rPr lang="en-US" baseline="-25000" dirty="0"/>
              <a:t>L </a:t>
            </a:r>
            <a:r>
              <a:rPr lang="en-US" dirty="0"/>
              <a:t>implies all of C</a:t>
            </a:r>
            <a:r>
              <a:rPr lang="en-US" baseline="-25000" dirty="0"/>
              <a:t>L</a:t>
            </a:r>
            <a:r>
              <a:rPr lang="en-US" dirty="0"/>
              <a:t> should be part of H, otherwise H can’t be larger than S*.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650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10BB31-3437-E810-5AFC-CD0F5D4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6" y="1974850"/>
            <a:ext cx="5689600" cy="42799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088540E-A19A-4F49-6445-ED652F07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increase in </a:t>
            </a:r>
            <a:r>
              <a:rPr lang="en-US" dirty="0" err="1"/>
              <a:t>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E15-5F7C-40D6-1E16-9EC56477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68B2-6FAA-2555-D0BD-F32E5952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835"/>
            <a:ext cx="6908800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1B682-1D76-BDBB-B66A-8B35CE4B371D}"/>
              </a:ext>
            </a:extLst>
          </p:cNvPr>
          <p:cNvSpPr txBox="1"/>
          <p:nvPr/>
        </p:nvSpPr>
        <p:spPr>
          <a:xfrm>
            <a:off x="8273143" y="251800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validation: </a:t>
            </a:r>
            <a:r>
              <a:rPr lang="en-US" dirty="0"/>
              <a:t>percentage of time spent in </a:t>
            </a:r>
            <a:r>
              <a:rPr lang="en-US" dirty="0" err="1"/>
              <a:t>bnb</a:t>
            </a:r>
            <a:r>
              <a:rPr lang="en-US" dirty="0"/>
              <a:t> to make sure an even larger </a:t>
            </a:r>
            <a:r>
              <a:rPr lang="en-US" dirty="0" err="1"/>
              <a:t>kplex</a:t>
            </a:r>
            <a:r>
              <a:rPr lang="en-US" dirty="0"/>
              <a:t> is not found after finding </a:t>
            </a:r>
            <a:r>
              <a:rPr lang="en-US" dirty="0" err="1"/>
              <a:t>MkP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13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8D9-7871-3B18-A08C-A35E7BC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Kplex</a:t>
            </a:r>
            <a:r>
              <a:rPr lang="en-US" dirty="0"/>
              <a:t>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604B9-121C-EA46-067D-ABC366F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28" y="1593850"/>
            <a:ext cx="6908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41E4-4967-3D46-3B6A-76DFD03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to find initial k-plex</a:t>
            </a:r>
          </a:p>
        </p:txBody>
      </p:sp>
      <p:pic>
        <p:nvPicPr>
          <p:cNvPr id="3" name="Picture 2" descr="A yellow and red lights&#10;&#10;AI-generated content may be incorrect.">
            <a:extLst>
              <a:ext uri="{FF2B5EF4-FFF2-40B4-BE49-F238E27FC236}">
                <a16:creationId xmlns:a16="http://schemas.microsoft.com/office/drawing/2014/main" id="{7490FE61-A696-2373-BBD3-156613FD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8600"/>
            <a:ext cx="4953000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C40D7-8C8D-696D-E872-5D13446325A0}"/>
              </a:ext>
            </a:extLst>
          </p:cNvPr>
          <p:cNvSpPr txBox="1"/>
          <p:nvPr/>
        </p:nvSpPr>
        <p:spPr>
          <a:xfrm>
            <a:off x="2667000" y="43651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UMkP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8EF6F9-74A5-D44A-516E-4C97D525ACC1}"/>
              </a:ext>
            </a:extLst>
          </p:cNvPr>
          <p:cNvSpPr/>
          <p:nvPr/>
        </p:nvSpPr>
        <p:spPr>
          <a:xfrm>
            <a:off x="6400802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8F2A-5C7E-11E2-D979-55FE0559346B}"/>
              </a:ext>
            </a:extLst>
          </p:cNvPr>
          <p:cNvSpPr/>
          <p:nvPr/>
        </p:nvSpPr>
        <p:spPr>
          <a:xfrm>
            <a:off x="6669711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FFA0C-D7BB-8D72-8D37-75C96C948981}"/>
              </a:ext>
            </a:extLst>
          </p:cNvPr>
          <p:cNvSpPr/>
          <p:nvPr/>
        </p:nvSpPr>
        <p:spPr>
          <a:xfrm>
            <a:off x="6938620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35A8F1-BC10-84B9-85F1-591712C1194D}"/>
              </a:ext>
            </a:extLst>
          </p:cNvPr>
          <p:cNvSpPr/>
          <p:nvPr/>
        </p:nvSpPr>
        <p:spPr>
          <a:xfrm>
            <a:off x="7207529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2CCDB-C784-4822-D9F6-317B25960DE7}"/>
              </a:ext>
            </a:extLst>
          </p:cNvPr>
          <p:cNvSpPr/>
          <p:nvPr/>
        </p:nvSpPr>
        <p:spPr>
          <a:xfrm>
            <a:off x="7476438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29537-E77E-53E8-CF2F-EE99FE22F245}"/>
              </a:ext>
            </a:extLst>
          </p:cNvPr>
          <p:cNvSpPr/>
          <p:nvPr/>
        </p:nvSpPr>
        <p:spPr>
          <a:xfrm>
            <a:off x="7745347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722C54-6CFE-1ADA-BA31-1D86BD69BEB1}"/>
              </a:ext>
            </a:extLst>
          </p:cNvPr>
          <p:cNvSpPr/>
          <p:nvPr/>
        </p:nvSpPr>
        <p:spPr>
          <a:xfrm>
            <a:off x="8014256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C3412D-3EDD-14F1-5283-2952F48FC202}"/>
              </a:ext>
            </a:extLst>
          </p:cNvPr>
          <p:cNvSpPr/>
          <p:nvPr/>
        </p:nvSpPr>
        <p:spPr>
          <a:xfrm>
            <a:off x="8283165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6B461F-9B79-483B-A274-65627BF5F9F8}"/>
              </a:ext>
            </a:extLst>
          </p:cNvPr>
          <p:cNvSpPr/>
          <p:nvPr/>
        </p:nvSpPr>
        <p:spPr>
          <a:xfrm>
            <a:off x="8552074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EDA681-B8B6-B97C-255A-0208F51DF4E3}"/>
              </a:ext>
            </a:extLst>
          </p:cNvPr>
          <p:cNvSpPr/>
          <p:nvPr/>
        </p:nvSpPr>
        <p:spPr>
          <a:xfrm>
            <a:off x="8863515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9C4FA-C718-4FA6-99B9-EAE0EA686A9A}"/>
              </a:ext>
            </a:extLst>
          </p:cNvPr>
          <p:cNvSpPr/>
          <p:nvPr/>
        </p:nvSpPr>
        <p:spPr>
          <a:xfrm>
            <a:off x="9132424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FBC463-2E9F-415C-CA2B-C3E691ADB0CB}"/>
              </a:ext>
            </a:extLst>
          </p:cNvPr>
          <p:cNvSpPr/>
          <p:nvPr/>
        </p:nvSpPr>
        <p:spPr>
          <a:xfrm>
            <a:off x="9401333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581AF-845B-5EDA-4045-B607D245AF77}"/>
              </a:ext>
            </a:extLst>
          </p:cNvPr>
          <p:cNvSpPr/>
          <p:nvPr/>
        </p:nvSpPr>
        <p:spPr>
          <a:xfrm>
            <a:off x="9670242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EEC857-E1FF-9FCF-8CD8-2830B38EC6C1}"/>
              </a:ext>
            </a:extLst>
          </p:cNvPr>
          <p:cNvSpPr/>
          <p:nvPr/>
        </p:nvSpPr>
        <p:spPr>
          <a:xfrm>
            <a:off x="9939151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5A46E-5031-B52B-02BC-FCC0C375153B}"/>
              </a:ext>
            </a:extLst>
          </p:cNvPr>
          <p:cNvSpPr/>
          <p:nvPr/>
        </p:nvSpPr>
        <p:spPr>
          <a:xfrm>
            <a:off x="10208060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449658-AACB-CA1A-0401-D23448D36083}"/>
              </a:ext>
            </a:extLst>
          </p:cNvPr>
          <p:cNvSpPr/>
          <p:nvPr/>
        </p:nvSpPr>
        <p:spPr>
          <a:xfrm>
            <a:off x="10476969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F4F2B-8B72-16CA-880F-AFB4D485E424}"/>
              </a:ext>
            </a:extLst>
          </p:cNvPr>
          <p:cNvSpPr/>
          <p:nvPr/>
        </p:nvSpPr>
        <p:spPr>
          <a:xfrm>
            <a:off x="10753961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C0BA2A-8927-6A0A-3A56-7D70627FC1A4}"/>
              </a:ext>
            </a:extLst>
          </p:cNvPr>
          <p:cNvSpPr/>
          <p:nvPr/>
        </p:nvSpPr>
        <p:spPr>
          <a:xfrm>
            <a:off x="11014787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EBA164-46C7-4F9B-FE32-BE63FB2C343B}"/>
              </a:ext>
            </a:extLst>
          </p:cNvPr>
          <p:cNvSpPr/>
          <p:nvPr/>
        </p:nvSpPr>
        <p:spPr>
          <a:xfrm>
            <a:off x="11283696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247FFA-040B-E1EA-AD6B-54DC7D108923}"/>
              </a:ext>
            </a:extLst>
          </p:cNvPr>
          <p:cNvSpPr/>
          <p:nvPr/>
        </p:nvSpPr>
        <p:spPr>
          <a:xfrm>
            <a:off x="11552605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FACF3-8BCF-9D82-0530-EE6B95E7B56F}"/>
              </a:ext>
            </a:extLst>
          </p:cNvPr>
          <p:cNvCxnSpPr/>
          <p:nvPr/>
        </p:nvCxnSpPr>
        <p:spPr>
          <a:xfrm>
            <a:off x="6577961" y="3958462"/>
            <a:ext cx="5151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40D109-E94B-66EE-8195-34AE83CD7DBF}"/>
                  </a:ext>
                </a:extLst>
              </p:cNvPr>
              <p:cNvSpPr txBox="1"/>
              <p:nvPr/>
            </p:nvSpPr>
            <p:spPr>
              <a:xfrm>
                <a:off x="8841475" y="2858291"/>
                <a:ext cx="312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40D109-E94B-66EE-8195-34AE83CD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475" y="2858291"/>
                <a:ext cx="3122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AE9529-C616-7363-DF46-AAB2126789EB}"/>
                  </a:ext>
                </a:extLst>
              </p:cNvPr>
              <p:cNvSpPr txBox="1"/>
              <p:nvPr/>
            </p:nvSpPr>
            <p:spPr>
              <a:xfrm>
                <a:off x="11501107" y="2853249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AE9529-C616-7363-DF46-AAB21267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107" y="2853249"/>
                <a:ext cx="3681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87F4CC7-C723-A85D-4D6C-2C7C78D67E03}"/>
              </a:ext>
            </a:extLst>
          </p:cNvPr>
          <p:cNvSpPr txBox="1"/>
          <p:nvPr/>
        </p:nvSpPr>
        <p:spPr>
          <a:xfrm>
            <a:off x="9888590" y="1989319"/>
            <a:ext cx="99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k</a:t>
            </a:r>
            <a:r>
              <a:rPr lang="en-US" sz="1800" b="1" dirty="0">
                <a:solidFill>
                  <a:srgbClr val="C00000"/>
                </a:solidFill>
              </a:rPr>
              <a:t>-plex?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542F2-0643-7FEF-28D4-7B603336A584}"/>
                  </a:ext>
                </a:extLst>
              </p:cNvPr>
              <p:cNvSpPr txBox="1"/>
              <p:nvPr/>
            </p:nvSpPr>
            <p:spPr>
              <a:xfrm>
                <a:off x="10161187" y="3619331"/>
                <a:ext cx="41639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542F2-0643-7FEF-28D4-7B603336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187" y="3619331"/>
                <a:ext cx="416396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B2666CE-33EB-64AF-43CE-E3AAA71BFCEE}"/>
              </a:ext>
            </a:extLst>
          </p:cNvPr>
          <p:cNvSpPr/>
          <p:nvPr/>
        </p:nvSpPr>
        <p:spPr>
          <a:xfrm>
            <a:off x="8685499" y="1079101"/>
            <a:ext cx="2302501" cy="18204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C5598C-62CE-428C-B62E-928D8E20E2C6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086144" y="2358651"/>
            <a:ext cx="853007" cy="90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347F7F-DB64-CBCD-4C81-311A18E9FCC9}"/>
              </a:ext>
            </a:extLst>
          </p:cNvPr>
          <p:cNvSpPr txBox="1"/>
          <p:nvPr/>
        </p:nvSpPr>
        <p:spPr>
          <a:xfrm>
            <a:off x="8919634" y="43651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ECD88B-86AB-35B4-0204-9AF3CFFDEA7A}"/>
              </a:ext>
            </a:extLst>
          </p:cNvPr>
          <p:cNvSpPr/>
          <p:nvPr/>
        </p:nvSpPr>
        <p:spPr>
          <a:xfrm>
            <a:off x="9002011" y="1959324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6E82CD-803D-0AFA-405B-282438BC9A5F}"/>
              </a:ext>
            </a:extLst>
          </p:cNvPr>
          <p:cNvSpPr/>
          <p:nvPr/>
        </p:nvSpPr>
        <p:spPr>
          <a:xfrm>
            <a:off x="9382234" y="1527318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3510EC-4802-49BC-E3DD-6BA4C85F88EE}"/>
              </a:ext>
            </a:extLst>
          </p:cNvPr>
          <p:cNvSpPr/>
          <p:nvPr/>
        </p:nvSpPr>
        <p:spPr>
          <a:xfrm>
            <a:off x="9651811" y="1881329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CE987C-8E02-6B7C-A4C7-B95A51D36BD0}"/>
              </a:ext>
            </a:extLst>
          </p:cNvPr>
          <p:cNvSpPr/>
          <p:nvPr/>
        </p:nvSpPr>
        <p:spPr>
          <a:xfrm>
            <a:off x="9262837" y="2268292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823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01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/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blipFill>
                <a:blip r:embed="rId2"/>
                <a:stretch>
                  <a:fillRect l="-10345" r="-10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/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blipFill>
                <a:blip r:embed="rId2"/>
                <a:stretch>
                  <a:fillRect l="-9375" r="-93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/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blipFill>
                <a:blip r:embed="rId3"/>
                <a:stretch>
                  <a:fillRect l="-7576" r="-75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228280-3121-BC8D-180E-35A0BFEBAB15}"/>
              </a:ext>
            </a:extLst>
          </p:cNvPr>
          <p:cNvSpPr txBox="1"/>
          <p:nvPr/>
        </p:nvSpPr>
        <p:spPr>
          <a:xfrm>
            <a:off x="2852057" y="48114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1449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397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994DE1-20AC-7569-1829-7D0785E1CB2B}"/>
              </a:ext>
            </a:extLst>
          </p:cNvPr>
          <p:cNvSpPr txBox="1"/>
          <p:nvPr/>
        </p:nvSpPr>
        <p:spPr>
          <a:xfrm>
            <a:off x="6823789" y="378368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r>
              <a:rPr lang="en-US" baseline="-25000" dirty="0"/>
              <a:t>R</a:t>
            </a:r>
            <a:r>
              <a:rPr lang="en-US" dirty="0"/>
              <a:t>=</a:t>
            </a:r>
            <a:r>
              <a:rPr lang="en-US" sz="1800" b="1" dirty="0">
                <a:solidFill>
                  <a:srgbClr val="C00000"/>
                </a:solidFill>
              </a:rPr>
              <a:t> |S*|+1-|S|-UB</a:t>
            </a:r>
            <a:r>
              <a:rPr lang="en-US" sz="1800" b="1" baseline="-25000" dirty="0">
                <a:solidFill>
                  <a:srgbClr val="C00000"/>
                </a:solidFill>
              </a:rPr>
              <a:t>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C0DFF-BCA3-7838-DB41-6961B4CD81CE}"/>
              </a:ext>
            </a:extLst>
          </p:cNvPr>
          <p:cNvSpPr/>
          <p:nvPr/>
        </p:nvSpPr>
        <p:spPr>
          <a:xfrm>
            <a:off x="3439508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D26A4D-3D99-5C33-B84E-BA1CC37DFA4F}"/>
              </a:ext>
            </a:extLst>
          </p:cNvPr>
          <p:cNvSpPr/>
          <p:nvPr/>
        </p:nvSpPr>
        <p:spPr>
          <a:xfrm>
            <a:off x="4849260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Up to UBL vertices  from CL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AC5939-4737-42B0-80E9-3118505746A9}"/>
              </a:ext>
            </a:extLst>
          </p:cNvPr>
          <p:cNvSpPr/>
          <p:nvPr/>
        </p:nvSpPr>
        <p:spPr>
          <a:xfrm>
            <a:off x="6269149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C00000"/>
                </a:solidFill>
              </a:rPr>
              <a:t>At least |S*|+1-|S|-UB</a:t>
            </a:r>
            <a:r>
              <a:rPr lang="en-US" sz="1100" b="1" baseline="-25000" dirty="0">
                <a:solidFill>
                  <a:srgbClr val="C00000"/>
                </a:solidFill>
              </a:rPr>
              <a:t>L</a:t>
            </a:r>
            <a:r>
              <a:rPr lang="en-US" sz="1100" b="1" dirty="0">
                <a:solidFill>
                  <a:srgbClr val="C00000"/>
                </a:solidFill>
              </a:rPr>
              <a:t> vertices from C</a:t>
            </a:r>
            <a:r>
              <a:rPr lang="en-US" sz="1100" b="1" baseline="-25000" dirty="0">
                <a:solidFill>
                  <a:srgbClr val="C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8339</TotalTime>
  <Words>797</Words>
  <Application>Microsoft Macintosh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Experiments – Datasets </vt:lpstr>
      <vt:lpstr>Extending UMkP</vt:lpstr>
      <vt:lpstr>Extending UMkP</vt:lpstr>
      <vt:lpstr>Data Structures</vt:lpstr>
      <vt:lpstr>Adding Branching Schemes to kPEX</vt:lpstr>
      <vt:lpstr>PowerPoint Presentation</vt:lpstr>
      <vt:lpstr>Extending kPEX</vt:lpstr>
      <vt:lpstr>Proofs</vt:lpstr>
      <vt:lpstr>Proof</vt:lpstr>
      <vt:lpstr>Size increase in bnb</vt:lpstr>
      <vt:lpstr>Validation Time</vt:lpstr>
      <vt:lpstr>Kplex size</vt:lpstr>
      <vt:lpstr>Heuristic to find initial k-plex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9</cp:revision>
  <dcterms:created xsi:type="dcterms:W3CDTF">2025-03-31T22:36:33Z</dcterms:created>
  <dcterms:modified xsi:type="dcterms:W3CDTF">2025-04-06T17:36:22Z</dcterms:modified>
</cp:coreProperties>
</file>