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73" r:id="rId14"/>
    <p:sldId id="269" r:id="rId15"/>
    <p:sldId id="272" r:id="rId16"/>
    <p:sldId id="270" r:id="rId17"/>
    <p:sldId id="271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18" d="100"/>
          <a:sy n="118" d="100"/>
        </p:scale>
        <p:origin x="6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103D-22D3-7879-6F72-491AD0DC5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94D0-CEC3-7DC1-F39F-849C2D6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5BDF-8B8D-51B1-1471-AF83769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7DFA-F04B-728A-56DE-226A8EA3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9A06-1041-DECA-BC48-F4ED2591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7D65-3D5A-CE2D-FC36-C662D6F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C2DD1-E753-394C-AF3E-2DD373B2F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147B-C431-0362-0094-9CF93EFE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E446-99FF-9CD2-A250-D842926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C064-8565-CE79-041F-48D3C2CD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5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EB8E0-2D2C-FC0E-99C1-94BA20FD2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06637-3853-F0A3-BF5C-E71E178B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A13D-B83C-AA1A-854B-33404F49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B975-0A49-3466-0A57-17DB119B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6473-0430-359B-BA46-E664404A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20A2-510F-8A40-8FDC-410B0CA1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AF4A-9AD4-E4C5-FE09-F5303DDF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BB02-DCF3-1F2F-BA53-A250AFAA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C7D4-B26E-CD51-AAE3-F0FB4E62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BD56-A5E4-04ED-4013-5F96530A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511-6E72-1F60-7993-176C2DC4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C93DB-8DA8-3F1F-BFB8-8503F24C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DBB9-C87C-E1D5-10F2-C896F8D0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FCC-27D8-AE69-FF88-CABDFDA4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662E-6795-E2ED-E956-B0380BB1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B0A6-E051-7C88-02BE-F12309C4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81FC-09C8-8745-98C6-976C7B452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6518C-BEAD-A68F-4A3B-C25ED24D3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D79F-3C02-CF84-C68D-9DF16586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5243D-E783-847C-AB0F-F90D9E5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98B3-1F2B-1C05-CFC6-0B67C98F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65A6-E96C-917F-0546-ECF27D2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47B5-4D6D-C998-134A-58921734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F2B92-13D4-0425-E0AC-76AD8737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DCC7-0C06-C135-6B2D-283239F67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AC4A3-2740-1763-5455-19209E175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D3378-D6CD-9544-4EC7-18E457AA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80801-7C35-9ECD-E20B-CA1C514F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C4884-2EAB-BF72-B931-45C283AA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8DF-6E5F-CBFC-CEF1-BC2BDE02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C0488-8B3F-9023-22A6-7A5BB975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94A00-06EB-A1EA-D86B-EE0BECB5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4208A-61B2-A8F9-157A-CE9610EC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3F8C7-B338-E580-C1B9-36EE0E2D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B0D13-73E7-6B67-E168-885866E4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6CD8-E2EC-3866-06AB-136BEE77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B40A-2068-0640-67C8-DD408CE5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B7AD-0446-5DF4-D31E-1744D1B3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0C997-8B4A-1173-3887-BFACC75FD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90B1E-BB1A-5879-EB9E-9D025E84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F47E-1559-B518-51DA-CA9538F1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7CE91-D4F7-399C-0EFB-006481F8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032C-4A49-F491-676C-4852733A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0005D-B6A1-4F6A-62B9-1EF72835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81F0C-D0D5-942B-091F-BC3F26FCF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B815-7B51-1E57-69F9-14BE0590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E2015-0C9C-64FD-0A50-16A708A2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9685-6681-F707-10B7-9F194F0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9111A-0ABA-E215-F9C7-6530C71B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1DBE-6F08-03A0-1C5D-D6DECEF5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8F18-55C1-14D2-194E-0D8DC5126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E9B0-3460-2957-2F6E-DBAF0023B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A6D08-86BD-33B3-68CA-D9DDF36D9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AB06403-3FD2-9031-5ABE-1C5D22EE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6" y="1600200"/>
            <a:ext cx="10167124" cy="3281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8567B-0FC7-FA0A-38EC-A4E9C0DD040F}"/>
              </a:ext>
            </a:extLst>
          </p:cNvPr>
          <p:cNvSpPr txBox="1"/>
          <p:nvPr/>
        </p:nvSpPr>
        <p:spPr>
          <a:xfrm>
            <a:off x="3139148" y="5377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Proceedings of the VLDB Endowment (PVLDB)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5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73E-2F14-1451-4EC2-26F6DA7B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C</a:t>
            </a:r>
          </a:p>
        </p:txBody>
      </p:sp>
      <p:pic>
        <p:nvPicPr>
          <p:cNvPr id="5" name="Picture 4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2232B48E-A566-6A93-648B-38A64661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20" y="1302100"/>
            <a:ext cx="5608092" cy="3316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9BF739-87C7-31D7-D8BC-98401CE590FA}"/>
              </a:ext>
            </a:extLst>
          </p:cNvPr>
          <p:cNvSpPr/>
          <p:nvPr/>
        </p:nvSpPr>
        <p:spPr>
          <a:xfrm>
            <a:off x="4695058" y="530696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9F2D1-3C67-7703-9C91-CB998BBAF2BF}"/>
              </a:ext>
            </a:extLst>
          </p:cNvPr>
          <p:cNvSpPr/>
          <p:nvPr/>
        </p:nvSpPr>
        <p:spPr>
          <a:xfrm>
            <a:off x="2901320" y="5302526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FC705-CCC5-9C5A-01F5-5A8B014A071B}"/>
              </a:ext>
            </a:extLst>
          </p:cNvPr>
          <p:cNvSpPr txBox="1"/>
          <p:nvPr/>
        </p:nvSpPr>
        <p:spPr>
          <a:xfrm>
            <a:off x="6434521" y="495864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B165B-44CD-E0B8-7849-367304BB0EA3}"/>
              </a:ext>
            </a:extLst>
          </p:cNvPr>
          <p:cNvSpPr/>
          <p:nvPr/>
        </p:nvSpPr>
        <p:spPr>
          <a:xfrm>
            <a:off x="4702941" y="530548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2A905-9DEC-0022-9FBA-8BE31E2C7CCA}"/>
              </a:ext>
            </a:extLst>
          </p:cNvPr>
          <p:cNvSpPr txBox="1"/>
          <p:nvPr/>
        </p:nvSpPr>
        <p:spPr>
          <a:xfrm>
            <a:off x="7435578" y="55359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46F59B-3EF8-AD00-A087-25795EF10175}"/>
              </a:ext>
            </a:extLst>
          </p:cNvPr>
          <p:cNvSpPr/>
          <p:nvPr/>
        </p:nvSpPr>
        <p:spPr>
          <a:xfrm>
            <a:off x="3752578" y="5305488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F9470-9D43-04C2-C02A-EFD979F89212}"/>
              </a:ext>
            </a:extLst>
          </p:cNvPr>
          <p:cNvSpPr txBox="1"/>
          <p:nvPr/>
        </p:nvSpPr>
        <p:spPr>
          <a:xfrm>
            <a:off x="3277118" y="4983898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68DC8-8D42-FF7B-245D-98F4852C5C20}"/>
              </a:ext>
            </a:extLst>
          </p:cNvPr>
          <p:cNvSpPr/>
          <p:nvPr/>
        </p:nvSpPr>
        <p:spPr>
          <a:xfrm>
            <a:off x="3951890" y="2722179"/>
            <a:ext cx="3226676" cy="32582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8A2A37-9AFF-F14E-139E-CC3A1CAADCE5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3311250" y="3048000"/>
            <a:ext cx="2253978" cy="2254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34BD4E-9668-8AA1-7B76-2B4C5A4F8318}"/>
              </a:ext>
            </a:extLst>
          </p:cNvPr>
          <p:cNvSpPr txBox="1"/>
          <p:nvPr/>
        </p:nvSpPr>
        <p:spPr>
          <a:xfrm>
            <a:off x="2004245" y="4682821"/>
            <a:ext cx="174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v in S</a:t>
            </a:r>
            <a:r>
              <a:rPr lang="en-US" sz="1400" baseline="-25000" dirty="0">
                <a:solidFill>
                  <a:srgbClr val="C00000"/>
                </a:solidFill>
              </a:rPr>
              <a:t>L</a:t>
            </a:r>
            <a:r>
              <a:rPr lang="en-US" sz="1400" dirty="0">
                <a:solidFill>
                  <a:srgbClr val="C00000"/>
                </a:solidFill>
              </a:rPr>
              <a:t> has More non-neighbors than support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19F494-2340-15D0-9E5B-CC689C56EBA8}"/>
              </a:ext>
            </a:extLst>
          </p:cNvPr>
          <p:cNvSpPr txBox="1"/>
          <p:nvPr/>
        </p:nvSpPr>
        <p:spPr>
          <a:xfrm>
            <a:off x="4816621" y="6129123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Non-neigh. of v</a:t>
            </a:r>
          </a:p>
        </p:txBody>
      </p:sp>
    </p:spTree>
    <p:extLst>
      <p:ext uri="{BB962C8B-B14F-4D97-AF65-F5344CB8AC3E}">
        <p14:creationId xmlns:p14="http://schemas.microsoft.com/office/powerpoint/2010/main" val="367144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3F28-3E5B-A92B-B6AD-50E04319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Bounding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B5D5D6B-C519-FDEE-C543-02EDD2E1E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097" y="2385821"/>
            <a:ext cx="5943600" cy="1193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/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Non-neigh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in C</a:t>
                </a:r>
                <a:r>
                  <a:rPr lang="en-US" baseline="-25000" dirty="0"/>
                  <a:t>L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blipFill>
                <a:blip r:embed="rId3"/>
                <a:stretch>
                  <a:fillRect l="-1869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8BC84E-27CC-5B6E-81E6-35E3DFCD3DD0}"/>
              </a:ext>
            </a:extLst>
          </p:cNvPr>
          <p:cNvCxnSpPr/>
          <p:nvPr/>
        </p:nvCxnSpPr>
        <p:spPr>
          <a:xfrm flipV="1">
            <a:off x="6294164" y="3214760"/>
            <a:ext cx="145395" cy="825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7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46DC-2350-2F55-4605-47E51D78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Reducation</a:t>
            </a:r>
            <a:r>
              <a:rPr lang="en-US" dirty="0"/>
              <a:t> Rules</a:t>
            </a:r>
          </a:p>
        </p:txBody>
      </p:sp>
      <p:pic>
        <p:nvPicPr>
          <p:cNvPr id="4" name="Content Placeholder 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B680D596-129F-588E-B300-F9C97534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1969294"/>
            <a:ext cx="711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39B7-4EC5-76BC-A1BE-F4C9174F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Datasets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A773E-13A3-9693-7C0E-BE24F126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90" y="1690688"/>
            <a:ext cx="5660020" cy="45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4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3B69-84CB-211E-BF4E-91E6A928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UMkP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42983-4E11-601F-4448-BC58812B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6" y="1690688"/>
            <a:ext cx="10631364" cy="38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B06C236-B05F-5AEB-32A1-297A0B85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UMkP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8CC31E-31A6-98D6-66D3-19DF5D90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63491" cy="39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2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3884-1246-DAD0-5AD2-BA363DC2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1A6242-7824-D2DE-72F7-4CD47AED8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3101"/>
          <a:stretch/>
        </p:blipFill>
        <p:spPr>
          <a:xfrm>
            <a:off x="919223" y="1690688"/>
            <a:ext cx="4539707" cy="16056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3CB28-3ADC-3592-FA59-5E44DF7D7840}"/>
              </a:ext>
            </a:extLst>
          </p:cNvPr>
          <p:cNvSpPr txBox="1"/>
          <p:nvPr/>
        </p:nvSpPr>
        <p:spPr>
          <a:xfrm>
            <a:off x="2706411" y="3405002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UMkP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4C9D5-89E6-846F-7A12-718AE4B4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0374"/>
              </p:ext>
            </p:extLst>
          </p:nvPr>
        </p:nvGraphicFramePr>
        <p:xfrm>
          <a:off x="6685023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038203-E288-5F06-C3CE-DE5C3D38568F}"/>
              </a:ext>
            </a:extLst>
          </p:cNvPr>
          <p:cNvSpPr txBox="1"/>
          <p:nvPr/>
        </p:nvSpPr>
        <p:spPr>
          <a:xfrm>
            <a:off x="6493398" y="18904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62D954-5434-B205-DB71-CA0C215C3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4064"/>
              </p:ext>
            </p:extLst>
          </p:nvPr>
        </p:nvGraphicFramePr>
        <p:xfrm>
          <a:off x="9331385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F1E3FE-0022-240A-953E-37F1C2C8FEDA}"/>
              </a:ext>
            </a:extLst>
          </p:cNvPr>
          <p:cNvSpPr txBox="1"/>
          <p:nvPr/>
        </p:nvSpPr>
        <p:spPr>
          <a:xfrm>
            <a:off x="9139760" y="18904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C5436-61CA-8DC6-3A4C-A89E4D71BAB6}"/>
              </a:ext>
            </a:extLst>
          </p:cNvPr>
          <p:cNvSpPr txBox="1"/>
          <p:nvPr/>
        </p:nvSpPr>
        <p:spPr>
          <a:xfrm>
            <a:off x="8742747" y="3405002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kPEX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BCC37-AEA5-C36E-B340-75159C98F0CE}"/>
              </a:ext>
            </a:extLst>
          </p:cNvPr>
          <p:cNvSpPr txBox="1"/>
          <p:nvPr/>
        </p:nvSpPr>
        <p:spPr>
          <a:xfrm>
            <a:off x="919223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Reused in recursive calls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− Bad for intersection 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FFEFF-0AAE-5F7E-66B3-9557393465FB}"/>
              </a:ext>
            </a:extLst>
          </p:cNvPr>
          <p:cNvSpPr txBox="1"/>
          <p:nvPr/>
        </p:nvSpPr>
        <p:spPr>
          <a:xfrm>
            <a:off x="7057278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− Created for every recursive call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+ Good for intersection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345416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F1D7-BE49-3F29-D658-84E2A85D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Branching Schemes to </a:t>
            </a:r>
            <a:r>
              <a:rPr lang="en-US" dirty="0" err="1"/>
              <a:t>kPEX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4C1B-1B48-1390-48EB-9F87D475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kPEX</a:t>
            </a:r>
            <a:r>
              <a:rPr lang="en-US" dirty="0"/>
              <a:t> uses binary branching</a:t>
            </a:r>
          </a:p>
          <a:p>
            <a:pPr lvl="1"/>
            <a:r>
              <a:rPr lang="en-US" dirty="0"/>
              <a:t>Select a vertex in C with min d</a:t>
            </a:r>
            <a:r>
              <a:rPr lang="en-US" baseline="-25000" dirty="0"/>
              <a:t>g</a:t>
            </a:r>
            <a:r>
              <a:rPr lang="en-US" dirty="0"/>
              <a:t>(.)</a:t>
            </a:r>
          </a:p>
          <a:p>
            <a:pPr marL="0" indent="0">
              <a:buNone/>
            </a:pPr>
            <a:r>
              <a:rPr lang="en-US" dirty="0"/>
              <a:t>UMKP</a:t>
            </a:r>
          </a:p>
          <a:p>
            <a:pPr lvl="1"/>
            <a:r>
              <a:rPr lang="en-US" dirty="0"/>
              <a:t>Pivot Branching</a:t>
            </a:r>
          </a:p>
          <a:p>
            <a:pPr lvl="1"/>
            <a:r>
              <a:rPr lang="en-US" dirty="0"/>
              <a:t>S-Based Branching</a:t>
            </a:r>
          </a:p>
        </p:txBody>
      </p:sp>
    </p:spTree>
    <p:extLst>
      <p:ext uri="{BB962C8B-B14F-4D97-AF65-F5344CB8AC3E}">
        <p14:creationId xmlns:p14="http://schemas.microsoft.com/office/powerpoint/2010/main" val="103121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4FA8-4629-6652-7130-B21CAAF4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kPEX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FD452-7091-F880-A37A-8D1D85A2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63" y="1817091"/>
            <a:ext cx="10562673" cy="38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81E6-7C9B-683F-4EF5-78808D37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kPEX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721A2-394E-8CE6-387F-AC1D9E37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" y="1909363"/>
            <a:ext cx="10903351" cy="39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4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F5A82ED-48E5-43A4-9018-5C7F7ED5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29" y="0"/>
            <a:ext cx="613334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26A14F-85BB-CB04-F0B7-90C1D4DF96EF}"/>
              </a:ext>
            </a:extLst>
          </p:cNvPr>
          <p:cNvSpPr/>
          <p:nvPr/>
        </p:nvSpPr>
        <p:spPr>
          <a:xfrm>
            <a:off x="3570514" y="4855029"/>
            <a:ext cx="3156857" cy="3156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6C0A8-D67C-B010-F618-33AE8D4FF6BE}"/>
              </a:ext>
            </a:extLst>
          </p:cNvPr>
          <p:cNvSpPr/>
          <p:nvPr/>
        </p:nvSpPr>
        <p:spPr>
          <a:xfrm>
            <a:off x="3325585" y="1034144"/>
            <a:ext cx="5540829" cy="8654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2AD4-6716-8DA3-7323-692AF667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1BA37-C4FB-9D7A-858D-783C8D670E03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1CD96-49E8-0DB0-423D-A212FF0D3A59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B813B-4C5D-F8BA-C7FC-8B22870DB8F0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9EC67-F2C4-23CA-E477-C53E52468694}"/>
              </a:ext>
            </a:extLst>
          </p:cNvPr>
          <p:cNvSpPr txBox="1"/>
          <p:nvPr/>
        </p:nvSpPr>
        <p:spPr>
          <a:xfrm>
            <a:off x="9443546" y="2521005"/>
            <a:ext cx="191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 k-plex found so far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22ED21-1567-9010-F7A4-B5C0DC032E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7C0F4-4F08-EED6-11B7-1917DE2D177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669273" y="3413557"/>
            <a:ext cx="782067" cy="108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7229D7-2551-47D0-09C5-3782CDA84233}"/>
              </a:ext>
            </a:extLst>
          </p:cNvPr>
          <p:cNvSpPr txBox="1"/>
          <p:nvPr/>
        </p:nvSpPr>
        <p:spPr>
          <a:xfrm>
            <a:off x="4703379" y="304422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subset of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8ED73-A0A7-9513-127D-B5F9BF5AC1F3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5FE8AE-6934-70B7-D77C-6ADF2FFC3E15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37077-C82C-E5DE-EDE4-26612E798D7F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b="1" dirty="0">
                <a:solidFill>
                  <a:srgbClr val="C00000"/>
                </a:solidFill>
              </a:rPr>
              <a:t>Must be larger than S* i.e. |S|&gt;=|S*|+1</a:t>
            </a:r>
          </a:p>
        </p:txBody>
      </p:sp>
    </p:spTree>
    <p:extLst>
      <p:ext uri="{BB962C8B-B14F-4D97-AF65-F5344CB8AC3E}">
        <p14:creationId xmlns:p14="http://schemas.microsoft.com/office/powerpoint/2010/main" val="161245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58B-057E-DDD9-174C-6A10B039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345C3-5D5D-8DBD-BD0B-58077B497FD8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10377-9FF8-A11E-3192-F4ACF4E1CBD3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884DF-A8A8-DE3D-C732-A53A7519B7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6C950-D5B5-5CB3-83DD-DC2C1F7B595A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0DD81C-931E-8EA9-54B6-9849CD6A960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38B77-CBD3-5A6B-F58E-0AACCA01B4AA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56687-9A6E-B01C-CAD3-4EC4F3FA511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7469D-7E8E-1AD3-7CFA-F54D3CAA2466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D4C19-FE32-E34B-78A2-C5EAB4B51577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E457F-2271-7D63-755D-0189ED033F1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E697D6-9798-758A-58AC-0F40F43F7A0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EC80CD-0F96-7750-C5D0-08B2D10985DD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EDCB5-E255-2960-CA90-7F9C8F443B36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C3C76-26F5-1D79-E37E-9607D22CA18B}"/>
              </a:ext>
            </a:extLst>
          </p:cNvPr>
          <p:cNvSpPr txBox="1"/>
          <p:nvPr/>
        </p:nvSpPr>
        <p:spPr>
          <a:xfrm>
            <a:off x="5925871" y="3055624"/>
            <a:ext cx="255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 subset from C</a:t>
            </a:r>
            <a:r>
              <a:rPr lang="en-US" sz="1400" b="1" baseline="-25000" dirty="0"/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FCA882-E7B1-5520-B2E8-76DA9B9DA09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363401"/>
            <a:ext cx="1634359" cy="1131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F6E5-C331-FA26-1B7F-EFEDE194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461A-2ADE-9CD4-8B02-FEC422DD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224B2-DD6D-6648-A2A8-D0B9BE4AF7DA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39A58-5643-DCF8-5B4E-0F6C55EC01BA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45076-BF1B-A737-C3CB-63540C6C063F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30052-CDFA-5E07-2311-232086EA158A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2526F-1F2B-A1F1-9FAC-5877BDA0EF3B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E5904-F9A1-B03A-83BF-BC75F79558F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B8CEF-B889-2B4D-4BAC-016972EA490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4963F-44FA-3EFD-AFB0-CC39FCF19883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1E4578-4560-DFBF-50C5-955BFDBA3461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0ECE66-6560-5E23-7BEC-509516D1D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1545A-D19B-6533-FA3E-F41FB86C92E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82EA44-26C3-07CC-D29E-E2DA40592305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DB488-7B44-7341-2BD6-4C9AA3AA2509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FA75B-917A-D044-992D-4F1DAF5CBF27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C31DF-0BF0-E6E6-A03C-2FDB06D2D8C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9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4AD5-D258-4A04-FFB6-FD30335A3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A0B6-F706-74A2-BFF6-7154504F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5874D-2395-AAAC-38C9-19F76009A73F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39235-76B7-994C-4837-A72807A5887C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CDDC5-F59A-8738-8225-2CF80F1BFE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CE1F4-1062-76B4-0BAD-C07D4D938F7F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555AE-F8BE-D9AA-73FB-A0604B3C9A57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8BE7E-AAEF-F006-2BB6-B313DA99F3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898A0-7CCB-0EAD-3485-1B28A904B904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E53A4-BF19-AD6E-6DDF-78C30F9413E7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F1D32-2D63-EC76-EBE4-3E67708F131A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5DD724-9CB9-A055-C68A-00F47BD6F6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6F202-B187-E624-A546-290876186EA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477B19-A256-C09D-DF52-5395F523D530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3A82F-C083-C9A2-AE9F-0F9C0304A7FE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AF368A-4404-F304-2547-8D170272054B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D6225B-A32F-A7F2-23B9-6061DD03C7C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B99F4C-D9BE-5AE1-26C0-64765FE42EB0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2E5F9-8B77-5D5D-1DD4-E8D905AF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A246-AA1E-DED5-BC7A-D576648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87E71-94AA-4258-EF45-6FBC72935F35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5C909-0091-385A-7681-3D0E0616663E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832AB-4646-0B8E-34DD-D260CD9078A9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2AC1D-B010-50AC-F023-8855EDA0C8C7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E546D-D83A-992C-362D-DA9E3FB975F9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30E59-92A8-F8EC-C8F3-CDB0374F85B2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5D3A5-532F-0F91-FB00-13D3FCF1B16A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6E51D-6259-CE8E-6BD8-4C0108558A8C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7D676-77D7-4280-F325-77924CC67812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AF75B-3D3D-297D-26D4-8066FF5B56D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064F66-5EE2-D60B-FCD8-36D33A29460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2A78C5-99EA-7209-E56A-2BC816E5AF07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91CDB8-67DD-5123-94A0-26490729B041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84650E-BD0E-A225-CBAA-4C5DDAE8F0EC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E967EC-D352-FE37-93F9-5139772A6B8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B7449-DEA3-04EF-0E84-297D8A56D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3F9E-8CF6-C3FF-9776-9FD875A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A6D0E-AB1D-240B-2711-71244E34A5F1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F7D42-8B7C-AA86-C326-2AEE6CEF46E2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E724-464F-8C26-98ED-D1A48D540D2C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7E924-2BFC-0F87-BBBC-69FA4CF7FFFD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C1BE4-3592-9E77-9B89-7BE478D9656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6B545-88BB-2A6E-51B1-0F31954494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BADEF-A673-E1C3-FA70-093418B22B13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8877A-CA7A-856B-B84C-32CA6400D4CA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DB0BD-2584-7E9C-628C-703AF93B6EB4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3CE29-60AF-EBAE-202A-8437517A8331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A4FDA9-480C-F96A-CFED-24F62827CBD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A8AAFE-5E0A-0CC6-003A-9D56A3FF13E6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4DC4C-30E4-ED2F-3351-39627687FB7A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7B5B4-8F75-53FA-2E17-4D9A250F0033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1CE37C-3983-E1E6-2760-8A9856DBA6F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4BD4F-3DF4-07B6-A78B-B7E645A61559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0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F856-6A38-D824-7239-16F962E11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C5D1-210B-694F-CE32-1FF1A3E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1D6EEC-C2FF-5ED5-1E26-869E84FAB07A}"/>
              </a:ext>
            </a:extLst>
          </p:cNvPr>
          <p:cNvGrpSpPr/>
          <p:nvPr/>
        </p:nvGrpSpPr>
        <p:grpSpPr>
          <a:xfrm>
            <a:off x="646387" y="1629471"/>
            <a:ext cx="6027683" cy="1799529"/>
            <a:chOff x="646387" y="1629471"/>
            <a:chExt cx="6027683" cy="17995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1DB9B-35B0-F2F0-E54F-E805F583E290}"/>
                </a:ext>
              </a:extLst>
            </p:cNvPr>
            <p:cNvSpPr/>
            <p:nvPr/>
          </p:nvSpPr>
          <p:spPr>
            <a:xfrm>
              <a:off x="2291256" y="1977788"/>
              <a:ext cx="4382814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3188A0-0360-3387-2C7E-763CAED745AA}"/>
                </a:ext>
              </a:extLst>
            </p:cNvPr>
            <p:cNvSpPr/>
            <p:nvPr/>
          </p:nvSpPr>
          <p:spPr>
            <a:xfrm>
              <a:off x="646387" y="1977788"/>
              <a:ext cx="1534510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FD1381-4455-7F7F-7044-6561CE18F8CF}"/>
                </a:ext>
              </a:extLst>
            </p:cNvPr>
            <p:cNvSpPr txBox="1"/>
            <p:nvPr/>
          </p:nvSpPr>
          <p:spPr>
            <a:xfrm>
              <a:off x="4030719" y="1629471"/>
              <a:ext cx="9038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2F2605-A95A-6D79-847C-929DD77E9956}"/>
                </a:ext>
              </a:extLst>
            </p:cNvPr>
            <p:cNvSpPr/>
            <p:nvPr/>
          </p:nvSpPr>
          <p:spPr>
            <a:xfrm>
              <a:off x="2299139" y="1976310"/>
              <a:ext cx="1907628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DBCF15-8C4F-73D8-FCBE-C26CB0D4C1DA}"/>
                </a:ext>
              </a:extLst>
            </p:cNvPr>
            <p:cNvSpPr txBox="1"/>
            <p:nvPr/>
          </p:nvSpPr>
          <p:spPr>
            <a:xfrm>
              <a:off x="5031776" y="2206803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F0B37B-D9B0-B565-097D-6510FEF71DB2}"/>
                </a:ext>
              </a:extLst>
            </p:cNvPr>
            <p:cNvSpPr txBox="1"/>
            <p:nvPr/>
          </p:nvSpPr>
          <p:spPr>
            <a:xfrm>
              <a:off x="4625540" y="2863728"/>
              <a:ext cx="172796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Up to UB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  <a:r>
                <a:rPr lang="en-US" sz="1400" b="1" dirty="0">
                  <a:solidFill>
                    <a:schemeClr val="tx2"/>
                  </a:solidFill>
                </a:rPr>
                <a:t> vertices can come from C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DE2DC-25FC-2883-4261-47C5FCE24ED7}"/>
                </a:ext>
              </a:extLst>
            </p:cNvPr>
            <p:cNvSpPr txBox="1"/>
            <p:nvPr/>
          </p:nvSpPr>
          <p:spPr>
            <a:xfrm>
              <a:off x="907812" y="2923888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of 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5549C3-02B5-5240-EA98-5EBE7CE3EE9C}"/>
                </a:ext>
              </a:extLst>
            </p:cNvPr>
            <p:cNvSpPr txBox="1"/>
            <p:nvPr/>
          </p:nvSpPr>
          <p:spPr>
            <a:xfrm>
              <a:off x="1890808" y="2905780"/>
              <a:ext cx="255596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At least |S*|+1-|S|-UB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R</a:t>
              </a:r>
              <a:r>
                <a:rPr lang="en-US" sz="1400" b="1" dirty="0">
                  <a:solidFill>
                    <a:srgbClr val="C00000"/>
                  </a:solidFill>
                </a:rPr>
                <a:t> vertices must come from C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L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C3394D6-1DFA-6D10-817F-60D971D3F16B}"/>
              </a:ext>
            </a:extLst>
          </p:cNvPr>
          <p:cNvSpPr/>
          <p:nvPr/>
        </p:nvSpPr>
        <p:spPr>
          <a:xfrm>
            <a:off x="5851636" y="4950360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791259-48A4-9584-75F4-BA839078D87B}"/>
              </a:ext>
            </a:extLst>
          </p:cNvPr>
          <p:cNvSpPr/>
          <p:nvPr/>
        </p:nvSpPr>
        <p:spPr>
          <a:xfrm>
            <a:off x="4206767" y="4950360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924185-9EC4-B1A4-8A7D-1B76110F1D22}"/>
              </a:ext>
            </a:extLst>
          </p:cNvPr>
          <p:cNvSpPr txBox="1"/>
          <p:nvPr/>
        </p:nvSpPr>
        <p:spPr>
          <a:xfrm>
            <a:off x="7591098" y="4602043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8FB894-35BF-AEEB-1DB5-E40AB5277FFA}"/>
              </a:ext>
            </a:extLst>
          </p:cNvPr>
          <p:cNvSpPr/>
          <p:nvPr/>
        </p:nvSpPr>
        <p:spPr>
          <a:xfrm>
            <a:off x="5859519" y="4948882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B9ABBD-3C98-1745-2AA5-611EC1AD09A7}"/>
              </a:ext>
            </a:extLst>
          </p:cNvPr>
          <p:cNvSpPr txBox="1"/>
          <p:nvPr/>
        </p:nvSpPr>
        <p:spPr>
          <a:xfrm>
            <a:off x="8592156" y="517937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79063E-FA7C-BDD0-23C0-D90A61695F56}"/>
              </a:ext>
            </a:extLst>
          </p:cNvPr>
          <p:cNvSpPr txBox="1"/>
          <p:nvPr/>
        </p:nvSpPr>
        <p:spPr>
          <a:xfrm>
            <a:off x="5956739" y="5836300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E604F-5F5C-CFA3-3501-38F59B37CD05}"/>
              </a:ext>
            </a:extLst>
          </p:cNvPr>
          <p:cNvSpPr txBox="1"/>
          <p:nvPr/>
        </p:nvSpPr>
        <p:spPr>
          <a:xfrm>
            <a:off x="4468192" y="58964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F510C-4C07-DFAD-624B-1985461F43F0}"/>
              </a:ext>
            </a:extLst>
          </p:cNvPr>
          <p:cNvSpPr txBox="1"/>
          <p:nvPr/>
        </p:nvSpPr>
        <p:spPr>
          <a:xfrm>
            <a:off x="8151438" y="59001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pic>
        <p:nvPicPr>
          <p:cNvPr id="1028" name="Picture 4" descr="Repeat Svg Png Icon Free Download (#547581) - OnlineWebFonts.COM">
            <a:extLst>
              <a:ext uri="{FF2B5EF4-FFF2-40B4-BE49-F238E27FC236}">
                <a16:creationId xmlns:a16="http://schemas.microsoft.com/office/drawing/2014/main" id="{57090B2F-D4A2-8F0B-1002-E3E5275D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55" y="3429000"/>
            <a:ext cx="1278926" cy="12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5DE1C84-4B88-0C16-F141-E3666BE8B634}"/>
              </a:ext>
            </a:extLst>
          </p:cNvPr>
          <p:cNvSpPr txBox="1"/>
          <p:nvPr/>
        </p:nvSpPr>
        <p:spPr>
          <a:xfrm>
            <a:off x="7218535" y="3546909"/>
            <a:ext cx="1398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Alternate</a:t>
            </a:r>
          </a:p>
        </p:txBody>
      </p:sp>
    </p:spTree>
    <p:extLst>
      <p:ext uri="{BB962C8B-B14F-4D97-AF65-F5344CB8AC3E}">
        <p14:creationId xmlns:p14="http://schemas.microsoft.com/office/powerpoint/2010/main" val="88377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573</Words>
  <Application>Microsoft Macintosh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Georgia</vt:lpstr>
      <vt:lpstr>Google Sans</vt:lpstr>
      <vt:lpstr>Office Theme</vt:lpstr>
      <vt:lpstr>PowerPoint Presentation</vt:lpstr>
      <vt:lpstr>PowerPoint Presentation</vt:lpstr>
      <vt:lpstr>Notations</vt:lpstr>
      <vt:lpstr>Alt-RB</vt:lpstr>
      <vt:lpstr>Alt-RB</vt:lpstr>
      <vt:lpstr>Alt-RB</vt:lpstr>
      <vt:lpstr>Alt-RB</vt:lpstr>
      <vt:lpstr>Alt-RB</vt:lpstr>
      <vt:lpstr>Alt-RB</vt:lpstr>
      <vt:lpstr>Partitioning C</vt:lpstr>
      <vt:lpstr>Upper Bounding</vt:lpstr>
      <vt:lpstr>Reducation Rules</vt:lpstr>
      <vt:lpstr>Experiments – Datasets </vt:lpstr>
      <vt:lpstr>Extending UMkP</vt:lpstr>
      <vt:lpstr>Extending UMkP</vt:lpstr>
      <vt:lpstr>Data Structures</vt:lpstr>
      <vt:lpstr>Adding Branching Schemes to kPEX</vt:lpstr>
      <vt:lpstr>Extending kPEX</vt:lpstr>
      <vt:lpstr>Extending kPEX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Ahmad, Akhlaque</dc:creator>
  <cp:lastModifiedBy>Ahmad, Akhlaque</cp:lastModifiedBy>
  <cp:revision>4</cp:revision>
  <dcterms:created xsi:type="dcterms:W3CDTF">2025-03-31T22:36:33Z</dcterms:created>
  <dcterms:modified xsi:type="dcterms:W3CDTF">2025-04-01T23:31:23Z</dcterms:modified>
</cp:coreProperties>
</file>