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0" r:id="rId2"/>
    <p:sldId id="264" r:id="rId3"/>
    <p:sldId id="1280" r:id="rId4"/>
    <p:sldId id="258" r:id="rId5"/>
    <p:sldId id="1281" r:id="rId6"/>
    <p:sldId id="257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2"/>
  </p:normalViewPr>
  <p:slideViewPr>
    <p:cSldViewPr snapToGrid="0">
      <p:cViewPr varScale="1">
        <p:scale>
          <a:sx n="123" d="100"/>
          <a:sy n="123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F22D9-B0BB-F44A-B4D3-AEAA9713E812}" type="datetimeFigureOut">
              <a:rPr lang="en-US" smtClean="0"/>
              <a:t>5/3/25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3E428-C609-3446-B25A-3B716964B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7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K-core of a graph is defined as largest induced subgraph with minimum degree equals</a:t>
            </a:r>
            <a:r>
              <a:rPr lang="en-US" baseline="0" dirty="0"/>
              <a:t> to k. For example in the this graph entire of the graph is 1-core, because every vertex have at least degree = 1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2-core of the graph is an induced subgraph where each vertex have at least degree 2. yellow and red vertices are comprised of 2-core of the graph.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3-core</a:t>
            </a:r>
            <a:r>
              <a:rPr lang="en-US" baseline="0" dirty="0"/>
              <a:t> of the graph is shown in red where each vertex have at least degree 3. 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K-core decomposition is a problem to find core number of every vertex, that</a:t>
            </a:r>
            <a:r>
              <a:rPr lang="en-US" sz="1200" dirty="0"/>
              <a:t> is the largest value of k that v belongs to a </a:t>
            </a:r>
            <a:r>
              <a:rPr lang="en-US" sz="1200" i="1" dirty="0"/>
              <a:t>k</a:t>
            </a:r>
            <a:r>
              <a:rPr lang="en-US" sz="1200" dirty="0"/>
              <a:t>-core.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All</a:t>
            </a:r>
            <a:r>
              <a:rPr lang="en-US" sz="1200" baseline="0" dirty="0"/>
              <a:t> the green vertices shown in the graph have core number 1, 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/>
              <a:t>yellow vertices have core number 2, 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/>
              <a:t>and red vertices have core number 3. 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/>
              <a:t>There are many applications of k-core decomposition, including community detection, detecting protein interactions etc. </a:t>
            </a:r>
            <a:endParaRPr lang="en-US" sz="1200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19AE34-0624-8F4B-9FB8-27D0EFDF760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78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52380-3C19-EF91-C790-90CD2742A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FADB6-083D-8911-EFB6-A6684D984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43C9E-8F6E-82E0-EF7D-F65F4F45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574C-5E1C-7440-9FFC-BC43351E2B40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3942D-70A6-C6FA-E1FD-749F899D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13932-B565-C501-20DE-338B5EA5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66E3-EF5F-C544-AD70-BE2C0461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2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51E8-07A9-FB1A-67F1-8E40069D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0A9B0-3D32-FD3B-6858-6D71359B1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0FBA6-C445-55BC-53AE-387BC04D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574C-5E1C-7440-9FFC-BC43351E2B40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2D3DF-3A15-4392-148D-DB9A2D14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FD855-FE7B-CF24-95AF-78E7B49D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66E3-EF5F-C544-AD70-BE2C0461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4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5A1D6C-32E4-2C15-75EE-8CEA77254A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19748-532F-965B-1FE3-FC9B27F6A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ADF7F-572F-F23F-6727-7C11A5E22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574C-5E1C-7440-9FFC-BC43351E2B40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016FA-B952-A9BC-6635-AA025731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C6DAB-A5A1-87AA-B953-13A6B4B8E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66E3-EF5F-C544-AD70-BE2C0461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3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3DF8-D7F6-3B99-2950-BAFE38B1B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F3815-6014-CF00-EAE2-9CDE5A189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839E9-28E4-2C84-CE39-F856F034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574C-5E1C-7440-9FFC-BC43351E2B40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3432-3C73-19AE-7357-B4E9B8DD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1B700-59BA-7DC9-B534-808B4B59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66E3-EF5F-C544-AD70-BE2C0461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2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70E93-986F-C847-500B-B5F0C0F45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2B566-DD82-F093-E79B-390A80F51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4B007-EBDA-AAE0-534B-C5394B6D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574C-5E1C-7440-9FFC-BC43351E2B40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7250D-5A53-916E-C128-9DB44DEF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6366D-C9A8-7DBD-5FBE-C8E38810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66E3-EF5F-C544-AD70-BE2C0461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2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129E-77A9-A5A9-01DF-7DC0B787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2C1B3-6E70-F7D9-B541-4B6EEF675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CBE0B-EEC8-A4DD-B7B0-81F9E3F3F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BEC26-E858-F8CB-C622-102DD77A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574C-5E1C-7440-9FFC-BC43351E2B40}" type="datetimeFigureOut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AEE85-F100-5FCA-F7A5-597B9DEAE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2DA1B-A70E-01D2-813A-966E697F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66E3-EF5F-C544-AD70-BE2C0461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2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EE89-FF26-7EAB-59CB-0AA0A1D8E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22074-2525-59A4-7140-AEF75E7E5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887FD-712D-3AAB-D200-C5BD5CCC0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F6DEA8-8A1A-9D63-2353-68BA444F4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1C4AA4-7E2B-C293-234A-A00F40F49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8EE5F-1B3A-B8BD-F9D1-519A12762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574C-5E1C-7440-9FFC-BC43351E2B40}" type="datetimeFigureOut">
              <a:rPr lang="en-US" smtClean="0"/>
              <a:t>4/26/25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835BB3-B520-21E9-556D-3B38981C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6398B1-93CE-E47A-068D-01A0B4EF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66E3-EF5F-C544-AD70-BE2C0461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29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7F30-1CA8-2E1B-901C-124AE4AE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0B4842-0C00-D62F-9894-AC92B8D52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574C-5E1C-7440-9FFC-BC43351E2B40}" type="datetimeFigureOut">
              <a:rPr lang="en-US" smtClean="0"/>
              <a:t>4/26/25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73231-8FA3-C7D3-C8E3-AE837E40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84844-C953-581C-FD61-4A4B18E6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66E3-EF5F-C544-AD70-BE2C0461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2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F4120-9DC1-A446-D381-4E9022DF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574C-5E1C-7440-9FFC-BC43351E2B40}" type="datetimeFigureOut">
              <a:rPr lang="en-US" smtClean="0"/>
              <a:t>4/26/25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6A1C74-F0F3-8A90-0E71-0BED289A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D5FE1-DAAF-236D-D5FF-5BACEDA1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66E3-EF5F-C544-AD70-BE2C0461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24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87DD7-7942-7537-00D7-498010F5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AC959-ACFC-3E5E-7802-1647524A8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693E6-27BE-A82B-71EA-C387043C6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531E5-8AD7-8D40-4D92-081D14602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574C-5E1C-7440-9FFC-BC43351E2B40}" type="datetimeFigureOut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171C0-8EF3-64E9-E357-0FD2BC3A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52010-6B2D-01AC-BAE4-616EA04F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66E3-EF5F-C544-AD70-BE2C0461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6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7B881-14A9-FFBE-7C59-2F62172F3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F2150-5A81-4E7D-62ED-C5F96EB09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AE9EE-56CD-0044-3E4C-22350B88A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21386-5B3F-299A-56C6-85720857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574C-5E1C-7440-9FFC-BC43351E2B40}" type="datetimeFigureOut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3488B-011F-55AF-A59A-5BC3A872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9CD43-1BAE-E5DC-905D-21E652466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E66E3-EF5F-C544-AD70-BE2C0461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5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1A1270-2A65-2823-1B4F-8BD81E227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218E9-31A4-FA9E-6CC5-1322481A9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0A741-FDBC-5B2A-7666-8C755820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7C574C-5E1C-7440-9FFC-BC43351E2B40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E092E-A49B-8872-D4C2-DA64DAE0D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06EDE-FE44-8B39-EC07-AA86FF136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BE66E3-EF5F-C544-AD70-BE2C0461F3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7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EA00-D475-3087-6654-0EB9A2424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k-Plex</a:t>
            </a:r>
          </a:p>
        </p:txBody>
      </p:sp>
      <p:pic>
        <p:nvPicPr>
          <p:cNvPr id="3" name="Picture 2" descr="A text on a white background&#10;&#10;AI-generated content may be incorrect.">
            <a:extLst>
              <a:ext uri="{FF2B5EF4-FFF2-40B4-BE49-F238E27FC236}">
                <a16:creationId xmlns:a16="http://schemas.microsoft.com/office/drawing/2014/main" id="{C05CF331-993B-7F38-72BE-8ABC1241B6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70" t="61676" r="170" b="-22359"/>
          <a:stretch/>
        </p:blipFill>
        <p:spPr>
          <a:xfrm>
            <a:off x="6192920" y="5065109"/>
            <a:ext cx="5651500" cy="1325564"/>
          </a:xfrm>
          <a:prstGeom prst="rect">
            <a:avLst/>
          </a:prstGeom>
        </p:spPr>
      </p:pic>
      <p:pic>
        <p:nvPicPr>
          <p:cNvPr id="5" name="Picture 4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DC49F183-55C4-B3C8-76FE-D03CE1C2D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1676400"/>
            <a:ext cx="4089400" cy="1752600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423B0429-BE1B-6FBC-3A54-1F1E69476B3A}"/>
              </a:ext>
            </a:extLst>
          </p:cNvPr>
          <p:cNvSpPr txBox="1"/>
          <p:nvPr/>
        </p:nvSpPr>
        <p:spPr>
          <a:xfrm>
            <a:off x="9425806" y="2417049"/>
            <a:ext cx="1807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effectLst/>
                <a:latin typeface="NimbusRomNo9L"/>
              </a:rPr>
              <a:t>Maximum </a:t>
            </a:r>
            <a:r>
              <a:rPr lang="en-US" b="1" dirty="0">
                <a:solidFill>
                  <a:srgbClr val="C00000"/>
                </a:solidFill>
                <a:latin typeface="CMMI10"/>
              </a:rPr>
              <a:t>2</a:t>
            </a:r>
            <a:r>
              <a:rPr lang="en-US" sz="1800" b="1" dirty="0">
                <a:solidFill>
                  <a:srgbClr val="C00000"/>
                </a:solidFill>
                <a:effectLst/>
                <a:latin typeface="NimbusRomNo9L"/>
              </a:rPr>
              <a:t>-plex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CF1DDEA0-1F2C-4BE8-C375-4BB2C20045A1}"/>
              </a:ext>
            </a:extLst>
          </p:cNvPr>
          <p:cNvCxnSpPr>
            <a:cxnSpLocks/>
          </p:cNvCxnSpPr>
          <p:nvPr/>
        </p:nvCxnSpPr>
        <p:spPr>
          <a:xfrm flipH="1" flipV="1">
            <a:off x="9209417" y="2659559"/>
            <a:ext cx="241166" cy="6161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8AC434A-F14F-ACD2-8CAD-044FC16CAB0A}"/>
              </a:ext>
            </a:extLst>
          </p:cNvPr>
          <p:cNvCxnSpPr>
            <a:cxnSpLocks/>
          </p:cNvCxnSpPr>
          <p:nvPr/>
        </p:nvCxnSpPr>
        <p:spPr>
          <a:xfrm flipV="1">
            <a:off x="8916607" y="3272208"/>
            <a:ext cx="527545" cy="10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1305BD2-397B-A78A-B20A-4DA9DCEB7980}"/>
              </a:ext>
            </a:extLst>
          </p:cNvPr>
          <p:cNvCxnSpPr>
            <a:cxnSpLocks/>
          </p:cNvCxnSpPr>
          <p:nvPr/>
        </p:nvCxnSpPr>
        <p:spPr>
          <a:xfrm flipV="1">
            <a:off x="8908825" y="2672222"/>
            <a:ext cx="305457" cy="5898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8AAF13E-13C8-4DA0-A204-879E73B56DB9}"/>
              </a:ext>
            </a:extLst>
          </p:cNvPr>
          <p:cNvCxnSpPr>
            <a:cxnSpLocks/>
          </p:cNvCxnSpPr>
          <p:nvPr/>
        </p:nvCxnSpPr>
        <p:spPr>
          <a:xfrm flipV="1">
            <a:off x="8471359" y="2687348"/>
            <a:ext cx="745971" cy="2828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835EBAC-B995-35BF-2A1F-9AC3EC8AA56E}"/>
              </a:ext>
            </a:extLst>
          </p:cNvPr>
          <p:cNvCxnSpPr>
            <a:cxnSpLocks/>
            <a:stCxn id="169" idx="1"/>
          </p:cNvCxnSpPr>
          <p:nvPr/>
        </p:nvCxnSpPr>
        <p:spPr>
          <a:xfrm flipH="1" flipV="1">
            <a:off x="9210379" y="2672222"/>
            <a:ext cx="501673" cy="3424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3664EE1-804B-8D68-01D2-E7CBFBE1A057}"/>
              </a:ext>
            </a:extLst>
          </p:cNvPr>
          <p:cNvCxnSpPr>
            <a:cxnSpLocks/>
            <a:stCxn id="174" idx="6"/>
            <a:endCxn id="175" idx="2"/>
          </p:cNvCxnSpPr>
          <p:nvPr/>
        </p:nvCxnSpPr>
        <p:spPr>
          <a:xfrm flipV="1">
            <a:off x="7644742" y="2982111"/>
            <a:ext cx="658009" cy="1349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4F3BD02-AA0C-4AB1-AFAB-E5247CABECC6}"/>
              </a:ext>
            </a:extLst>
          </p:cNvPr>
          <p:cNvCxnSpPr>
            <a:cxnSpLocks/>
          </p:cNvCxnSpPr>
          <p:nvPr/>
        </p:nvCxnSpPr>
        <p:spPr>
          <a:xfrm flipV="1">
            <a:off x="7302420" y="3132149"/>
            <a:ext cx="196445" cy="9306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839AFA6-8C26-ED95-08A7-900F91AE65E2}"/>
              </a:ext>
            </a:extLst>
          </p:cNvPr>
          <p:cNvCxnSpPr>
            <a:cxnSpLocks/>
          </p:cNvCxnSpPr>
          <p:nvPr/>
        </p:nvCxnSpPr>
        <p:spPr>
          <a:xfrm flipH="1" flipV="1">
            <a:off x="8465616" y="3003511"/>
            <a:ext cx="410608" cy="8522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DFA9EE6-69B1-05C6-FCCD-D5732A3ADAE5}"/>
              </a:ext>
            </a:extLst>
          </p:cNvPr>
          <p:cNvCxnSpPr>
            <a:cxnSpLocks/>
          </p:cNvCxnSpPr>
          <p:nvPr/>
        </p:nvCxnSpPr>
        <p:spPr>
          <a:xfrm flipV="1">
            <a:off x="9564982" y="3124348"/>
            <a:ext cx="248990" cy="7407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D6AB2E5-E1D9-F53A-47F7-E7B2362A45B2}"/>
              </a:ext>
            </a:extLst>
          </p:cNvPr>
          <p:cNvCxnSpPr>
            <a:cxnSpLocks/>
            <a:stCxn id="170" idx="2"/>
          </p:cNvCxnSpPr>
          <p:nvPr/>
        </p:nvCxnSpPr>
        <p:spPr>
          <a:xfrm flipH="1" flipV="1">
            <a:off x="8881464" y="3855737"/>
            <a:ext cx="527711" cy="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6D79375-04DD-9CD1-F55D-B1D4F07ED1E2}"/>
              </a:ext>
            </a:extLst>
          </p:cNvPr>
          <p:cNvCxnSpPr>
            <a:cxnSpLocks/>
          </p:cNvCxnSpPr>
          <p:nvPr/>
        </p:nvCxnSpPr>
        <p:spPr>
          <a:xfrm flipV="1">
            <a:off x="8156390" y="3865862"/>
            <a:ext cx="699521" cy="6602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2C1A990-EAB3-A5DA-558F-33ECAE543100}"/>
              </a:ext>
            </a:extLst>
          </p:cNvPr>
          <p:cNvCxnSpPr>
            <a:cxnSpLocks/>
            <a:endCxn id="173" idx="5"/>
          </p:cNvCxnSpPr>
          <p:nvPr/>
        </p:nvCxnSpPr>
        <p:spPr>
          <a:xfrm flipH="1" flipV="1">
            <a:off x="7411969" y="4154967"/>
            <a:ext cx="741890" cy="3861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2409F5C-4755-5789-8809-B85F50C49879}"/>
              </a:ext>
            </a:extLst>
          </p:cNvPr>
          <p:cNvCxnSpPr>
            <a:cxnSpLocks/>
          </p:cNvCxnSpPr>
          <p:nvPr/>
        </p:nvCxnSpPr>
        <p:spPr>
          <a:xfrm flipH="1" flipV="1">
            <a:off x="7478732" y="3117060"/>
            <a:ext cx="1379114" cy="7386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EBEDEA4-8D3F-E6B8-EC81-1AEA7C99F64B}"/>
              </a:ext>
            </a:extLst>
          </p:cNvPr>
          <p:cNvCxnSpPr>
            <a:cxnSpLocks/>
          </p:cNvCxnSpPr>
          <p:nvPr/>
        </p:nvCxnSpPr>
        <p:spPr>
          <a:xfrm flipH="1" flipV="1">
            <a:off x="7505817" y="3132150"/>
            <a:ext cx="637436" cy="13939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B1B6BCE6-DFE7-B69A-4AA5-033AAF488826}"/>
              </a:ext>
            </a:extLst>
          </p:cNvPr>
          <p:cNvCxnSpPr>
            <a:cxnSpLocks/>
            <a:endCxn id="175" idx="4"/>
          </p:cNvCxnSpPr>
          <p:nvPr/>
        </p:nvCxnSpPr>
        <p:spPr>
          <a:xfrm flipV="1">
            <a:off x="8141386" y="3134037"/>
            <a:ext cx="310897" cy="13920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DAA5746C-52F0-AFED-39C4-F1AD0C16B86E}"/>
              </a:ext>
            </a:extLst>
          </p:cNvPr>
          <p:cNvCxnSpPr>
            <a:cxnSpLocks/>
            <a:stCxn id="173" idx="7"/>
            <a:endCxn id="175" idx="3"/>
          </p:cNvCxnSpPr>
          <p:nvPr/>
        </p:nvCxnSpPr>
        <p:spPr>
          <a:xfrm flipV="1">
            <a:off x="7411969" y="3089539"/>
            <a:ext cx="934579" cy="8505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F0F3747-C220-1201-9B18-D4225C153387}"/>
              </a:ext>
            </a:extLst>
          </p:cNvPr>
          <p:cNvCxnSpPr>
            <a:cxnSpLocks/>
            <a:stCxn id="173" idx="6"/>
          </p:cNvCxnSpPr>
          <p:nvPr/>
        </p:nvCxnSpPr>
        <p:spPr>
          <a:xfrm flipV="1">
            <a:off x="7455766" y="3871005"/>
            <a:ext cx="1415217" cy="1765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60AC37D-397E-7781-A2EA-98C0FA1D4298}"/>
              </a:ext>
            </a:extLst>
          </p:cNvPr>
          <p:cNvCxnSpPr>
            <a:cxnSpLocks/>
          </p:cNvCxnSpPr>
          <p:nvPr/>
        </p:nvCxnSpPr>
        <p:spPr>
          <a:xfrm flipH="1" flipV="1">
            <a:off x="9582743" y="3868745"/>
            <a:ext cx="478525" cy="5978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ABC04F9A-04CA-714F-BB48-5075869EC4D3}"/>
              </a:ext>
            </a:extLst>
          </p:cNvPr>
          <p:cNvCxnSpPr>
            <a:cxnSpLocks/>
            <a:endCxn id="171" idx="6"/>
          </p:cNvCxnSpPr>
          <p:nvPr/>
        </p:nvCxnSpPr>
        <p:spPr>
          <a:xfrm flipH="1">
            <a:off x="9366862" y="4486598"/>
            <a:ext cx="618616" cy="1044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0A3F0BED-EC48-C822-E580-F33057167062}"/>
              </a:ext>
            </a:extLst>
          </p:cNvPr>
          <p:cNvCxnSpPr>
            <a:cxnSpLocks/>
            <a:stCxn id="171" idx="2"/>
          </p:cNvCxnSpPr>
          <p:nvPr/>
        </p:nvCxnSpPr>
        <p:spPr>
          <a:xfrm flipH="1" flipV="1">
            <a:off x="8165385" y="4527430"/>
            <a:ext cx="902414" cy="636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80DC9BB9-7EAB-B33B-5BC7-583EB91F2D83}"/>
              </a:ext>
            </a:extLst>
          </p:cNvPr>
          <p:cNvCxnSpPr>
            <a:cxnSpLocks/>
          </p:cNvCxnSpPr>
          <p:nvPr/>
        </p:nvCxnSpPr>
        <p:spPr>
          <a:xfrm flipH="1">
            <a:off x="10057464" y="4327297"/>
            <a:ext cx="772288" cy="1541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6B2022D-F963-4F6B-B019-8F404FD111DE}"/>
              </a:ext>
            </a:extLst>
          </p:cNvPr>
          <p:cNvCxnSpPr>
            <a:cxnSpLocks/>
          </p:cNvCxnSpPr>
          <p:nvPr/>
        </p:nvCxnSpPr>
        <p:spPr>
          <a:xfrm flipH="1">
            <a:off x="10837878" y="3565724"/>
            <a:ext cx="257020" cy="757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7CE81EA0-A25E-BE50-CE1D-4AFEE708F902}"/>
              </a:ext>
            </a:extLst>
          </p:cNvPr>
          <p:cNvCxnSpPr>
            <a:cxnSpLocks/>
          </p:cNvCxnSpPr>
          <p:nvPr/>
        </p:nvCxnSpPr>
        <p:spPr>
          <a:xfrm>
            <a:off x="10559216" y="3000297"/>
            <a:ext cx="541073" cy="5654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49A8FF2C-C270-707E-7339-9635496C0640}"/>
              </a:ext>
            </a:extLst>
          </p:cNvPr>
          <p:cNvCxnSpPr>
            <a:cxnSpLocks/>
          </p:cNvCxnSpPr>
          <p:nvPr/>
        </p:nvCxnSpPr>
        <p:spPr>
          <a:xfrm flipV="1">
            <a:off x="9827109" y="3014265"/>
            <a:ext cx="724373" cy="1078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5D7993B-703A-97BD-4330-3B0C36C0A19A}"/>
              </a:ext>
            </a:extLst>
          </p:cNvPr>
          <p:cNvCxnSpPr>
            <a:cxnSpLocks/>
          </p:cNvCxnSpPr>
          <p:nvPr/>
        </p:nvCxnSpPr>
        <p:spPr>
          <a:xfrm flipV="1">
            <a:off x="9586138" y="3014660"/>
            <a:ext cx="973078" cy="8254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EB19A8BD-E85A-3F5F-E247-724032C485E7}"/>
              </a:ext>
            </a:extLst>
          </p:cNvPr>
          <p:cNvCxnSpPr>
            <a:cxnSpLocks/>
          </p:cNvCxnSpPr>
          <p:nvPr/>
        </p:nvCxnSpPr>
        <p:spPr>
          <a:xfrm>
            <a:off x="9820924" y="3132149"/>
            <a:ext cx="1272503" cy="4350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E9E33F52-6482-EB5A-B45B-A7A21B3E9AED}"/>
              </a:ext>
            </a:extLst>
          </p:cNvPr>
          <p:cNvCxnSpPr>
            <a:cxnSpLocks/>
          </p:cNvCxnSpPr>
          <p:nvPr/>
        </p:nvCxnSpPr>
        <p:spPr>
          <a:xfrm flipV="1">
            <a:off x="10052073" y="3579832"/>
            <a:ext cx="1041354" cy="8926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1445915-284B-6102-8283-A3BB24320595}"/>
              </a:ext>
            </a:extLst>
          </p:cNvPr>
          <p:cNvCxnSpPr>
            <a:cxnSpLocks/>
          </p:cNvCxnSpPr>
          <p:nvPr/>
        </p:nvCxnSpPr>
        <p:spPr>
          <a:xfrm flipH="1" flipV="1">
            <a:off x="9825692" y="3132150"/>
            <a:ext cx="226381" cy="13344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D03F91B-A88F-6ED9-23C9-800EA3841CCC}"/>
              </a:ext>
            </a:extLst>
          </p:cNvPr>
          <p:cNvCxnSpPr>
            <a:cxnSpLocks/>
          </p:cNvCxnSpPr>
          <p:nvPr/>
        </p:nvCxnSpPr>
        <p:spPr>
          <a:xfrm flipH="1" flipV="1">
            <a:off x="10562414" y="2998851"/>
            <a:ext cx="278323" cy="13247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4941BAA-ABD1-1E32-7A86-5AE4D99BAEB2}"/>
              </a:ext>
            </a:extLst>
          </p:cNvPr>
          <p:cNvCxnSpPr>
            <a:cxnSpLocks/>
          </p:cNvCxnSpPr>
          <p:nvPr/>
        </p:nvCxnSpPr>
        <p:spPr>
          <a:xfrm flipH="1" flipV="1">
            <a:off x="9567671" y="3852815"/>
            <a:ext cx="1268298" cy="4581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1907E900-BEF6-FDF3-67FA-ECADDD016C7E}"/>
              </a:ext>
            </a:extLst>
          </p:cNvPr>
          <p:cNvSpPr/>
          <p:nvPr/>
        </p:nvSpPr>
        <p:spPr>
          <a:xfrm>
            <a:off x="9899903" y="4314634"/>
            <a:ext cx="299063" cy="3038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FCF28BF-B9CB-0112-E4A4-4FA9B2570A10}"/>
              </a:ext>
            </a:extLst>
          </p:cNvPr>
          <p:cNvSpPr/>
          <p:nvPr/>
        </p:nvSpPr>
        <p:spPr>
          <a:xfrm>
            <a:off x="10683239" y="4152252"/>
            <a:ext cx="299063" cy="3038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1F5DD9F1-1391-CF3E-6D26-73F619C2635F}"/>
              </a:ext>
            </a:extLst>
          </p:cNvPr>
          <p:cNvSpPr/>
          <p:nvPr/>
        </p:nvSpPr>
        <p:spPr>
          <a:xfrm>
            <a:off x="10945367" y="3413798"/>
            <a:ext cx="299063" cy="3038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3A79F60E-2891-D19C-FF5D-02600059E48C}"/>
              </a:ext>
            </a:extLst>
          </p:cNvPr>
          <p:cNvSpPr/>
          <p:nvPr/>
        </p:nvSpPr>
        <p:spPr>
          <a:xfrm>
            <a:off x="10402823" y="2830792"/>
            <a:ext cx="299063" cy="3038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AE623204-D469-0277-E39F-1EEDEAC6C96E}"/>
              </a:ext>
            </a:extLst>
          </p:cNvPr>
          <p:cNvSpPr/>
          <p:nvPr/>
        </p:nvSpPr>
        <p:spPr>
          <a:xfrm>
            <a:off x="9668255" y="2970162"/>
            <a:ext cx="299063" cy="3038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092F0DD1-53AF-DAF3-5FD6-A2486CDC1123}"/>
              </a:ext>
            </a:extLst>
          </p:cNvPr>
          <p:cNvSpPr/>
          <p:nvPr/>
        </p:nvSpPr>
        <p:spPr>
          <a:xfrm>
            <a:off x="9409175" y="3703892"/>
            <a:ext cx="299063" cy="3038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618F146E-B8ED-08D7-2DD0-5B2D3DA37C17}"/>
              </a:ext>
            </a:extLst>
          </p:cNvPr>
          <p:cNvSpPr/>
          <p:nvPr/>
        </p:nvSpPr>
        <p:spPr>
          <a:xfrm>
            <a:off x="9067799" y="4439122"/>
            <a:ext cx="299063" cy="303853"/>
          </a:xfrm>
          <a:prstGeom prst="ellipse">
            <a:avLst/>
          </a:prstGeom>
          <a:solidFill>
            <a:srgbClr val="E5F1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FAAD805-7A6F-C922-E2C5-F6BAF6790389}"/>
              </a:ext>
            </a:extLst>
          </p:cNvPr>
          <p:cNvSpPr/>
          <p:nvPr/>
        </p:nvSpPr>
        <p:spPr>
          <a:xfrm>
            <a:off x="7991855" y="4378034"/>
            <a:ext cx="299063" cy="30385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E6047351-D13A-8542-2018-82BFD55989C9}"/>
              </a:ext>
            </a:extLst>
          </p:cNvPr>
          <p:cNvSpPr/>
          <p:nvPr/>
        </p:nvSpPr>
        <p:spPr>
          <a:xfrm>
            <a:off x="7156703" y="3895612"/>
            <a:ext cx="299063" cy="30385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5AE3AC06-5D82-31E6-4942-A0FDC910042A}"/>
              </a:ext>
            </a:extLst>
          </p:cNvPr>
          <p:cNvSpPr/>
          <p:nvPr/>
        </p:nvSpPr>
        <p:spPr>
          <a:xfrm>
            <a:off x="7345679" y="2965134"/>
            <a:ext cx="299063" cy="30385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5AE0FF5F-9AC6-132C-3474-AE3EE92DC3E1}"/>
              </a:ext>
            </a:extLst>
          </p:cNvPr>
          <p:cNvSpPr/>
          <p:nvPr/>
        </p:nvSpPr>
        <p:spPr>
          <a:xfrm>
            <a:off x="8302751" y="2830184"/>
            <a:ext cx="299063" cy="30385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EBD12BA-252D-AB30-F4BA-4FF16EA9664D}"/>
              </a:ext>
            </a:extLst>
          </p:cNvPr>
          <p:cNvSpPr/>
          <p:nvPr/>
        </p:nvSpPr>
        <p:spPr>
          <a:xfrm>
            <a:off x="8702039" y="3707704"/>
            <a:ext cx="299063" cy="30385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92D777E0-0AAC-FD08-364B-A04D20E93D37}"/>
              </a:ext>
            </a:extLst>
          </p:cNvPr>
          <p:cNvSpPr/>
          <p:nvPr/>
        </p:nvSpPr>
        <p:spPr>
          <a:xfrm>
            <a:off x="9049511" y="2521498"/>
            <a:ext cx="299063" cy="3038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9DA2349-A5FB-1332-29A4-9111295A1D9A}"/>
              </a:ext>
            </a:extLst>
          </p:cNvPr>
          <p:cNvSpPr txBox="1"/>
          <p:nvPr/>
        </p:nvSpPr>
        <p:spPr>
          <a:xfrm>
            <a:off x="9390828" y="3680088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A1DB1BC-D9A8-1D02-D553-79CD7DCCFCA1}"/>
              </a:ext>
            </a:extLst>
          </p:cNvPr>
          <p:cNvSpPr txBox="1"/>
          <p:nvPr/>
        </p:nvSpPr>
        <p:spPr>
          <a:xfrm>
            <a:off x="9648526" y="2941237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2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28C8C76-E33C-7D0C-CEC0-68CD94FAE8D6}"/>
              </a:ext>
            </a:extLst>
          </p:cNvPr>
          <p:cNvSpPr txBox="1"/>
          <p:nvPr/>
        </p:nvSpPr>
        <p:spPr>
          <a:xfrm>
            <a:off x="10386011" y="2799044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3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9C3F0FA-53B4-56A8-4345-62C913B7FB4D}"/>
              </a:ext>
            </a:extLst>
          </p:cNvPr>
          <p:cNvSpPr txBox="1"/>
          <p:nvPr/>
        </p:nvSpPr>
        <p:spPr>
          <a:xfrm>
            <a:off x="10930826" y="3384930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4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144BE2D-6627-8487-F1E3-3582F621BBB2}"/>
              </a:ext>
            </a:extLst>
          </p:cNvPr>
          <p:cNvSpPr txBox="1"/>
          <p:nvPr/>
        </p:nvSpPr>
        <p:spPr>
          <a:xfrm>
            <a:off x="10660190" y="4127637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5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D1525E1-B466-3B50-E28C-3FD0F5F00E6B}"/>
              </a:ext>
            </a:extLst>
          </p:cNvPr>
          <p:cNvSpPr txBox="1"/>
          <p:nvPr/>
        </p:nvSpPr>
        <p:spPr>
          <a:xfrm>
            <a:off x="9880266" y="4286387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6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809AC69-744D-8723-4EE3-52A5AFC34D7B}"/>
              </a:ext>
            </a:extLst>
          </p:cNvPr>
          <p:cNvSpPr txBox="1"/>
          <p:nvPr/>
        </p:nvSpPr>
        <p:spPr>
          <a:xfrm>
            <a:off x="8684778" y="3686431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7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A54F5143-4E7E-E875-923F-1046D3C9D2C6}"/>
              </a:ext>
            </a:extLst>
          </p:cNvPr>
          <p:cNvSpPr txBox="1"/>
          <p:nvPr/>
        </p:nvSpPr>
        <p:spPr>
          <a:xfrm>
            <a:off x="8281216" y="2806579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8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3ED54F8-1350-37AB-FB8C-A61705537FBE}"/>
              </a:ext>
            </a:extLst>
          </p:cNvPr>
          <p:cNvSpPr txBox="1"/>
          <p:nvPr/>
        </p:nvSpPr>
        <p:spPr>
          <a:xfrm>
            <a:off x="7321120" y="2939745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9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DF942560-55A3-FD03-209A-A410C260BB88}"/>
              </a:ext>
            </a:extLst>
          </p:cNvPr>
          <p:cNvSpPr txBox="1"/>
          <p:nvPr/>
        </p:nvSpPr>
        <p:spPr>
          <a:xfrm>
            <a:off x="7105244" y="3869642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10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DDCEFF2-3575-5AF2-709D-A4C0E896DC1E}"/>
              </a:ext>
            </a:extLst>
          </p:cNvPr>
          <p:cNvSpPr txBox="1"/>
          <p:nvPr/>
        </p:nvSpPr>
        <p:spPr>
          <a:xfrm>
            <a:off x="7944833" y="4352664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11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07B3F49-2E0E-CB01-1F5E-BBD85046238E}"/>
              </a:ext>
            </a:extLst>
          </p:cNvPr>
          <p:cNvSpPr txBox="1"/>
          <p:nvPr/>
        </p:nvSpPr>
        <p:spPr>
          <a:xfrm>
            <a:off x="9018670" y="440858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12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D1D9165B-0ABF-FFA2-7005-AF39C3161335}"/>
              </a:ext>
            </a:extLst>
          </p:cNvPr>
          <p:cNvGrpSpPr/>
          <p:nvPr/>
        </p:nvGrpSpPr>
        <p:grpSpPr>
          <a:xfrm>
            <a:off x="8709689" y="3093774"/>
            <a:ext cx="401072" cy="323499"/>
            <a:chOff x="4951760" y="2485906"/>
            <a:chExt cx="401072" cy="323499"/>
          </a:xfrm>
        </p:grpSpPr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C2541A37-BE9F-E001-49D0-17E3281F1183}"/>
                </a:ext>
              </a:extLst>
            </p:cNvPr>
            <p:cNvSpPr/>
            <p:nvPr/>
          </p:nvSpPr>
          <p:spPr>
            <a:xfrm>
              <a:off x="5004816" y="2505552"/>
              <a:ext cx="299063" cy="30385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D151F87-8964-6D46-5933-0DD3B68049EC}"/>
                </a:ext>
              </a:extLst>
            </p:cNvPr>
            <p:cNvSpPr txBox="1"/>
            <p:nvPr/>
          </p:nvSpPr>
          <p:spPr>
            <a:xfrm>
              <a:off x="4951760" y="2485906"/>
              <a:ext cx="401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v</a:t>
              </a:r>
              <a:r>
                <a:rPr lang="en-US" sz="1400" b="1" baseline="-25000" dirty="0"/>
                <a:t>13</a:t>
              </a: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F1B6271A-5904-08AD-8169-5D641D2C3E80}"/>
              </a:ext>
            </a:extLst>
          </p:cNvPr>
          <p:cNvGrpSpPr/>
          <p:nvPr/>
        </p:nvGrpSpPr>
        <p:grpSpPr>
          <a:xfrm>
            <a:off x="9244921" y="3108195"/>
            <a:ext cx="401072" cy="327950"/>
            <a:chOff x="5982292" y="2506677"/>
            <a:chExt cx="401072" cy="327950"/>
          </a:xfrm>
        </p:grpSpPr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889B2C17-71E3-CEAA-FA98-0553232D18E3}"/>
                </a:ext>
              </a:extLst>
            </p:cNvPr>
            <p:cNvSpPr/>
            <p:nvPr/>
          </p:nvSpPr>
          <p:spPr>
            <a:xfrm>
              <a:off x="6031992" y="2530774"/>
              <a:ext cx="299063" cy="30385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FC2340F3-057C-3139-A00D-24D940AC285D}"/>
                </a:ext>
              </a:extLst>
            </p:cNvPr>
            <p:cNvSpPr txBox="1"/>
            <p:nvPr/>
          </p:nvSpPr>
          <p:spPr>
            <a:xfrm>
              <a:off x="5982292" y="2506677"/>
              <a:ext cx="401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v</a:t>
              </a:r>
              <a:r>
                <a:rPr lang="en-US" sz="1400" b="1" baseline="-25000" dirty="0"/>
                <a:t>14</a:t>
              </a:r>
            </a:p>
          </p:txBody>
        </p:sp>
      </p:grpSp>
      <p:sp>
        <p:nvSpPr>
          <p:cNvPr id="196" name="TextBox 195">
            <a:extLst>
              <a:ext uri="{FF2B5EF4-FFF2-40B4-BE49-F238E27FC236}">
                <a16:creationId xmlns:a16="http://schemas.microsoft.com/office/drawing/2014/main" id="{72919014-448C-2E14-A14F-307DFB76F3A9}"/>
              </a:ext>
            </a:extLst>
          </p:cNvPr>
          <p:cNvSpPr txBox="1"/>
          <p:nvPr/>
        </p:nvSpPr>
        <p:spPr>
          <a:xfrm>
            <a:off x="8998513" y="249118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15</a:t>
            </a: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281B4E30-D215-CCC2-B47E-7BD7F38A543F}"/>
              </a:ext>
            </a:extLst>
          </p:cNvPr>
          <p:cNvSpPr/>
          <p:nvPr/>
        </p:nvSpPr>
        <p:spPr>
          <a:xfrm>
            <a:off x="9397395" y="2769470"/>
            <a:ext cx="1870383" cy="1944009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D684D466-BF44-B260-56E4-F3AF46EBDE32}"/>
                  </a:ext>
                </a:extLst>
              </p:cNvPr>
              <p:cNvSpPr txBox="1"/>
              <p:nvPr/>
            </p:nvSpPr>
            <p:spPr>
              <a:xfrm>
                <a:off x="804551" y="3755030"/>
                <a:ext cx="609946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/>
                  <a:t>A graph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400" dirty="0"/>
                  <a:t>is a k-plex if each vertex have at least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 degree </a:t>
                </a:r>
              </a:p>
            </p:txBody>
          </p:sp>
        </mc:Choice>
        <mc:Fallback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D684D466-BF44-B260-56E4-F3AF46EBD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51" y="3755030"/>
                <a:ext cx="6099462" cy="307777"/>
              </a:xfrm>
              <a:prstGeom prst="rect">
                <a:avLst/>
              </a:prstGeom>
              <a:blipFill>
                <a:blip r:embed="rId4"/>
                <a:stretch>
                  <a:fillRect l="-41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175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BB4B9-5DFC-52E5-5B16-54D09A67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Pruning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716AE8-764C-9D9F-8A34-CCB7C23EAD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6022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To find a k-plex of size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716AE8-764C-9D9F-8A34-CCB7C23EAD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60223"/>
              </a:xfrm>
              <a:blipFill>
                <a:blip r:embed="rId2"/>
                <a:stretch>
                  <a:fillRect l="-1206" t="-1777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705627C-7EBA-1CE5-A323-C5F2F5F485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6643" y="2875685"/>
                <a:ext cx="4916214" cy="13638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Each vertex must have degree at least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Reduce G to its 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)-core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705627C-7EBA-1CE5-A323-C5F2F5F48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43" y="2875685"/>
                <a:ext cx="4916214" cy="1363806"/>
              </a:xfrm>
              <a:prstGeom prst="rect">
                <a:avLst/>
              </a:prstGeom>
              <a:blipFill>
                <a:blip r:embed="rId3"/>
                <a:stretch>
                  <a:fillRect l="-1804" t="-6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C502D8C-C8E9-F7E7-581D-EBDD10B04F09}"/>
                  </a:ext>
                </a:extLst>
              </p:cNvPr>
              <p:cNvSpPr txBox="1"/>
              <p:nvPr/>
            </p:nvSpPr>
            <p:spPr>
              <a:xfrm>
                <a:off x="8431618" y="1167468"/>
                <a:ext cx="384101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/>
                  <a:t>k-plex:</a:t>
                </a:r>
                <a:r>
                  <a:rPr lang="en-US" sz="1400" dirty="0"/>
                  <a:t> A graph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400" dirty="0"/>
                  <a:t>is a k-plex if each vertex have at least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400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 degree 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C502D8C-C8E9-F7E7-581D-EBDD10B04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618" y="1167468"/>
                <a:ext cx="3841011" cy="523220"/>
              </a:xfrm>
              <a:prstGeom prst="rect">
                <a:avLst/>
              </a:prstGeom>
              <a:blipFill>
                <a:blip r:embed="rId4"/>
                <a:stretch>
                  <a:fillRect l="-329" t="-2439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57599F5-C556-CB20-8019-8C02177D0808}"/>
              </a:ext>
            </a:extLst>
          </p:cNvPr>
          <p:cNvSpPr txBox="1"/>
          <p:nvPr/>
        </p:nvSpPr>
        <p:spPr>
          <a:xfrm>
            <a:off x="8105944" y="2126929"/>
            <a:ext cx="21119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  <a:effectLst/>
                <a:latin typeface="NimbusRomNo9L"/>
              </a:rPr>
              <a:t>Remove if finding a 2-plex of size 5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03E38D-5418-CDAA-BDB7-3685FA495181}"/>
              </a:ext>
            </a:extLst>
          </p:cNvPr>
          <p:cNvCxnSpPr>
            <a:cxnSpLocks/>
          </p:cNvCxnSpPr>
          <p:nvPr/>
        </p:nvCxnSpPr>
        <p:spPr>
          <a:xfrm flipH="1" flipV="1">
            <a:off x="9024443" y="3220668"/>
            <a:ext cx="241166" cy="6161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044ED8-11A3-7259-5C64-29A44F531A96}"/>
              </a:ext>
            </a:extLst>
          </p:cNvPr>
          <p:cNvCxnSpPr>
            <a:cxnSpLocks/>
          </p:cNvCxnSpPr>
          <p:nvPr/>
        </p:nvCxnSpPr>
        <p:spPr>
          <a:xfrm flipV="1">
            <a:off x="8731633" y="3833317"/>
            <a:ext cx="527545" cy="108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A6AC8D-412A-3399-5856-04F672035671}"/>
              </a:ext>
            </a:extLst>
          </p:cNvPr>
          <p:cNvCxnSpPr>
            <a:cxnSpLocks/>
          </p:cNvCxnSpPr>
          <p:nvPr/>
        </p:nvCxnSpPr>
        <p:spPr>
          <a:xfrm flipV="1">
            <a:off x="8723851" y="3233331"/>
            <a:ext cx="305457" cy="5898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6D52B21-2EBF-BC70-9FAF-16D2BFEBAA82}"/>
              </a:ext>
            </a:extLst>
          </p:cNvPr>
          <p:cNvCxnSpPr>
            <a:cxnSpLocks/>
          </p:cNvCxnSpPr>
          <p:nvPr/>
        </p:nvCxnSpPr>
        <p:spPr>
          <a:xfrm flipV="1">
            <a:off x="8286385" y="3248457"/>
            <a:ext cx="745971" cy="2828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67E681-E354-2ED7-0872-F61458E7D1CE}"/>
              </a:ext>
            </a:extLst>
          </p:cNvPr>
          <p:cNvCxnSpPr>
            <a:cxnSpLocks/>
            <a:stCxn id="41" idx="1"/>
          </p:cNvCxnSpPr>
          <p:nvPr/>
        </p:nvCxnSpPr>
        <p:spPr>
          <a:xfrm flipH="1" flipV="1">
            <a:off x="9025405" y="3233331"/>
            <a:ext cx="501673" cy="3424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766F18-383B-DC7A-6E78-90E33EC3F4F1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 flipV="1">
            <a:off x="7459768" y="3543220"/>
            <a:ext cx="658009" cy="1349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C56137-C6F5-A0D0-8A34-509CBE5052AB}"/>
              </a:ext>
            </a:extLst>
          </p:cNvPr>
          <p:cNvCxnSpPr>
            <a:cxnSpLocks/>
          </p:cNvCxnSpPr>
          <p:nvPr/>
        </p:nvCxnSpPr>
        <p:spPr>
          <a:xfrm flipV="1">
            <a:off x="7117446" y="3693258"/>
            <a:ext cx="196445" cy="9306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2F4BDD-25A7-BE16-FDD0-1BE9A3898DB9}"/>
              </a:ext>
            </a:extLst>
          </p:cNvPr>
          <p:cNvCxnSpPr>
            <a:cxnSpLocks/>
          </p:cNvCxnSpPr>
          <p:nvPr/>
        </p:nvCxnSpPr>
        <p:spPr>
          <a:xfrm flipH="1" flipV="1">
            <a:off x="8280642" y="3564620"/>
            <a:ext cx="410608" cy="8522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719A11-28FA-4A66-E7D0-12989423EABA}"/>
              </a:ext>
            </a:extLst>
          </p:cNvPr>
          <p:cNvCxnSpPr>
            <a:cxnSpLocks/>
          </p:cNvCxnSpPr>
          <p:nvPr/>
        </p:nvCxnSpPr>
        <p:spPr>
          <a:xfrm flipV="1">
            <a:off x="9380008" y="3685457"/>
            <a:ext cx="248990" cy="7407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EB469C-0BE4-DDEE-E677-D05503ED7634}"/>
              </a:ext>
            </a:extLst>
          </p:cNvPr>
          <p:cNvCxnSpPr>
            <a:cxnSpLocks/>
            <a:stCxn id="42" idx="2"/>
          </p:cNvCxnSpPr>
          <p:nvPr/>
        </p:nvCxnSpPr>
        <p:spPr>
          <a:xfrm flipH="1" flipV="1">
            <a:off x="8696490" y="4416846"/>
            <a:ext cx="527711" cy="8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D4E620-0008-C36A-DE11-4B314638FD40}"/>
              </a:ext>
            </a:extLst>
          </p:cNvPr>
          <p:cNvCxnSpPr>
            <a:cxnSpLocks/>
          </p:cNvCxnSpPr>
          <p:nvPr/>
        </p:nvCxnSpPr>
        <p:spPr>
          <a:xfrm flipV="1">
            <a:off x="7971416" y="4426971"/>
            <a:ext cx="699521" cy="6602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7534B2-93F3-8B06-C66B-7529F7CFAFFA}"/>
              </a:ext>
            </a:extLst>
          </p:cNvPr>
          <p:cNvCxnSpPr>
            <a:cxnSpLocks/>
            <a:endCxn id="45" idx="5"/>
          </p:cNvCxnSpPr>
          <p:nvPr/>
        </p:nvCxnSpPr>
        <p:spPr>
          <a:xfrm flipH="1" flipV="1">
            <a:off x="7226995" y="4716076"/>
            <a:ext cx="741890" cy="3861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6E821B-20FC-0B3C-4B49-DD2D8100A22B}"/>
              </a:ext>
            </a:extLst>
          </p:cNvPr>
          <p:cNvCxnSpPr>
            <a:cxnSpLocks/>
          </p:cNvCxnSpPr>
          <p:nvPr/>
        </p:nvCxnSpPr>
        <p:spPr>
          <a:xfrm flipH="1" flipV="1">
            <a:off x="7293758" y="3678169"/>
            <a:ext cx="1379114" cy="7386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21F765-CDE2-CDE0-CD80-08D6F482908F}"/>
              </a:ext>
            </a:extLst>
          </p:cNvPr>
          <p:cNvCxnSpPr>
            <a:cxnSpLocks/>
          </p:cNvCxnSpPr>
          <p:nvPr/>
        </p:nvCxnSpPr>
        <p:spPr>
          <a:xfrm flipH="1" flipV="1">
            <a:off x="7320843" y="3693259"/>
            <a:ext cx="637436" cy="13939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97CB4C-0B2D-D834-F8B8-B9CA28812E49}"/>
              </a:ext>
            </a:extLst>
          </p:cNvPr>
          <p:cNvCxnSpPr>
            <a:cxnSpLocks/>
            <a:endCxn id="47" idx="4"/>
          </p:cNvCxnSpPr>
          <p:nvPr/>
        </p:nvCxnSpPr>
        <p:spPr>
          <a:xfrm flipV="1">
            <a:off x="7956412" y="3695146"/>
            <a:ext cx="310897" cy="13920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61323A-9728-7149-3890-BF438793CA4F}"/>
              </a:ext>
            </a:extLst>
          </p:cNvPr>
          <p:cNvCxnSpPr>
            <a:cxnSpLocks/>
            <a:stCxn id="45" idx="7"/>
            <a:endCxn id="47" idx="3"/>
          </p:cNvCxnSpPr>
          <p:nvPr/>
        </p:nvCxnSpPr>
        <p:spPr>
          <a:xfrm flipV="1">
            <a:off x="7226995" y="3650648"/>
            <a:ext cx="934579" cy="85057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D1ECC6-9372-E280-9DD0-98AD088D51BF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7270792" y="4432114"/>
            <a:ext cx="1415217" cy="1765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FF6873-86B8-7C65-A2C3-FAFAED6C7186}"/>
              </a:ext>
            </a:extLst>
          </p:cNvPr>
          <p:cNvCxnSpPr>
            <a:cxnSpLocks/>
          </p:cNvCxnSpPr>
          <p:nvPr/>
        </p:nvCxnSpPr>
        <p:spPr>
          <a:xfrm flipH="1" flipV="1">
            <a:off x="9397769" y="4429854"/>
            <a:ext cx="478525" cy="59781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D10B3C-0E99-4ED8-432D-012AFB9A5E73}"/>
              </a:ext>
            </a:extLst>
          </p:cNvPr>
          <p:cNvCxnSpPr>
            <a:cxnSpLocks/>
            <a:endCxn id="43" idx="6"/>
          </p:cNvCxnSpPr>
          <p:nvPr/>
        </p:nvCxnSpPr>
        <p:spPr>
          <a:xfrm flipH="1">
            <a:off x="9181888" y="5047707"/>
            <a:ext cx="618616" cy="1044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1004B7-B18F-0FDF-10B6-C3713AD5F268}"/>
              </a:ext>
            </a:extLst>
          </p:cNvPr>
          <p:cNvCxnSpPr>
            <a:cxnSpLocks/>
            <a:stCxn id="43" idx="2"/>
          </p:cNvCxnSpPr>
          <p:nvPr/>
        </p:nvCxnSpPr>
        <p:spPr>
          <a:xfrm flipH="1" flipV="1">
            <a:off x="7980411" y="5088539"/>
            <a:ext cx="902414" cy="6361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47E91C-561B-7193-9C20-B3FB01277E6F}"/>
              </a:ext>
            </a:extLst>
          </p:cNvPr>
          <p:cNvCxnSpPr>
            <a:cxnSpLocks/>
          </p:cNvCxnSpPr>
          <p:nvPr/>
        </p:nvCxnSpPr>
        <p:spPr>
          <a:xfrm flipH="1">
            <a:off x="9872490" y="4888406"/>
            <a:ext cx="772288" cy="1541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67ED94-651A-229C-E82D-A59A9A9C4097}"/>
              </a:ext>
            </a:extLst>
          </p:cNvPr>
          <p:cNvCxnSpPr>
            <a:cxnSpLocks/>
          </p:cNvCxnSpPr>
          <p:nvPr/>
        </p:nvCxnSpPr>
        <p:spPr>
          <a:xfrm flipH="1">
            <a:off x="10652904" y="4126833"/>
            <a:ext cx="257020" cy="75788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2C904B4-C820-36E0-212C-42565C9E9840}"/>
              </a:ext>
            </a:extLst>
          </p:cNvPr>
          <p:cNvCxnSpPr>
            <a:cxnSpLocks/>
          </p:cNvCxnSpPr>
          <p:nvPr/>
        </p:nvCxnSpPr>
        <p:spPr>
          <a:xfrm>
            <a:off x="10374242" y="3561406"/>
            <a:ext cx="541073" cy="5654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2F14D8-26E5-31D4-76B5-D651BAAA10E3}"/>
              </a:ext>
            </a:extLst>
          </p:cNvPr>
          <p:cNvCxnSpPr>
            <a:cxnSpLocks/>
          </p:cNvCxnSpPr>
          <p:nvPr/>
        </p:nvCxnSpPr>
        <p:spPr>
          <a:xfrm flipV="1">
            <a:off x="9642135" y="3575374"/>
            <a:ext cx="724373" cy="1078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918065F-7112-5A78-6574-72A6991B62C0}"/>
              </a:ext>
            </a:extLst>
          </p:cNvPr>
          <p:cNvCxnSpPr>
            <a:cxnSpLocks/>
          </p:cNvCxnSpPr>
          <p:nvPr/>
        </p:nvCxnSpPr>
        <p:spPr>
          <a:xfrm flipV="1">
            <a:off x="9401164" y="3575769"/>
            <a:ext cx="973078" cy="8254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1F45960-78FE-03FB-FAEF-DF50813DF169}"/>
              </a:ext>
            </a:extLst>
          </p:cNvPr>
          <p:cNvCxnSpPr>
            <a:cxnSpLocks/>
          </p:cNvCxnSpPr>
          <p:nvPr/>
        </p:nvCxnSpPr>
        <p:spPr>
          <a:xfrm>
            <a:off x="9635950" y="3693258"/>
            <a:ext cx="1272503" cy="43502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6783E64-53D2-7B8E-84A4-4F3819A0F4BA}"/>
              </a:ext>
            </a:extLst>
          </p:cNvPr>
          <p:cNvCxnSpPr>
            <a:cxnSpLocks/>
          </p:cNvCxnSpPr>
          <p:nvPr/>
        </p:nvCxnSpPr>
        <p:spPr>
          <a:xfrm flipV="1">
            <a:off x="9867099" y="4140941"/>
            <a:ext cx="1041354" cy="8926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3DAA132-BFD4-8692-C20B-8BAC98C5C1F7}"/>
              </a:ext>
            </a:extLst>
          </p:cNvPr>
          <p:cNvCxnSpPr>
            <a:cxnSpLocks/>
          </p:cNvCxnSpPr>
          <p:nvPr/>
        </p:nvCxnSpPr>
        <p:spPr>
          <a:xfrm flipH="1" flipV="1">
            <a:off x="9640718" y="3693259"/>
            <a:ext cx="226381" cy="133441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6CDBBB-BF71-0698-3E4E-DDA72835213A}"/>
              </a:ext>
            </a:extLst>
          </p:cNvPr>
          <p:cNvCxnSpPr>
            <a:cxnSpLocks/>
          </p:cNvCxnSpPr>
          <p:nvPr/>
        </p:nvCxnSpPr>
        <p:spPr>
          <a:xfrm flipH="1" flipV="1">
            <a:off x="10377440" y="3559960"/>
            <a:ext cx="278323" cy="13247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0C6E486-D3E8-13B5-5E6C-4A5107EEE19B}"/>
              </a:ext>
            </a:extLst>
          </p:cNvPr>
          <p:cNvCxnSpPr>
            <a:cxnSpLocks/>
          </p:cNvCxnSpPr>
          <p:nvPr/>
        </p:nvCxnSpPr>
        <p:spPr>
          <a:xfrm flipH="1" flipV="1">
            <a:off x="9382697" y="4413924"/>
            <a:ext cx="1268298" cy="4581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01399A3-B8C0-193D-314D-27095EF3FB8B}"/>
              </a:ext>
            </a:extLst>
          </p:cNvPr>
          <p:cNvSpPr/>
          <p:nvPr/>
        </p:nvSpPr>
        <p:spPr>
          <a:xfrm>
            <a:off x="9714929" y="4875743"/>
            <a:ext cx="299063" cy="3038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FFD42FE-5C8A-CD82-8494-982421528501}"/>
              </a:ext>
            </a:extLst>
          </p:cNvPr>
          <p:cNvSpPr/>
          <p:nvPr/>
        </p:nvSpPr>
        <p:spPr>
          <a:xfrm>
            <a:off x="10498265" y="4713361"/>
            <a:ext cx="299063" cy="3038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FF1687-15E4-BE1C-7F26-F18D086904C1}"/>
              </a:ext>
            </a:extLst>
          </p:cNvPr>
          <p:cNvSpPr/>
          <p:nvPr/>
        </p:nvSpPr>
        <p:spPr>
          <a:xfrm>
            <a:off x="10760393" y="3974907"/>
            <a:ext cx="299063" cy="3038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EE7BB2A-52A4-6788-925B-01E62079C2A9}"/>
              </a:ext>
            </a:extLst>
          </p:cNvPr>
          <p:cNvSpPr/>
          <p:nvPr/>
        </p:nvSpPr>
        <p:spPr>
          <a:xfrm>
            <a:off x="10217849" y="3391901"/>
            <a:ext cx="299063" cy="3038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27C3DDD-C0FD-94A1-D149-7194E5631787}"/>
              </a:ext>
            </a:extLst>
          </p:cNvPr>
          <p:cNvSpPr/>
          <p:nvPr/>
        </p:nvSpPr>
        <p:spPr>
          <a:xfrm>
            <a:off x="9483281" y="3531271"/>
            <a:ext cx="299063" cy="3038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9DECD13-C27D-F892-F217-9E58B27A456E}"/>
              </a:ext>
            </a:extLst>
          </p:cNvPr>
          <p:cNvSpPr/>
          <p:nvPr/>
        </p:nvSpPr>
        <p:spPr>
          <a:xfrm>
            <a:off x="9224201" y="4265001"/>
            <a:ext cx="299063" cy="30385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484E391-19A8-6F55-78E8-AD8EF9326B15}"/>
              </a:ext>
            </a:extLst>
          </p:cNvPr>
          <p:cNvSpPr/>
          <p:nvPr/>
        </p:nvSpPr>
        <p:spPr>
          <a:xfrm>
            <a:off x="8882825" y="5000231"/>
            <a:ext cx="299063" cy="303853"/>
          </a:xfrm>
          <a:prstGeom prst="ellipse">
            <a:avLst/>
          </a:prstGeom>
          <a:solidFill>
            <a:srgbClr val="E5F11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D95A66D-FE43-4C76-6EBA-16307F519BED}"/>
              </a:ext>
            </a:extLst>
          </p:cNvPr>
          <p:cNvSpPr/>
          <p:nvPr/>
        </p:nvSpPr>
        <p:spPr>
          <a:xfrm>
            <a:off x="7806881" y="4939143"/>
            <a:ext cx="299063" cy="30385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9B64FB2-C1CF-71BA-95F9-2691754B7CF7}"/>
              </a:ext>
            </a:extLst>
          </p:cNvPr>
          <p:cNvSpPr/>
          <p:nvPr/>
        </p:nvSpPr>
        <p:spPr>
          <a:xfrm>
            <a:off x="6971729" y="4456721"/>
            <a:ext cx="299063" cy="30385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A02582F-BB90-CED2-FA53-6A71D97D57B0}"/>
              </a:ext>
            </a:extLst>
          </p:cNvPr>
          <p:cNvSpPr/>
          <p:nvPr/>
        </p:nvSpPr>
        <p:spPr>
          <a:xfrm>
            <a:off x="7160705" y="3526243"/>
            <a:ext cx="299063" cy="30385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853174E-C769-4AAC-06BF-F06E21D1E847}"/>
              </a:ext>
            </a:extLst>
          </p:cNvPr>
          <p:cNvSpPr/>
          <p:nvPr/>
        </p:nvSpPr>
        <p:spPr>
          <a:xfrm>
            <a:off x="8117777" y="3391293"/>
            <a:ext cx="299063" cy="30385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68C29B9-3598-1F8F-68BE-5B552F8483D8}"/>
              </a:ext>
            </a:extLst>
          </p:cNvPr>
          <p:cNvSpPr/>
          <p:nvPr/>
        </p:nvSpPr>
        <p:spPr>
          <a:xfrm>
            <a:off x="8517065" y="4268813"/>
            <a:ext cx="299063" cy="303853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D60FE6C-5A28-D66C-47B1-D5B6E02EAED6}"/>
              </a:ext>
            </a:extLst>
          </p:cNvPr>
          <p:cNvSpPr/>
          <p:nvPr/>
        </p:nvSpPr>
        <p:spPr>
          <a:xfrm>
            <a:off x="8864537" y="3082607"/>
            <a:ext cx="299063" cy="30385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F153F8-53D5-091B-818A-F772AEC7220F}"/>
              </a:ext>
            </a:extLst>
          </p:cNvPr>
          <p:cNvSpPr txBox="1"/>
          <p:nvPr/>
        </p:nvSpPr>
        <p:spPr>
          <a:xfrm>
            <a:off x="9205854" y="4241197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1A5E58-CA1E-691F-F406-BD99CD833DE5}"/>
              </a:ext>
            </a:extLst>
          </p:cNvPr>
          <p:cNvSpPr txBox="1"/>
          <p:nvPr/>
        </p:nvSpPr>
        <p:spPr>
          <a:xfrm>
            <a:off x="9463552" y="3502346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16F360-44ED-2F83-B7AD-C6323AAB2C0F}"/>
              </a:ext>
            </a:extLst>
          </p:cNvPr>
          <p:cNvSpPr txBox="1"/>
          <p:nvPr/>
        </p:nvSpPr>
        <p:spPr>
          <a:xfrm>
            <a:off x="10201037" y="3360153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7E4B8D-9F24-BD41-280D-81E7171DDC1A}"/>
              </a:ext>
            </a:extLst>
          </p:cNvPr>
          <p:cNvSpPr txBox="1"/>
          <p:nvPr/>
        </p:nvSpPr>
        <p:spPr>
          <a:xfrm>
            <a:off x="10745852" y="3946039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0C9EB0-66AE-621E-58F4-A8E1A315A021}"/>
              </a:ext>
            </a:extLst>
          </p:cNvPr>
          <p:cNvSpPr txBox="1"/>
          <p:nvPr/>
        </p:nvSpPr>
        <p:spPr>
          <a:xfrm>
            <a:off x="10475216" y="4688746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5605D8-13F9-F830-6B9B-0CEBD2D9FF07}"/>
              </a:ext>
            </a:extLst>
          </p:cNvPr>
          <p:cNvSpPr txBox="1"/>
          <p:nvPr/>
        </p:nvSpPr>
        <p:spPr>
          <a:xfrm>
            <a:off x="9695292" y="4847496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C65C23-D5E4-D0E2-D112-C1B8E64A7340}"/>
              </a:ext>
            </a:extLst>
          </p:cNvPr>
          <p:cNvSpPr txBox="1"/>
          <p:nvPr/>
        </p:nvSpPr>
        <p:spPr>
          <a:xfrm>
            <a:off x="8499804" y="4247540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17B6E93-8D10-9E4B-678E-A09FAF53A3CA}"/>
              </a:ext>
            </a:extLst>
          </p:cNvPr>
          <p:cNvSpPr txBox="1"/>
          <p:nvPr/>
        </p:nvSpPr>
        <p:spPr>
          <a:xfrm>
            <a:off x="8096242" y="3367688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D7CB97-BB4F-8B7A-9A16-670EF8628783}"/>
              </a:ext>
            </a:extLst>
          </p:cNvPr>
          <p:cNvSpPr txBox="1"/>
          <p:nvPr/>
        </p:nvSpPr>
        <p:spPr>
          <a:xfrm>
            <a:off x="7136146" y="3500854"/>
            <a:ext cx="336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9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D6376C-7B93-A2ED-303D-564BD45B8162}"/>
              </a:ext>
            </a:extLst>
          </p:cNvPr>
          <p:cNvSpPr txBox="1"/>
          <p:nvPr/>
        </p:nvSpPr>
        <p:spPr>
          <a:xfrm>
            <a:off x="6920270" y="4430751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49D3B8F-2BBA-1EA8-2F71-737EB613BA79}"/>
              </a:ext>
            </a:extLst>
          </p:cNvPr>
          <p:cNvSpPr txBox="1"/>
          <p:nvPr/>
        </p:nvSpPr>
        <p:spPr>
          <a:xfrm>
            <a:off x="7759859" y="4913773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11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9DDEBAF-4E8E-FA01-3DA8-29D3BF6E9F54}"/>
              </a:ext>
            </a:extLst>
          </p:cNvPr>
          <p:cNvSpPr txBox="1"/>
          <p:nvPr/>
        </p:nvSpPr>
        <p:spPr>
          <a:xfrm>
            <a:off x="8833696" y="4969698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12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7692578-BA6C-E379-ED77-5CBDFA36DFED}"/>
              </a:ext>
            </a:extLst>
          </p:cNvPr>
          <p:cNvGrpSpPr/>
          <p:nvPr/>
        </p:nvGrpSpPr>
        <p:grpSpPr>
          <a:xfrm>
            <a:off x="8524715" y="3654883"/>
            <a:ext cx="401072" cy="323499"/>
            <a:chOff x="4951760" y="2485906"/>
            <a:chExt cx="401072" cy="323499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10A4EAC-C2A4-4C5B-CFF5-2A50EA458CD6}"/>
                </a:ext>
              </a:extLst>
            </p:cNvPr>
            <p:cNvSpPr/>
            <p:nvPr/>
          </p:nvSpPr>
          <p:spPr>
            <a:xfrm>
              <a:off x="5004816" y="2505552"/>
              <a:ext cx="299063" cy="30385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72BE780-36BC-B76F-FBE3-8EADB8AEE309}"/>
                </a:ext>
              </a:extLst>
            </p:cNvPr>
            <p:cNvSpPr txBox="1"/>
            <p:nvPr/>
          </p:nvSpPr>
          <p:spPr>
            <a:xfrm>
              <a:off x="4951760" y="2485906"/>
              <a:ext cx="401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v</a:t>
              </a:r>
              <a:r>
                <a:rPr lang="en-US" sz="1400" b="1" baseline="-25000" dirty="0"/>
                <a:t>13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BE6F035-1892-DC81-C146-3D51E22A6D12}"/>
              </a:ext>
            </a:extLst>
          </p:cNvPr>
          <p:cNvGrpSpPr/>
          <p:nvPr/>
        </p:nvGrpSpPr>
        <p:grpSpPr>
          <a:xfrm>
            <a:off x="9059947" y="3669304"/>
            <a:ext cx="401072" cy="327950"/>
            <a:chOff x="5982292" y="2506677"/>
            <a:chExt cx="401072" cy="327950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F92A2EF-F5F6-DCD8-064F-5637B9984733}"/>
                </a:ext>
              </a:extLst>
            </p:cNvPr>
            <p:cNvSpPr/>
            <p:nvPr/>
          </p:nvSpPr>
          <p:spPr>
            <a:xfrm>
              <a:off x="6031992" y="2530774"/>
              <a:ext cx="299063" cy="30385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EA048F0-B68C-9784-7AF9-A1A30C635F3E}"/>
                </a:ext>
              </a:extLst>
            </p:cNvPr>
            <p:cNvSpPr txBox="1"/>
            <p:nvPr/>
          </p:nvSpPr>
          <p:spPr>
            <a:xfrm>
              <a:off x="5982292" y="2506677"/>
              <a:ext cx="401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i="1" dirty="0"/>
                <a:t>v</a:t>
              </a:r>
              <a:r>
                <a:rPr lang="en-US" sz="1400" b="1" baseline="-25000" dirty="0"/>
                <a:t>14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13715C97-9B29-382F-6665-76474E435152}"/>
              </a:ext>
            </a:extLst>
          </p:cNvPr>
          <p:cNvSpPr txBox="1"/>
          <p:nvPr/>
        </p:nvSpPr>
        <p:spPr>
          <a:xfrm>
            <a:off x="8813539" y="3052298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v</a:t>
            </a:r>
            <a:r>
              <a:rPr lang="en-US" sz="1400" b="1" baseline="-25000" dirty="0"/>
              <a:t>15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902BFFC-084C-2FDD-CA2F-823D20F26D72}"/>
              </a:ext>
            </a:extLst>
          </p:cNvPr>
          <p:cNvCxnSpPr>
            <a:endCxn id="64" idx="0"/>
          </p:cNvCxnSpPr>
          <p:nvPr/>
        </p:nvCxnSpPr>
        <p:spPr>
          <a:xfrm>
            <a:off x="8670937" y="2743118"/>
            <a:ext cx="54314" cy="911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E6206A2-9469-740C-4C2F-E6C307C771AA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9260483" y="2743118"/>
            <a:ext cx="78657" cy="926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9E38A91-A176-8F9F-D7CE-92F50638E3A8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8240252" y="2743118"/>
            <a:ext cx="793980" cy="22265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64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k-core</a:t>
            </a:r>
            <a:r>
              <a:rPr lang="zh-CN" altLang="en-US" dirty="0"/>
              <a:t> </a:t>
            </a:r>
            <a:r>
              <a:rPr lang="en-US" altLang="zh-CN" dirty="0"/>
              <a:t>and Degeneracy Order</a:t>
            </a:r>
            <a:endParaRPr lang="en-US" dirty="0"/>
          </a:p>
        </p:txBody>
      </p:sp>
      <p:sp>
        <p:nvSpPr>
          <p:cNvPr id="62" name="Content Placeholder 61">
            <a:extLst>
              <a:ext uri="{FF2B5EF4-FFF2-40B4-BE49-F238E27FC236}">
                <a16:creationId xmlns:a16="http://schemas.microsoft.com/office/drawing/2014/main" id="{6203450E-FA88-4DF1-135A-610F09022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502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k-core: </a:t>
            </a:r>
            <a:r>
              <a:rPr lang="en-US" dirty="0"/>
              <a:t>Largest induced subgraph with </a:t>
            </a:r>
            <a:r>
              <a:rPr lang="en-US" dirty="0">
                <a:solidFill>
                  <a:srgbClr val="0070C0"/>
                </a:solidFill>
              </a:rPr>
              <a:t>minimum degree = </a:t>
            </a:r>
            <a:r>
              <a:rPr lang="en-US" i="1" dirty="0">
                <a:solidFill>
                  <a:srgbClr val="0070C0"/>
                </a:solidFill>
              </a:rPr>
              <a:t>k</a:t>
            </a:r>
            <a:endParaRPr lang="en-US" sz="1100" i="1" dirty="0">
              <a:solidFill>
                <a:srgbClr val="0070C0"/>
              </a:solidFill>
            </a:endParaRPr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F16DB7D3-48B9-4E13-BB1C-E467BC2D7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64248"/>
            <a:ext cx="4817427" cy="2768895"/>
          </a:xfrm>
          <a:prstGeom prst="rect">
            <a:avLst/>
          </a:prstGeom>
        </p:spPr>
      </p:pic>
      <p:grpSp>
        <p:nvGrpSpPr>
          <p:cNvPr id="187" name="Group 186">
            <a:extLst>
              <a:ext uri="{FF2B5EF4-FFF2-40B4-BE49-F238E27FC236}">
                <a16:creationId xmlns:a16="http://schemas.microsoft.com/office/drawing/2014/main" id="{8A0A4D6C-23D4-A34F-4C39-96288389B85A}"/>
              </a:ext>
            </a:extLst>
          </p:cNvPr>
          <p:cNvGrpSpPr/>
          <p:nvPr/>
        </p:nvGrpSpPr>
        <p:grpSpPr>
          <a:xfrm>
            <a:off x="6127899" y="3654618"/>
            <a:ext cx="5028515" cy="722279"/>
            <a:chOff x="3192672" y="2398374"/>
            <a:chExt cx="5378510" cy="806124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4C22AE50-0694-C846-8052-9A6579E9C503}"/>
                </a:ext>
              </a:extLst>
            </p:cNvPr>
            <p:cNvSpPr/>
            <p:nvPr/>
          </p:nvSpPr>
          <p:spPr>
            <a:xfrm>
              <a:off x="3192672" y="2943673"/>
              <a:ext cx="260826" cy="260825"/>
            </a:xfrm>
            <a:prstGeom prst="ellipse">
              <a:avLst/>
            </a:prstGeom>
            <a:solidFill>
              <a:srgbClr val="00B05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A1D13CF6-1421-07AE-5765-263984F2A25B}"/>
                </a:ext>
              </a:extLst>
            </p:cNvPr>
            <p:cNvSpPr/>
            <p:nvPr/>
          </p:nvSpPr>
          <p:spPr>
            <a:xfrm>
              <a:off x="3461581" y="2943673"/>
              <a:ext cx="260826" cy="260825"/>
            </a:xfrm>
            <a:prstGeom prst="ellipse">
              <a:avLst/>
            </a:prstGeom>
            <a:solidFill>
              <a:srgbClr val="00B05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1EDAA9FB-5B99-9D03-BD44-AFA57A7C2778}"/>
                </a:ext>
              </a:extLst>
            </p:cNvPr>
            <p:cNvSpPr/>
            <p:nvPr/>
          </p:nvSpPr>
          <p:spPr>
            <a:xfrm>
              <a:off x="3730490" y="2943673"/>
              <a:ext cx="260826" cy="260825"/>
            </a:xfrm>
            <a:prstGeom prst="ellipse">
              <a:avLst/>
            </a:prstGeom>
            <a:solidFill>
              <a:srgbClr val="00B05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F83194DD-F212-B131-49CA-1CEA9EDC4BA1}"/>
                </a:ext>
              </a:extLst>
            </p:cNvPr>
            <p:cNvSpPr/>
            <p:nvPr/>
          </p:nvSpPr>
          <p:spPr>
            <a:xfrm>
              <a:off x="3999399" y="2943673"/>
              <a:ext cx="260826" cy="260825"/>
            </a:xfrm>
            <a:prstGeom prst="ellipse">
              <a:avLst/>
            </a:prstGeom>
            <a:solidFill>
              <a:srgbClr val="00B05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F8F7CE22-BD99-9BA3-C61B-638DDF0E7481}"/>
                </a:ext>
              </a:extLst>
            </p:cNvPr>
            <p:cNvSpPr/>
            <p:nvPr/>
          </p:nvSpPr>
          <p:spPr>
            <a:xfrm>
              <a:off x="4268308" y="2943673"/>
              <a:ext cx="260826" cy="260825"/>
            </a:xfrm>
            <a:prstGeom prst="ellipse">
              <a:avLst/>
            </a:prstGeom>
            <a:solidFill>
              <a:srgbClr val="00B05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9D167729-89A9-D793-E1B0-BE76A902A640}"/>
                </a:ext>
              </a:extLst>
            </p:cNvPr>
            <p:cNvSpPr/>
            <p:nvPr/>
          </p:nvSpPr>
          <p:spPr>
            <a:xfrm>
              <a:off x="4537217" y="2943673"/>
              <a:ext cx="260826" cy="260825"/>
            </a:xfrm>
            <a:prstGeom prst="ellipse">
              <a:avLst/>
            </a:prstGeom>
            <a:solidFill>
              <a:srgbClr val="00B05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68A1DADD-DAC6-EC0C-A91A-DD09904DDA70}"/>
                </a:ext>
              </a:extLst>
            </p:cNvPr>
            <p:cNvSpPr/>
            <p:nvPr/>
          </p:nvSpPr>
          <p:spPr>
            <a:xfrm>
              <a:off x="4806126" y="2943673"/>
              <a:ext cx="260826" cy="260825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8432DD36-E8B7-5725-0C12-8CBCDD693047}"/>
                </a:ext>
              </a:extLst>
            </p:cNvPr>
            <p:cNvSpPr/>
            <p:nvPr/>
          </p:nvSpPr>
          <p:spPr>
            <a:xfrm>
              <a:off x="5075035" y="2943673"/>
              <a:ext cx="260826" cy="260825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52B21FC4-E881-7507-15D1-4A091FD31A11}"/>
                </a:ext>
              </a:extLst>
            </p:cNvPr>
            <p:cNvSpPr/>
            <p:nvPr/>
          </p:nvSpPr>
          <p:spPr>
            <a:xfrm>
              <a:off x="5343944" y="2943673"/>
              <a:ext cx="260826" cy="260825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EF26F0FA-7AB2-A5CF-9B3E-04AFECB8892D}"/>
                </a:ext>
              </a:extLst>
            </p:cNvPr>
            <p:cNvSpPr/>
            <p:nvPr/>
          </p:nvSpPr>
          <p:spPr>
            <a:xfrm>
              <a:off x="5621266" y="2943672"/>
              <a:ext cx="260826" cy="260826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34D4AC8C-14BC-1886-B0D6-334934242143}"/>
                </a:ext>
              </a:extLst>
            </p:cNvPr>
            <p:cNvSpPr/>
            <p:nvPr/>
          </p:nvSpPr>
          <p:spPr>
            <a:xfrm>
              <a:off x="5890175" y="2943672"/>
              <a:ext cx="260826" cy="260826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CB51E40B-64AF-7DA6-1C6D-3079E6772490}"/>
                </a:ext>
              </a:extLst>
            </p:cNvPr>
            <p:cNvSpPr/>
            <p:nvPr/>
          </p:nvSpPr>
          <p:spPr>
            <a:xfrm>
              <a:off x="6159084" y="2943672"/>
              <a:ext cx="260826" cy="260826"/>
            </a:xfrm>
            <a:prstGeom prst="ellipse">
              <a:avLst/>
            </a:prstGeom>
            <a:solidFill>
              <a:srgbClr val="FFC00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D49EE636-0BDF-F196-95ED-5641A2E60842}"/>
                </a:ext>
              </a:extLst>
            </p:cNvPr>
            <p:cNvSpPr/>
            <p:nvPr/>
          </p:nvSpPr>
          <p:spPr>
            <a:xfrm>
              <a:off x="6427993" y="2943672"/>
              <a:ext cx="260826" cy="260826"/>
            </a:xfrm>
            <a:prstGeom prst="ellipse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1048A742-21C1-CE59-9E29-767601939515}"/>
                </a:ext>
              </a:extLst>
            </p:cNvPr>
            <p:cNvSpPr/>
            <p:nvPr/>
          </p:nvSpPr>
          <p:spPr>
            <a:xfrm>
              <a:off x="6696902" y="2943672"/>
              <a:ext cx="260826" cy="260826"/>
            </a:xfrm>
            <a:prstGeom prst="ellipse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5C7D8B83-E331-4587-B541-A1FF3F5D5646}"/>
                </a:ext>
              </a:extLst>
            </p:cNvPr>
            <p:cNvSpPr/>
            <p:nvPr/>
          </p:nvSpPr>
          <p:spPr>
            <a:xfrm>
              <a:off x="6965811" y="2943672"/>
              <a:ext cx="260826" cy="260826"/>
            </a:xfrm>
            <a:prstGeom prst="ellipse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9E6602A-98B1-F54B-0122-DF18B129C268}"/>
                </a:ext>
              </a:extLst>
            </p:cNvPr>
            <p:cNvSpPr/>
            <p:nvPr/>
          </p:nvSpPr>
          <p:spPr>
            <a:xfrm>
              <a:off x="7234720" y="2943672"/>
              <a:ext cx="260826" cy="260826"/>
            </a:xfrm>
            <a:prstGeom prst="ellipse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F36FC319-F6DE-FB68-358E-FBBF8FFD68E2}"/>
                </a:ext>
              </a:extLst>
            </p:cNvPr>
            <p:cNvSpPr/>
            <p:nvPr/>
          </p:nvSpPr>
          <p:spPr>
            <a:xfrm>
              <a:off x="7511712" y="2943672"/>
              <a:ext cx="260826" cy="260826"/>
            </a:xfrm>
            <a:prstGeom prst="ellipse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26B62BA9-DA32-6AE6-D141-5A77B81DB6C9}"/>
                </a:ext>
              </a:extLst>
            </p:cNvPr>
            <p:cNvSpPr/>
            <p:nvPr/>
          </p:nvSpPr>
          <p:spPr>
            <a:xfrm>
              <a:off x="7772538" y="2943672"/>
              <a:ext cx="260826" cy="260826"/>
            </a:xfrm>
            <a:prstGeom prst="ellipse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58DB7794-6E08-DCFC-2424-D9B3948587E4}"/>
                </a:ext>
              </a:extLst>
            </p:cNvPr>
            <p:cNvSpPr/>
            <p:nvPr/>
          </p:nvSpPr>
          <p:spPr>
            <a:xfrm>
              <a:off x="8041447" y="2943672"/>
              <a:ext cx="260826" cy="260826"/>
            </a:xfrm>
            <a:prstGeom prst="ellipse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7DB723DF-DD41-FC5C-F9EA-DE6AD7637B80}"/>
                </a:ext>
              </a:extLst>
            </p:cNvPr>
            <p:cNvSpPr/>
            <p:nvPr/>
          </p:nvSpPr>
          <p:spPr>
            <a:xfrm>
              <a:off x="8310356" y="2943672"/>
              <a:ext cx="260826" cy="260826"/>
            </a:xfrm>
            <a:prstGeom prst="ellipse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AB7F92CC-9B88-7F05-BD49-FD10FD9E15C3}"/>
                </a:ext>
              </a:extLst>
            </p:cNvPr>
            <p:cNvCxnSpPr/>
            <p:nvPr/>
          </p:nvCxnSpPr>
          <p:spPr>
            <a:xfrm>
              <a:off x="3240520" y="2777360"/>
              <a:ext cx="51518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EED474ED-BCB4-A978-0E93-618D8071FBF5}"/>
                </a:ext>
              </a:extLst>
            </p:cNvPr>
            <p:cNvSpPr txBox="1"/>
            <p:nvPr/>
          </p:nvSpPr>
          <p:spPr>
            <a:xfrm>
              <a:off x="4783006" y="2398374"/>
              <a:ext cx="2286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Degeneracy Order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382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5CA3-624A-B64E-1050-02163816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and Residual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EFE47C-1557-B850-6662-A5C895FACADA}"/>
              </a:ext>
            </a:extLst>
          </p:cNvPr>
          <p:cNvSpPr/>
          <p:nvPr/>
        </p:nvSpPr>
        <p:spPr>
          <a:xfrm>
            <a:off x="4984531" y="2133958"/>
            <a:ext cx="4319752" cy="2826327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EECFF2-BCFC-1D72-A319-88849F75D669}"/>
              </a:ext>
            </a:extLst>
          </p:cNvPr>
          <p:cNvSpPr/>
          <p:nvPr/>
        </p:nvSpPr>
        <p:spPr>
          <a:xfrm>
            <a:off x="5524977" y="3547122"/>
            <a:ext cx="1918138" cy="106680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AB9186-0838-824C-945C-9003FB2CBC14}"/>
              </a:ext>
            </a:extLst>
          </p:cNvPr>
          <p:cNvSpPr txBox="1"/>
          <p:nvPr/>
        </p:nvSpPr>
        <p:spPr>
          <a:xfrm>
            <a:off x="7443115" y="2960265"/>
            <a:ext cx="156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graph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07319-B944-4D85-2EBA-D3E2EE8E6F92}"/>
              </a:ext>
            </a:extLst>
          </p:cNvPr>
          <p:cNvSpPr txBox="1"/>
          <p:nvPr/>
        </p:nvSpPr>
        <p:spPr>
          <a:xfrm>
            <a:off x="5763130" y="3757356"/>
            <a:ext cx="1454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after shrinking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49A60E-1BEE-C44D-7FF5-58EC36861775}"/>
              </a:ext>
            </a:extLst>
          </p:cNvPr>
          <p:cNvSpPr txBox="1"/>
          <p:nvPr/>
        </p:nvSpPr>
        <p:spPr>
          <a:xfrm>
            <a:off x="2460607" y="3329597"/>
            <a:ext cx="206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Varies with every k!</a:t>
            </a:r>
          </a:p>
        </p:txBody>
      </p:sp>
    </p:spTree>
    <p:extLst>
      <p:ext uri="{BB962C8B-B14F-4D97-AF65-F5344CB8AC3E}">
        <p14:creationId xmlns:p14="http://schemas.microsoft.com/office/powerpoint/2010/main" val="377404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tree&#10;&#10;AI-generated content may be incorrect.">
            <a:extLst>
              <a:ext uri="{FF2B5EF4-FFF2-40B4-BE49-F238E27FC236}">
                <a16:creationId xmlns:a16="http://schemas.microsoft.com/office/drawing/2014/main" id="{9BC2BE7F-7776-E0DF-8420-66A2CC8F6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1123950"/>
            <a:ext cx="567690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93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5B899962-CAC1-6E96-926D-4D7FC39F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for k-Plex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289881-7BE4-F256-392E-415DB4372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40" y="2148489"/>
            <a:ext cx="10117520" cy="33063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F6C5401-FBB2-CA1D-C725-E588E5E3F920}"/>
              </a:ext>
            </a:extLst>
          </p:cNvPr>
          <p:cNvSpPr txBox="1"/>
          <p:nvPr/>
        </p:nvSpPr>
        <p:spPr>
          <a:xfrm>
            <a:off x="6037118" y="5766955"/>
            <a:ext cx="397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values: 2, 3, 4, 5, 6, 7, 8, 9, 10, 15, 20</a:t>
            </a:r>
          </a:p>
        </p:txBody>
      </p:sp>
    </p:spTree>
    <p:extLst>
      <p:ext uri="{BB962C8B-B14F-4D97-AF65-F5344CB8AC3E}">
        <p14:creationId xmlns:p14="http://schemas.microsoft.com/office/powerpoint/2010/main" val="349894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C1D6-A472-C1FC-5280-5EDC587A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2D6F3-55AC-1BDA-CA61-C40396F7B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No. of vertices and edges</a:t>
            </a:r>
          </a:p>
          <a:p>
            <a:r>
              <a:rPr lang="en-US" dirty="0"/>
              <a:t>Average degree</a:t>
            </a:r>
          </a:p>
          <a:p>
            <a:r>
              <a:rPr lang="en-US" dirty="0"/>
              <a:t>Maximum degree</a:t>
            </a:r>
          </a:p>
          <a:p>
            <a:r>
              <a:rPr lang="en-US" b="1" dirty="0"/>
              <a:t>No. of vertices and edges, max degree, avg degree in residual graph</a:t>
            </a:r>
          </a:p>
          <a:p>
            <a:r>
              <a:rPr lang="en-US" dirty="0"/>
              <a:t>k-truss</a:t>
            </a:r>
          </a:p>
          <a:p>
            <a:r>
              <a:rPr lang="en-US" b="1" dirty="0"/>
              <a:t>k-core – core-number, no. of vertices in each level (k levels)</a:t>
            </a:r>
          </a:p>
          <a:p>
            <a:r>
              <a:rPr lang="en-US" b="1" dirty="0"/>
              <a:t>Value of 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7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0FD99-8DF4-9C2E-2757-B9A8D296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ADD69-44B5-7251-4ACE-068DBD542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 = number of vertices</a:t>
            </a:r>
          </a:p>
          <a:p>
            <a:r>
              <a:rPr lang="en-US" dirty="0"/>
              <a:t>m = number of edges</a:t>
            </a:r>
          </a:p>
          <a:p>
            <a:r>
              <a:rPr lang="en-US" dirty="0" err="1"/>
              <a:t>max_core</a:t>
            </a:r>
            <a:r>
              <a:rPr lang="en-US" dirty="0"/>
              <a:t> = core number of the graph</a:t>
            </a:r>
          </a:p>
          <a:p>
            <a:r>
              <a:rPr lang="en-US" dirty="0" err="1"/>
              <a:t>max_degree</a:t>
            </a:r>
            <a:r>
              <a:rPr lang="en-US" dirty="0"/>
              <a:t> = maximum degree of the graph</a:t>
            </a:r>
          </a:p>
          <a:p>
            <a:r>
              <a:rPr lang="en-US" dirty="0" err="1"/>
              <a:t>max_core</a:t>
            </a:r>
            <a:r>
              <a:rPr lang="en-US" dirty="0"/>
              <a:t>-k: number of vertices in </a:t>
            </a:r>
            <a:r>
              <a:rPr lang="en-US" dirty="0" err="1"/>
              <a:t>max_core</a:t>
            </a:r>
            <a:r>
              <a:rPr lang="en-US" dirty="0"/>
              <a:t>-k</a:t>
            </a:r>
          </a:p>
          <a:p>
            <a:r>
              <a:rPr lang="en-US" dirty="0"/>
              <a:t>Solutions:</a:t>
            </a:r>
          </a:p>
          <a:p>
            <a:pPr lvl="1"/>
            <a:r>
              <a:rPr lang="en-US" dirty="0"/>
              <a:t>UMKP = our UMKP solution</a:t>
            </a:r>
          </a:p>
          <a:p>
            <a:pPr lvl="1"/>
            <a:r>
              <a:rPr lang="en-US" dirty="0" err="1"/>
              <a:t>AltRB</a:t>
            </a:r>
            <a:r>
              <a:rPr lang="en-US" dirty="0"/>
              <a:t> = UMKP integration with </a:t>
            </a:r>
            <a:r>
              <a:rPr lang="en-US" dirty="0" err="1"/>
              <a:t>AltRB</a:t>
            </a:r>
            <a:endParaRPr lang="en-US" dirty="0"/>
          </a:p>
          <a:p>
            <a:pPr lvl="1"/>
            <a:r>
              <a:rPr lang="en-US" dirty="0" err="1"/>
              <a:t>kPEX</a:t>
            </a:r>
            <a:r>
              <a:rPr lang="en-US" dirty="0"/>
              <a:t> = </a:t>
            </a:r>
            <a:r>
              <a:rPr lang="en-US" dirty="0" err="1"/>
              <a:t>kPEX</a:t>
            </a:r>
            <a:r>
              <a:rPr lang="en-US" dirty="0"/>
              <a:t> solution by Cheng Long</a:t>
            </a:r>
          </a:p>
          <a:p>
            <a:pPr lvl="1"/>
            <a:r>
              <a:rPr lang="en-US" dirty="0" err="1"/>
              <a:t>Pivot_Br</a:t>
            </a:r>
            <a:r>
              <a:rPr lang="en-US" dirty="0"/>
              <a:t> = </a:t>
            </a:r>
            <a:r>
              <a:rPr lang="en-US" dirty="0" err="1"/>
              <a:t>kPEX</a:t>
            </a:r>
            <a:r>
              <a:rPr lang="en-US" dirty="0"/>
              <a:t> with pivot branching method</a:t>
            </a:r>
          </a:p>
          <a:p>
            <a:pPr lvl="1"/>
            <a:r>
              <a:rPr lang="en-US" dirty="0" err="1"/>
              <a:t>S_Br</a:t>
            </a:r>
            <a:r>
              <a:rPr lang="en-US" dirty="0"/>
              <a:t> = </a:t>
            </a:r>
            <a:r>
              <a:rPr lang="en-US" dirty="0" err="1"/>
              <a:t>kPEX</a:t>
            </a:r>
            <a:r>
              <a:rPr lang="en-US" dirty="0"/>
              <a:t> with S branching method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90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10186</TotalTime>
  <Words>459</Words>
  <Application>Microsoft Macintosh PowerPoint</Application>
  <PresentationFormat>Widescreen</PresentationFormat>
  <Paragraphs>80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CMMI10</vt:lpstr>
      <vt:lpstr>NimbusRomNo9L</vt:lpstr>
      <vt:lpstr>Office Theme</vt:lpstr>
      <vt:lpstr>k-Plex</vt:lpstr>
      <vt:lpstr>Degree Pruning</vt:lpstr>
      <vt:lpstr>k-core and Degeneracy Order</vt:lpstr>
      <vt:lpstr>Preprocessing and Residual Graph</vt:lpstr>
      <vt:lpstr>PowerPoint Presentation</vt:lpstr>
      <vt:lpstr>ML for k-Plex</vt:lpstr>
      <vt:lpstr>Features</vt:lpstr>
      <vt:lpstr>Definitions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Ahmad, Akhlaque</dc:creator>
  <cp:lastModifiedBy>Ahmad, Akhlaque</cp:lastModifiedBy>
  <cp:revision>1</cp:revision>
  <dcterms:created xsi:type="dcterms:W3CDTF">2025-04-26T12:43:10Z</dcterms:created>
  <dcterms:modified xsi:type="dcterms:W3CDTF">2025-05-03T14:29:59Z</dcterms:modified>
</cp:coreProperties>
</file>