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82" r:id="rId4"/>
    <p:sldId id="257" r:id="rId5"/>
    <p:sldId id="258" r:id="rId6"/>
    <p:sldId id="263" r:id="rId7"/>
    <p:sldId id="259" r:id="rId8"/>
    <p:sldId id="260" r:id="rId9"/>
    <p:sldId id="261" r:id="rId10"/>
    <p:sldId id="262" r:id="rId11"/>
    <p:sldId id="264" r:id="rId12"/>
    <p:sldId id="283" r:id="rId13"/>
    <p:sldId id="265" r:id="rId14"/>
    <p:sldId id="266" r:id="rId15"/>
    <p:sldId id="275" r:id="rId16"/>
    <p:sldId id="277" r:id="rId17"/>
    <p:sldId id="271" r:id="rId18"/>
    <p:sldId id="288" r:id="rId19"/>
    <p:sldId id="289" r:id="rId20"/>
    <p:sldId id="290" r:id="rId21"/>
    <p:sldId id="281" r:id="rId22"/>
    <p:sldId id="270" r:id="rId23"/>
    <p:sldId id="287" r:id="rId24"/>
    <p:sldId id="286" r:id="rId25"/>
    <p:sldId id="284" r:id="rId26"/>
    <p:sldId id="285" r:id="rId27"/>
    <p:sldId id="291" r:id="rId28"/>
    <p:sldId id="292" r:id="rId29"/>
    <p:sldId id="293" r:id="rId30"/>
    <p:sldId id="29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varScale="1">
        <p:scale>
          <a:sx n="128" d="100"/>
          <a:sy n="128" d="100"/>
        </p:scale>
        <p:origin x="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103D-22D3-7879-6F72-491AD0DC5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E894D0-CEC3-7DC1-F39F-849C2D63D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25BDF-8B8D-51B1-1471-AF8376932FC2}"/>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5" name="Footer Placeholder 4">
            <a:extLst>
              <a:ext uri="{FF2B5EF4-FFF2-40B4-BE49-F238E27FC236}">
                <a16:creationId xmlns:a16="http://schemas.microsoft.com/office/drawing/2014/main" id="{B5C37DFA-F04B-728A-56DE-226A8EA34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B9A06-1041-DECA-BC48-F4ED25919CB9}"/>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191906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7D65-3D5A-CE2D-FC36-C662D6F01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EC2DD1-E753-394C-AF3E-2DD373B2F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4147B-C431-0362-0094-9CF93EFE302F}"/>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5" name="Footer Placeholder 4">
            <a:extLst>
              <a:ext uri="{FF2B5EF4-FFF2-40B4-BE49-F238E27FC236}">
                <a16:creationId xmlns:a16="http://schemas.microsoft.com/office/drawing/2014/main" id="{D242E446-99FF-9CD2-A250-D84292610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8C064-8565-CE79-041F-48D3C2CD90D5}"/>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50575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CEB8E0-2D2C-FC0E-99C1-94BA20FD2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B06637-3853-F0A3-BF5C-E71E178BF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6A13D-B83C-AA1A-854B-33404F497554}"/>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5" name="Footer Placeholder 4">
            <a:extLst>
              <a:ext uri="{FF2B5EF4-FFF2-40B4-BE49-F238E27FC236}">
                <a16:creationId xmlns:a16="http://schemas.microsoft.com/office/drawing/2014/main" id="{1A10B975-0A49-3466-0A57-17DB119BA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76473-0430-359B-BA46-E664404A4E8E}"/>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46558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20A2-510F-8A40-8FDC-410B0CA1B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1AF4A-9AD4-E4C5-FE09-F5303DDFA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4BB02-DCF3-1F2F-BA53-A250AFAA7B2E}"/>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5" name="Footer Placeholder 4">
            <a:extLst>
              <a:ext uri="{FF2B5EF4-FFF2-40B4-BE49-F238E27FC236}">
                <a16:creationId xmlns:a16="http://schemas.microsoft.com/office/drawing/2014/main" id="{EA33C7D4-B26E-CD51-AAE3-F0FB4E629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D56-A5E4-04ED-4013-5F96530AA1B0}"/>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266415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6511-6E72-1F60-7993-176C2DC48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EC93DB-8DA8-3F1F-BFB8-8503F24CA8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0ADBB9-C87C-E1D5-10F2-C896F8D0F29F}"/>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5" name="Footer Placeholder 4">
            <a:extLst>
              <a:ext uri="{FF2B5EF4-FFF2-40B4-BE49-F238E27FC236}">
                <a16:creationId xmlns:a16="http://schemas.microsoft.com/office/drawing/2014/main" id="{A9327FCC-27D8-AE69-FF88-CABDFDA4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1662E-6795-E2ED-E956-B0380BB1EBA5}"/>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232521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B0A6-E051-7C88-02BE-F12309C46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A81FC-09C8-8745-98C6-976C7B452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6518C-BEAD-A68F-4A3B-C25ED24D3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59D79F-3C02-CF84-C68D-9DF16586ECDC}"/>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6" name="Footer Placeholder 5">
            <a:extLst>
              <a:ext uri="{FF2B5EF4-FFF2-40B4-BE49-F238E27FC236}">
                <a16:creationId xmlns:a16="http://schemas.microsoft.com/office/drawing/2014/main" id="{27E5243D-E783-847C-AB0F-F90D9E589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298B3-1F2B-1C05-CFC6-0B67C98F038E}"/>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243068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65A6-E96C-917F-0546-ECF27D2409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A47B5-4D6D-C998-134A-589217343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BF2B92-13D4-0425-E0AC-76AD8737C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4DCC7-0C06-C135-6B2D-283239F67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7AC4A3-2740-1763-5455-19209E175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6D3378-D6CD-9544-4EC7-18E457AAC270}"/>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8" name="Footer Placeholder 7">
            <a:extLst>
              <a:ext uri="{FF2B5EF4-FFF2-40B4-BE49-F238E27FC236}">
                <a16:creationId xmlns:a16="http://schemas.microsoft.com/office/drawing/2014/main" id="{EFF80801-7C35-9ECD-E20B-CA1C514F5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6C4884-2EAB-BF72-B931-45C283AAE448}"/>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140416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58DF-6E5F-CBFC-CEF1-BC2BDE02AB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C0488-8B3F-9023-22A6-7A5BB9756C22}"/>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4" name="Footer Placeholder 3">
            <a:extLst>
              <a:ext uri="{FF2B5EF4-FFF2-40B4-BE49-F238E27FC236}">
                <a16:creationId xmlns:a16="http://schemas.microsoft.com/office/drawing/2014/main" id="{38394A00-06EB-A1EA-D86B-EE0BECB5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4208A-61B2-A8F9-157A-CE9610EC56D5}"/>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120591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3F8C7-B338-E580-C1B9-36EE0E2DD0BD}"/>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3" name="Footer Placeholder 2">
            <a:extLst>
              <a:ext uri="{FF2B5EF4-FFF2-40B4-BE49-F238E27FC236}">
                <a16:creationId xmlns:a16="http://schemas.microsoft.com/office/drawing/2014/main" id="{F8CB0D13-73E7-6B67-E168-885866E42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5A6CD8-E2EC-3866-06AB-136BEE772904}"/>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415578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B40A-2068-0640-67C8-DD408CE54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FB7AD-0446-5DF4-D31E-1744D1B3E1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0C997-8B4A-1173-3887-BFACC75FD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90B1E-BB1A-5879-EB9E-9D025E840877}"/>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6" name="Footer Placeholder 5">
            <a:extLst>
              <a:ext uri="{FF2B5EF4-FFF2-40B4-BE49-F238E27FC236}">
                <a16:creationId xmlns:a16="http://schemas.microsoft.com/office/drawing/2014/main" id="{2A49F47E-1559-B518-51DA-CA9538F1B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7CE91-D4F7-399C-0EFB-006481F844B0}"/>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19991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032C-4A49-F491-676C-4852733A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80005D-B6A1-4F6A-62B9-1EF728357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181F0C-D0D5-942B-091F-BC3F26FCF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8B815-7B51-1E57-69F9-14BE05904C3C}"/>
              </a:ext>
            </a:extLst>
          </p:cNvPr>
          <p:cNvSpPr>
            <a:spLocks noGrp="1"/>
          </p:cNvSpPr>
          <p:nvPr>
            <p:ph type="dt" sz="half" idx="10"/>
          </p:nvPr>
        </p:nvSpPr>
        <p:spPr/>
        <p:txBody>
          <a:bodyPr/>
          <a:lstStyle/>
          <a:p>
            <a:fld id="{DA9D60D7-ACD1-E745-82A7-D3320E3A681E}" type="datetimeFigureOut">
              <a:rPr lang="en-US" smtClean="0"/>
              <a:t>7/8/25</a:t>
            </a:fld>
            <a:endParaRPr lang="en-US"/>
          </a:p>
        </p:txBody>
      </p:sp>
      <p:sp>
        <p:nvSpPr>
          <p:cNvPr id="6" name="Footer Placeholder 5">
            <a:extLst>
              <a:ext uri="{FF2B5EF4-FFF2-40B4-BE49-F238E27FC236}">
                <a16:creationId xmlns:a16="http://schemas.microsoft.com/office/drawing/2014/main" id="{7C3E2015-0C9C-64FD-0A50-16A708A25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09685-6681-F707-10B7-9F194F0D8572}"/>
              </a:ext>
            </a:extLst>
          </p:cNvPr>
          <p:cNvSpPr>
            <a:spLocks noGrp="1"/>
          </p:cNvSpPr>
          <p:nvPr>
            <p:ph type="sldNum" sz="quarter" idx="12"/>
          </p:nvPr>
        </p:nvSpPr>
        <p:spPr/>
        <p:txBody>
          <a:bodyPr/>
          <a:lstStyle/>
          <a:p>
            <a:fld id="{6126D89B-A835-8847-B0EC-FB70331FCFE8}" type="slidenum">
              <a:rPr lang="en-US" smtClean="0"/>
              <a:t>‹#›</a:t>
            </a:fld>
            <a:endParaRPr lang="en-US"/>
          </a:p>
        </p:txBody>
      </p:sp>
    </p:spTree>
    <p:extLst>
      <p:ext uri="{BB962C8B-B14F-4D97-AF65-F5344CB8AC3E}">
        <p14:creationId xmlns:p14="http://schemas.microsoft.com/office/powerpoint/2010/main" val="122615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9111A-0ABA-E215-F9C7-6530C71BA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1DBE-6F08-03A0-1C5D-D6DECEF50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98F18-55C1-14D2-194E-0D8DC5126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9D60D7-ACD1-E745-82A7-D3320E3A681E}" type="datetimeFigureOut">
              <a:rPr lang="en-US" smtClean="0"/>
              <a:t>7/8/25</a:t>
            </a:fld>
            <a:endParaRPr lang="en-US"/>
          </a:p>
        </p:txBody>
      </p:sp>
      <p:sp>
        <p:nvSpPr>
          <p:cNvPr id="5" name="Footer Placeholder 4">
            <a:extLst>
              <a:ext uri="{FF2B5EF4-FFF2-40B4-BE49-F238E27FC236}">
                <a16:creationId xmlns:a16="http://schemas.microsoft.com/office/drawing/2014/main" id="{C68AE9B0-3460-2957-2F6E-DBAF0023B0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CA6D08-86BD-33B3-68CA-D9DDF36D9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26D89B-A835-8847-B0EC-FB70331FCFE8}" type="slidenum">
              <a:rPr lang="en-US" smtClean="0"/>
              <a:t>‹#›</a:t>
            </a:fld>
            <a:endParaRPr lang="en-US"/>
          </a:p>
        </p:txBody>
      </p:sp>
    </p:spTree>
    <p:extLst>
      <p:ext uri="{BB962C8B-B14F-4D97-AF65-F5344CB8AC3E}">
        <p14:creationId xmlns:p14="http://schemas.microsoft.com/office/powerpoint/2010/main" val="303978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konect.cc/networks/" TargetMode="External"/><Relationship Id="rId2" Type="http://schemas.openxmlformats.org/officeDocument/2006/relationships/hyperlink" Target="https://snap.stanford.edu/" TargetMode="External"/><Relationship Id="rId1" Type="http://schemas.openxmlformats.org/officeDocument/2006/relationships/slideLayout" Target="../slideLayouts/slideLayout2.xml"/><Relationship Id="rId4" Type="http://schemas.openxmlformats.org/officeDocument/2006/relationships/hyperlink" Target="https://networkrepository.co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AI-generated content may be incorrect.">
            <a:extLst>
              <a:ext uri="{FF2B5EF4-FFF2-40B4-BE49-F238E27FC236}">
                <a16:creationId xmlns:a16="http://schemas.microsoft.com/office/drawing/2014/main" id="{7AB06403-3FD2-9031-5ABE-1C5D22EEA4AC}"/>
              </a:ext>
            </a:extLst>
          </p:cNvPr>
          <p:cNvPicPr>
            <a:picLocks noChangeAspect="1"/>
          </p:cNvPicPr>
          <p:nvPr/>
        </p:nvPicPr>
        <p:blipFill>
          <a:blip r:embed="rId2"/>
          <a:stretch>
            <a:fillRect/>
          </a:stretch>
        </p:blipFill>
        <p:spPr>
          <a:xfrm>
            <a:off x="1103586" y="1600200"/>
            <a:ext cx="10167124" cy="3281320"/>
          </a:xfrm>
          <a:prstGeom prst="rect">
            <a:avLst/>
          </a:prstGeom>
        </p:spPr>
      </p:pic>
      <p:sp>
        <p:nvSpPr>
          <p:cNvPr id="6" name="TextBox 5">
            <a:extLst>
              <a:ext uri="{FF2B5EF4-FFF2-40B4-BE49-F238E27FC236}">
                <a16:creationId xmlns:a16="http://schemas.microsoft.com/office/drawing/2014/main" id="{7BD8567B-0FC7-FA0A-38EC-A4E9C0DD040F}"/>
              </a:ext>
            </a:extLst>
          </p:cNvPr>
          <p:cNvSpPr txBox="1"/>
          <p:nvPr/>
        </p:nvSpPr>
        <p:spPr>
          <a:xfrm>
            <a:off x="3139148" y="5377934"/>
            <a:ext cx="6096000" cy="369332"/>
          </a:xfrm>
          <a:prstGeom prst="rect">
            <a:avLst/>
          </a:prstGeom>
          <a:noFill/>
        </p:spPr>
        <p:txBody>
          <a:bodyPr wrap="square">
            <a:spAutoFit/>
          </a:bodyPr>
          <a:lstStyle/>
          <a:p>
            <a:r>
              <a:rPr lang="en-US" b="0" i="0" u="none" strike="noStrike" dirty="0">
                <a:solidFill>
                  <a:srgbClr val="000000"/>
                </a:solidFill>
                <a:effectLst/>
                <a:latin typeface="Georgia" panose="02040502050405020303" pitchFamily="18" charset="0"/>
              </a:rPr>
              <a:t>Proceedings of the VLDB Endowment (PVLDB) 2025</a:t>
            </a:r>
            <a:endParaRPr lang="en-US" dirty="0"/>
          </a:p>
        </p:txBody>
      </p:sp>
    </p:spTree>
    <p:extLst>
      <p:ext uri="{BB962C8B-B14F-4D97-AF65-F5344CB8AC3E}">
        <p14:creationId xmlns:p14="http://schemas.microsoft.com/office/powerpoint/2010/main" val="392975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AF856-6A38-D824-7239-16F962E11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BC5D1-210B-694F-CE32-1FF1A3E608BE}"/>
              </a:ext>
            </a:extLst>
          </p:cNvPr>
          <p:cNvSpPr>
            <a:spLocks noGrp="1"/>
          </p:cNvSpPr>
          <p:nvPr>
            <p:ph type="title"/>
          </p:nvPr>
        </p:nvSpPr>
        <p:spPr/>
        <p:txBody>
          <a:bodyPr/>
          <a:lstStyle/>
          <a:p>
            <a:r>
              <a:rPr lang="en-US" dirty="0"/>
              <a:t>Alt-RB</a:t>
            </a:r>
          </a:p>
        </p:txBody>
      </p:sp>
      <p:grpSp>
        <p:nvGrpSpPr>
          <p:cNvPr id="3" name="Group 2">
            <a:extLst>
              <a:ext uri="{FF2B5EF4-FFF2-40B4-BE49-F238E27FC236}">
                <a16:creationId xmlns:a16="http://schemas.microsoft.com/office/drawing/2014/main" id="{DE1D6EEC-C2FF-5ED5-1E26-869E84FAB07A}"/>
              </a:ext>
            </a:extLst>
          </p:cNvPr>
          <p:cNvGrpSpPr/>
          <p:nvPr/>
        </p:nvGrpSpPr>
        <p:grpSpPr>
          <a:xfrm>
            <a:off x="646387" y="1629471"/>
            <a:ext cx="6027683" cy="1799529"/>
            <a:chOff x="646387" y="1629471"/>
            <a:chExt cx="6027683" cy="1799528"/>
          </a:xfrm>
        </p:grpSpPr>
        <p:sp>
          <p:nvSpPr>
            <p:cNvPr id="4" name="Rectangle 3">
              <a:extLst>
                <a:ext uri="{FF2B5EF4-FFF2-40B4-BE49-F238E27FC236}">
                  <a16:creationId xmlns:a16="http://schemas.microsoft.com/office/drawing/2014/main" id="{6801DB9B-35B0-F2F0-E54F-E805F583E290}"/>
                </a:ext>
              </a:extLst>
            </p:cNvPr>
            <p:cNvSpPr/>
            <p:nvPr/>
          </p:nvSpPr>
          <p:spPr>
            <a:xfrm>
              <a:off x="2291256" y="1977788"/>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F63188A0-0360-3387-2C7E-763CAED745AA}"/>
                </a:ext>
              </a:extLst>
            </p:cNvPr>
            <p:cNvSpPr/>
            <p:nvPr/>
          </p:nvSpPr>
          <p:spPr>
            <a:xfrm>
              <a:off x="646387" y="1977788"/>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TextBox 10">
              <a:extLst>
                <a:ext uri="{FF2B5EF4-FFF2-40B4-BE49-F238E27FC236}">
                  <a16:creationId xmlns:a16="http://schemas.microsoft.com/office/drawing/2014/main" id="{76FD1381-4455-7F7F-7044-6561CE18F8CF}"/>
                </a:ext>
              </a:extLst>
            </p:cNvPr>
            <p:cNvSpPr txBox="1"/>
            <p:nvPr/>
          </p:nvSpPr>
          <p:spPr>
            <a:xfrm>
              <a:off x="4030719" y="1629471"/>
              <a:ext cx="903890" cy="369332"/>
            </a:xfrm>
            <a:prstGeom prst="rect">
              <a:avLst/>
            </a:prstGeom>
            <a:noFill/>
          </p:spPr>
          <p:txBody>
            <a:bodyPr wrap="square">
              <a:spAutoFit/>
            </a:bodyPr>
            <a:lstStyle/>
            <a:p>
              <a:pPr algn="ctr"/>
              <a:r>
                <a:rPr lang="en-US" dirty="0"/>
                <a:t>C</a:t>
              </a:r>
            </a:p>
          </p:txBody>
        </p:sp>
        <p:sp>
          <p:nvSpPr>
            <p:cNvPr id="12" name="Rectangle 11">
              <a:extLst>
                <a:ext uri="{FF2B5EF4-FFF2-40B4-BE49-F238E27FC236}">
                  <a16:creationId xmlns:a16="http://schemas.microsoft.com/office/drawing/2014/main" id="{CE2F2605-A95A-6D79-847C-929DD77E9956}"/>
                </a:ext>
              </a:extLst>
            </p:cNvPr>
            <p:cNvSpPr/>
            <p:nvPr/>
          </p:nvSpPr>
          <p:spPr>
            <a:xfrm>
              <a:off x="2299139" y="1976310"/>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4" name="TextBox 13">
              <a:extLst>
                <a:ext uri="{FF2B5EF4-FFF2-40B4-BE49-F238E27FC236}">
                  <a16:creationId xmlns:a16="http://schemas.microsoft.com/office/drawing/2014/main" id="{D2DBCF15-8C4F-73D8-FCBE-C26CB0D4C1DA}"/>
                </a:ext>
              </a:extLst>
            </p:cNvPr>
            <p:cNvSpPr txBox="1"/>
            <p:nvPr/>
          </p:nvSpPr>
          <p:spPr>
            <a:xfrm>
              <a:off x="5031776" y="2206803"/>
              <a:ext cx="914400" cy="369332"/>
            </a:xfrm>
            <a:prstGeom prst="rect">
              <a:avLst/>
            </a:prstGeom>
            <a:noFill/>
          </p:spPr>
          <p:txBody>
            <a:bodyPr wrap="square">
              <a:spAutoFit/>
            </a:bodyPr>
            <a:lstStyle/>
            <a:p>
              <a:pPr algn="ctr"/>
              <a:r>
                <a:rPr lang="en-US" dirty="0"/>
                <a:t>C</a:t>
              </a:r>
              <a:r>
                <a:rPr lang="en-US" baseline="-25000" dirty="0"/>
                <a:t>R</a:t>
              </a:r>
            </a:p>
          </p:txBody>
        </p:sp>
        <p:sp>
          <p:nvSpPr>
            <p:cNvPr id="17" name="TextBox 16">
              <a:extLst>
                <a:ext uri="{FF2B5EF4-FFF2-40B4-BE49-F238E27FC236}">
                  <a16:creationId xmlns:a16="http://schemas.microsoft.com/office/drawing/2014/main" id="{DDF0B37B-D9B0-B565-097D-6510FEF71DB2}"/>
                </a:ext>
              </a:extLst>
            </p:cNvPr>
            <p:cNvSpPr txBox="1"/>
            <p:nvPr/>
          </p:nvSpPr>
          <p:spPr>
            <a:xfrm>
              <a:off x="4625540" y="2863728"/>
              <a:ext cx="1727966" cy="523221"/>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R</a:t>
              </a:r>
              <a:r>
                <a:rPr lang="en-US" sz="1400" b="1" dirty="0">
                  <a:solidFill>
                    <a:schemeClr val="tx2"/>
                  </a:solidFill>
                </a:rPr>
                <a:t> vertices can come from C</a:t>
              </a:r>
              <a:r>
                <a:rPr lang="en-US" sz="1400" b="1" baseline="-25000" dirty="0">
                  <a:solidFill>
                    <a:schemeClr val="tx2"/>
                  </a:solidFill>
                </a:rPr>
                <a:t>R</a:t>
              </a:r>
            </a:p>
          </p:txBody>
        </p:sp>
        <p:sp>
          <p:nvSpPr>
            <p:cNvPr id="18" name="TextBox 17">
              <a:extLst>
                <a:ext uri="{FF2B5EF4-FFF2-40B4-BE49-F238E27FC236}">
                  <a16:creationId xmlns:a16="http://schemas.microsoft.com/office/drawing/2014/main" id="{787DE2DC-25FC-2883-4261-47C5FCE24ED7}"/>
                </a:ext>
              </a:extLst>
            </p:cNvPr>
            <p:cNvSpPr txBox="1"/>
            <p:nvPr/>
          </p:nvSpPr>
          <p:spPr>
            <a:xfrm>
              <a:off x="907812" y="2923888"/>
              <a:ext cx="857927" cy="369332"/>
            </a:xfrm>
            <a:prstGeom prst="rect">
              <a:avLst/>
            </a:prstGeom>
            <a:noFill/>
          </p:spPr>
          <p:txBody>
            <a:bodyPr wrap="none" rtlCol="0">
              <a:spAutoFit/>
            </a:bodyPr>
            <a:lstStyle/>
            <a:p>
              <a:r>
                <a:rPr lang="en-US" dirty="0"/>
                <a:t>All of S</a:t>
              </a:r>
            </a:p>
          </p:txBody>
        </p:sp>
        <p:sp>
          <p:nvSpPr>
            <p:cNvPr id="21" name="TextBox 20">
              <a:extLst>
                <a:ext uri="{FF2B5EF4-FFF2-40B4-BE49-F238E27FC236}">
                  <a16:creationId xmlns:a16="http://schemas.microsoft.com/office/drawing/2014/main" id="{C75549C3-02B5-5240-EA98-5EBE7CE3EE9C}"/>
                </a:ext>
              </a:extLst>
            </p:cNvPr>
            <p:cNvSpPr txBox="1"/>
            <p:nvPr/>
          </p:nvSpPr>
          <p:spPr>
            <a:xfrm>
              <a:off x="1890808" y="2905780"/>
              <a:ext cx="2555969" cy="523219"/>
            </a:xfrm>
            <a:prstGeom prst="rect">
              <a:avLst/>
            </a:prstGeom>
            <a:noFill/>
          </p:spPr>
          <p:txBody>
            <a:bodyPr wrap="square" rtlCol="0">
              <a:spAutoFit/>
            </a:bodyPr>
            <a:lstStyle/>
            <a:p>
              <a:r>
                <a:rPr lang="en-US" sz="1400" b="1" dirty="0">
                  <a:solidFill>
                    <a:srgbClr val="C00000"/>
                  </a:solidFill>
                </a:rPr>
                <a:t>At least |S*|+1-|S|-UB</a:t>
              </a:r>
              <a:r>
                <a:rPr lang="en-US" sz="1400" b="1" baseline="-25000" dirty="0">
                  <a:solidFill>
                    <a:srgbClr val="C00000"/>
                  </a:solidFill>
                </a:rPr>
                <a:t>R</a:t>
              </a:r>
              <a:r>
                <a:rPr lang="en-US" sz="1400" b="1" dirty="0">
                  <a:solidFill>
                    <a:srgbClr val="C00000"/>
                  </a:solidFill>
                </a:rPr>
                <a:t> vertices must come from C</a:t>
              </a:r>
              <a:r>
                <a:rPr lang="en-US" sz="1400" b="1" baseline="-25000" dirty="0">
                  <a:solidFill>
                    <a:srgbClr val="C00000"/>
                  </a:solidFill>
                </a:rPr>
                <a:t>L</a:t>
              </a:r>
            </a:p>
          </p:txBody>
        </p:sp>
      </p:grpSp>
      <p:sp>
        <p:nvSpPr>
          <p:cNvPr id="28" name="Rectangle 27">
            <a:extLst>
              <a:ext uri="{FF2B5EF4-FFF2-40B4-BE49-F238E27FC236}">
                <a16:creationId xmlns:a16="http://schemas.microsoft.com/office/drawing/2014/main" id="{8C3394D6-1DFA-6D10-817F-60D971D3F16B}"/>
              </a:ext>
            </a:extLst>
          </p:cNvPr>
          <p:cNvSpPr/>
          <p:nvPr/>
        </p:nvSpPr>
        <p:spPr>
          <a:xfrm>
            <a:off x="5851636" y="4950360"/>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791259-48A4-9584-75F4-BA839078D87B}"/>
              </a:ext>
            </a:extLst>
          </p:cNvPr>
          <p:cNvSpPr/>
          <p:nvPr/>
        </p:nvSpPr>
        <p:spPr>
          <a:xfrm>
            <a:off x="4206767" y="4950360"/>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30" name="TextBox 29">
            <a:extLst>
              <a:ext uri="{FF2B5EF4-FFF2-40B4-BE49-F238E27FC236}">
                <a16:creationId xmlns:a16="http://schemas.microsoft.com/office/drawing/2014/main" id="{A0924185-9EC4-B1A4-8A7D-1B76110F1D22}"/>
              </a:ext>
            </a:extLst>
          </p:cNvPr>
          <p:cNvSpPr txBox="1"/>
          <p:nvPr/>
        </p:nvSpPr>
        <p:spPr>
          <a:xfrm>
            <a:off x="7591098" y="4602043"/>
            <a:ext cx="903890" cy="369332"/>
          </a:xfrm>
          <a:prstGeom prst="rect">
            <a:avLst/>
          </a:prstGeom>
          <a:noFill/>
        </p:spPr>
        <p:txBody>
          <a:bodyPr wrap="square">
            <a:spAutoFit/>
          </a:bodyPr>
          <a:lstStyle/>
          <a:p>
            <a:pPr algn="ctr"/>
            <a:r>
              <a:rPr lang="en-US" dirty="0"/>
              <a:t>C</a:t>
            </a:r>
          </a:p>
        </p:txBody>
      </p:sp>
      <p:sp>
        <p:nvSpPr>
          <p:cNvPr id="31" name="Rectangle 30">
            <a:extLst>
              <a:ext uri="{FF2B5EF4-FFF2-40B4-BE49-F238E27FC236}">
                <a16:creationId xmlns:a16="http://schemas.microsoft.com/office/drawing/2014/main" id="{BB8FB894-35BF-AEEB-1DB5-E40AB5277FFA}"/>
              </a:ext>
            </a:extLst>
          </p:cNvPr>
          <p:cNvSpPr/>
          <p:nvPr/>
        </p:nvSpPr>
        <p:spPr>
          <a:xfrm>
            <a:off x="5859519" y="4948882"/>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32" name="TextBox 31">
            <a:extLst>
              <a:ext uri="{FF2B5EF4-FFF2-40B4-BE49-F238E27FC236}">
                <a16:creationId xmlns:a16="http://schemas.microsoft.com/office/drawing/2014/main" id="{FDB9ABBD-3C98-1745-2AA5-611EC1AD09A7}"/>
              </a:ext>
            </a:extLst>
          </p:cNvPr>
          <p:cNvSpPr txBox="1"/>
          <p:nvPr/>
        </p:nvSpPr>
        <p:spPr>
          <a:xfrm>
            <a:off x="8592156" y="5179375"/>
            <a:ext cx="914400" cy="369332"/>
          </a:xfrm>
          <a:prstGeom prst="rect">
            <a:avLst/>
          </a:prstGeom>
          <a:noFill/>
        </p:spPr>
        <p:txBody>
          <a:bodyPr wrap="square">
            <a:spAutoFit/>
          </a:bodyPr>
          <a:lstStyle/>
          <a:p>
            <a:pPr algn="ctr"/>
            <a:r>
              <a:rPr lang="en-US" dirty="0"/>
              <a:t>C</a:t>
            </a:r>
            <a:r>
              <a:rPr lang="en-US" baseline="-25000" dirty="0"/>
              <a:t>R</a:t>
            </a:r>
          </a:p>
        </p:txBody>
      </p:sp>
      <p:sp>
        <p:nvSpPr>
          <p:cNvPr id="33" name="TextBox 32">
            <a:extLst>
              <a:ext uri="{FF2B5EF4-FFF2-40B4-BE49-F238E27FC236}">
                <a16:creationId xmlns:a16="http://schemas.microsoft.com/office/drawing/2014/main" id="{A479063E-FA7C-BDD0-23C0-D90A61695F56}"/>
              </a:ext>
            </a:extLst>
          </p:cNvPr>
          <p:cNvSpPr txBox="1"/>
          <p:nvPr/>
        </p:nvSpPr>
        <p:spPr>
          <a:xfrm>
            <a:off x="5956739" y="5836300"/>
            <a:ext cx="1634359"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L</a:t>
            </a:r>
            <a:r>
              <a:rPr lang="en-US" sz="1400" b="1" dirty="0">
                <a:solidFill>
                  <a:schemeClr val="tx2"/>
                </a:solidFill>
              </a:rPr>
              <a:t> vertices can come from C</a:t>
            </a:r>
            <a:r>
              <a:rPr lang="en-US" sz="1400" b="1" baseline="-25000" dirty="0">
                <a:solidFill>
                  <a:schemeClr val="tx2"/>
                </a:solidFill>
              </a:rPr>
              <a:t>L</a:t>
            </a:r>
          </a:p>
        </p:txBody>
      </p:sp>
      <p:sp>
        <p:nvSpPr>
          <p:cNvPr id="34" name="TextBox 33">
            <a:extLst>
              <a:ext uri="{FF2B5EF4-FFF2-40B4-BE49-F238E27FC236}">
                <a16:creationId xmlns:a16="http://schemas.microsoft.com/office/drawing/2014/main" id="{CB6E604F-5F5C-CFA3-3501-38F59B37CD05}"/>
              </a:ext>
            </a:extLst>
          </p:cNvPr>
          <p:cNvSpPr txBox="1"/>
          <p:nvPr/>
        </p:nvSpPr>
        <p:spPr>
          <a:xfrm>
            <a:off x="4468192" y="5896460"/>
            <a:ext cx="857927" cy="369332"/>
          </a:xfrm>
          <a:prstGeom prst="rect">
            <a:avLst/>
          </a:prstGeom>
          <a:noFill/>
        </p:spPr>
        <p:txBody>
          <a:bodyPr wrap="none" rtlCol="0">
            <a:spAutoFit/>
          </a:bodyPr>
          <a:lstStyle/>
          <a:p>
            <a:r>
              <a:rPr lang="en-US" dirty="0"/>
              <a:t>All of S</a:t>
            </a:r>
          </a:p>
        </p:txBody>
      </p:sp>
      <p:sp>
        <p:nvSpPr>
          <p:cNvPr id="35" name="TextBox 34">
            <a:extLst>
              <a:ext uri="{FF2B5EF4-FFF2-40B4-BE49-F238E27FC236}">
                <a16:creationId xmlns:a16="http://schemas.microsoft.com/office/drawing/2014/main" id="{106F510C-4C07-DFAD-624B-1985461F43F0}"/>
              </a:ext>
            </a:extLst>
          </p:cNvPr>
          <p:cNvSpPr txBox="1"/>
          <p:nvPr/>
        </p:nvSpPr>
        <p:spPr>
          <a:xfrm>
            <a:off x="8151438" y="5900138"/>
            <a:ext cx="2555969" cy="523220"/>
          </a:xfrm>
          <a:prstGeom prst="rect">
            <a:avLst/>
          </a:prstGeom>
          <a:noFill/>
        </p:spPr>
        <p:txBody>
          <a:bodyPr wrap="square" rtlCol="0">
            <a:spAutoFit/>
          </a:bodyPr>
          <a:lstStyle/>
          <a:p>
            <a:r>
              <a:rPr lang="en-US" sz="1400" b="1" dirty="0">
                <a:solidFill>
                  <a:srgbClr val="C00000"/>
                </a:solidFill>
              </a:rPr>
              <a:t>At least |S*|+1-|S|-UB</a:t>
            </a:r>
            <a:r>
              <a:rPr lang="en-US" sz="1400" b="1" baseline="-25000" dirty="0">
                <a:solidFill>
                  <a:srgbClr val="C00000"/>
                </a:solidFill>
              </a:rPr>
              <a:t>L</a:t>
            </a:r>
            <a:r>
              <a:rPr lang="en-US" sz="1400" b="1" dirty="0">
                <a:solidFill>
                  <a:srgbClr val="C00000"/>
                </a:solidFill>
              </a:rPr>
              <a:t> vertices must come from C</a:t>
            </a:r>
            <a:r>
              <a:rPr lang="en-US" sz="1400" b="1" baseline="-25000" dirty="0">
                <a:solidFill>
                  <a:srgbClr val="C00000"/>
                </a:solidFill>
              </a:rPr>
              <a:t>R</a:t>
            </a:r>
          </a:p>
        </p:txBody>
      </p:sp>
      <p:pic>
        <p:nvPicPr>
          <p:cNvPr id="1028" name="Picture 4" descr="Repeat Svg Png Icon Free Download (#547581) - OnlineWebFonts.COM">
            <a:extLst>
              <a:ext uri="{FF2B5EF4-FFF2-40B4-BE49-F238E27FC236}">
                <a16:creationId xmlns:a16="http://schemas.microsoft.com/office/drawing/2014/main" id="{57090B2F-D4A2-8F0B-1002-E3E5275D1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455" y="3429000"/>
            <a:ext cx="1278926" cy="127892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C5DE1C84-4B88-0C16-F141-E3666BE8B634}"/>
              </a:ext>
            </a:extLst>
          </p:cNvPr>
          <p:cNvSpPr txBox="1"/>
          <p:nvPr/>
        </p:nvSpPr>
        <p:spPr>
          <a:xfrm>
            <a:off x="7218535" y="3546909"/>
            <a:ext cx="1398909" cy="461665"/>
          </a:xfrm>
          <a:prstGeom prst="rect">
            <a:avLst/>
          </a:prstGeom>
          <a:noFill/>
        </p:spPr>
        <p:txBody>
          <a:bodyPr wrap="none" rtlCol="0">
            <a:spAutoFit/>
          </a:bodyPr>
          <a:lstStyle/>
          <a:p>
            <a:r>
              <a:rPr lang="en-US" sz="2400" dirty="0"/>
              <a:t>Alternate</a:t>
            </a:r>
          </a:p>
        </p:txBody>
      </p:sp>
    </p:spTree>
    <p:extLst>
      <p:ext uri="{BB962C8B-B14F-4D97-AF65-F5344CB8AC3E}">
        <p14:creationId xmlns:p14="http://schemas.microsoft.com/office/powerpoint/2010/main" val="88377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873E-2F14-1451-4EC2-26F6DA7BDDB5}"/>
              </a:ext>
            </a:extLst>
          </p:cNvPr>
          <p:cNvSpPr>
            <a:spLocks noGrp="1"/>
          </p:cNvSpPr>
          <p:nvPr>
            <p:ph type="title"/>
          </p:nvPr>
        </p:nvSpPr>
        <p:spPr/>
        <p:txBody>
          <a:bodyPr/>
          <a:lstStyle/>
          <a:p>
            <a:r>
              <a:rPr lang="en-US" dirty="0"/>
              <a:t>Partitioning C</a:t>
            </a:r>
          </a:p>
        </p:txBody>
      </p:sp>
      <p:pic>
        <p:nvPicPr>
          <p:cNvPr id="5" name="Picture 4" descr="A math equations and formulas&#10;&#10;AI-generated content may be incorrect.">
            <a:extLst>
              <a:ext uri="{FF2B5EF4-FFF2-40B4-BE49-F238E27FC236}">
                <a16:creationId xmlns:a16="http://schemas.microsoft.com/office/drawing/2014/main" id="{2232B48E-A566-6A93-648B-38A64661D578}"/>
              </a:ext>
            </a:extLst>
          </p:cNvPr>
          <p:cNvPicPr>
            <a:picLocks noChangeAspect="1"/>
          </p:cNvPicPr>
          <p:nvPr/>
        </p:nvPicPr>
        <p:blipFill>
          <a:blip r:embed="rId2"/>
          <a:stretch>
            <a:fillRect/>
          </a:stretch>
        </p:blipFill>
        <p:spPr>
          <a:xfrm>
            <a:off x="2901320" y="1302100"/>
            <a:ext cx="5608092" cy="3316510"/>
          </a:xfrm>
          <a:prstGeom prst="rect">
            <a:avLst/>
          </a:prstGeom>
        </p:spPr>
      </p:pic>
      <p:sp>
        <p:nvSpPr>
          <p:cNvPr id="7" name="Rectangle 6">
            <a:extLst>
              <a:ext uri="{FF2B5EF4-FFF2-40B4-BE49-F238E27FC236}">
                <a16:creationId xmlns:a16="http://schemas.microsoft.com/office/drawing/2014/main" id="{E79BF739-87C7-31D7-D8BC-98401CE590FA}"/>
              </a:ext>
            </a:extLst>
          </p:cNvPr>
          <p:cNvSpPr/>
          <p:nvPr/>
        </p:nvSpPr>
        <p:spPr>
          <a:xfrm>
            <a:off x="4695058" y="530696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D929F2D1-3C67-7703-9C91-CB998BBAF2BF}"/>
              </a:ext>
            </a:extLst>
          </p:cNvPr>
          <p:cNvSpPr/>
          <p:nvPr/>
        </p:nvSpPr>
        <p:spPr>
          <a:xfrm>
            <a:off x="2901320" y="5302526"/>
            <a:ext cx="81986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r>
              <a:rPr lang="en-US" baseline="-25000" dirty="0"/>
              <a:t>L</a:t>
            </a:r>
          </a:p>
        </p:txBody>
      </p:sp>
      <p:sp>
        <p:nvSpPr>
          <p:cNvPr id="9" name="TextBox 8">
            <a:extLst>
              <a:ext uri="{FF2B5EF4-FFF2-40B4-BE49-F238E27FC236}">
                <a16:creationId xmlns:a16="http://schemas.microsoft.com/office/drawing/2014/main" id="{7C9FC705-CCC5-9C5A-01F5-5A8B014A071B}"/>
              </a:ext>
            </a:extLst>
          </p:cNvPr>
          <p:cNvSpPr txBox="1"/>
          <p:nvPr/>
        </p:nvSpPr>
        <p:spPr>
          <a:xfrm>
            <a:off x="6434521" y="4958649"/>
            <a:ext cx="903890" cy="369332"/>
          </a:xfrm>
          <a:prstGeom prst="rect">
            <a:avLst/>
          </a:prstGeom>
          <a:noFill/>
        </p:spPr>
        <p:txBody>
          <a:bodyPr wrap="square">
            <a:spAutoFit/>
          </a:bodyPr>
          <a:lstStyle/>
          <a:p>
            <a:pPr algn="ctr"/>
            <a:r>
              <a:rPr lang="en-US" dirty="0"/>
              <a:t>C</a:t>
            </a:r>
          </a:p>
        </p:txBody>
      </p:sp>
      <p:sp>
        <p:nvSpPr>
          <p:cNvPr id="10" name="Rectangle 9">
            <a:extLst>
              <a:ext uri="{FF2B5EF4-FFF2-40B4-BE49-F238E27FC236}">
                <a16:creationId xmlns:a16="http://schemas.microsoft.com/office/drawing/2014/main" id="{FB2B165B-44CD-E0B8-7849-367304BB0EA3}"/>
              </a:ext>
            </a:extLst>
          </p:cNvPr>
          <p:cNvSpPr/>
          <p:nvPr/>
        </p:nvSpPr>
        <p:spPr>
          <a:xfrm>
            <a:off x="4702941" y="530548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1" name="TextBox 10">
            <a:extLst>
              <a:ext uri="{FF2B5EF4-FFF2-40B4-BE49-F238E27FC236}">
                <a16:creationId xmlns:a16="http://schemas.microsoft.com/office/drawing/2014/main" id="{3D72A905-9DEC-0022-9FBA-8BE31E2C7CCA}"/>
              </a:ext>
            </a:extLst>
          </p:cNvPr>
          <p:cNvSpPr txBox="1"/>
          <p:nvPr/>
        </p:nvSpPr>
        <p:spPr>
          <a:xfrm>
            <a:off x="7435578" y="5535981"/>
            <a:ext cx="914400" cy="369332"/>
          </a:xfrm>
          <a:prstGeom prst="rect">
            <a:avLst/>
          </a:prstGeom>
          <a:noFill/>
        </p:spPr>
        <p:txBody>
          <a:bodyPr wrap="square">
            <a:spAutoFit/>
          </a:bodyPr>
          <a:lstStyle/>
          <a:p>
            <a:pPr algn="ctr"/>
            <a:r>
              <a:rPr lang="en-US" dirty="0"/>
              <a:t>C</a:t>
            </a:r>
            <a:r>
              <a:rPr lang="en-US" baseline="-25000" dirty="0"/>
              <a:t>R</a:t>
            </a:r>
          </a:p>
        </p:txBody>
      </p:sp>
      <p:sp>
        <p:nvSpPr>
          <p:cNvPr id="15" name="Rectangle 14">
            <a:extLst>
              <a:ext uri="{FF2B5EF4-FFF2-40B4-BE49-F238E27FC236}">
                <a16:creationId xmlns:a16="http://schemas.microsoft.com/office/drawing/2014/main" id="{7146F59B-3EF8-AD00-A087-25795EF10175}"/>
              </a:ext>
            </a:extLst>
          </p:cNvPr>
          <p:cNvSpPr/>
          <p:nvPr/>
        </p:nvSpPr>
        <p:spPr>
          <a:xfrm>
            <a:off x="3752578" y="5305488"/>
            <a:ext cx="81986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r>
              <a:rPr lang="en-US" baseline="-25000" dirty="0"/>
              <a:t>R</a:t>
            </a:r>
          </a:p>
        </p:txBody>
      </p:sp>
      <p:sp>
        <p:nvSpPr>
          <p:cNvPr id="16" name="TextBox 15">
            <a:extLst>
              <a:ext uri="{FF2B5EF4-FFF2-40B4-BE49-F238E27FC236}">
                <a16:creationId xmlns:a16="http://schemas.microsoft.com/office/drawing/2014/main" id="{A2EF9470-9D43-04C2-C02A-EFD979F89212}"/>
              </a:ext>
            </a:extLst>
          </p:cNvPr>
          <p:cNvSpPr txBox="1"/>
          <p:nvPr/>
        </p:nvSpPr>
        <p:spPr>
          <a:xfrm>
            <a:off x="3277118" y="4983898"/>
            <a:ext cx="903890" cy="369332"/>
          </a:xfrm>
          <a:prstGeom prst="rect">
            <a:avLst/>
          </a:prstGeom>
          <a:noFill/>
        </p:spPr>
        <p:txBody>
          <a:bodyPr wrap="square">
            <a:spAutoFit/>
          </a:bodyPr>
          <a:lstStyle/>
          <a:p>
            <a:pPr algn="ctr"/>
            <a:r>
              <a:rPr lang="en-US" dirty="0"/>
              <a:t>S</a:t>
            </a:r>
          </a:p>
        </p:txBody>
      </p:sp>
      <p:sp>
        <p:nvSpPr>
          <p:cNvPr id="17" name="Rectangle 16">
            <a:extLst>
              <a:ext uri="{FF2B5EF4-FFF2-40B4-BE49-F238E27FC236}">
                <a16:creationId xmlns:a16="http://schemas.microsoft.com/office/drawing/2014/main" id="{CBA68DC8-8D42-FF7B-245D-98F4852C5C20}"/>
              </a:ext>
            </a:extLst>
          </p:cNvPr>
          <p:cNvSpPr/>
          <p:nvPr/>
        </p:nvSpPr>
        <p:spPr>
          <a:xfrm>
            <a:off x="3951890" y="2722179"/>
            <a:ext cx="3226676" cy="325821"/>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F8A2A37-9AFF-F14E-139E-CC3A1CAADCE5}"/>
              </a:ext>
            </a:extLst>
          </p:cNvPr>
          <p:cNvCxnSpPr>
            <a:stCxn id="17" idx="2"/>
            <a:endCxn id="8" idx="0"/>
          </p:cNvCxnSpPr>
          <p:nvPr/>
        </p:nvCxnSpPr>
        <p:spPr>
          <a:xfrm flipH="1">
            <a:off x="3311250" y="3048000"/>
            <a:ext cx="2253978" cy="2254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C934BD4E-9668-8AA1-7B76-2B4C5A4F8318}"/>
              </a:ext>
            </a:extLst>
          </p:cNvPr>
          <p:cNvSpPr txBox="1"/>
          <p:nvPr/>
        </p:nvSpPr>
        <p:spPr>
          <a:xfrm>
            <a:off x="992021" y="4601478"/>
            <a:ext cx="2253978" cy="738664"/>
          </a:xfrm>
          <a:prstGeom prst="rect">
            <a:avLst/>
          </a:prstGeom>
          <a:noFill/>
        </p:spPr>
        <p:txBody>
          <a:bodyPr wrap="square" rtlCol="0">
            <a:spAutoFit/>
          </a:bodyPr>
          <a:lstStyle/>
          <a:p>
            <a:r>
              <a:rPr lang="en-US" sz="1400" dirty="0">
                <a:solidFill>
                  <a:srgbClr val="C00000"/>
                </a:solidFill>
              </a:rPr>
              <a:t>v in S</a:t>
            </a:r>
            <a:r>
              <a:rPr lang="en-US" sz="1400" baseline="-25000" dirty="0">
                <a:solidFill>
                  <a:srgbClr val="C00000"/>
                </a:solidFill>
              </a:rPr>
              <a:t>L</a:t>
            </a:r>
            <a:r>
              <a:rPr lang="en-US" sz="1400" dirty="0">
                <a:solidFill>
                  <a:srgbClr val="C00000"/>
                </a:solidFill>
              </a:rPr>
              <a:t> has More non-neighbors in C than its support. </a:t>
            </a:r>
          </a:p>
        </p:txBody>
      </p:sp>
      <p:sp>
        <p:nvSpPr>
          <p:cNvPr id="21" name="TextBox 20">
            <a:extLst>
              <a:ext uri="{FF2B5EF4-FFF2-40B4-BE49-F238E27FC236}">
                <a16:creationId xmlns:a16="http://schemas.microsoft.com/office/drawing/2014/main" id="{5E19F494-2340-15D0-9E5B-CC689C56EBA8}"/>
              </a:ext>
            </a:extLst>
          </p:cNvPr>
          <p:cNvSpPr txBox="1"/>
          <p:nvPr/>
        </p:nvSpPr>
        <p:spPr>
          <a:xfrm>
            <a:off x="4816621" y="6129123"/>
            <a:ext cx="1354858" cy="307777"/>
          </a:xfrm>
          <a:prstGeom prst="rect">
            <a:avLst/>
          </a:prstGeom>
          <a:noFill/>
        </p:spPr>
        <p:txBody>
          <a:bodyPr wrap="none" rtlCol="0">
            <a:spAutoFit/>
          </a:bodyPr>
          <a:lstStyle/>
          <a:p>
            <a:r>
              <a:rPr lang="en-US" sz="1400" dirty="0"/>
              <a:t>Non-neigh. of v</a:t>
            </a:r>
          </a:p>
        </p:txBody>
      </p:sp>
      <p:sp>
        <p:nvSpPr>
          <p:cNvPr id="4" name="TextBox 3">
            <a:extLst>
              <a:ext uri="{FF2B5EF4-FFF2-40B4-BE49-F238E27FC236}">
                <a16:creationId xmlns:a16="http://schemas.microsoft.com/office/drawing/2014/main" id="{E1F19EEF-A200-00C5-8538-E2FAFE3B8549}"/>
              </a:ext>
            </a:extLst>
          </p:cNvPr>
          <p:cNvSpPr txBox="1"/>
          <p:nvPr/>
        </p:nvSpPr>
        <p:spPr>
          <a:xfrm>
            <a:off x="1259026" y="6095649"/>
            <a:ext cx="3313412" cy="738664"/>
          </a:xfrm>
          <a:prstGeom prst="rect">
            <a:avLst/>
          </a:prstGeom>
          <a:noFill/>
        </p:spPr>
        <p:txBody>
          <a:bodyPr wrap="square">
            <a:spAutoFit/>
          </a:bodyPr>
          <a:lstStyle/>
          <a:p>
            <a:r>
              <a:rPr lang="en-US" sz="1400" dirty="0">
                <a:solidFill>
                  <a:srgbClr val="C00000"/>
                </a:solidFill>
              </a:rPr>
              <a:t>C has no restriction to vertices in SR: vertices in SR are still valid even if all vertices in C are added to S </a:t>
            </a:r>
          </a:p>
        </p:txBody>
      </p:sp>
    </p:spTree>
    <p:extLst>
      <p:ext uri="{BB962C8B-B14F-4D97-AF65-F5344CB8AC3E}">
        <p14:creationId xmlns:p14="http://schemas.microsoft.com/office/powerpoint/2010/main" val="367144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and white text with black text&#10;&#10;AI-generated content may be incorrect.">
            <a:extLst>
              <a:ext uri="{FF2B5EF4-FFF2-40B4-BE49-F238E27FC236}">
                <a16:creationId xmlns:a16="http://schemas.microsoft.com/office/drawing/2014/main" id="{716A2991-C204-271E-C65D-219C9B67D472}"/>
              </a:ext>
            </a:extLst>
          </p:cNvPr>
          <p:cNvPicPr>
            <a:picLocks noChangeAspect="1"/>
          </p:cNvPicPr>
          <p:nvPr/>
        </p:nvPicPr>
        <p:blipFill>
          <a:blip r:embed="rId2"/>
          <a:stretch>
            <a:fillRect/>
          </a:stretch>
        </p:blipFill>
        <p:spPr>
          <a:xfrm>
            <a:off x="2339837" y="1346752"/>
            <a:ext cx="7772400" cy="4513006"/>
          </a:xfrm>
          <a:prstGeom prst="rect">
            <a:avLst/>
          </a:prstGeom>
        </p:spPr>
      </p:pic>
    </p:spTree>
    <p:extLst>
      <p:ext uri="{BB962C8B-B14F-4D97-AF65-F5344CB8AC3E}">
        <p14:creationId xmlns:p14="http://schemas.microsoft.com/office/powerpoint/2010/main" val="50288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3F28-3E5B-A92B-B6AD-50E0431953F6}"/>
              </a:ext>
            </a:extLst>
          </p:cNvPr>
          <p:cNvSpPr>
            <a:spLocks noGrp="1"/>
          </p:cNvSpPr>
          <p:nvPr>
            <p:ph type="title"/>
          </p:nvPr>
        </p:nvSpPr>
        <p:spPr/>
        <p:txBody>
          <a:bodyPr/>
          <a:lstStyle/>
          <a:p>
            <a:r>
              <a:rPr lang="en-US" dirty="0"/>
              <a:t>Upper Bounding</a:t>
            </a:r>
          </a:p>
        </p:txBody>
      </p:sp>
      <p:pic>
        <p:nvPicPr>
          <p:cNvPr id="5" name="Content Placeholder 4" descr="A black text on a white background&#10;&#10;AI-generated content may be incorrect.">
            <a:extLst>
              <a:ext uri="{FF2B5EF4-FFF2-40B4-BE49-F238E27FC236}">
                <a16:creationId xmlns:a16="http://schemas.microsoft.com/office/drawing/2014/main" id="{8B5D5D6B-C519-FDEE-C543-02EDD2E1E7AA}"/>
              </a:ext>
            </a:extLst>
          </p:cNvPr>
          <p:cNvPicPr>
            <a:picLocks noGrp="1" noChangeAspect="1"/>
          </p:cNvPicPr>
          <p:nvPr>
            <p:ph idx="1"/>
          </p:nvPr>
        </p:nvPicPr>
        <p:blipFill>
          <a:blip r:embed="rId2"/>
          <a:stretch>
            <a:fillRect/>
          </a:stretch>
        </p:blipFill>
        <p:spPr>
          <a:xfrm>
            <a:off x="3263097" y="2385821"/>
            <a:ext cx="5943600" cy="1193800"/>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BB837F3-1DE5-C685-62A3-01E50C3C17A9}"/>
                  </a:ext>
                </a:extLst>
              </p:cNvPr>
              <p:cNvSpPr txBox="1"/>
              <p:nvPr/>
            </p:nvSpPr>
            <p:spPr>
              <a:xfrm>
                <a:off x="5085182" y="4039823"/>
                <a:ext cx="2797561" cy="369332"/>
              </a:xfrm>
              <a:prstGeom prst="rect">
                <a:avLst/>
              </a:prstGeom>
              <a:noFill/>
            </p:spPr>
            <p:txBody>
              <a:bodyPr wrap="none" rtlCol="0">
                <a:spAutoFit/>
              </a:bodyPr>
              <a:lstStyle/>
              <a:p>
                <a:r>
                  <a:rPr lang="en-US" dirty="0"/>
                  <a:t>Non-neigh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𝐿</m:t>
                        </m:r>
                      </m:sub>
                    </m:sSub>
                  </m:oMath>
                </a14:m>
                <a:r>
                  <a:rPr lang="en-US" dirty="0"/>
                  <a:t> in C</a:t>
                </a:r>
                <a:r>
                  <a:rPr lang="en-US" baseline="-25000" dirty="0"/>
                  <a:t>L</a:t>
                </a:r>
              </a:p>
            </p:txBody>
          </p:sp>
        </mc:Choice>
        <mc:Fallback xmlns="">
          <p:sp>
            <p:nvSpPr>
              <p:cNvPr id="6" name="TextBox 5">
                <a:extLst>
                  <a:ext uri="{FF2B5EF4-FFF2-40B4-BE49-F238E27FC236}">
                    <a16:creationId xmlns:a16="http://schemas.microsoft.com/office/drawing/2014/main" id="{7BB837F3-1DE5-C685-62A3-01E50C3C17A9}"/>
                  </a:ext>
                </a:extLst>
              </p:cNvPr>
              <p:cNvSpPr txBox="1">
                <a:spLocks noRot="1" noChangeAspect="1" noMove="1" noResize="1" noEditPoints="1" noAdjustHandles="1" noChangeArrowheads="1" noChangeShapeType="1" noTextEdit="1"/>
              </p:cNvSpPr>
              <p:nvPr/>
            </p:nvSpPr>
            <p:spPr>
              <a:xfrm>
                <a:off x="5085182" y="4039823"/>
                <a:ext cx="2797561" cy="369332"/>
              </a:xfrm>
              <a:prstGeom prst="rect">
                <a:avLst/>
              </a:prstGeom>
              <a:blipFill>
                <a:blip r:embed="rId3"/>
                <a:stretch>
                  <a:fillRect l="-1810" t="-10000" b="-2333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D98BC84E-27CC-5B6E-81E6-35E3DFCD3DD0}"/>
              </a:ext>
            </a:extLst>
          </p:cNvPr>
          <p:cNvCxnSpPr/>
          <p:nvPr/>
        </p:nvCxnSpPr>
        <p:spPr>
          <a:xfrm flipV="1">
            <a:off x="6294164" y="3214760"/>
            <a:ext cx="145395" cy="82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EBD037F-D00A-A933-B9D2-F295E2225F75}"/>
              </a:ext>
            </a:extLst>
          </p:cNvPr>
          <p:cNvSpPr txBox="1"/>
          <p:nvPr/>
        </p:nvSpPr>
        <p:spPr>
          <a:xfrm>
            <a:off x="4440899" y="5118313"/>
            <a:ext cx="4872066" cy="523220"/>
          </a:xfrm>
          <a:prstGeom prst="rect">
            <a:avLst/>
          </a:prstGeom>
          <a:noFill/>
        </p:spPr>
        <p:txBody>
          <a:bodyPr wrap="square" rtlCol="0">
            <a:spAutoFit/>
          </a:bodyPr>
          <a:lstStyle/>
          <a:p>
            <a:r>
              <a:rPr lang="en-US" sz="1400" dirty="0" err="1">
                <a:solidFill>
                  <a:srgbClr val="C00000"/>
                </a:solidFill>
              </a:rPr>
              <a:t>u_i</a:t>
            </a:r>
            <a:r>
              <a:rPr lang="en-US" sz="1400" dirty="0">
                <a:solidFill>
                  <a:srgbClr val="C00000"/>
                </a:solidFill>
              </a:rPr>
              <a:t> would be invalid if we bring in more than k-|N’(</a:t>
            </a:r>
            <a:r>
              <a:rPr lang="en-US" sz="1400" dirty="0" err="1">
                <a:solidFill>
                  <a:srgbClr val="C00000"/>
                </a:solidFill>
              </a:rPr>
              <a:t>u_i</a:t>
            </a:r>
            <a:r>
              <a:rPr lang="en-US" sz="1400" dirty="0">
                <a:solidFill>
                  <a:srgbClr val="C00000"/>
                </a:solidFill>
              </a:rPr>
              <a:t>, S)| from </a:t>
            </a:r>
            <a:r>
              <a:rPr lang="en-US" sz="1400" dirty="0" err="1">
                <a:solidFill>
                  <a:srgbClr val="C00000"/>
                </a:solidFill>
              </a:rPr>
              <a:t>Pi_i</a:t>
            </a:r>
            <a:endParaRPr lang="en-US" sz="1400" dirty="0">
              <a:solidFill>
                <a:srgbClr val="C00000"/>
              </a:solidFill>
            </a:endParaRPr>
          </a:p>
        </p:txBody>
      </p:sp>
    </p:spTree>
    <p:extLst>
      <p:ext uri="{BB962C8B-B14F-4D97-AF65-F5344CB8AC3E}">
        <p14:creationId xmlns:p14="http://schemas.microsoft.com/office/powerpoint/2010/main" val="241937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46DC-2350-2F55-4605-47E51D785407}"/>
              </a:ext>
            </a:extLst>
          </p:cNvPr>
          <p:cNvSpPr>
            <a:spLocks noGrp="1"/>
          </p:cNvSpPr>
          <p:nvPr>
            <p:ph type="title"/>
          </p:nvPr>
        </p:nvSpPr>
        <p:spPr/>
        <p:txBody>
          <a:bodyPr/>
          <a:lstStyle/>
          <a:p>
            <a:r>
              <a:rPr lang="en-US" dirty="0" err="1"/>
              <a:t>Reducation</a:t>
            </a:r>
            <a:r>
              <a:rPr lang="en-US" dirty="0"/>
              <a:t> Rules</a:t>
            </a:r>
          </a:p>
        </p:txBody>
      </p:sp>
      <p:pic>
        <p:nvPicPr>
          <p:cNvPr id="4" name="Content Placeholder 3" descr="A math equations on a white background&#10;&#10;AI-generated content may be incorrect.">
            <a:extLst>
              <a:ext uri="{FF2B5EF4-FFF2-40B4-BE49-F238E27FC236}">
                <a16:creationId xmlns:a16="http://schemas.microsoft.com/office/drawing/2014/main" id="{B680D596-129F-588E-B300-F9C975342D9D}"/>
              </a:ext>
            </a:extLst>
          </p:cNvPr>
          <p:cNvPicPr>
            <a:picLocks noGrp="1" noChangeAspect="1"/>
          </p:cNvPicPr>
          <p:nvPr>
            <p:ph idx="1"/>
          </p:nvPr>
        </p:nvPicPr>
        <p:blipFill>
          <a:blip r:embed="rId2"/>
          <a:stretch>
            <a:fillRect/>
          </a:stretch>
        </p:blipFill>
        <p:spPr>
          <a:xfrm>
            <a:off x="2540000" y="1969294"/>
            <a:ext cx="7112000" cy="4064000"/>
          </a:xfrm>
          <a:prstGeom prst="rect">
            <a:avLst/>
          </a:prstGeom>
        </p:spPr>
      </p:pic>
    </p:spTree>
    <p:extLst>
      <p:ext uri="{BB962C8B-B14F-4D97-AF65-F5344CB8AC3E}">
        <p14:creationId xmlns:p14="http://schemas.microsoft.com/office/powerpoint/2010/main" val="376432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4137-3106-B6DB-656D-5DC6F6A21DBB}"/>
              </a:ext>
            </a:extLst>
          </p:cNvPr>
          <p:cNvSpPr>
            <a:spLocks noGrp="1"/>
          </p:cNvSpPr>
          <p:nvPr>
            <p:ph type="title"/>
          </p:nvPr>
        </p:nvSpPr>
        <p:spPr/>
        <p:txBody>
          <a:bodyPr/>
          <a:lstStyle/>
          <a:p>
            <a:r>
              <a:rPr lang="en-US" dirty="0"/>
              <a:t>Proofs</a:t>
            </a:r>
          </a:p>
        </p:txBody>
      </p:sp>
      <p:pic>
        <p:nvPicPr>
          <p:cNvPr id="5" name="Content Placeholder 4" descr="A black text on a white background&#10;&#10;AI-generated content may be incorrect.">
            <a:extLst>
              <a:ext uri="{FF2B5EF4-FFF2-40B4-BE49-F238E27FC236}">
                <a16:creationId xmlns:a16="http://schemas.microsoft.com/office/drawing/2014/main" id="{020827ED-6A74-60E4-4A56-14A204728616}"/>
              </a:ext>
            </a:extLst>
          </p:cNvPr>
          <p:cNvPicPr>
            <a:picLocks noGrp="1" noChangeAspect="1"/>
          </p:cNvPicPr>
          <p:nvPr>
            <p:ph idx="1"/>
          </p:nvPr>
        </p:nvPicPr>
        <p:blipFill>
          <a:blip r:embed="rId2"/>
          <a:stretch>
            <a:fillRect/>
          </a:stretch>
        </p:blipFill>
        <p:spPr>
          <a:xfrm>
            <a:off x="6847867" y="1364706"/>
            <a:ext cx="4974771" cy="1173295"/>
          </a:xfrm>
        </p:spPr>
      </p:pic>
      <p:sp>
        <p:nvSpPr>
          <p:cNvPr id="13" name="Rectangle 12">
            <a:extLst>
              <a:ext uri="{FF2B5EF4-FFF2-40B4-BE49-F238E27FC236}">
                <a16:creationId xmlns:a16="http://schemas.microsoft.com/office/drawing/2014/main" id="{E0944094-41CC-AB3F-6391-19F2DC384AD5}"/>
              </a:ext>
            </a:extLst>
          </p:cNvPr>
          <p:cNvSpPr/>
          <p:nvPr/>
        </p:nvSpPr>
        <p:spPr>
          <a:xfrm>
            <a:off x="2700783" y="2549643"/>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8623CD8-0A5D-022E-C9CC-0E61C6C98D87}"/>
              </a:ext>
            </a:extLst>
          </p:cNvPr>
          <p:cNvSpPr/>
          <p:nvPr/>
        </p:nvSpPr>
        <p:spPr>
          <a:xfrm>
            <a:off x="1055914" y="2549643"/>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TextBox 14">
            <a:extLst>
              <a:ext uri="{FF2B5EF4-FFF2-40B4-BE49-F238E27FC236}">
                <a16:creationId xmlns:a16="http://schemas.microsoft.com/office/drawing/2014/main" id="{4C9DAB60-7B6E-9226-8A68-A770BCF0E3C9}"/>
              </a:ext>
            </a:extLst>
          </p:cNvPr>
          <p:cNvSpPr txBox="1"/>
          <p:nvPr/>
        </p:nvSpPr>
        <p:spPr>
          <a:xfrm>
            <a:off x="4440245" y="2201326"/>
            <a:ext cx="903890" cy="369332"/>
          </a:xfrm>
          <a:prstGeom prst="rect">
            <a:avLst/>
          </a:prstGeom>
          <a:noFill/>
        </p:spPr>
        <p:txBody>
          <a:bodyPr wrap="square">
            <a:spAutoFit/>
          </a:bodyPr>
          <a:lstStyle/>
          <a:p>
            <a:pPr algn="ctr"/>
            <a:r>
              <a:rPr lang="en-US" dirty="0"/>
              <a:t>C</a:t>
            </a:r>
          </a:p>
        </p:txBody>
      </p:sp>
      <p:sp>
        <p:nvSpPr>
          <p:cNvPr id="16" name="Rectangle 15">
            <a:extLst>
              <a:ext uri="{FF2B5EF4-FFF2-40B4-BE49-F238E27FC236}">
                <a16:creationId xmlns:a16="http://schemas.microsoft.com/office/drawing/2014/main" id="{3AAEF857-9993-A249-DA2D-917AAB96C6E3}"/>
              </a:ext>
            </a:extLst>
          </p:cNvPr>
          <p:cNvSpPr/>
          <p:nvPr/>
        </p:nvSpPr>
        <p:spPr>
          <a:xfrm>
            <a:off x="2708666" y="2548165"/>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7" name="TextBox 16">
            <a:extLst>
              <a:ext uri="{FF2B5EF4-FFF2-40B4-BE49-F238E27FC236}">
                <a16:creationId xmlns:a16="http://schemas.microsoft.com/office/drawing/2014/main" id="{5AC4D103-DFE6-8C06-2C4F-24A4BB90D8E7}"/>
              </a:ext>
            </a:extLst>
          </p:cNvPr>
          <p:cNvSpPr txBox="1"/>
          <p:nvPr/>
        </p:nvSpPr>
        <p:spPr>
          <a:xfrm>
            <a:off x="5441303" y="2778658"/>
            <a:ext cx="914400" cy="369332"/>
          </a:xfrm>
          <a:prstGeom prst="rect">
            <a:avLst/>
          </a:prstGeom>
          <a:noFill/>
        </p:spPr>
        <p:txBody>
          <a:bodyPr wrap="square">
            <a:spAutoFit/>
          </a:bodyPr>
          <a:lstStyle/>
          <a:p>
            <a:pPr algn="ctr"/>
            <a:r>
              <a:rPr lang="en-US" dirty="0"/>
              <a:t>C</a:t>
            </a:r>
            <a:r>
              <a:rPr lang="en-US" baseline="-25000" dirty="0"/>
              <a:t>R</a:t>
            </a:r>
          </a:p>
        </p:txBody>
      </p:sp>
      <p:sp>
        <p:nvSpPr>
          <p:cNvPr id="18" name="TextBox 17">
            <a:extLst>
              <a:ext uri="{FF2B5EF4-FFF2-40B4-BE49-F238E27FC236}">
                <a16:creationId xmlns:a16="http://schemas.microsoft.com/office/drawing/2014/main" id="{3939806D-827D-CE09-3CDB-36BF67E7B05A}"/>
              </a:ext>
            </a:extLst>
          </p:cNvPr>
          <p:cNvSpPr txBox="1"/>
          <p:nvPr/>
        </p:nvSpPr>
        <p:spPr>
          <a:xfrm>
            <a:off x="5035066" y="3435583"/>
            <a:ext cx="1727966"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R</a:t>
            </a:r>
            <a:r>
              <a:rPr lang="en-US" sz="1400" b="1" dirty="0">
                <a:solidFill>
                  <a:schemeClr val="tx2"/>
                </a:solidFill>
              </a:rPr>
              <a:t> vertices can come from C</a:t>
            </a:r>
            <a:r>
              <a:rPr lang="en-US" sz="1400" b="1" baseline="-25000" dirty="0">
                <a:solidFill>
                  <a:schemeClr val="tx2"/>
                </a:solidFill>
              </a:rPr>
              <a:t>R</a:t>
            </a:r>
          </a:p>
        </p:txBody>
      </p:sp>
      <p:sp>
        <p:nvSpPr>
          <p:cNvPr id="19" name="TextBox 18">
            <a:extLst>
              <a:ext uri="{FF2B5EF4-FFF2-40B4-BE49-F238E27FC236}">
                <a16:creationId xmlns:a16="http://schemas.microsoft.com/office/drawing/2014/main" id="{95F9FA88-A981-75F8-5A22-9B8BE1C0BDED}"/>
              </a:ext>
            </a:extLst>
          </p:cNvPr>
          <p:cNvSpPr txBox="1"/>
          <p:nvPr/>
        </p:nvSpPr>
        <p:spPr>
          <a:xfrm>
            <a:off x="1317339" y="3495743"/>
            <a:ext cx="857927" cy="369332"/>
          </a:xfrm>
          <a:prstGeom prst="rect">
            <a:avLst/>
          </a:prstGeom>
          <a:noFill/>
        </p:spPr>
        <p:txBody>
          <a:bodyPr wrap="none" rtlCol="0">
            <a:spAutoFit/>
          </a:bodyPr>
          <a:lstStyle/>
          <a:p>
            <a:r>
              <a:rPr lang="en-US" dirty="0"/>
              <a:t>All of S</a:t>
            </a:r>
          </a:p>
        </p:txBody>
      </p:sp>
      <p:sp>
        <p:nvSpPr>
          <p:cNvPr id="20" name="TextBox 19">
            <a:extLst>
              <a:ext uri="{FF2B5EF4-FFF2-40B4-BE49-F238E27FC236}">
                <a16:creationId xmlns:a16="http://schemas.microsoft.com/office/drawing/2014/main" id="{28D73220-5B8D-B9D0-CEE7-E627CB3C4012}"/>
              </a:ext>
            </a:extLst>
          </p:cNvPr>
          <p:cNvSpPr txBox="1"/>
          <p:nvPr/>
        </p:nvSpPr>
        <p:spPr>
          <a:xfrm>
            <a:off x="2300335" y="3477635"/>
            <a:ext cx="2555969" cy="523220"/>
          </a:xfrm>
          <a:prstGeom prst="rect">
            <a:avLst/>
          </a:prstGeom>
          <a:noFill/>
        </p:spPr>
        <p:txBody>
          <a:bodyPr wrap="square" rtlCol="0">
            <a:spAutoFit/>
          </a:bodyPr>
          <a:lstStyle/>
          <a:p>
            <a:r>
              <a:rPr lang="en-US" sz="1400" b="1" dirty="0">
                <a:solidFill>
                  <a:srgbClr val="C00000"/>
                </a:solidFill>
              </a:rPr>
              <a:t>At least LB</a:t>
            </a:r>
            <a:r>
              <a:rPr lang="en-US" sz="1400" b="1" baseline="-25000" dirty="0">
                <a:solidFill>
                  <a:srgbClr val="C00000"/>
                </a:solidFill>
              </a:rPr>
              <a:t>L</a:t>
            </a:r>
            <a:r>
              <a:rPr lang="en-US" sz="1400" b="1" dirty="0">
                <a:solidFill>
                  <a:srgbClr val="C00000"/>
                </a:solidFill>
              </a:rPr>
              <a:t>=|S*|+1-|S|-UB</a:t>
            </a:r>
            <a:r>
              <a:rPr lang="en-US" sz="1400" b="1" baseline="-25000" dirty="0">
                <a:solidFill>
                  <a:srgbClr val="C00000"/>
                </a:solidFill>
              </a:rPr>
              <a:t>R</a:t>
            </a:r>
            <a:r>
              <a:rPr lang="en-US" sz="1400" b="1" dirty="0">
                <a:solidFill>
                  <a:srgbClr val="C00000"/>
                </a:solidFill>
              </a:rPr>
              <a:t> vertices must come from C</a:t>
            </a:r>
            <a:r>
              <a:rPr lang="en-US" sz="1400" b="1" baseline="-25000" dirty="0">
                <a:solidFill>
                  <a:srgbClr val="C00000"/>
                </a:solidFill>
              </a:rPr>
              <a:t>L</a:t>
            </a:r>
          </a:p>
        </p:txBody>
      </p:sp>
      <p:sp>
        <p:nvSpPr>
          <p:cNvPr id="21" name="Rectangle 20">
            <a:extLst>
              <a:ext uri="{FF2B5EF4-FFF2-40B4-BE49-F238E27FC236}">
                <a16:creationId xmlns:a16="http://schemas.microsoft.com/office/drawing/2014/main" id="{478B0CB0-CC39-212C-A425-C910E1C2ED7B}"/>
              </a:ext>
            </a:extLst>
          </p:cNvPr>
          <p:cNvSpPr/>
          <p:nvPr/>
        </p:nvSpPr>
        <p:spPr>
          <a:xfrm>
            <a:off x="7083597" y="1563896"/>
            <a:ext cx="4739041" cy="276867"/>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5CDC482A-463B-436D-E1D1-B00F2A4F008F}"/>
              </a:ext>
            </a:extLst>
          </p:cNvPr>
          <p:cNvSpPr/>
          <p:nvPr/>
        </p:nvSpPr>
        <p:spPr>
          <a:xfrm>
            <a:off x="4102788" y="2615341"/>
            <a:ext cx="337457" cy="3592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8947408-A9DD-3BE7-82A9-70184ECB283A}"/>
                  </a:ext>
                </a:extLst>
              </p:cNvPr>
              <p:cNvSpPr txBox="1"/>
              <p:nvPr/>
            </p:nvSpPr>
            <p:spPr>
              <a:xfrm>
                <a:off x="1251857" y="4463143"/>
                <a:ext cx="10211065" cy="369332"/>
              </a:xfrm>
              <a:prstGeom prst="rect">
                <a:avLst/>
              </a:prstGeom>
              <a:noFill/>
            </p:spPr>
            <p:txBody>
              <a:bodyPr wrap="none" rtlCol="0">
                <a:spAutoFit/>
              </a:bodyPr>
              <a:lstStyle/>
              <a:p>
                <a:r>
                  <a:rPr lang="en-US" b="1" dirty="0"/>
                  <a:t>Proof by contradiction</a:t>
                </a:r>
                <a:r>
                  <a:rPr lang="en-US" dirty="0"/>
                  <a:t>: Assume a larger k-plex can be found when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e>
                    </m:d>
                    <m:r>
                      <a:rPr lang="en-US" b="0" i="1" smtClean="0">
                        <a:latin typeface="Cambria Math" panose="02040503050406030204" pitchFamily="18" charset="0"/>
                      </a:rPr>
                      <m:t>|≤</m:t>
                    </m:r>
                    <m:r>
                      <a:rPr lang="en-US" b="0" i="1" smtClean="0">
                        <a:latin typeface="Cambria Math" panose="02040503050406030204" pitchFamily="18" charset="0"/>
                      </a:rPr>
                      <m:t>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𝐿</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a14:m>
                <a:endParaRPr lang="en-US" dirty="0"/>
              </a:p>
            </p:txBody>
          </p:sp>
        </mc:Choice>
        <mc:Fallback xmlns="">
          <p:sp>
            <p:nvSpPr>
              <p:cNvPr id="23" name="TextBox 22">
                <a:extLst>
                  <a:ext uri="{FF2B5EF4-FFF2-40B4-BE49-F238E27FC236}">
                    <a16:creationId xmlns:a16="http://schemas.microsoft.com/office/drawing/2014/main" id="{78947408-A9DD-3BE7-82A9-70184ECB283A}"/>
                  </a:ext>
                </a:extLst>
              </p:cNvPr>
              <p:cNvSpPr txBox="1">
                <a:spLocks noRot="1" noChangeAspect="1" noMove="1" noResize="1" noEditPoints="1" noAdjustHandles="1" noChangeArrowheads="1" noChangeShapeType="1" noTextEdit="1"/>
              </p:cNvSpPr>
              <p:nvPr/>
            </p:nvSpPr>
            <p:spPr>
              <a:xfrm>
                <a:off x="1251857" y="4463143"/>
                <a:ext cx="10211065" cy="369332"/>
              </a:xfrm>
              <a:prstGeom prst="rect">
                <a:avLst/>
              </a:prstGeom>
              <a:blipFill>
                <a:blip r:embed="rId3"/>
                <a:stretch>
                  <a:fillRect l="-497"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083795C-EB21-A8D6-D7FD-6B269F25E010}"/>
                  </a:ext>
                </a:extLst>
              </p:cNvPr>
              <p:cNvSpPr txBox="1"/>
              <p:nvPr/>
            </p:nvSpPr>
            <p:spPr>
              <a:xfrm>
                <a:off x="1719943" y="5094514"/>
                <a:ext cx="5215659" cy="15129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𝐶</m:t>
                                  </m:r>
                                </m:e>
                                <m:sub>
                                  <m:r>
                                    <a:rPr lang="en-US" b="0" i="1" smtClean="0">
                                      <a:latin typeface="Cambria Math" panose="02040503050406030204" pitchFamily="18" charset="0"/>
                                    </a:rPr>
                                    <m:t>𝐿</m:t>
                                  </m:r>
                                </m:sub>
                              </m:sSub>
                            </m:e>
                          </m:d>
                        </m:e>
                      </m:d>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𝑅</m:t>
                              </m:r>
                            </m:sub>
                          </m:sSub>
                        </m:e>
                      </m:d>
                      <m:r>
                        <a:rPr lang="en-US" b="0" i="1" smtClean="0">
                          <a:latin typeface="Cambria Math" panose="02040503050406030204" pitchFamily="18" charset="0"/>
                        </a:rPr>
                        <m:t>|</m:t>
                      </m:r>
                    </m:oMath>
                  </m:oMathPara>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𝑅</m:t>
                        </m:r>
                      </m:sub>
                    </m:sSub>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𝐿</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𝑅</m:t>
                        </m:r>
                      </m:sub>
                    </m:sSub>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𝑅</m:t>
                        </m:r>
                      </m:sub>
                    </m:sSub>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a14:m>
                <a:endParaRPr lang="en-US" dirty="0"/>
              </a:p>
            </p:txBody>
          </p:sp>
        </mc:Choice>
        <mc:Fallback xmlns="">
          <p:sp>
            <p:nvSpPr>
              <p:cNvPr id="24" name="TextBox 23">
                <a:extLst>
                  <a:ext uri="{FF2B5EF4-FFF2-40B4-BE49-F238E27FC236}">
                    <a16:creationId xmlns:a16="http://schemas.microsoft.com/office/drawing/2014/main" id="{D083795C-EB21-A8D6-D7FD-6B269F25E010}"/>
                  </a:ext>
                </a:extLst>
              </p:cNvPr>
              <p:cNvSpPr txBox="1">
                <a:spLocks noRot="1" noChangeAspect="1" noMove="1" noResize="1" noEditPoints="1" noAdjustHandles="1" noChangeArrowheads="1" noChangeShapeType="1" noTextEdit="1"/>
              </p:cNvSpPr>
              <p:nvPr/>
            </p:nvSpPr>
            <p:spPr>
              <a:xfrm>
                <a:off x="1719943" y="5094514"/>
                <a:ext cx="5215659" cy="1512978"/>
              </a:xfrm>
              <a:prstGeom prst="rect">
                <a:avLst/>
              </a:prstGeom>
              <a:blipFill>
                <a:blip r:embed="rId4"/>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49833E7D-9E09-4439-F765-1FC89A254D97}"/>
              </a:ext>
            </a:extLst>
          </p:cNvPr>
          <p:cNvSpPr txBox="1"/>
          <p:nvPr/>
        </p:nvSpPr>
        <p:spPr>
          <a:xfrm>
            <a:off x="4518997" y="6308209"/>
            <a:ext cx="3154005" cy="369332"/>
          </a:xfrm>
          <a:prstGeom prst="rect">
            <a:avLst/>
          </a:prstGeom>
          <a:noFill/>
        </p:spPr>
        <p:txBody>
          <a:bodyPr wrap="none" rtlCol="0">
            <a:spAutoFit/>
          </a:bodyPr>
          <a:lstStyle/>
          <a:p>
            <a:r>
              <a:rPr lang="en-US" dirty="0">
                <a:solidFill>
                  <a:srgbClr val="C00000"/>
                </a:solidFill>
              </a:rPr>
              <a:t>Violates k-plex requirements!!</a:t>
            </a:r>
          </a:p>
        </p:txBody>
      </p:sp>
      <p:sp>
        <p:nvSpPr>
          <p:cNvPr id="3" name="Rectangle 2">
            <a:extLst>
              <a:ext uri="{FF2B5EF4-FFF2-40B4-BE49-F238E27FC236}">
                <a16:creationId xmlns:a16="http://schemas.microsoft.com/office/drawing/2014/main" id="{C762F0A3-0D46-DD55-01D7-A791F47350CD}"/>
              </a:ext>
            </a:extLst>
          </p:cNvPr>
          <p:cNvSpPr/>
          <p:nvPr/>
        </p:nvSpPr>
        <p:spPr>
          <a:xfrm>
            <a:off x="2933961" y="5712569"/>
            <a:ext cx="1797065" cy="276867"/>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09EB2013-3E22-7B68-AC58-287E550E476A}"/>
              </a:ext>
            </a:extLst>
          </p:cNvPr>
          <p:cNvCxnSpPr>
            <a:cxnSpLocks/>
          </p:cNvCxnSpPr>
          <p:nvPr/>
        </p:nvCxnSpPr>
        <p:spPr>
          <a:xfrm flipH="1">
            <a:off x="4750904" y="4832475"/>
            <a:ext cx="5307496" cy="1011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DA0414-00E6-AFC2-D76A-695AFA25E734}"/>
                  </a:ext>
                </a:extLst>
              </p:cNvPr>
              <p:cNvSpPr txBox="1"/>
              <p:nvPr/>
            </p:nvSpPr>
            <p:spPr>
              <a:xfrm>
                <a:off x="8737819" y="5743215"/>
                <a:ext cx="310905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𝐻</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𝑆</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𝐿</m:t>
                                  </m:r>
                                </m:sub>
                              </m:sSub>
                            </m:e>
                          </m:d>
                        </m:e>
                      </m:d>
                      <m:r>
                        <a:rPr lang="en-US" sz="1600" b="0" i="1" smtClean="0">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𝐻</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𝐿</m:t>
                          </m:r>
                        </m:sub>
                      </m:sSub>
                      <m:r>
                        <a:rPr lang="en-US" sz="1600" i="1">
                          <a:latin typeface="Cambria Math" panose="02040503050406030204" pitchFamily="18" charset="0"/>
                        </a:rPr>
                        <m:t>)</m:t>
                      </m:r>
                      <m:r>
                        <a:rPr lang="en-US" sz="1600" b="0" i="1" smtClean="0">
                          <a:latin typeface="Cambria Math" panose="02040503050406030204" pitchFamily="18" charset="0"/>
                        </a:rPr>
                        <m:t>|</m:t>
                      </m:r>
                    </m:oMath>
                  </m:oMathPara>
                </a14:m>
                <a:endParaRPr lang="en-US" sz="1600" dirty="0"/>
              </a:p>
            </p:txBody>
          </p:sp>
        </mc:Choice>
        <mc:Fallback xmlns="">
          <p:sp>
            <p:nvSpPr>
              <p:cNvPr id="8" name="TextBox 7">
                <a:extLst>
                  <a:ext uri="{FF2B5EF4-FFF2-40B4-BE49-F238E27FC236}">
                    <a16:creationId xmlns:a16="http://schemas.microsoft.com/office/drawing/2014/main" id="{6DDA0414-00E6-AFC2-D76A-695AFA25E734}"/>
                  </a:ext>
                </a:extLst>
              </p:cNvPr>
              <p:cNvSpPr txBox="1">
                <a:spLocks noRot="1" noChangeAspect="1" noMove="1" noResize="1" noEditPoints="1" noAdjustHandles="1" noChangeArrowheads="1" noChangeShapeType="1" noTextEdit="1"/>
              </p:cNvSpPr>
              <p:nvPr/>
            </p:nvSpPr>
            <p:spPr>
              <a:xfrm>
                <a:off x="8737819" y="5743215"/>
                <a:ext cx="3109056" cy="246221"/>
              </a:xfrm>
              <a:prstGeom prst="rect">
                <a:avLst/>
              </a:prstGeom>
              <a:blipFill>
                <a:blip r:embed="rId5"/>
                <a:stretch>
                  <a:fillRect r="-2033" b="-40000"/>
                </a:stretch>
              </a:blipFill>
            </p:spPr>
            <p:txBody>
              <a:bodyPr/>
              <a:lstStyle/>
              <a:p>
                <a:r>
                  <a:rPr lang="en-US">
                    <a:noFill/>
                  </a:rPr>
                  <a:t> </a:t>
                </a:r>
              </a:p>
            </p:txBody>
          </p:sp>
        </mc:Fallback>
      </mc:AlternateContent>
    </p:spTree>
    <p:extLst>
      <p:ext uri="{BB962C8B-B14F-4D97-AF65-F5344CB8AC3E}">
        <p14:creationId xmlns:p14="http://schemas.microsoft.com/office/powerpoint/2010/main" val="94533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E995-12D4-CC17-FD6A-47A4A6005EE9}"/>
              </a:ext>
            </a:extLst>
          </p:cNvPr>
          <p:cNvSpPr>
            <a:spLocks noGrp="1"/>
          </p:cNvSpPr>
          <p:nvPr>
            <p:ph type="title"/>
          </p:nvPr>
        </p:nvSpPr>
        <p:spPr/>
        <p:txBody>
          <a:bodyPr/>
          <a:lstStyle/>
          <a:p>
            <a:r>
              <a:rPr lang="en-US" dirty="0"/>
              <a:t>Proof</a:t>
            </a:r>
          </a:p>
        </p:txBody>
      </p:sp>
      <p:pic>
        <p:nvPicPr>
          <p:cNvPr id="5" name="Content Placeholder 4" descr="A black text on a white background&#10;&#10;AI-generated content may be incorrect.">
            <a:extLst>
              <a:ext uri="{FF2B5EF4-FFF2-40B4-BE49-F238E27FC236}">
                <a16:creationId xmlns:a16="http://schemas.microsoft.com/office/drawing/2014/main" id="{E253357F-AD2B-4524-E743-227D6F00123C}"/>
              </a:ext>
            </a:extLst>
          </p:cNvPr>
          <p:cNvPicPr>
            <a:picLocks noGrp="1" noChangeAspect="1"/>
          </p:cNvPicPr>
          <p:nvPr>
            <p:ph idx="1"/>
          </p:nvPr>
        </p:nvPicPr>
        <p:blipFill>
          <a:blip r:embed="rId2"/>
          <a:stretch>
            <a:fillRect/>
          </a:stretch>
        </p:blipFill>
        <p:spPr>
          <a:xfrm>
            <a:off x="6716485" y="1361508"/>
            <a:ext cx="4727121" cy="1627009"/>
          </a:xfrm>
        </p:spPr>
      </p:pic>
      <p:sp>
        <p:nvSpPr>
          <p:cNvPr id="6" name="Rectangle 5">
            <a:extLst>
              <a:ext uri="{FF2B5EF4-FFF2-40B4-BE49-F238E27FC236}">
                <a16:creationId xmlns:a16="http://schemas.microsoft.com/office/drawing/2014/main" id="{E06A7FCB-65ED-3B05-94F9-63D960DC553D}"/>
              </a:ext>
            </a:extLst>
          </p:cNvPr>
          <p:cNvSpPr/>
          <p:nvPr/>
        </p:nvSpPr>
        <p:spPr>
          <a:xfrm>
            <a:off x="2613697" y="303916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FC51B259-936E-D608-CCE3-539669250845}"/>
              </a:ext>
            </a:extLst>
          </p:cNvPr>
          <p:cNvSpPr/>
          <p:nvPr/>
        </p:nvSpPr>
        <p:spPr>
          <a:xfrm>
            <a:off x="968828" y="303916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8" name="TextBox 7">
            <a:extLst>
              <a:ext uri="{FF2B5EF4-FFF2-40B4-BE49-F238E27FC236}">
                <a16:creationId xmlns:a16="http://schemas.microsoft.com/office/drawing/2014/main" id="{B9DB109D-62AE-0314-9274-E822DF65CDA6}"/>
              </a:ext>
            </a:extLst>
          </p:cNvPr>
          <p:cNvSpPr txBox="1"/>
          <p:nvPr/>
        </p:nvSpPr>
        <p:spPr>
          <a:xfrm>
            <a:off x="4353159" y="2690849"/>
            <a:ext cx="903890" cy="369332"/>
          </a:xfrm>
          <a:prstGeom prst="rect">
            <a:avLst/>
          </a:prstGeom>
          <a:noFill/>
        </p:spPr>
        <p:txBody>
          <a:bodyPr wrap="square">
            <a:spAutoFit/>
          </a:bodyPr>
          <a:lstStyle/>
          <a:p>
            <a:pPr algn="ctr"/>
            <a:r>
              <a:rPr lang="en-US" dirty="0"/>
              <a:t>C</a:t>
            </a:r>
          </a:p>
        </p:txBody>
      </p:sp>
      <p:sp>
        <p:nvSpPr>
          <p:cNvPr id="9" name="Rectangle 8">
            <a:extLst>
              <a:ext uri="{FF2B5EF4-FFF2-40B4-BE49-F238E27FC236}">
                <a16:creationId xmlns:a16="http://schemas.microsoft.com/office/drawing/2014/main" id="{B69AABB1-B006-0112-5D42-0AA0C1407E00}"/>
              </a:ext>
            </a:extLst>
          </p:cNvPr>
          <p:cNvSpPr/>
          <p:nvPr/>
        </p:nvSpPr>
        <p:spPr>
          <a:xfrm>
            <a:off x="2621580" y="303768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0" name="TextBox 9">
            <a:extLst>
              <a:ext uri="{FF2B5EF4-FFF2-40B4-BE49-F238E27FC236}">
                <a16:creationId xmlns:a16="http://schemas.microsoft.com/office/drawing/2014/main" id="{34558700-5932-80BD-52FE-EBCDC3F07C4D}"/>
              </a:ext>
            </a:extLst>
          </p:cNvPr>
          <p:cNvSpPr txBox="1"/>
          <p:nvPr/>
        </p:nvSpPr>
        <p:spPr>
          <a:xfrm>
            <a:off x="5354217" y="3268181"/>
            <a:ext cx="914400" cy="369332"/>
          </a:xfrm>
          <a:prstGeom prst="rect">
            <a:avLst/>
          </a:prstGeom>
          <a:noFill/>
        </p:spPr>
        <p:txBody>
          <a:bodyPr wrap="square">
            <a:spAutoFit/>
          </a:bodyPr>
          <a:lstStyle/>
          <a:p>
            <a:pPr algn="ctr"/>
            <a:r>
              <a:rPr lang="en-US" dirty="0"/>
              <a:t>C</a:t>
            </a:r>
            <a:r>
              <a:rPr lang="en-US" baseline="-25000" dirty="0"/>
              <a:t>R</a:t>
            </a:r>
          </a:p>
        </p:txBody>
      </p:sp>
      <p:sp>
        <p:nvSpPr>
          <p:cNvPr id="12" name="TextBox 11">
            <a:extLst>
              <a:ext uri="{FF2B5EF4-FFF2-40B4-BE49-F238E27FC236}">
                <a16:creationId xmlns:a16="http://schemas.microsoft.com/office/drawing/2014/main" id="{FC55D380-718B-44AF-836C-1541C252D088}"/>
              </a:ext>
            </a:extLst>
          </p:cNvPr>
          <p:cNvSpPr txBox="1"/>
          <p:nvPr/>
        </p:nvSpPr>
        <p:spPr>
          <a:xfrm>
            <a:off x="3526971" y="4060371"/>
            <a:ext cx="558166" cy="369332"/>
          </a:xfrm>
          <a:prstGeom prst="rect">
            <a:avLst/>
          </a:prstGeom>
          <a:noFill/>
        </p:spPr>
        <p:txBody>
          <a:bodyPr wrap="none" rtlCol="0">
            <a:spAutoFit/>
          </a:bodyPr>
          <a:lstStyle/>
          <a:p>
            <a:r>
              <a:rPr lang="en-US" dirty="0"/>
              <a:t>UB</a:t>
            </a:r>
            <a:r>
              <a:rPr lang="en-US" baseline="-25000" dirty="0"/>
              <a:t>L</a:t>
            </a:r>
          </a:p>
        </p:txBody>
      </p:sp>
      <p:sp>
        <p:nvSpPr>
          <p:cNvPr id="13" name="TextBox 12">
            <a:extLst>
              <a:ext uri="{FF2B5EF4-FFF2-40B4-BE49-F238E27FC236}">
                <a16:creationId xmlns:a16="http://schemas.microsoft.com/office/drawing/2014/main" id="{0F754D8B-C9E0-9EBB-F0C1-DD6DE03D25A4}"/>
              </a:ext>
            </a:extLst>
          </p:cNvPr>
          <p:cNvSpPr txBox="1"/>
          <p:nvPr/>
        </p:nvSpPr>
        <p:spPr>
          <a:xfrm>
            <a:off x="5551714" y="4060371"/>
            <a:ext cx="574196" cy="369332"/>
          </a:xfrm>
          <a:prstGeom prst="rect">
            <a:avLst/>
          </a:prstGeom>
          <a:noFill/>
        </p:spPr>
        <p:txBody>
          <a:bodyPr wrap="none" rtlCol="0">
            <a:spAutoFit/>
          </a:bodyPr>
          <a:lstStyle/>
          <a:p>
            <a:r>
              <a:rPr lang="en-US" dirty="0"/>
              <a:t>UB</a:t>
            </a:r>
            <a:r>
              <a:rPr lang="en-US" baseline="-25000" dirty="0"/>
              <a:t>R</a:t>
            </a:r>
          </a:p>
        </p:txBody>
      </p:sp>
      <p:sp>
        <p:nvSpPr>
          <p:cNvPr id="14" name="TextBox 13">
            <a:extLst>
              <a:ext uri="{FF2B5EF4-FFF2-40B4-BE49-F238E27FC236}">
                <a16:creationId xmlns:a16="http://schemas.microsoft.com/office/drawing/2014/main" id="{4578A2A2-1C46-34A4-663F-AC60EF499D5E}"/>
              </a:ext>
            </a:extLst>
          </p:cNvPr>
          <p:cNvSpPr txBox="1"/>
          <p:nvPr/>
        </p:nvSpPr>
        <p:spPr>
          <a:xfrm>
            <a:off x="1736083" y="4060371"/>
            <a:ext cx="439544" cy="369332"/>
          </a:xfrm>
          <a:prstGeom prst="rect">
            <a:avLst/>
          </a:prstGeom>
          <a:noFill/>
        </p:spPr>
        <p:txBody>
          <a:bodyPr wrap="none" rtlCol="0">
            <a:spAutoFit/>
          </a:bodyPr>
          <a:lstStyle/>
          <a:p>
            <a:r>
              <a:rPr lang="en-US" dirty="0"/>
              <a:t>|S|</a:t>
            </a:r>
          </a:p>
        </p:txBody>
      </p:sp>
      <p:sp>
        <p:nvSpPr>
          <p:cNvPr id="15" name="TextBox 14">
            <a:extLst>
              <a:ext uri="{FF2B5EF4-FFF2-40B4-BE49-F238E27FC236}">
                <a16:creationId xmlns:a16="http://schemas.microsoft.com/office/drawing/2014/main" id="{65D3FEBA-5752-402E-2FFE-E4DDA464264C}"/>
              </a:ext>
            </a:extLst>
          </p:cNvPr>
          <p:cNvSpPr txBox="1"/>
          <p:nvPr/>
        </p:nvSpPr>
        <p:spPr>
          <a:xfrm>
            <a:off x="2819399" y="4071257"/>
            <a:ext cx="308098"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6341CE0D-B359-7529-A961-E233C7ACD37E}"/>
              </a:ext>
            </a:extLst>
          </p:cNvPr>
          <p:cNvSpPr txBox="1"/>
          <p:nvPr/>
        </p:nvSpPr>
        <p:spPr>
          <a:xfrm>
            <a:off x="4907056" y="4071257"/>
            <a:ext cx="308098"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2B1AE972-A0E8-903F-2313-B0F640109488}"/>
              </a:ext>
            </a:extLst>
          </p:cNvPr>
          <p:cNvSpPr txBox="1"/>
          <p:nvPr/>
        </p:nvSpPr>
        <p:spPr>
          <a:xfrm>
            <a:off x="6287141" y="4071257"/>
            <a:ext cx="962123" cy="369332"/>
          </a:xfrm>
          <a:prstGeom prst="rect">
            <a:avLst/>
          </a:prstGeom>
          <a:noFill/>
        </p:spPr>
        <p:txBody>
          <a:bodyPr wrap="none" rtlCol="0">
            <a:spAutoFit/>
          </a:bodyPr>
          <a:lstStyle/>
          <a:p>
            <a:r>
              <a:rPr lang="en-US" dirty="0"/>
              <a:t>= |S*|+1</a:t>
            </a:r>
          </a:p>
        </p:txBody>
      </p:sp>
      <p:sp>
        <p:nvSpPr>
          <p:cNvPr id="19" name="TextBox 18">
            <a:extLst>
              <a:ext uri="{FF2B5EF4-FFF2-40B4-BE49-F238E27FC236}">
                <a16:creationId xmlns:a16="http://schemas.microsoft.com/office/drawing/2014/main" id="{A2F62A7A-A401-8819-6348-1AAE4A03E41C}"/>
              </a:ext>
            </a:extLst>
          </p:cNvPr>
          <p:cNvSpPr txBox="1"/>
          <p:nvPr/>
        </p:nvSpPr>
        <p:spPr>
          <a:xfrm>
            <a:off x="3575393" y="4845674"/>
            <a:ext cx="4727121" cy="646331"/>
          </a:xfrm>
          <a:prstGeom prst="rect">
            <a:avLst/>
          </a:prstGeom>
          <a:noFill/>
        </p:spPr>
        <p:txBody>
          <a:bodyPr wrap="square" rtlCol="0">
            <a:spAutoFit/>
          </a:bodyPr>
          <a:lstStyle/>
          <a:p>
            <a:r>
              <a:rPr lang="en-US" dirty="0">
                <a:solidFill>
                  <a:srgbClr val="C00000"/>
                </a:solidFill>
              </a:rPr>
              <a:t>|C</a:t>
            </a:r>
            <a:r>
              <a:rPr lang="en-US" baseline="-25000" dirty="0">
                <a:solidFill>
                  <a:srgbClr val="C00000"/>
                </a:solidFill>
              </a:rPr>
              <a:t>L</a:t>
            </a:r>
            <a:r>
              <a:rPr lang="en-US" dirty="0">
                <a:solidFill>
                  <a:srgbClr val="C00000"/>
                </a:solidFill>
              </a:rPr>
              <a:t>|=UB</a:t>
            </a:r>
            <a:r>
              <a:rPr lang="en-US" baseline="-25000" dirty="0">
                <a:solidFill>
                  <a:srgbClr val="C00000"/>
                </a:solidFill>
              </a:rPr>
              <a:t>L </a:t>
            </a:r>
            <a:r>
              <a:rPr lang="en-US" dirty="0">
                <a:solidFill>
                  <a:srgbClr val="C00000"/>
                </a:solidFill>
              </a:rPr>
              <a:t>implies all of C</a:t>
            </a:r>
            <a:r>
              <a:rPr lang="en-US" baseline="-25000" dirty="0">
                <a:solidFill>
                  <a:srgbClr val="C00000"/>
                </a:solidFill>
              </a:rPr>
              <a:t>L</a:t>
            </a:r>
            <a:r>
              <a:rPr lang="en-US" dirty="0">
                <a:solidFill>
                  <a:srgbClr val="C00000"/>
                </a:solidFill>
              </a:rPr>
              <a:t> should be part of H, otherwise H can’t be larger than S*. </a:t>
            </a:r>
            <a:endParaRPr lang="en-US" baseline="-25000" dirty="0">
              <a:solidFill>
                <a:srgbClr val="C00000"/>
              </a:solidFill>
            </a:endParaRPr>
          </a:p>
        </p:txBody>
      </p:sp>
      <p:sp>
        <p:nvSpPr>
          <p:cNvPr id="3" name="TextBox 2">
            <a:extLst>
              <a:ext uri="{FF2B5EF4-FFF2-40B4-BE49-F238E27FC236}">
                <a16:creationId xmlns:a16="http://schemas.microsoft.com/office/drawing/2014/main" id="{392A2574-DA44-4FD7-63E0-C6BBF7511B9A}"/>
              </a:ext>
            </a:extLst>
          </p:cNvPr>
          <p:cNvSpPr txBox="1"/>
          <p:nvPr/>
        </p:nvSpPr>
        <p:spPr>
          <a:xfrm>
            <a:off x="3634623" y="4425369"/>
            <a:ext cx="4608659" cy="523220"/>
          </a:xfrm>
          <a:prstGeom prst="rect">
            <a:avLst/>
          </a:prstGeom>
          <a:noFill/>
        </p:spPr>
        <p:txBody>
          <a:bodyPr wrap="square" rtlCol="0">
            <a:spAutoFit/>
          </a:bodyPr>
          <a:lstStyle/>
          <a:p>
            <a:r>
              <a:rPr lang="en-US" sz="1400" dirty="0">
                <a:solidFill>
                  <a:srgbClr val="C00000"/>
                </a:solidFill>
              </a:rPr>
              <a:t>assume that UBL and UBR has been tightened, such that |S|+UBL+UBR = |S*|+1, </a:t>
            </a:r>
          </a:p>
        </p:txBody>
      </p:sp>
      <p:sp>
        <p:nvSpPr>
          <p:cNvPr id="4" name="TextBox 3">
            <a:extLst>
              <a:ext uri="{FF2B5EF4-FFF2-40B4-BE49-F238E27FC236}">
                <a16:creationId xmlns:a16="http://schemas.microsoft.com/office/drawing/2014/main" id="{7B9DF03A-68A1-A013-73F1-C08D8540845A}"/>
              </a:ext>
            </a:extLst>
          </p:cNvPr>
          <p:cNvSpPr txBox="1"/>
          <p:nvPr/>
        </p:nvSpPr>
        <p:spPr>
          <a:xfrm>
            <a:off x="8617226" y="4056037"/>
            <a:ext cx="3297506" cy="369332"/>
          </a:xfrm>
          <a:prstGeom prst="rect">
            <a:avLst/>
          </a:prstGeom>
          <a:noFill/>
        </p:spPr>
        <p:txBody>
          <a:bodyPr wrap="none" rtlCol="0">
            <a:spAutoFit/>
          </a:bodyPr>
          <a:lstStyle/>
          <a:p>
            <a:r>
              <a:rPr lang="en-US" dirty="0">
                <a:solidFill>
                  <a:srgbClr val="C00000"/>
                </a:solidFill>
              </a:rPr>
              <a:t>do ablation study disabling RR2</a:t>
            </a:r>
          </a:p>
        </p:txBody>
      </p:sp>
      <p:sp>
        <p:nvSpPr>
          <p:cNvPr id="11" name="TextBox 10">
            <a:extLst>
              <a:ext uri="{FF2B5EF4-FFF2-40B4-BE49-F238E27FC236}">
                <a16:creationId xmlns:a16="http://schemas.microsoft.com/office/drawing/2014/main" id="{580AADB3-9AD7-B557-B59C-ADF31FC47673}"/>
              </a:ext>
            </a:extLst>
          </p:cNvPr>
          <p:cNvSpPr txBox="1"/>
          <p:nvPr/>
        </p:nvSpPr>
        <p:spPr>
          <a:xfrm>
            <a:off x="3623933" y="5417386"/>
            <a:ext cx="4608659" cy="307777"/>
          </a:xfrm>
          <a:prstGeom prst="rect">
            <a:avLst/>
          </a:prstGeom>
          <a:noFill/>
        </p:spPr>
        <p:txBody>
          <a:bodyPr wrap="square" rtlCol="0">
            <a:spAutoFit/>
          </a:bodyPr>
          <a:lstStyle/>
          <a:p>
            <a:r>
              <a:rPr lang="en-US" sz="1400" dirty="0">
                <a:solidFill>
                  <a:srgbClr val="C00000"/>
                </a:solidFill>
              </a:rPr>
              <a:t>Add all CL to S, or eliminate branch</a:t>
            </a:r>
          </a:p>
        </p:txBody>
      </p:sp>
      <p:sp>
        <p:nvSpPr>
          <p:cNvPr id="21" name="TextBox 20">
            <a:extLst>
              <a:ext uri="{FF2B5EF4-FFF2-40B4-BE49-F238E27FC236}">
                <a16:creationId xmlns:a16="http://schemas.microsoft.com/office/drawing/2014/main" id="{EF9A12F9-6D2D-4B68-EDA3-B94EFE4A7BB0}"/>
              </a:ext>
            </a:extLst>
          </p:cNvPr>
          <p:cNvSpPr txBox="1"/>
          <p:nvPr/>
        </p:nvSpPr>
        <p:spPr>
          <a:xfrm>
            <a:off x="3575393" y="5846544"/>
            <a:ext cx="3987502" cy="646331"/>
          </a:xfrm>
          <a:prstGeom prst="rect">
            <a:avLst/>
          </a:prstGeom>
          <a:noFill/>
        </p:spPr>
        <p:txBody>
          <a:bodyPr wrap="none" rtlCol="0">
            <a:spAutoFit/>
          </a:bodyPr>
          <a:lstStyle/>
          <a:p>
            <a:r>
              <a:rPr lang="en-US" dirty="0">
                <a:solidFill>
                  <a:srgbClr val="C00000"/>
                </a:solidFill>
              </a:rPr>
              <a:t>look in the code where CL is added to: </a:t>
            </a:r>
          </a:p>
          <a:p>
            <a:r>
              <a:rPr lang="en-US" dirty="0">
                <a:solidFill>
                  <a:srgbClr val="C00000"/>
                </a:solidFill>
              </a:rPr>
              <a:t>SL or SR</a:t>
            </a:r>
          </a:p>
        </p:txBody>
      </p:sp>
    </p:spTree>
    <p:extLst>
      <p:ext uri="{BB962C8B-B14F-4D97-AF65-F5344CB8AC3E}">
        <p14:creationId xmlns:p14="http://schemas.microsoft.com/office/powerpoint/2010/main" val="266501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F1D7-BE49-3F29-D658-84E2A85DC22E}"/>
              </a:ext>
            </a:extLst>
          </p:cNvPr>
          <p:cNvSpPr>
            <a:spLocks noGrp="1"/>
          </p:cNvSpPr>
          <p:nvPr>
            <p:ph type="title"/>
          </p:nvPr>
        </p:nvSpPr>
        <p:spPr/>
        <p:txBody>
          <a:bodyPr/>
          <a:lstStyle/>
          <a:p>
            <a:r>
              <a:rPr lang="en-US" dirty="0"/>
              <a:t>Adding Branching Schemes to </a:t>
            </a:r>
            <a:r>
              <a:rPr lang="en-US" dirty="0" err="1"/>
              <a:t>kPEX</a:t>
            </a:r>
            <a:endParaRPr lang="en-US" dirty="0"/>
          </a:p>
        </p:txBody>
      </p:sp>
      <p:sp>
        <p:nvSpPr>
          <p:cNvPr id="3" name="Content Placeholder 2">
            <a:extLst>
              <a:ext uri="{FF2B5EF4-FFF2-40B4-BE49-F238E27FC236}">
                <a16:creationId xmlns:a16="http://schemas.microsoft.com/office/drawing/2014/main" id="{43164C1B-1B48-1390-48EB-9F87D47553E5}"/>
              </a:ext>
            </a:extLst>
          </p:cNvPr>
          <p:cNvSpPr>
            <a:spLocks noGrp="1"/>
          </p:cNvSpPr>
          <p:nvPr>
            <p:ph idx="1"/>
          </p:nvPr>
        </p:nvSpPr>
        <p:spPr/>
        <p:txBody>
          <a:bodyPr/>
          <a:lstStyle/>
          <a:p>
            <a:pPr marL="0" indent="0">
              <a:buNone/>
            </a:pPr>
            <a:r>
              <a:rPr lang="en-US" dirty="0" err="1"/>
              <a:t>kPEX</a:t>
            </a:r>
            <a:r>
              <a:rPr lang="en-US" dirty="0"/>
              <a:t> </a:t>
            </a:r>
          </a:p>
          <a:p>
            <a:pPr lvl="1"/>
            <a:r>
              <a:rPr lang="en-US" dirty="0"/>
              <a:t>Introduced a new branching rule (</a:t>
            </a:r>
            <a:r>
              <a:rPr lang="en-US" dirty="0" err="1"/>
              <a:t>AltRB</a:t>
            </a:r>
            <a:r>
              <a:rPr lang="en-US" dirty="0"/>
              <a:t>)</a:t>
            </a:r>
          </a:p>
          <a:p>
            <a:pPr lvl="1"/>
            <a:r>
              <a:rPr lang="en-US" dirty="0"/>
              <a:t>Used binary branching</a:t>
            </a:r>
          </a:p>
          <a:p>
            <a:pPr marL="0" indent="0">
              <a:buNone/>
            </a:pPr>
            <a:r>
              <a:rPr lang="en-US" dirty="0"/>
              <a:t>UMKP</a:t>
            </a:r>
          </a:p>
          <a:p>
            <a:pPr lvl="1"/>
            <a:r>
              <a:rPr lang="en-US" dirty="0"/>
              <a:t>Pivot Branching (k&lt;=5)</a:t>
            </a:r>
          </a:p>
          <a:p>
            <a:pPr lvl="1"/>
            <a:r>
              <a:rPr lang="en-US" dirty="0"/>
              <a:t>S-Based Branching (k&gt;5)</a:t>
            </a:r>
          </a:p>
        </p:txBody>
      </p:sp>
    </p:spTree>
    <p:extLst>
      <p:ext uri="{BB962C8B-B14F-4D97-AF65-F5344CB8AC3E}">
        <p14:creationId xmlns:p14="http://schemas.microsoft.com/office/powerpoint/2010/main" val="243466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E454-D75A-458F-1AE6-D65C0A922AF7}"/>
            </a:ext>
          </a:extLst>
        </p:cNvPr>
        <p:cNvGrpSpPr/>
        <p:nvPr/>
      </p:nvGrpSpPr>
      <p:grpSpPr>
        <a:xfrm>
          <a:off x="0" y="0"/>
          <a:ext cx="0" cy="0"/>
          <a:chOff x="0" y="0"/>
          <a:chExt cx="0" cy="0"/>
        </a:xfrm>
      </p:grpSpPr>
      <p:pic>
        <p:nvPicPr>
          <p:cNvPr id="6" name="Picture 5" descr="A black and white text with black text&#10;&#10;AI-generated content may be incorrect.">
            <a:extLst>
              <a:ext uri="{FF2B5EF4-FFF2-40B4-BE49-F238E27FC236}">
                <a16:creationId xmlns:a16="http://schemas.microsoft.com/office/drawing/2014/main" id="{4CBEBEC9-C5DB-3592-2064-23788997CD04}"/>
              </a:ext>
            </a:extLst>
          </p:cNvPr>
          <p:cNvPicPr>
            <a:picLocks noChangeAspect="1"/>
          </p:cNvPicPr>
          <p:nvPr/>
        </p:nvPicPr>
        <p:blipFill>
          <a:blip r:embed="rId2"/>
          <a:stretch>
            <a:fillRect/>
          </a:stretch>
        </p:blipFill>
        <p:spPr>
          <a:xfrm>
            <a:off x="5078896" y="2330726"/>
            <a:ext cx="6355245" cy="3690142"/>
          </a:xfrm>
          <a:prstGeom prst="rect">
            <a:avLst/>
          </a:prstGeom>
        </p:spPr>
      </p:pic>
      <p:sp>
        <p:nvSpPr>
          <p:cNvPr id="2" name="TextBox 1">
            <a:extLst>
              <a:ext uri="{FF2B5EF4-FFF2-40B4-BE49-F238E27FC236}">
                <a16:creationId xmlns:a16="http://schemas.microsoft.com/office/drawing/2014/main" id="{E17C0E33-1A1B-F2F5-FD17-DA00EEF4C834}"/>
              </a:ext>
            </a:extLst>
          </p:cNvPr>
          <p:cNvSpPr txBox="1"/>
          <p:nvPr/>
        </p:nvSpPr>
        <p:spPr>
          <a:xfrm>
            <a:off x="884583" y="1093304"/>
            <a:ext cx="6874895" cy="923330"/>
          </a:xfrm>
          <a:prstGeom prst="rect">
            <a:avLst/>
          </a:prstGeom>
          <a:noFill/>
        </p:spPr>
        <p:txBody>
          <a:bodyPr wrap="none" rtlCol="0">
            <a:spAutoFit/>
          </a:bodyPr>
          <a:lstStyle/>
          <a:p>
            <a:r>
              <a:rPr lang="en-US" b="1" dirty="0">
                <a:solidFill>
                  <a:srgbClr val="C00000"/>
                </a:solidFill>
              </a:rPr>
              <a:t>Reutilizing the Pi calculated in Partition(.):</a:t>
            </a:r>
          </a:p>
          <a:p>
            <a:endParaRPr lang="en-US" dirty="0"/>
          </a:p>
          <a:p>
            <a:r>
              <a:rPr lang="en-US" dirty="0"/>
              <a:t>Can’t reutilize because C is changed in reduction, possibly S as well</a:t>
            </a:r>
          </a:p>
        </p:txBody>
      </p:sp>
    </p:spTree>
    <p:extLst>
      <p:ext uri="{BB962C8B-B14F-4D97-AF65-F5344CB8AC3E}">
        <p14:creationId xmlns:p14="http://schemas.microsoft.com/office/powerpoint/2010/main" val="3005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0DDD4-9E6C-7549-9B60-447979A83CA8}"/>
            </a:ext>
          </a:extLst>
        </p:cNvPr>
        <p:cNvGrpSpPr/>
        <p:nvPr/>
      </p:nvGrpSpPr>
      <p:grpSpPr>
        <a:xfrm>
          <a:off x="0" y="0"/>
          <a:ext cx="0" cy="0"/>
          <a:chOff x="0" y="0"/>
          <a:chExt cx="0" cy="0"/>
        </a:xfrm>
      </p:grpSpPr>
      <p:pic>
        <p:nvPicPr>
          <p:cNvPr id="6" name="Picture 5" descr="A black and white text with black text&#10;&#10;AI-generated content may be incorrect.">
            <a:extLst>
              <a:ext uri="{FF2B5EF4-FFF2-40B4-BE49-F238E27FC236}">
                <a16:creationId xmlns:a16="http://schemas.microsoft.com/office/drawing/2014/main" id="{C5B6B705-6A1F-689E-A277-048454364FE0}"/>
              </a:ext>
            </a:extLst>
          </p:cNvPr>
          <p:cNvPicPr>
            <a:picLocks noChangeAspect="1"/>
          </p:cNvPicPr>
          <p:nvPr/>
        </p:nvPicPr>
        <p:blipFill>
          <a:blip r:embed="rId2"/>
          <a:stretch>
            <a:fillRect/>
          </a:stretch>
        </p:blipFill>
        <p:spPr>
          <a:xfrm>
            <a:off x="5836755" y="2303572"/>
            <a:ext cx="6355245" cy="3690142"/>
          </a:xfrm>
          <a:prstGeom prst="rect">
            <a:avLst/>
          </a:prstGeom>
        </p:spPr>
      </p:pic>
      <p:sp>
        <p:nvSpPr>
          <p:cNvPr id="2" name="TextBox 1">
            <a:extLst>
              <a:ext uri="{FF2B5EF4-FFF2-40B4-BE49-F238E27FC236}">
                <a16:creationId xmlns:a16="http://schemas.microsoft.com/office/drawing/2014/main" id="{6D8EF08B-668A-69DB-15EE-F2741BED3ABA}"/>
              </a:ext>
            </a:extLst>
          </p:cNvPr>
          <p:cNvSpPr txBox="1"/>
          <p:nvPr/>
        </p:nvSpPr>
        <p:spPr>
          <a:xfrm>
            <a:off x="884583" y="1093304"/>
            <a:ext cx="5704767" cy="2308324"/>
          </a:xfrm>
          <a:prstGeom prst="rect">
            <a:avLst/>
          </a:prstGeom>
          <a:noFill/>
        </p:spPr>
        <p:txBody>
          <a:bodyPr wrap="none" rtlCol="0">
            <a:spAutoFit/>
          </a:bodyPr>
          <a:lstStyle/>
          <a:p>
            <a:r>
              <a:rPr lang="en-US" b="1" dirty="0">
                <a:solidFill>
                  <a:srgbClr val="C00000"/>
                </a:solidFill>
              </a:rPr>
              <a:t>Where are vertices add in RR2, in SL or SR?</a:t>
            </a:r>
          </a:p>
          <a:p>
            <a:endParaRPr lang="en-US" dirty="0"/>
          </a:p>
          <a:p>
            <a:r>
              <a:rPr lang="en-US" dirty="0"/>
              <a:t>vertices are added in S, and partition is calculated again</a:t>
            </a:r>
          </a:p>
          <a:p>
            <a:r>
              <a:rPr lang="en-US" dirty="0"/>
              <a:t>not only if RR2 executed, rather in every iteration.</a:t>
            </a:r>
          </a:p>
          <a:p>
            <a:endParaRPr lang="en-US" dirty="0"/>
          </a:p>
          <a:p>
            <a:r>
              <a:rPr lang="en-US" dirty="0"/>
              <a:t>Partition is not expensive with </a:t>
            </a:r>
            <a:r>
              <a:rPr lang="en-US" dirty="0" err="1"/>
              <a:t>bitset</a:t>
            </a:r>
            <a:endParaRPr lang="en-US" dirty="0"/>
          </a:p>
          <a:p>
            <a:endParaRPr lang="en-US" dirty="0"/>
          </a:p>
          <a:p>
            <a:r>
              <a:rPr lang="en-US" dirty="0">
                <a:solidFill>
                  <a:schemeClr val="accent1"/>
                </a:solidFill>
                <a:latin typeface="Consolas" panose="020B0609020204030204" pitchFamily="49" charset="0"/>
                <a:cs typeface="Consolas" panose="020B0609020204030204" pitchFamily="49" charset="0"/>
              </a:rPr>
              <a:t>Pi(v) = </a:t>
            </a:r>
            <a:r>
              <a:rPr lang="en-US" dirty="0" err="1">
                <a:solidFill>
                  <a:schemeClr val="accent1"/>
                </a:solidFill>
                <a:latin typeface="Consolas" panose="020B0609020204030204" pitchFamily="49" charset="0"/>
                <a:cs typeface="Consolas" panose="020B0609020204030204" pitchFamily="49" charset="0"/>
              </a:rPr>
              <a:t>Non_adj</a:t>
            </a:r>
            <a:r>
              <a:rPr lang="en-US" dirty="0">
                <a:solidFill>
                  <a:schemeClr val="accent1"/>
                </a:solidFill>
                <a:latin typeface="Consolas" panose="020B0609020204030204" pitchFamily="49" charset="0"/>
                <a:cs typeface="Consolas" panose="020B0609020204030204" pitchFamily="49" charset="0"/>
              </a:rPr>
              <a:t>[v] &amp; C </a:t>
            </a:r>
          </a:p>
        </p:txBody>
      </p:sp>
      <p:sp>
        <p:nvSpPr>
          <p:cNvPr id="3" name="TextBox 2">
            <a:extLst>
              <a:ext uri="{FF2B5EF4-FFF2-40B4-BE49-F238E27FC236}">
                <a16:creationId xmlns:a16="http://schemas.microsoft.com/office/drawing/2014/main" id="{A548658E-7BE6-EE4E-8620-510E8BB729C3}"/>
              </a:ext>
            </a:extLst>
          </p:cNvPr>
          <p:cNvSpPr txBox="1"/>
          <p:nvPr/>
        </p:nvSpPr>
        <p:spPr>
          <a:xfrm>
            <a:off x="884583" y="4422912"/>
            <a:ext cx="1957587" cy="369332"/>
          </a:xfrm>
          <a:prstGeom prst="rect">
            <a:avLst/>
          </a:prstGeom>
          <a:noFill/>
        </p:spPr>
        <p:txBody>
          <a:bodyPr wrap="none" rtlCol="0">
            <a:spAutoFit/>
          </a:bodyPr>
          <a:lstStyle/>
          <a:p>
            <a:r>
              <a:rPr lang="en-US" dirty="0" err="1">
                <a:solidFill>
                  <a:schemeClr val="accent1"/>
                </a:solidFill>
                <a:latin typeface="Consolas" panose="020B0609020204030204" pitchFamily="49" charset="0"/>
                <a:cs typeface="Consolas" panose="020B0609020204030204" pitchFamily="49" charset="0"/>
              </a:rPr>
              <a:t>Non_adj</a:t>
            </a:r>
            <a:r>
              <a:rPr lang="en-US" dirty="0">
                <a:solidFill>
                  <a:schemeClr val="accent1"/>
                </a:solidFill>
                <a:latin typeface="Consolas" panose="020B0609020204030204" pitchFamily="49" charset="0"/>
                <a:cs typeface="Consolas" panose="020B0609020204030204" pitchFamily="49" charset="0"/>
              </a:rPr>
              <a:t> = ~Adj</a:t>
            </a:r>
            <a:endParaRPr lang="en-US" dirty="0"/>
          </a:p>
        </p:txBody>
      </p:sp>
      <p:sp>
        <p:nvSpPr>
          <p:cNvPr id="4" name="TextBox 3">
            <a:extLst>
              <a:ext uri="{FF2B5EF4-FFF2-40B4-BE49-F238E27FC236}">
                <a16:creationId xmlns:a16="http://schemas.microsoft.com/office/drawing/2014/main" id="{CA507914-C882-AE89-848F-7DC2F1958491}"/>
              </a:ext>
            </a:extLst>
          </p:cNvPr>
          <p:cNvSpPr txBox="1"/>
          <p:nvPr/>
        </p:nvSpPr>
        <p:spPr>
          <a:xfrm>
            <a:off x="884583" y="4053580"/>
            <a:ext cx="4265848" cy="369332"/>
          </a:xfrm>
          <a:prstGeom prst="rect">
            <a:avLst/>
          </a:prstGeom>
          <a:noFill/>
        </p:spPr>
        <p:txBody>
          <a:bodyPr wrap="none" rtlCol="0">
            <a:spAutoFit/>
          </a:bodyPr>
          <a:lstStyle/>
          <a:p>
            <a:r>
              <a:rPr lang="en-US" dirty="0"/>
              <a:t>using two matrices: neighbors, non-neigh</a:t>
            </a:r>
          </a:p>
        </p:txBody>
      </p:sp>
      <p:sp>
        <p:nvSpPr>
          <p:cNvPr id="5" name="TextBox 4">
            <a:extLst>
              <a:ext uri="{FF2B5EF4-FFF2-40B4-BE49-F238E27FC236}">
                <a16:creationId xmlns:a16="http://schemas.microsoft.com/office/drawing/2014/main" id="{BFF2F54E-D773-61A8-ABB3-05DFDDB5B08A}"/>
              </a:ext>
            </a:extLst>
          </p:cNvPr>
          <p:cNvSpPr txBox="1"/>
          <p:nvPr/>
        </p:nvSpPr>
        <p:spPr>
          <a:xfrm>
            <a:off x="8507896" y="983974"/>
            <a:ext cx="3736792" cy="646331"/>
          </a:xfrm>
          <a:prstGeom prst="rect">
            <a:avLst/>
          </a:prstGeom>
          <a:noFill/>
        </p:spPr>
        <p:txBody>
          <a:bodyPr wrap="none" rtlCol="0">
            <a:spAutoFit/>
          </a:bodyPr>
          <a:lstStyle/>
          <a:p>
            <a:r>
              <a:rPr lang="en-US" dirty="0"/>
              <a:t>find all set operations</a:t>
            </a:r>
          </a:p>
          <a:p>
            <a:r>
              <a:rPr lang="en-US" dirty="0"/>
              <a:t>partition is recalled in each iteration</a:t>
            </a:r>
          </a:p>
        </p:txBody>
      </p:sp>
    </p:spTree>
    <p:extLst>
      <p:ext uri="{BB962C8B-B14F-4D97-AF65-F5344CB8AC3E}">
        <p14:creationId xmlns:p14="http://schemas.microsoft.com/office/powerpoint/2010/main" val="176419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AI-generated content may be incorrect.">
            <a:extLst>
              <a:ext uri="{FF2B5EF4-FFF2-40B4-BE49-F238E27FC236}">
                <a16:creationId xmlns:a16="http://schemas.microsoft.com/office/drawing/2014/main" id="{6F5A82ED-48E5-43A4-9018-5C7F7ED52D9A}"/>
              </a:ext>
            </a:extLst>
          </p:cNvPr>
          <p:cNvPicPr>
            <a:picLocks noChangeAspect="1"/>
          </p:cNvPicPr>
          <p:nvPr/>
        </p:nvPicPr>
        <p:blipFill>
          <a:blip r:embed="rId2"/>
          <a:stretch>
            <a:fillRect/>
          </a:stretch>
        </p:blipFill>
        <p:spPr>
          <a:xfrm>
            <a:off x="3029329" y="0"/>
            <a:ext cx="6133342" cy="6858000"/>
          </a:xfrm>
          <a:prstGeom prst="rect">
            <a:avLst/>
          </a:prstGeom>
        </p:spPr>
      </p:pic>
      <p:sp>
        <p:nvSpPr>
          <p:cNvPr id="3" name="Rectangle 2">
            <a:extLst>
              <a:ext uri="{FF2B5EF4-FFF2-40B4-BE49-F238E27FC236}">
                <a16:creationId xmlns:a16="http://schemas.microsoft.com/office/drawing/2014/main" id="{9826A14F-85BB-CB04-F0B7-90C1D4DF96EF}"/>
              </a:ext>
            </a:extLst>
          </p:cNvPr>
          <p:cNvSpPr/>
          <p:nvPr/>
        </p:nvSpPr>
        <p:spPr>
          <a:xfrm>
            <a:off x="3570514" y="4855029"/>
            <a:ext cx="3156857" cy="31568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B6C0A8-D67C-B010-F618-33AE8D4FF6BE}"/>
              </a:ext>
            </a:extLst>
          </p:cNvPr>
          <p:cNvSpPr/>
          <p:nvPr/>
        </p:nvSpPr>
        <p:spPr>
          <a:xfrm>
            <a:off x="3325585" y="1034144"/>
            <a:ext cx="5540829" cy="86541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 name="TextBox 3">
            <a:extLst>
              <a:ext uri="{FF2B5EF4-FFF2-40B4-BE49-F238E27FC236}">
                <a16:creationId xmlns:a16="http://schemas.microsoft.com/office/drawing/2014/main" id="{BE7E7857-0BAD-4A63-626C-E6AA5DABC426}"/>
              </a:ext>
            </a:extLst>
          </p:cNvPr>
          <p:cNvSpPr txBox="1"/>
          <p:nvPr/>
        </p:nvSpPr>
        <p:spPr>
          <a:xfrm>
            <a:off x="7631514" y="5708764"/>
            <a:ext cx="3055708" cy="369332"/>
          </a:xfrm>
          <a:prstGeom prst="rect">
            <a:avLst/>
          </a:prstGeom>
          <a:noFill/>
        </p:spPr>
        <p:txBody>
          <a:bodyPr wrap="none" rtlCol="0">
            <a:spAutoFit/>
          </a:bodyPr>
          <a:lstStyle/>
          <a:p>
            <a:r>
              <a:rPr lang="en-US" dirty="0">
                <a:solidFill>
                  <a:srgbClr val="C00000"/>
                </a:solidFill>
              </a:rPr>
              <a:t>min degree vertex is selected</a:t>
            </a:r>
          </a:p>
        </p:txBody>
      </p:sp>
      <p:sp>
        <p:nvSpPr>
          <p:cNvPr id="10" name="TextBox 9">
            <a:extLst>
              <a:ext uri="{FF2B5EF4-FFF2-40B4-BE49-F238E27FC236}">
                <a16:creationId xmlns:a16="http://schemas.microsoft.com/office/drawing/2014/main" id="{AE081DC7-0BA2-B6E1-EE2C-771EBCD9E228}"/>
              </a:ext>
            </a:extLst>
          </p:cNvPr>
          <p:cNvSpPr txBox="1"/>
          <p:nvPr/>
        </p:nvSpPr>
        <p:spPr>
          <a:xfrm>
            <a:off x="6869239" y="4828205"/>
            <a:ext cx="4641271" cy="369332"/>
          </a:xfrm>
          <a:prstGeom prst="rect">
            <a:avLst/>
          </a:prstGeom>
          <a:noFill/>
        </p:spPr>
        <p:txBody>
          <a:bodyPr wrap="none" rtlCol="0">
            <a:spAutoFit/>
          </a:bodyPr>
          <a:lstStyle/>
          <a:p>
            <a:r>
              <a:rPr lang="en-US" dirty="0" err="1">
                <a:solidFill>
                  <a:srgbClr val="C00000"/>
                </a:solidFill>
              </a:rPr>
              <a:t>kPlexT</a:t>
            </a:r>
            <a:r>
              <a:rPr lang="en-US" dirty="0">
                <a:solidFill>
                  <a:srgbClr val="C00000"/>
                </a:solidFill>
              </a:rPr>
              <a:t> pruning technique is also applied here</a:t>
            </a:r>
          </a:p>
        </p:txBody>
      </p:sp>
    </p:spTree>
    <p:extLst>
      <p:ext uri="{BB962C8B-B14F-4D97-AF65-F5344CB8AC3E}">
        <p14:creationId xmlns:p14="http://schemas.microsoft.com/office/powerpoint/2010/main" val="2025244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5DEA1-CCCC-55C3-CC69-2B3E531CA1DE}"/>
            </a:ext>
          </a:extLst>
        </p:cNvPr>
        <p:cNvGrpSpPr/>
        <p:nvPr/>
      </p:nvGrpSpPr>
      <p:grpSpPr>
        <a:xfrm>
          <a:off x="0" y="0"/>
          <a:ext cx="0" cy="0"/>
          <a:chOff x="0" y="0"/>
          <a:chExt cx="0" cy="0"/>
        </a:xfrm>
      </p:grpSpPr>
      <p:pic>
        <p:nvPicPr>
          <p:cNvPr id="6" name="Picture 5" descr="A black and white text with black text&#10;&#10;AI-generated content may be incorrect.">
            <a:extLst>
              <a:ext uri="{FF2B5EF4-FFF2-40B4-BE49-F238E27FC236}">
                <a16:creationId xmlns:a16="http://schemas.microsoft.com/office/drawing/2014/main" id="{78C89DC6-57FB-9633-20FF-D07D11A1D0BA}"/>
              </a:ext>
            </a:extLst>
          </p:cNvPr>
          <p:cNvPicPr>
            <a:picLocks noChangeAspect="1"/>
          </p:cNvPicPr>
          <p:nvPr/>
        </p:nvPicPr>
        <p:blipFill>
          <a:blip r:embed="rId2"/>
          <a:stretch>
            <a:fillRect/>
          </a:stretch>
        </p:blipFill>
        <p:spPr>
          <a:xfrm>
            <a:off x="5399433" y="2104789"/>
            <a:ext cx="6355245" cy="3690142"/>
          </a:xfrm>
          <a:prstGeom prst="rect">
            <a:avLst/>
          </a:prstGeom>
        </p:spPr>
      </p:pic>
      <p:sp>
        <p:nvSpPr>
          <p:cNvPr id="2" name="TextBox 1">
            <a:extLst>
              <a:ext uri="{FF2B5EF4-FFF2-40B4-BE49-F238E27FC236}">
                <a16:creationId xmlns:a16="http://schemas.microsoft.com/office/drawing/2014/main" id="{B014B738-4964-FC35-38A3-0738183023D8}"/>
              </a:ext>
            </a:extLst>
          </p:cNvPr>
          <p:cNvSpPr txBox="1"/>
          <p:nvPr/>
        </p:nvSpPr>
        <p:spPr>
          <a:xfrm>
            <a:off x="964097" y="1198818"/>
            <a:ext cx="4110421" cy="1200329"/>
          </a:xfrm>
          <a:prstGeom prst="rect">
            <a:avLst/>
          </a:prstGeom>
          <a:noFill/>
        </p:spPr>
        <p:txBody>
          <a:bodyPr wrap="none" rtlCol="0">
            <a:spAutoFit/>
          </a:bodyPr>
          <a:lstStyle/>
          <a:p>
            <a:r>
              <a:rPr lang="en-US" b="1" dirty="0">
                <a:solidFill>
                  <a:srgbClr val="C00000"/>
                </a:solidFill>
              </a:rPr>
              <a:t>How branch pruning is done in RR2</a:t>
            </a:r>
          </a:p>
          <a:p>
            <a:endParaRPr lang="en-US" dirty="0"/>
          </a:p>
          <a:p>
            <a:r>
              <a:rPr lang="en-US" dirty="0"/>
              <a:t>when RR2 fails, UB=|S*| and return</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which makes this branch useless</a:t>
            </a:r>
            <a:endParaRPr lang="en-US" dirty="0"/>
          </a:p>
        </p:txBody>
      </p:sp>
      <p:cxnSp>
        <p:nvCxnSpPr>
          <p:cNvPr id="7" name="Straight Arrow Connector 6">
            <a:extLst>
              <a:ext uri="{FF2B5EF4-FFF2-40B4-BE49-F238E27FC236}">
                <a16:creationId xmlns:a16="http://schemas.microsoft.com/office/drawing/2014/main" id="{D4849F01-E88A-BC22-E3D1-6BDAB43EB0E1}"/>
              </a:ext>
            </a:extLst>
          </p:cNvPr>
          <p:cNvCxnSpPr/>
          <p:nvPr/>
        </p:nvCxnSpPr>
        <p:spPr>
          <a:xfrm>
            <a:off x="2941983" y="2016634"/>
            <a:ext cx="5426765" cy="3181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15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97B3-33CA-583B-3A70-3868BBBDE09F}"/>
              </a:ext>
            </a:extLst>
          </p:cNvPr>
          <p:cNvSpPr>
            <a:spLocks noGrp="1"/>
          </p:cNvSpPr>
          <p:nvPr>
            <p:ph type="title"/>
          </p:nvPr>
        </p:nvSpPr>
        <p:spPr/>
        <p:txBody>
          <a:bodyPr/>
          <a:lstStyle/>
          <a:p>
            <a:r>
              <a:rPr lang="en-US" dirty="0"/>
              <a:t>Solutions for ML</a:t>
            </a:r>
          </a:p>
        </p:txBody>
      </p:sp>
      <p:sp>
        <p:nvSpPr>
          <p:cNvPr id="3" name="Content Placeholder 2">
            <a:extLst>
              <a:ext uri="{FF2B5EF4-FFF2-40B4-BE49-F238E27FC236}">
                <a16:creationId xmlns:a16="http://schemas.microsoft.com/office/drawing/2014/main" id="{B3B444AD-F353-31EF-78DA-3EC2F385103F}"/>
              </a:ext>
            </a:extLst>
          </p:cNvPr>
          <p:cNvSpPr>
            <a:spLocks noGrp="1"/>
          </p:cNvSpPr>
          <p:nvPr>
            <p:ph idx="1"/>
          </p:nvPr>
        </p:nvSpPr>
        <p:spPr/>
        <p:txBody>
          <a:bodyPr/>
          <a:lstStyle/>
          <a:p>
            <a:r>
              <a:rPr lang="en-US" dirty="0"/>
              <a:t>UMKP = our UMKP solution</a:t>
            </a:r>
          </a:p>
          <a:p>
            <a:r>
              <a:rPr lang="en-US" dirty="0" err="1"/>
              <a:t>AltRB</a:t>
            </a:r>
            <a:r>
              <a:rPr lang="en-US" dirty="0"/>
              <a:t> = UMKP integration with </a:t>
            </a:r>
            <a:r>
              <a:rPr lang="en-US" dirty="0" err="1"/>
              <a:t>AltRB</a:t>
            </a:r>
            <a:endParaRPr lang="en-US" dirty="0"/>
          </a:p>
          <a:p>
            <a:r>
              <a:rPr lang="en-US" dirty="0" err="1"/>
              <a:t>kPEX</a:t>
            </a:r>
            <a:r>
              <a:rPr lang="en-US" dirty="0"/>
              <a:t> = </a:t>
            </a:r>
            <a:r>
              <a:rPr lang="en-US" dirty="0" err="1"/>
              <a:t>kPEX</a:t>
            </a:r>
            <a:r>
              <a:rPr lang="en-US" dirty="0"/>
              <a:t> solution by Cheng Long</a:t>
            </a:r>
          </a:p>
          <a:p>
            <a:r>
              <a:rPr lang="en-US" dirty="0" err="1"/>
              <a:t>Pivot_Br</a:t>
            </a:r>
            <a:r>
              <a:rPr lang="en-US" dirty="0"/>
              <a:t> = </a:t>
            </a:r>
            <a:r>
              <a:rPr lang="en-US" dirty="0" err="1"/>
              <a:t>kPEX</a:t>
            </a:r>
            <a:r>
              <a:rPr lang="en-US" dirty="0"/>
              <a:t> with pivot branching method</a:t>
            </a:r>
          </a:p>
          <a:p>
            <a:r>
              <a:rPr lang="en-US" dirty="0" err="1"/>
              <a:t>S_Br</a:t>
            </a:r>
            <a:r>
              <a:rPr lang="en-US" dirty="0"/>
              <a:t> = </a:t>
            </a:r>
            <a:r>
              <a:rPr lang="en-US" dirty="0" err="1"/>
              <a:t>kPEX</a:t>
            </a:r>
            <a:r>
              <a:rPr lang="en-US" dirty="0"/>
              <a:t> with S branching method</a:t>
            </a:r>
          </a:p>
          <a:p>
            <a:endParaRPr lang="en-US" dirty="0"/>
          </a:p>
        </p:txBody>
      </p:sp>
      <p:pic>
        <p:nvPicPr>
          <p:cNvPr id="4" name="Picture 3" descr="A black and white text with black text&#10;&#10;AI-generated content may be incorrect.">
            <a:extLst>
              <a:ext uri="{FF2B5EF4-FFF2-40B4-BE49-F238E27FC236}">
                <a16:creationId xmlns:a16="http://schemas.microsoft.com/office/drawing/2014/main" id="{D629F0EB-E2A9-A42E-97B7-5FAAE2254198}"/>
              </a:ext>
            </a:extLst>
          </p:cNvPr>
          <p:cNvPicPr>
            <a:picLocks noChangeAspect="1"/>
          </p:cNvPicPr>
          <p:nvPr/>
        </p:nvPicPr>
        <p:blipFill>
          <a:blip r:embed="rId2"/>
          <a:stretch>
            <a:fillRect/>
          </a:stretch>
        </p:blipFill>
        <p:spPr>
          <a:xfrm>
            <a:off x="7048757" y="347594"/>
            <a:ext cx="5448043" cy="2686188"/>
          </a:xfrm>
          <a:prstGeom prst="rect">
            <a:avLst/>
          </a:prstGeom>
        </p:spPr>
      </p:pic>
      <p:cxnSp>
        <p:nvCxnSpPr>
          <p:cNvPr id="6" name="Straight Arrow Connector 5">
            <a:extLst>
              <a:ext uri="{FF2B5EF4-FFF2-40B4-BE49-F238E27FC236}">
                <a16:creationId xmlns:a16="http://schemas.microsoft.com/office/drawing/2014/main" id="{2AE72642-5717-5A24-C8E7-A7580BC2C691}"/>
              </a:ext>
            </a:extLst>
          </p:cNvPr>
          <p:cNvCxnSpPr/>
          <p:nvPr/>
        </p:nvCxnSpPr>
        <p:spPr>
          <a:xfrm flipV="1">
            <a:off x="6096000" y="1500809"/>
            <a:ext cx="1527313" cy="9541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C6AC5AF6-8C4F-BA3F-FF3A-70556B36F86E}"/>
              </a:ext>
            </a:extLst>
          </p:cNvPr>
          <p:cNvPicPr>
            <a:picLocks noChangeAspect="1"/>
          </p:cNvPicPr>
          <p:nvPr/>
        </p:nvPicPr>
        <p:blipFill>
          <a:blip r:embed="rId3"/>
          <a:stretch>
            <a:fillRect/>
          </a:stretch>
        </p:blipFill>
        <p:spPr>
          <a:xfrm>
            <a:off x="6205588" y="4523502"/>
            <a:ext cx="5948570" cy="2127239"/>
          </a:xfrm>
          <a:prstGeom prst="rect">
            <a:avLst/>
          </a:prstGeom>
        </p:spPr>
      </p:pic>
      <p:cxnSp>
        <p:nvCxnSpPr>
          <p:cNvPr id="8" name="Straight Arrow Connector 7">
            <a:extLst>
              <a:ext uri="{FF2B5EF4-FFF2-40B4-BE49-F238E27FC236}">
                <a16:creationId xmlns:a16="http://schemas.microsoft.com/office/drawing/2014/main" id="{66F12C6B-C39B-96E8-056B-1C2ACF8E86F4}"/>
              </a:ext>
            </a:extLst>
          </p:cNvPr>
          <p:cNvCxnSpPr>
            <a:cxnSpLocks/>
          </p:cNvCxnSpPr>
          <p:nvPr/>
        </p:nvCxnSpPr>
        <p:spPr>
          <a:xfrm>
            <a:off x="5218043" y="3518452"/>
            <a:ext cx="1431235" cy="2286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22F3FC8-86F1-1A15-AE03-0C28AE9922CD}"/>
              </a:ext>
            </a:extLst>
          </p:cNvPr>
          <p:cNvCxnSpPr>
            <a:cxnSpLocks/>
          </p:cNvCxnSpPr>
          <p:nvPr/>
        </p:nvCxnSpPr>
        <p:spPr>
          <a:xfrm>
            <a:off x="4902605" y="4055717"/>
            <a:ext cx="1746673" cy="1848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19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3884-1246-DAD0-5AD2-BA363DC28B5A}"/>
              </a:ext>
            </a:extLst>
          </p:cNvPr>
          <p:cNvSpPr>
            <a:spLocks noGrp="1"/>
          </p:cNvSpPr>
          <p:nvPr>
            <p:ph type="title"/>
          </p:nvPr>
        </p:nvSpPr>
        <p:spPr/>
        <p:txBody>
          <a:bodyPr/>
          <a:lstStyle/>
          <a:p>
            <a:r>
              <a:rPr lang="en-US" dirty="0"/>
              <a:t>Data Structures</a:t>
            </a:r>
          </a:p>
        </p:txBody>
      </p:sp>
      <p:pic>
        <p:nvPicPr>
          <p:cNvPr id="5" name="Content Placeholder 4" descr="A screenshot of a computer&#10;&#10;AI-generated content may be incorrect.">
            <a:extLst>
              <a:ext uri="{FF2B5EF4-FFF2-40B4-BE49-F238E27FC236}">
                <a16:creationId xmlns:a16="http://schemas.microsoft.com/office/drawing/2014/main" id="{1C1A6242-7824-D2DE-72F7-4CD47AED8982}"/>
              </a:ext>
            </a:extLst>
          </p:cNvPr>
          <p:cNvPicPr>
            <a:picLocks noGrp="1" noChangeAspect="1"/>
          </p:cNvPicPr>
          <p:nvPr>
            <p:ph idx="1"/>
          </p:nvPr>
        </p:nvPicPr>
        <p:blipFill>
          <a:blip r:embed="rId2"/>
          <a:srcRect b="63101"/>
          <a:stretch/>
        </p:blipFill>
        <p:spPr>
          <a:xfrm>
            <a:off x="919223" y="1690688"/>
            <a:ext cx="4539707" cy="1605616"/>
          </a:xfrm>
        </p:spPr>
      </p:pic>
      <p:sp>
        <p:nvSpPr>
          <p:cNvPr id="6" name="TextBox 5">
            <a:extLst>
              <a:ext uri="{FF2B5EF4-FFF2-40B4-BE49-F238E27FC236}">
                <a16:creationId xmlns:a16="http://schemas.microsoft.com/office/drawing/2014/main" id="{E373CB28-3ADC-3592-FA59-5E44DF7D7840}"/>
              </a:ext>
            </a:extLst>
          </p:cNvPr>
          <p:cNvSpPr txBox="1"/>
          <p:nvPr/>
        </p:nvSpPr>
        <p:spPr>
          <a:xfrm>
            <a:off x="2706411" y="3405002"/>
            <a:ext cx="965329" cy="461665"/>
          </a:xfrm>
          <a:prstGeom prst="rect">
            <a:avLst/>
          </a:prstGeom>
          <a:noFill/>
        </p:spPr>
        <p:txBody>
          <a:bodyPr wrap="none" rtlCol="0">
            <a:spAutoFit/>
          </a:bodyPr>
          <a:lstStyle/>
          <a:p>
            <a:r>
              <a:rPr lang="en-US" sz="2400" dirty="0" err="1"/>
              <a:t>UMkP</a:t>
            </a:r>
            <a:endParaRPr lang="en-US" sz="2400" dirty="0"/>
          </a:p>
        </p:txBody>
      </p:sp>
      <p:sp>
        <p:nvSpPr>
          <p:cNvPr id="11" name="TextBox 10">
            <a:extLst>
              <a:ext uri="{FF2B5EF4-FFF2-40B4-BE49-F238E27FC236}">
                <a16:creationId xmlns:a16="http://schemas.microsoft.com/office/drawing/2014/main" id="{78BC5436-61CA-8DC6-3A4C-A89E4D71BAB6}"/>
              </a:ext>
            </a:extLst>
          </p:cNvPr>
          <p:cNvSpPr txBox="1"/>
          <p:nvPr/>
        </p:nvSpPr>
        <p:spPr>
          <a:xfrm>
            <a:off x="8742747" y="3405002"/>
            <a:ext cx="853119" cy="461665"/>
          </a:xfrm>
          <a:prstGeom prst="rect">
            <a:avLst/>
          </a:prstGeom>
          <a:noFill/>
        </p:spPr>
        <p:txBody>
          <a:bodyPr wrap="none" rtlCol="0">
            <a:spAutoFit/>
          </a:bodyPr>
          <a:lstStyle/>
          <a:p>
            <a:r>
              <a:rPr lang="en-US" sz="2400" dirty="0" err="1"/>
              <a:t>kPEX</a:t>
            </a:r>
            <a:endParaRPr lang="en-US" sz="2400" dirty="0"/>
          </a:p>
        </p:txBody>
      </p:sp>
      <p:sp>
        <p:nvSpPr>
          <p:cNvPr id="12" name="TextBox 11">
            <a:extLst>
              <a:ext uri="{FF2B5EF4-FFF2-40B4-BE49-F238E27FC236}">
                <a16:creationId xmlns:a16="http://schemas.microsoft.com/office/drawing/2014/main" id="{A5DBCC37-AEA5-C36E-B340-75159C98F0CE}"/>
              </a:ext>
            </a:extLst>
          </p:cNvPr>
          <p:cNvSpPr txBox="1"/>
          <p:nvPr/>
        </p:nvSpPr>
        <p:spPr>
          <a:xfrm>
            <a:off x="919223" y="4243982"/>
            <a:ext cx="4377545" cy="923330"/>
          </a:xfrm>
          <a:prstGeom prst="rect">
            <a:avLst/>
          </a:prstGeom>
          <a:noFill/>
        </p:spPr>
        <p:txBody>
          <a:bodyPr wrap="none" rtlCol="0">
            <a:spAutoFit/>
          </a:bodyPr>
          <a:lstStyle/>
          <a:p>
            <a:r>
              <a:rPr lang="en-US" dirty="0"/>
              <a:t>+ Reused in recursive calls</a:t>
            </a:r>
          </a:p>
          <a:p>
            <a:r>
              <a:rPr lang="en-US" dirty="0"/>
              <a:t>+ Constant time insertion, deletion, lookup</a:t>
            </a:r>
          </a:p>
          <a:p>
            <a:r>
              <a:rPr lang="en-US" dirty="0"/>
              <a:t>− Bad for intersection operation</a:t>
            </a:r>
          </a:p>
        </p:txBody>
      </p:sp>
      <p:sp>
        <p:nvSpPr>
          <p:cNvPr id="13" name="TextBox 12">
            <a:extLst>
              <a:ext uri="{FF2B5EF4-FFF2-40B4-BE49-F238E27FC236}">
                <a16:creationId xmlns:a16="http://schemas.microsoft.com/office/drawing/2014/main" id="{1B4FFEFF-0AAE-5F7E-66B3-9557393465FB}"/>
              </a:ext>
            </a:extLst>
          </p:cNvPr>
          <p:cNvSpPr txBox="1"/>
          <p:nvPr/>
        </p:nvSpPr>
        <p:spPr>
          <a:xfrm>
            <a:off x="7057278" y="4243982"/>
            <a:ext cx="4377545" cy="923330"/>
          </a:xfrm>
          <a:prstGeom prst="rect">
            <a:avLst/>
          </a:prstGeom>
          <a:noFill/>
        </p:spPr>
        <p:txBody>
          <a:bodyPr wrap="none" rtlCol="0">
            <a:spAutoFit/>
          </a:bodyPr>
          <a:lstStyle/>
          <a:p>
            <a:r>
              <a:rPr lang="en-US" dirty="0"/>
              <a:t>− Created for every recursive call</a:t>
            </a:r>
          </a:p>
          <a:p>
            <a:r>
              <a:rPr lang="en-US" dirty="0"/>
              <a:t>+ Constant time insertion, deletion, lookup</a:t>
            </a:r>
          </a:p>
          <a:p>
            <a:r>
              <a:rPr lang="en-US" dirty="0"/>
              <a:t>+ Good for intersection operation</a:t>
            </a:r>
          </a:p>
        </p:txBody>
      </p:sp>
      <p:sp>
        <p:nvSpPr>
          <p:cNvPr id="4" name="TextBox 3">
            <a:extLst>
              <a:ext uri="{FF2B5EF4-FFF2-40B4-BE49-F238E27FC236}">
                <a16:creationId xmlns:a16="http://schemas.microsoft.com/office/drawing/2014/main" id="{8E3F93AB-5824-333F-5B1C-C09F90CF8215}"/>
              </a:ext>
            </a:extLst>
          </p:cNvPr>
          <p:cNvSpPr txBox="1"/>
          <p:nvPr/>
        </p:nvSpPr>
        <p:spPr>
          <a:xfrm>
            <a:off x="5953539" y="5883965"/>
            <a:ext cx="2844433" cy="646331"/>
          </a:xfrm>
          <a:prstGeom prst="rect">
            <a:avLst/>
          </a:prstGeom>
          <a:noFill/>
        </p:spPr>
        <p:txBody>
          <a:bodyPr wrap="none" rtlCol="0">
            <a:spAutoFit/>
          </a:bodyPr>
          <a:lstStyle/>
          <a:p>
            <a:r>
              <a:rPr lang="en-US" dirty="0">
                <a:solidFill>
                  <a:srgbClr val="C00000"/>
                </a:solidFill>
              </a:rPr>
              <a:t>reading process for bitmap</a:t>
            </a:r>
          </a:p>
          <a:p>
            <a:r>
              <a:rPr lang="en-US" dirty="0">
                <a:solidFill>
                  <a:srgbClr val="C00000"/>
                </a:solidFill>
              </a:rPr>
              <a:t>details on </a:t>
            </a:r>
            <a:r>
              <a:rPr lang="en-US" dirty="0" err="1">
                <a:solidFill>
                  <a:srgbClr val="C00000"/>
                </a:solidFill>
              </a:rPr>
              <a:t>UMkP</a:t>
            </a:r>
            <a:r>
              <a:rPr lang="en-US" dirty="0">
                <a:solidFill>
                  <a:srgbClr val="C00000"/>
                </a:solidFill>
              </a:rPr>
              <a:t> structure</a:t>
            </a:r>
          </a:p>
        </p:txBody>
      </p:sp>
      <p:graphicFrame>
        <p:nvGraphicFramePr>
          <p:cNvPr id="14" name="Table 13">
            <a:extLst>
              <a:ext uri="{FF2B5EF4-FFF2-40B4-BE49-F238E27FC236}">
                <a16:creationId xmlns:a16="http://schemas.microsoft.com/office/drawing/2014/main" id="{10F7ED31-4713-95AF-E6A4-D2AEA84CD68B}"/>
              </a:ext>
            </a:extLst>
          </p:cNvPr>
          <p:cNvGraphicFramePr>
            <a:graphicFrameLocks noGrp="1"/>
          </p:cNvGraphicFramePr>
          <p:nvPr>
            <p:extLst>
              <p:ext uri="{D42A27DB-BD31-4B8C-83A1-F6EECF244321}">
                <p14:modId xmlns:p14="http://schemas.microsoft.com/office/powerpoint/2010/main" val="3662397638"/>
              </p:ext>
            </p:extLst>
          </p:nvPr>
        </p:nvGraphicFramePr>
        <p:xfrm>
          <a:off x="6685023" y="2256794"/>
          <a:ext cx="1686878" cy="27432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23970">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1</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sp>
        <p:nvSpPr>
          <p:cNvPr id="15" name="TextBox 14">
            <a:extLst>
              <a:ext uri="{FF2B5EF4-FFF2-40B4-BE49-F238E27FC236}">
                <a16:creationId xmlns:a16="http://schemas.microsoft.com/office/drawing/2014/main" id="{53A35199-D825-CF0F-5725-650A64D194EC}"/>
              </a:ext>
            </a:extLst>
          </p:cNvPr>
          <p:cNvSpPr txBox="1"/>
          <p:nvPr/>
        </p:nvSpPr>
        <p:spPr>
          <a:xfrm>
            <a:off x="6493398" y="1890455"/>
            <a:ext cx="314510" cy="369332"/>
          </a:xfrm>
          <a:prstGeom prst="rect">
            <a:avLst/>
          </a:prstGeom>
          <a:noFill/>
        </p:spPr>
        <p:txBody>
          <a:bodyPr wrap="none" rtlCol="0">
            <a:spAutoFit/>
          </a:bodyPr>
          <a:lstStyle/>
          <a:p>
            <a:r>
              <a:rPr lang="en-US" dirty="0"/>
              <a:t>S</a:t>
            </a:r>
          </a:p>
        </p:txBody>
      </p:sp>
      <p:graphicFrame>
        <p:nvGraphicFramePr>
          <p:cNvPr id="16" name="Table 15">
            <a:extLst>
              <a:ext uri="{FF2B5EF4-FFF2-40B4-BE49-F238E27FC236}">
                <a16:creationId xmlns:a16="http://schemas.microsoft.com/office/drawing/2014/main" id="{EAF3B1E4-6F90-E079-3CE8-4D072BCBE986}"/>
              </a:ext>
            </a:extLst>
          </p:cNvPr>
          <p:cNvGraphicFramePr>
            <a:graphicFrameLocks noGrp="1"/>
          </p:cNvGraphicFramePr>
          <p:nvPr>
            <p:extLst>
              <p:ext uri="{D42A27DB-BD31-4B8C-83A1-F6EECF244321}">
                <p14:modId xmlns:p14="http://schemas.microsoft.com/office/powerpoint/2010/main" val="1692572034"/>
              </p:ext>
            </p:extLst>
          </p:nvPr>
        </p:nvGraphicFramePr>
        <p:xfrm>
          <a:off x="9331385" y="2256794"/>
          <a:ext cx="1686878" cy="27432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23970">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sp>
        <p:nvSpPr>
          <p:cNvPr id="17" name="TextBox 16">
            <a:extLst>
              <a:ext uri="{FF2B5EF4-FFF2-40B4-BE49-F238E27FC236}">
                <a16:creationId xmlns:a16="http://schemas.microsoft.com/office/drawing/2014/main" id="{27956918-FFE7-F52B-E4C1-F9684A78BD6D}"/>
              </a:ext>
            </a:extLst>
          </p:cNvPr>
          <p:cNvSpPr txBox="1"/>
          <p:nvPr/>
        </p:nvSpPr>
        <p:spPr>
          <a:xfrm>
            <a:off x="9139760" y="1890455"/>
            <a:ext cx="324128" cy="369332"/>
          </a:xfrm>
          <a:prstGeom prst="rect">
            <a:avLst/>
          </a:prstGeom>
          <a:noFill/>
        </p:spPr>
        <p:txBody>
          <a:bodyPr wrap="none" rtlCol="0">
            <a:spAutoFit/>
          </a:bodyPr>
          <a:lstStyle/>
          <a:p>
            <a:r>
              <a:rPr lang="en-US" dirty="0"/>
              <a:t>R</a:t>
            </a:r>
          </a:p>
        </p:txBody>
      </p:sp>
    </p:spTree>
    <p:extLst>
      <p:ext uri="{BB962C8B-B14F-4D97-AF65-F5344CB8AC3E}">
        <p14:creationId xmlns:p14="http://schemas.microsoft.com/office/powerpoint/2010/main" val="3212955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6A71E-46D8-18B0-E9EA-6B366E3C2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40A48-C122-C899-62D7-49445657A690}"/>
              </a:ext>
            </a:extLst>
          </p:cNvPr>
          <p:cNvSpPr>
            <a:spLocks noGrp="1"/>
          </p:cNvSpPr>
          <p:nvPr>
            <p:ph type="title"/>
          </p:nvPr>
        </p:nvSpPr>
        <p:spPr/>
        <p:txBody>
          <a:bodyPr/>
          <a:lstStyle/>
          <a:p>
            <a:r>
              <a:rPr lang="en-US" dirty="0"/>
              <a:t>Data Structures – </a:t>
            </a:r>
            <a:r>
              <a:rPr lang="en-US" dirty="0" err="1"/>
              <a:t>UMkP</a:t>
            </a:r>
            <a:r>
              <a:rPr lang="en-US" dirty="0"/>
              <a:t> </a:t>
            </a:r>
          </a:p>
        </p:txBody>
      </p:sp>
      <p:pic>
        <p:nvPicPr>
          <p:cNvPr id="7" name="Picture 6" descr="A diagram of a number&#10;&#10;AI-generated content may be incorrect.">
            <a:extLst>
              <a:ext uri="{FF2B5EF4-FFF2-40B4-BE49-F238E27FC236}">
                <a16:creationId xmlns:a16="http://schemas.microsoft.com/office/drawing/2014/main" id="{948B012B-71C0-CD81-BFA4-9D210E4A511C}"/>
              </a:ext>
            </a:extLst>
          </p:cNvPr>
          <p:cNvPicPr>
            <a:picLocks noChangeAspect="1"/>
          </p:cNvPicPr>
          <p:nvPr/>
        </p:nvPicPr>
        <p:blipFill>
          <a:blip r:embed="rId2"/>
          <a:stretch>
            <a:fillRect/>
          </a:stretch>
        </p:blipFill>
        <p:spPr>
          <a:xfrm>
            <a:off x="6845300" y="1418768"/>
            <a:ext cx="5346700" cy="4838700"/>
          </a:xfrm>
          <a:prstGeom prst="rect">
            <a:avLst/>
          </a:prstGeom>
        </p:spPr>
      </p:pic>
      <p:sp>
        <p:nvSpPr>
          <p:cNvPr id="10" name="TextBox 9">
            <a:extLst>
              <a:ext uri="{FF2B5EF4-FFF2-40B4-BE49-F238E27FC236}">
                <a16:creationId xmlns:a16="http://schemas.microsoft.com/office/drawing/2014/main" id="{A9015BB3-B32D-5498-EFF7-FDD3A1A88A13}"/>
              </a:ext>
            </a:extLst>
          </p:cNvPr>
          <p:cNvSpPr txBox="1"/>
          <p:nvPr/>
        </p:nvSpPr>
        <p:spPr>
          <a:xfrm>
            <a:off x="838200" y="2637789"/>
            <a:ext cx="3983783" cy="1200329"/>
          </a:xfrm>
          <a:prstGeom prst="rect">
            <a:avLst/>
          </a:prstGeom>
          <a:noFill/>
        </p:spPr>
        <p:txBody>
          <a:bodyPr wrap="none" rtlCol="0">
            <a:spAutoFit/>
          </a:bodyPr>
          <a:lstStyle/>
          <a:p>
            <a:r>
              <a:rPr lang="en-US" b="1" dirty="0"/>
              <a:t>Constant time search:</a:t>
            </a:r>
          </a:p>
          <a:p>
            <a:r>
              <a:rPr lang="en-US" dirty="0">
                <a:solidFill>
                  <a:schemeClr val="accent1"/>
                </a:solidFill>
                <a:latin typeface="Consolas" panose="020B0609020204030204" pitchFamily="49" charset="0"/>
                <a:cs typeface="Consolas" panose="020B0609020204030204" pitchFamily="49" charset="0"/>
              </a:rPr>
              <a:t>if(pos[v] &lt;=s): v is in S</a:t>
            </a:r>
          </a:p>
          <a:p>
            <a:r>
              <a:rPr lang="en-US" dirty="0">
                <a:solidFill>
                  <a:schemeClr val="accent1"/>
                </a:solidFill>
                <a:latin typeface="Consolas" panose="020B0609020204030204" pitchFamily="49" charset="0"/>
                <a:cs typeface="Consolas" panose="020B0609020204030204" pitchFamily="49" charset="0"/>
              </a:rPr>
              <a:t>else if (pos[v]&lt;=r): v is in R</a:t>
            </a:r>
          </a:p>
          <a:p>
            <a:r>
              <a:rPr lang="en-US" dirty="0">
                <a:solidFill>
                  <a:schemeClr val="accent1"/>
                </a:solidFill>
                <a:latin typeface="Consolas" panose="020B0609020204030204" pitchFamily="49" charset="0"/>
                <a:cs typeface="Consolas" panose="020B0609020204030204" pitchFamily="49" charset="0"/>
              </a:rPr>
              <a:t>else v does not exist </a:t>
            </a:r>
          </a:p>
        </p:txBody>
      </p:sp>
      <p:sp>
        <p:nvSpPr>
          <p:cNvPr id="20" name="TextBox 19">
            <a:extLst>
              <a:ext uri="{FF2B5EF4-FFF2-40B4-BE49-F238E27FC236}">
                <a16:creationId xmlns:a16="http://schemas.microsoft.com/office/drawing/2014/main" id="{F84DB293-DF56-0F64-DCDF-4534EFA933E4}"/>
              </a:ext>
            </a:extLst>
          </p:cNvPr>
          <p:cNvSpPr txBox="1"/>
          <p:nvPr/>
        </p:nvSpPr>
        <p:spPr>
          <a:xfrm>
            <a:off x="838201" y="4280052"/>
            <a:ext cx="4661452" cy="2308324"/>
          </a:xfrm>
          <a:prstGeom prst="rect">
            <a:avLst/>
          </a:prstGeom>
          <a:noFill/>
        </p:spPr>
        <p:txBody>
          <a:bodyPr wrap="square" rtlCol="0">
            <a:spAutoFit/>
          </a:bodyPr>
          <a:lstStyle/>
          <a:p>
            <a:r>
              <a:rPr lang="en-US" b="1" dirty="0"/>
              <a:t>Supports onion type storage</a:t>
            </a:r>
          </a:p>
          <a:p>
            <a:r>
              <a:rPr lang="en-US" dirty="0"/>
              <a:t>4 is removed in current branch, but it was a valid candidate in parent branch. when backtracking will happen, just restore the value of r at parent. </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when a vertex is removed, it’s moved to r, and then decrement r</a:t>
            </a:r>
          </a:p>
        </p:txBody>
      </p:sp>
      <p:sp>
        <p:nvSpPr>
          <p:cNvPr id="21" name="TextBox 20">
            <a:extLst>
              <a:ext uri="{FF2B5EF4-FFF2-40B4-BE49-F238E27FC236}">
                <a16:creationId xmlns:a16="http://schemas.microsoft.com/office/drawing/2014/main" id="{D83C3AC8-FB34-AB23-9A74-4A0C3618C269}"/>
              </a:ext>
            </a:extLst>
          </p:cNvPr>
          <p:cNvSpPr txBox="1"/>
          <p:nvPr/>
        </p:nvSpPr>
        <p:spPr>
          <a:xfrm>
            <a:off x="838200" y="1690688"/>
            <a:ext cx="4486934" cy="369332"/>
          </a:xfrm>
          <a:prstGeom prst="rect">
            <a:avLst/>
          </a:prstGeom>
          <a:noFill/>
        </p:spPr>
        <p:txBody>
          <a:bodyPr wrap="none" rtlCol="0">
            <a:spAutoFit/>
          </a:bodyPr>
          <a:lstStyle/>
          <a:p>
            <a:r>
              <a:rPr lang="en-US" b="1" dirty="0"/>
              <a:t>Created initially for the size of </a:t>
            </a:r>
            <a:r>
              <a:rPr lang="en-US" b="1" dirty="0" err="1"/>
              <a:t>G_reduced</a:t>
            </a:r>
            <a:endParaRPr lang="en-US" dirty="0">
              <a:latin typeface="Consolas" panose="020B0609020204030204" pitchFamily="49" charset="0"/>
              <a:cs typeface="Consolas" panose="020B0609020204030204" pitchFamily="49" charset="0"/>
            </a:endParaRPr>
          </a:p>
        </p:txBody>
      </p:sp>
      <p:cxnSp>
        <p:nvCxnSpPr>
          <p:cNvPr id="23" name="Straight Arrow Connector 22">
            <a:extLst>
              <a:ext uri="{FF2B5EF4-FFF2-40B4-BE49-F238E27FC236}">
                <a16:creationId xmlns:a16="http://schemas.microsoft.com/office/drawing/2014/main" id="{38DCA62B-4343-6D26-6195-9C859810EBD8}"/>
              </a:ext>
            </a:extLst>
          </p:cNvPr>
          <p:cNvCxnSpPr>
            <a:cxnSpLocks/>
          </p:cNvCxnSpPr>
          <p:nvPr/>
        </p:nvCxnSpPr>
        <p:spPr>
          <a:xfrm flipH="1">
            <a:off x="4144617" y="3548270"/>
            <a:ext cx="5188226" cy="1043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001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E8998-3C57-C84D-CB98-9E1ED3B7B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69A4DF-91E0-020A-3CC6-F88639DFD4EF}"/>
              </a:ext>
            </a:extLst>
          </p:cNvPr>
          <p:cNvSpPr>
            <a:spLocks noGrp="1"/>
          </p:cNvSpPr>
          <p:nvPr>
            <p:ph type="title"/>
          </p:nvPr>
        </p:nvSpPr>
        <p:spPr/>
        <p:txBody>
          <a:bodyPr/>
          <a:lstStyle/>
          <a:p>
            <a:r>
              <a:rPr lang="en-US" dirty="0"/>
              <a:t>Data Structures – </a:t>
            </a:r>
            <a:r>
              <a:rPr lang="en-US" dirty="0" err="1"/>
              <a:t>kPEX</a:t>
            </a:r>
            <a:r>
              <a:rPr lang="en-US" dirty="0"/>
              <a:t> </a:t>
            </a:r>
          </a:p>
        </p:txBody>
      </p:sp>
      <p:graphicFrame>
        <p:nvGraphicFramePr>
          <p:cNvPr id="7" name="Table 6">
            <a:extLst>
              <a:ext uri="{FF2B5EF4-FFF2-40B4-BE49-F238E27FC236}">
                <a16:creationId xmlns:a16="http://schemas.microsoft.com/office/drawing/2014/main" id="{A7469E7F-BE95-FB30-46A2-E99E9699E14C}"/>
              </a:ext>
            </a:extLst>
          </p:cNvPr>
          <p:cNvGraphicFramePr>
            <a:graphicFrameLocks noGrp="1"/>
          </p:cNvGraphicFramePr>
          <p:nvPr>
            <p:extLst>
              <p:ext uri="{D42A27DB-BD31-4B8C-83A1-F6EECF244321}">
                <p14:modId xmlns:p14="http://schemas.microsoft.com/office/powerpoint/2010/main" val="3166437198"/>
              </p:ext>
            </p:extLst>
          </p:nvPr>
        </p:nvGraphicFramePr>
        <p:xfrm>
          <a:off x="4323522" y="3970420"/>
          <a:ext cx="1686878" cy="27703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77030">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sp>
        <p:nvSpPr>
          <p:cNvPr id="4" name="TextBox 3">
            <a:extLst>
              <a:ext uri="{FF2B5EF4-FFF2-40B4-BE49-F238E27FC236}">
                <a16:creationId xmlns:a16="http://schemas.microsoft.com/office/drawing/2014/main" id="{7F6DE1AF-9489-307B-8806-275D9E666910}"/>
              </a:ext>
            </a:extLst>
          </p:cNvPr>
          <p:cNvSpPr txBox="1"/>
          <p:nvPr/>
        </p:nvSpPr>
        <p:spPr>
          <a:xfrm>
            <a:off x="3014956" y="1690688"/>
            <a:ext cx="3689151" cy="923330"/>
          </a:xfrm>
          <a:prstGeom prst="rect">
            <a:avLst/>
          </a:prstGeom>
          <a:noFill/>
        </p:spPr>
        <p:txBody>
          <a:bodyPr wrap="none" rtlCol="0">
            <a:spAutoFit/>
          </a:bodyPr>
          <a:lstStyle/>
          <a:p>
            <a:r>
              <a:rPr lang="en-US" dirty="0">
                <a:solidFill>
                  <a:srgbClr val="C00000"/>
                </a:solidFill>
              </a:rPr>
              <a:t>bit-coded representation of S and R</a:t>
            </a:r>
          </a:p>
          <a:p>
            <a:r>
              <a:rPr lang="en-US" dirty="0">
                <a:solidFill>
                  <a:srgbClr val="C00000"/>
                </a:solidFill>
              </a:rPr>
              <a:t>created for every recursive call</a:t>
            </a:r>
          </a:p>
          <a:p>
            <a:r>
              <a:rPr lang="en-US" dirty="0">
                <a:solidFill>
                  <a:srgbClr val="C00000"/>
                </a:solidFill>
              </a:rPr>
              <a:t>size: 2-hop neighbor graph of </a:t>
            </a:r>
            <a:r>
              <a:rPr lang="en-US" i="1" dirty="0">
                <a:solidFill>
                  <a:srgbClr val="C00000"/>
                </a:solidFill>
              </a:rPr>
              <a:t>v</a:t>
            </a:r>
            <a:r>
              <a:rPr lang="en-US" i="1" baseline="-25000" dirty="0">
                <a:solidFill>
                  <a:srgbClr val="C00000"/>
                </a:solidFill>
              </a:rPr>
              <a:t>i</a:t>
            </a:r>
          </a:p>
        </p:txBody>
      </p:sp>
      <p:sp>
        <p:nvSpPr>
          <p:cNvPr id="19" name="TextBox 18">
            <a:extLst>
              <a:ext uri="{FF2B5EF4-FFF2-40B4-BE49-F238E27FC236}">
                <a16:creationId xmlns:a16="http://schemas.microsoft.com/office/drawing/2014/main" id="{29CD663D-3CE2-A5BE-5765-58181D645C17}"/>
              </a:ext>
            </a:extLst>
          </p:cNvPr>
          <p:cNvSpPr txBox="1"/>
          <p:nvPr/>
        </p:nvSpPr>
        <p:spPr>
          <a:xfrm>
            <a:off x="2262870" y="3878118"/>
            <a:ext cx="1836400" cy="369332"/>
          </a:xfrm>
          <a:prstGeom prst="rect">
            <a:avLst/>
          </a:prstGeom>
          <a:noFill/>
        </p:spPr>
        <p:txBody>
          <a:bodyPr wrap="none" rtlCol="0">
            <a:spAutoFit/>
          </a:bodyPr>
          <a:lstStyle/>
          <a:p>
            <a:r>
              <a:rPr lang="en-US" dirty="0"/>
              <a:t>ull buff[</a:t>
            </a:r>
            <a:r>
              <a:rPr lang="en-US" dirty="0" err="1"/>
              <a:t>sz</a:t>
            </a:r>
            <a:r>
              <a:rPr lang="en-US" dirty="0"/>
              <a:t>&gt;&gt;6+1]</a:t>
            </a:r>
          </a:p>
        </p:txBody>
      </p:sp>
      <p:sp>
        <p:nvSpPr>
          <p:cNvPr id="22" name="TextBox 21">
            <a:extLst>
              <a:ext uri="{FF2B5EF4-FFF2-40B4-BE49-F238E27FC236}">
                <a16:creationId xmlns:a16="http://schemas.microsoft.com/office/drawing/2014/main" id="{1B082D56-560A-E765-21F3-9C153CAED5CE}"/>
              </a:ext>
            </a:extLst>
          </p:cNvPr>
          <p:cNvSpPr txBox="1"/>
          <p:nvPr/>
        </p:nvSpPr>
        <p:spPr>
          <a:xfrm>
            <a:off x="4914965" y="3602666"/>
            <a:ext cx="897007" cy="369332"/>
          </a:xfrm>
          <a:prstGeom prst="rect">
            <a:avLst/>
          </a:prstGeom>
          <a:noFill/>
        </p:spPr>
        <p:txBody>
          <a:bodyPr wrap="square">
            <a:spAutoFit/>
          </a:bodyPr>
          <a:lstStyle/>
          <a:p>
            <a:r>
              <a:rPr lang="en-US" dirty="0"/>
              <a:t>word</a:t>
            </a:r>
          </a:p>
        </p:txBody>
      </p:sp>
      <p:graphicFrame>
        <p:nvGraphicFramePr>
          <p:cNvPr id="3" name="Table 2">
            <a:extLst>
              <a:ext uri="{FF2B5EF4-FFF2-40B4-BE49-F238E27FC236}">
                <a16:creationId xmlns:a16="http://schemas.microsoft.com/office/drawing/2014/main" id="{5640D82F-8D45-94AF-4E69-78021DE40D59}"/>
              </a:ext>
            </a:extLst>
          </p:cNvPr>
          <p:cNvGraphicFramePr>
            <a:graphicFrameLocks noGrp="1"/>
          </p:cNvGraphicFramePr>
          <p:nvPr>
            <p:extLst>
              <p:ext uri="{D42A27DB-BD31-4B8C-83A1-F6EECF244321}">
                <p14:modId xmlns:p14="http://schemas.microsoft.com/office/powerpoint/2010/main" val="1998490305"/>
              </p:ext>
            </p:extLst>
          </p:nvPr>
        </p:nvGraphicFramePr>
        <p:xfrm>
          <a:off x="6096000" y="3970420"/>
          <a:ext cx="1686878" cy="27703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77030">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graphicFrame>
        <p:nvGraphicFramePr>
          <p:cNvPr id="5" name="Table 4">
            <a:extLst>
              <a:ext uri="{FF2B5EF4-FFF2-40B4-BE49-F238E27FC236}">
                <a16:creationId xmlns:a16="http://schemas.microsoft.com/office/drawing/2014/main" id="{E4E638ED-0DE5-25C0-8447-2A1A911A53C0}"/>
              </a:ext>
            </a:extLst>
          </p:cNvPr>
          <p:cNvGraphicFramePr>
            <a:graphicFrameLocks noGrp="1"/>
          </p:cNvGraphicFramePr>
          <p:nvPr>
            <p:extLst>
              <p:ext uri="{D42A27DB-BD31-4B8C-83A1-F6EECF244321}">
                <p14:modId xmlns:p14="http://schemas.microsoft.com/office/powerpoint/2010/main" val="3781684050"/>
              </p:ext>
            </p:extLst>
          </p:nvPr>
        </p:nvGraphicFramePr>
        <p:xfrm>
          <a:off x="7868478" y="3970420"/>
          <a:ext cx="1686878" cy="27703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77030">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spTree>
    <p:extLst>
      <p:ext uri="{BB962C8B-B14F-4D97-AF65-F5344CB8AC3E}">
        <p14:creationId xmlns:p14="http://schemas.microsoft.com/office/powerpoint/2010/main" val="282595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6C2CC-33A8-10DC-1A51-DAD3728DB4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EDF35-174B-BAB9-522E-7FEC71F85F3B}"/>
              </a:ext>
            </a:extLst>
          </p:cNvPr>
          <p:cNvSpPr>
            <a:spLocks noGrp="1"/>
          </p:cNvSpPr>
          <p:nvPr>
            <p:ph type="title"/>
          </p:nvPr>
        </p:nvSpPr>
        <p:spPr/>
        <p:txBody>
          <a:bodyPr/>
          <a:lstStyle/>
          <a:p>
            <a:r>
              <a:rPr lang="en-US" dirty="0"/>
              <a:t>Data Structures – </a:t>
            </a:r>
            <a:r>
              <a:rPr lang="en-US" dirty="0" err="1"/>
              <a:t>kPEX</a:t>
            </a:r>
            <a:r>
              <a:rPr lang="en-US" dirty="0"/>
              <a:t> </a:t>
            </a:r>
          </a:p>
        </p:txBody>
      </p:sp>
      <p:graphicFrame>
        <p:nvGraphicFramePr>
          <p:cNvPr id="7" name="Table 6">
            <a:extLst>
              <a:ext uri="{FF2B5EF4-FFF2-40B4-BE49-F238E27FC236}">
                <a16:creationId xmlns:a16="http://schemas.microsoft.com/office/drawing/2014/main" id="{177B8299-CEB4-33C1-1BE2-9CA722439913}"/>
              </a:ext>
            </a:extLst>
          </p:cNvPr>
          <p:cNvGraphicFramePr>
            <a:graphicFrameLocks noGrp="1"/>
          </p:cNvGraphicFramePr>
          <p:nvPr>
            <p:extLst>
              <p:ext uri="{D42A27DB-BD31-4B8C-83A1-F6EECF244321}">
                <p14:modId xmlns:p14="http://schemas.microsoft.com/office/powerpoint/2010/main" val="2088197723"/>
              </p:ext>
            </p:extLst>
          </p:nvPr>
        </p:nvGraphicFramePr>
        <p:xfrm>
          <a:off x="4027801" y="2807541"/>
          <a:ext cx="1686878" cy="27703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77030">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sp>
        <p:nvSpPr>
          <p:cNvPr id="19" name="TextBox 18">
            <a:extLst>
              <a:ext uri="{FF2B5EF4-FFF2-40B4-BE49-F238E27FC236}">
                <a16:creationId xmlns:a16="http://schemas.microsoft.com/office/drawing/2014/main" id="{2BCA87CC-A6F0-EB8E-937F-B4DD40D8C9B4}"/>
              </a:ext>
            </a:extLst>
          </p:cNvPr>
          <p:cNvSpPr txBox="1"/>
          <p:nvPr/>
        </p:nvSpPr>
        <p:spPr>
          <a:xfrm>
            <a:off x="650902" y="1975000"/>
            <a:ext cx="1836400" cy="369332"/>
          </a:xfrm>
          <a:prstGeom prst="rect">
            <a:avLst/>
          </a:prstGeom>
          <a:noFill/>
        </p:spPr>
        <p:txBody>
          <a:bodyPr wrap="none" rtlCol="0">
            <a:spAutoFit/>
          </a:bodyPr>
          <a:lstStyle/>
          <a:p>
            <a:r>
              <a:rPr lang="en-US" dirty="0"/>
              <a:t>ull buff[</a:t>
            </a:r>
            <a:r>
              <a:rPr lang="en-US" dirty="0" err="1"/>
              <a:t>sz</a:t>
            </a:r>
            <a:r>
              <a:rPr lang="en-US" dirty="0"/>
              <a:t>&gt;&gt;6+1]</a:t>
            </a:r>
          </a:p>
        </p:txBody>
      </p:sp>
      <p:sp>
        <p:nvSpPr>
          <p:cNvPr id="20" name="TextBox 19">
            <a:extLst>
              <a:ext uri="{FF2B5EF4-FFF2-40B4-BE49-F238E27FC236}">
                <a16:creationId xmlns:a16="http://schemas.microsoft.com/office/drawing/2014/main" id="{FAAC0C5B-6D33-CE51-5B26-845AC9923113}"/>
              </a:ext>
            </a:extLst>
          </p:cNvPr>
          <p:cNvSpPr txBox="1"/>
          <p:nvPr/>
        </p:nvSpPr>
        <p:spPr>
          <a:xfrm>
            <a:off x="1285461" y="3363115"/>
            <a:ext cx="8126895" cy="3693319"/>
          </a:xfrm>
          <a:prstGeom prst="rect">
            <a:avLst/>
          </a:prstGeom>
          <a:noFill/>
        </p:spPr>
        <p:txBody>
          <a:bodyPr wrap="square" rtlCol="0">
            <a:spAutoFit/>
          </a:bodyPr>
          <a:lstStyle/>
          <a:p>
            <a:r>
              <a:rPr lang="en-US" dirty="0"/>
              <a:t>To read first value in this buff, call </a:t>
            </a:r>
            <a:r>
              <a:rPr lang="en-US" b="1" dirty="0"/>
              <a:t>count trailing zero</a:t>
            </a:r>
          </a:p>
          <a:p>
            <a:r>
              <a:rPr lang="en-US" dirty="0">
                <a:solidFill>
                  <a:schemeClr val="accent1"/>
                </a:solidFill>
                <a:latin typeface="Consolas" panose="020B0609020204030204" pitchFamily="49" charset="0"/>
                <a:cs typeface="Consolas" panose="020B0609020204030204" pitchFamily="49" charset="0"/>
              </a:rPr>
              <a:t>__</a:t>
            </a:r>
            <a:r>
              <a:rPr lang="en-US" dirty="0" err="1">
                <a:solidFill>
                  <a:schemeClr val="accent1"/>
                </a:solidFill>
                <a:latin typeface="Consolas" panose="020B0609020204030204" pitchFamily="49" charset="0"/>
                <a:cs typeface="Consolas" panose="020B0609020204030204" pitchFamily="49" charset="0"/>
              </a:rPr>
              <a:t>builtin_ctzll</a:t>
            </a:r>
            <a:r>
              <a:rPr lang="en-US" dirty="0">
                <a:solidFill>
                  <a:schemeClr val="accent1"/>
                </a:solidFill>
                <a:latin typeface="Consolas" panose="020B0609020204030204" pitchFamily="49" charset="0"/>
                <a:cs typeface="Consolas" panose="020B0609020204030204" pitchFamily="49" charset="0"/>
              </a:rPr>
              <a:t>(word)</a:t>
            </a:r>
          </a:p>
          <a:p>
            <a:r>
              <a:rPr lang="en-US" dirty="0"/>
              <a:t> that returns </a:t>
            </a:r>
            <a:r>
              <a:rPr lang="en-US" dirty="0" err="1"/>
              <a:t>val</a:t>
            </a:r>
            <a:r>
              <a:rPr lang="en-US" dirty="0"/>
              <a:t> = 2… </a:t>
            </a:r>
          </a:p>
          <a:p>
            <a:endParaRPr lang="en-US" dirty="0"/>
          </a:p>
          <a:p>
            <a:endParaRPr lang="en-US" dirty="0"/>
          </a:p>
          <a:p>
            <a:r>
              <a:rPr lang="en-US" dirty="0"/>
              <a:t>to read successive element:</a:t>
            </a:r>
          </a:p>
          <a:p>
            <a:r>
              <a:rPr lang="en-US" dirty="0"/>
              <a:t>input: 2</a:t>
            </a:r>
          </a:p>
          <a:p>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mask = word &gt;&gt;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 &amp; 63</a:t>
            </a:r>
          </a:p>
          <a:p>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+=__</a:t>
            </a:r>
            <a:r>
              <a:rPr lang="en-US" dirty="0" err="1">
                <a:solidFill>
                  <a:schemeClr val="accent1"/>
                </a:solidFill>
                <a:latin typeface="Consolas" panose="020B0609020204030204" pitchFamily="49" charset="0"/>
                <a:cs typeface="Consolas" panose="020B0609020204030204" pitchFamily="49" charset="0"/>
              </a:rPr>
              <a:t>builtin_ctzll</a:t>
            </a:r>
            <a:r>
              <a:rPr lang="en-US" dirty="0">
                <a:solidFill>
                  <a:schemeClr val="accent1"/>
                </a:solidFill>
                <a:latin typeface="Consolas" panose="020B0609020204030204" pitchFamily="49" charset="0"/>
                <a:cs typeface="Consolas" panose="020B0609020204030204" pitchFamily="49" charset="0"/>
              </a:rPr>
              <a:t>(mask)</a:t>
            </a:r>
          </a:p>
          <a:p>
            <a:r>
              <a:rPr lang="en-US" dirty="0"/>
              <a:t>that evaluates </a:t>
            </a:r>
            <a:r>
              <a:rPr lang="en-US" dirty="0" err="1"/>
              <a:t>val</a:t>
            </a:r>
            <a:r>
              <a:rPr lang="en-US" dirty="0"/>
              <a:t> = 6</a:t>
            </a:r>
          </a:p>
          <a:p>
            <a:endParaRPr lang="en-US" dirty="0"/>
          </a:p>
          <a:p>
            <a:r>
              <a:rPr lang="en-US" dirty="0"/>
              <a:t> </a:t>
            </a:r>
          </a:p>
        </p:txBody>
      </p:sp>
      <p:sp>
        <p:nvSpPr>
          <p:cNvPr id="22" name="TextBox 21">
            <a:extLst>
              <a:ext uri="{FF2B5EF4-FFF2-40B4-BE49-F238E27FC236}">
                <a16:creationId xmlns:a16="http://schemas.microsoft.com/office/drawing/2014/main" id="{D3BAB4CB-E54F-46F3-041D-1B063315DE96}"/>
              </a:ext>
            </a:extLst>
          </p:cNvPr>
          <p:cNvSpPr txBox="1"/>
          <p:nvPr/>
        </p:nvSpPr>
        <p:spPr>
          <a:xfrm>
            <a:off x="3579297" y="2438209"/>
            <a:ext cx="897007" cy="369332"/>
          </a:xfrm>
          <a:prstGeom prst="rect">
            <a:avLst/>
          </a:prstGeom>
          <a:noFill/>
        </p:spPr>
        <p:txBody>
          <a:bodyPr wrap="square">
            <a:spAutoFit/>
          </a:bodyPr>
          <a:lstStyle/>
          <a:p>
            <a:r>
              <a:rPr lang="en-US" b="1" dirty="0">
                <a:solidFill>
                  <a:srgbClr val="C00000"/>
                </a:solidFill>
              </a:rPr>
              <a:t>word</a:t>
            </a:r>
            <a:endParaRPr lang="en-US" b="1" dirty="0"/>
          </a:p>
        </p:txBody>
      </p:sp>
      <p:sp>
        <p:nvSpPr>
          <p:cNvPr id="23" name="TextBox 22">
            <a:extLst>
              <a:ext uri="{FF2B5EF4-FFF2-40B4-BE49-F238E27FC236}">
                <a16:creationId xmlns:a16="http://schemas.microsoft.com/office/drawing/2014/main" id="{D2B22053-A169-EAF2-8ED7-03B1EAC77D1A}"/>
              </a:ext>
            </a:extLst>
          </p:cNvPr>
          <p:cNvSpPr txBox="1"/>
          <p:nvPr/>
        </p:nvSpPr>
        <p:spPr>
          <a:xfrm>
            <a:off x="6841189" y="3778613"/>
            <a:ext cx="3883690" cy="2585323"/>
          </a:xfrm>
          <a:prstGeom prst="rect">
            <a:avLst/>
          </a:prstGeom>
          <a:noFill/>
          <a:ln>
            <a:solidFill>
              <a:schemeClr val="tx1"/>
            </a:solidFill>
          </a:ln>
        </p:spPr>
        <p:txBody>
          <a:bodyPr wrap="square">
            <a:spAutoFit/>
          </a:bodyPr>
          <a:lstStyle/>
          <a:p>
            <a:r>
              <a:rPr lang="en-US" b="1" dirty="0">
                <a:solidFill>
                  <a:schemeClr val="accent1"/>
                </a:solidFill>
                <a:latin typeface="Consolas" panose="020B0609020204030204" pitchFamily="49" charset="0"/>
                <a:cs typeface="Consolas" panose="020B0609020204030204" pitchFamily="49" charset="0"/>
              </a:rPr>
              <a:t>input: </a:t>
            </a:r>
            <a:r>
              <a:rPr lang="en-US" b="1" dirty="0" err="1">
                <a:solidFill>
                  <a:schemeClr val="accent1"/>
                </a:solidFill>
                <a:latin typeface="Consolas" panose="020B0609020204030204" pitchFamily="49" charset="0"/>
                <a:cs typeface="Consolas" panose="020B0609020204030204" pitchFamily="49" charset="0"/>
              </a:rPr>
              <a:t>val</a:t>
            </a:r>
            <a:r>
              <a:rPr lang="en-US" b="1" dirty="0">
                <a:solidFill>
                  <a:schemeClr val="accent1"/>
                </a:solidFill>
                <a:latin typeface="Consolas" panose="020B0609020204030204" pitchFamily="49" charset="0"/>
                <a:cs typeface="Consolas" panose="020B0609020204030204" pitchFamily="49" charset="0"/>
              </a:rPr>
              <a:t>=2, </a:t>
            </a:r>
            <a:r>
              <a:rPr lang="en-US" b="1" dirty="0" err="1">
                <a:solidFill>
                  <a:schemeClr val="accent1"/>
                </a:solidFill>
                <a:latin typeface="Consolas" panose="020B0609020204030204" pitchFamily="49" charset="0"/>
                <a:cs typeface="Consolas" panose="020B0609020204030204" pitchFamily="49" charset="0"/>
              </a:rPr>
              <a:t>word_id</a:t>
            </a:r>
            <a:r>
              <a:rPr lang="en-US" b="1" dirty="0">
                <a:solidFill>
                  <a:schemeClr val="accent1"/>
                </a:solidFill>
                <a:latin typeface="Consolas" panose="020B0609020204030204" pitchFamily="49" charset="0"/>
                <a:cs typeface="Consolas" panose="020B0609020204030204" pitchFamily="49" charset="0"/>
              </a:rPr>
              <a:t>=0</a:t>
            </a:r>
          </a:p>
          <a:p>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mask = word &gt;&gt;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 &amp; 63) </a:t>
            </a:r>
          </a:p>
          <a:p>
            <a:r>
              <a:rPr lang="en-US" dirty="0">
                <a:solidFill>
                  <a:schemeClr val="accent1"/>
                </a:solidFill>
                <a:latin typeface="Consolas" panose="020B0609020204030204" pitchFamily="49" charset="0"/>
                <a:cs typeface="Consolas" panose="020B0609020204030204" pitchFamily="49" charset="0"/>
              </a:rPr>
              <a:t>while(mask==0)</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word_id</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r>
              <a:rPr lang="en-US" dirty="0" err="1">
                <a:solidFill>
                  <a:schemeClr val="accent1"/>
                </a:solidFill>
                <a:latin typeface="Consolas" panose="020B0609020204030204" pitchFamily="49" charset="0"/>
                <a:cs typeface="Consolas" panose="020B0609020204030204" pitchFamily="49" charset="0"/>
              </a:rPr>
              <a:t>word_id</a:t>
            </a:r>
            <a:r>
              <a:rPr lang="en-US" dirty="0">
                <a:solidFill>
                  <a:schemeClr val="accent1"/>
                </a:solidFill>
                <a:latin typeface="Consolas" panose="020B0609020204030204" pitchFamily="49" charset="0"/>
                <a:cs typeface="Consolas" panose="020B0609020204030204" pitchFamily="49" charset="0"/>
              </a:rPr>
              <a:t>*64</a:t>
            </a:r>
          </a:p>
          <a:p>
            <a:r>
              <a:rPr lang="en-US" dirty="0">
                <a:solidFill>
                  <a:schemeClr val="accent1"/>
                </a:solidFill>
                <a:latin typeface="Consolas" panose="020B0609020204030204" pitchFamily="49" charset="0"/>
                <a:cs typeface="Consolas" panose="020B0609020204030204" pitchFamily="49" charset="0"/>
              </a:rPr>
              <a:t>   mask = word &gt;&gt;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 &amp; 63) </a:t>
            </a:r>
          </a:p>
          <a:p>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+=__</a:t>
            </a:r>
            <a:r>
              <a:rPr lang="en-US" dirty="0" err="1">
                <a:solidFill>
                  <a:schemeClr val="accent1"/>
                </a:solidFill>
                <a:latin typeface="Consolas" panose="020B0609020204030204" pitchFamily="49" charset="0"/>
                <a:cs typeface="Consolas" panose="020B0609020204030204" pitchFamily="49" charset="0"/>
              </a:rPr>
              <a:t>builtin_ctzll</a:t>
            </a:r>
            <a:r>
              <a:rPr lang="en-US" dirty="0">
                <a:solidFill>
                  <a:schemeClr val="accent1"/>
                </a:solidFill>
                <a:latin typeface="Consolas" panose="020B0609020204030204" pitchFamily="49" charset="0"/>
                <a:cs typeface="Consolas" panose="020B0609020204030204" pitchFamily="49" charset="0"/>
              </a:rPr>
              <a:t>(mask)</a:t>
            </a:r>
          </a:p>
          <a:p>
            <a:r>
              <a:rPr lang="en-US" b="1" dirty="0">
                <a:latin typeface="+mj-lt"/>
                <a:cs typeface="Consolas" panose="020B0609020204030204" pitchFamily="49" charset="0"/>
              </a:rPr>
              <a:t>which evaluates to </a:t>
            </a:r>
            <a:r>
              <a:rPr lang="en-US" b="1" dirty="0" err="1">
                <a:latin typeface="+mj-lt"/>
                <a:cs typeface="Consolas" panose="020B0609020204030204" pitchFamily="49" charset="0"/>
              </a:rPr>
              <a:t>val</a:t>
            </a:r>
            <a:r>
              <a:rPr lang="en-US" b="1" dirty="0">
                <a:latin typeface="+mj-lt"/>
                <a:cs typeface="Consolas" panose="020B0609020204030204" pitchFamily="49" charset="0"/>
              </a:rPr>
              <a:t>=66</a:t>
            </a:r>
          </a:p>
        </p:txBody>
      </p:sp>
    </p:spTree>
    <p:extLst>
      <p:ext uri="{BB962C8B-B14F-4D97-AF65-F5344CB8AC3E}">
        <p14:creationId xmlns:p14="http://schemas.microsoft.com/office/powerpoint/2010/main" val="2511904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5FA2B-E93A-D925-7907-CD181E211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714E6-BB80-D5DB-223A-5A172B4FCEA8}"/>
              </a:ext>
            </a:extLst>
          </p:cNvPr>
          <p:cNvSpPr>
            <a:spLocks noGrp="1"/>
          </p:cNvSpPr>
          <p:nvPr>
            <p:ph type="title"/>
          </p:nvPr>
        </p:nvSpPr>
        <p:spPr/>
        <p:txBody>
          <a:bodyPr/>
          <a:lstStyle/>
          <a:p>
            <a:r>
              <a:rPr lang="en-US" dirty="0"/>
              <a:t>Data Structures – </a:t>
            </a:r>
            <a:r>
              <a:rPr lang="en-US" dirty="0" err="1"/>
              <a:t>kPEX</a:t>
            </a:r>
            <a:r>
              <a:rPr lang="en-US" dirty="0"/>
              <a:t> </a:t>
            </a:r>
          </a:p>
        </p:txBody>
      </p:sp>
      <p:graphicFrame>
        <p:nvGraphicFramePr>
          <p:cNvPr id="7" name="Table 6">
            <a:extLst>
              <a:ext uri="{FF2B5EF4-FFF2-40B4-BE49-F238E27FC236}">
                <a16:creationId xmlns:a16="http://schemas.microsoft.com/office/drawing/2014/main" id="{D2D39857-4607-A76B-A539-93B0A2374B51}"/>
              </a:ext>
            </a:extLst>
          </p:cNvPr>
          <p:cNvGraphicFramePr>
            <a:graphicFrameLocks noGrp="1"/>
          </p:cNvGraphicFramePr>
          <p:nvPr>
            <p:extLst>
              <p:ext uri="{D42A27DB-BD31-4B8C-83A1-F6EECF244321}">
                <p14:modId xmlns:p14="http://schemas.microsoft.com/office/powerpoint/2010/main" val="3382186611"/>
              </p:ext>
            </p:extLst>
          </p:nvPr>
        </p:nvGraphicFramePr>
        <p:xfrm>
          <a:off x="4316036" y="2280767"/>
          <a:ext cx="1686878" cy="27703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277030">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graphicFrame>
        <p:nvGraphicFramePr>
          <p:cNvPr id="15" name="Table 14">
            <a:extLst>
              <a:ext uri="{FF2B5EF4-FFF2-40B4-BE49-F238E27FC236}">
                <a16:creationId xmlns:a16="http://schemas.microsoft.com/office/drawing/2014/main" id="{F5F136AD-03F0-1D4A-60CA-9DD41625CBDC}"/>
              </a:ext>
            </a:extLst>
          </p:cNvPr>
          <p:cNvGraphicFramePr>
            <a:graphicFrameLocks noGrp="1"/>
          </p:cNvGraphicFramePr>
          <p:nvPr>
            <p:extLst>
              <p:ext uri="{D42A27DB-BD31-4B8C-83A1-F6EECF244321}">
                <p14:modId xmlns:p14="http://schemas.microsoft.com/office/powerpoint/2010/main" val="1808684002"/>
              </p:ext>
            </p:extLst>
          </p:nvPr>
        </p:nvGraphicFramePr>
        <p:xfrm>
          <a:off x="2518506" y="2280767"/>
          <a:ext cx="1686878" cy="274320"/>
        </p:xfrm>
        <a:graphic>
          <a:graphicData uri="http://schemas.openxmlformats.org/drawingml/2006/table">
            <a:tbl>
              <a:tblPr firstRow="1" bandRow="1">
                <a:tableStyleId>{5940675A-B579-460E-94D1-54222C63F5DA}</a:tableStyleId>
              </a:tblPr>
              <a:tblGrid>
                <a:gridCol w="228918">
                  <a:extLst>
                    <a:ext uri="{9D8B030D-6E8A-4147-A177-3AD203B41FA5}">
                      <a16:colId xmlns:a16="http://schemas.microsoft.com/office/drawing/2014/main" val="880051699"/>
                    </a:ext>
                  </a:extLst>
                </a:gridCol>
                <a:gridCol w="208280">
                  <a:extLst>
                    <a:ext uri="{9D8B030D-6E8A-4147-A177-3AD203B41FA5}">
                      <a16:colId xmlns:a16="http://schemas.microsoft.com/office/drawing/2014/main" val="2016558379"/>
                    </a:ext>
                  </a:extLst>
                </a:gridCol>
                <a:gridCol w="208280">
                  <a:extLst>
                    <a:ext uri="{9D8B030D-6E8A-4147-A177-3AD203B41FA5}">
                      <a16:colId xmlns:a16="http://schemas.microsoft.com/office/drawing/2014/main" val="4147064234"/>
                    </a:ext>
                  </a:extLst>
                </a:gridCol>
                <a:gridCol w="208280">
                  <a:extLst>
                    <a:ext uri="{9D8B030D-6E8A-4147-A177-3AD203B41FA5}">
                      <a16:colId xmlns:a16="http://schemas.microsoft.com/office/drawing/2014/main" val="352982974"/>
                    </a:ext>
                  </a:extLst>
                </a:gridCol>
                <a:gridCol w="208280">
                  <a:extLst>
                    <a:ext uri="{9D8B030D-6E8A-4147-A177-3AD203B41FA5}">
                      <a16:colId xmlns:a16="http://schemas.microsoft.com/office/drawing/2014/main" val="1525358137"/>
                    </a:ext>
                  </a:extLst>
                </a:gridCol>
                <a:gridCol w="208280">
                  <a:extLst>
                    <a:ext uri="{9D8B030D-6E8A-4147-A177-3AD203B41FA5}">
                      <a16:colId xmlns:a16="http://schemas.microsoft.com/office/drawing/2014/main" val="762718077"/>
                    </a:ext>
                  </a:extLst>
                </a:gridCol>
                <a:gridCol w="208280">
                  <a:extLst>
                    <a:ext uri="{9D8B030D-6E8A-4147-A177-3AD203B41FA5}">
                      <a16:colId xmlns:a16="http://schemas.microsoft.com/office/drawing/2014/main" val="4186435819"/>
                    </a:ext>
                  </a:extLst>
                </a:gridCol>
                <a:gridCol w="208280">
                  <a:extLst>
                    <a:ext uri="{9D8B030D-6E8A-4147-A177-3AD203B41FA5}">
                      <a16:colId xmlns:a16="http://schemas.microsoft.com/office/drawing/2014/main" val="1592734278"/>
                    </a:ext>
                  </a:extLst>
                </a:gridCol>
              </a:tblGrid>
              <a:tr h="0">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0</a:t>
                      </a:r>
                    </a:p>
                  </a:txBody>
                  <a:tcPr/>
                </a:tc>
                <a:tc>
                  <a:txBody>
                    <a:bodyPr/>
                    <a:lstStyle/>
                    <a:p>
                      <a:pPr algn="ctr"/>
                      <a:r>
                        <a:rPr lang="en-US" sz="1200" dirty="0"/>
                        <a:t>1</a:t>
                      </a:r>
                    </a:p>
                  </a:txBody>
                  <a:tcPr/>
                </a:tc>
                <a:tc>
                  <a:txBody>
                    <a:bodyPr/>
                    <a:lstStyle/>
                    <a:p>
                      <a:pPr algn="ctr"/>
                      <a:r>
                        <a:rPr lang="en-US" sz="1200" dirty="0"/>
                        <a:t>0</a:t>
                      </a:r>
                    </a:p>
                  </a:txBody>
                  <a:tcPr/>
                </a:tc>
                <a:tc>
                  <a:txBody>
                    <a:bodyPr/>
                    <a:lstStyle/>
                    <a:p>
                      <a:pPr algn="ctr"/>
                      <a:r>
                        <a:rPr lang="en-US" sz="1200" dirty="0"/>
                        <a:t>0</a:t>
                      </a:r>
                    </a:p>
                  </a:txBody>
                  <a:tcPr/>
                </a:tc>
                <a:extLst>
                  <a:ext uri="{0D108BD9-81ED-4DB2-BD59-A6C34878D82A}">
                    <a16:rowId xmlns:a16="http://schemas.microsoft.com/office/drawing/2014/main" val="1664510607"/>
                  </a:ext>
                </a:extLst>
              </a:tr>
            </a:tbl>
          </a:graphicData>
        </a:graphic>
      </p:graphicFrame>
      <p:sp>
        <p:nvSpPr>
          <p:cNvPr id="19" name="TextBox 18">
            <a:extLst>
              <a:ext uri="{FF2B5EF4-FFF2-40B4-BE49-F238E27FC236}">
                <a16:creationId xmlns:a16="http://schemas.microsoft.com/office/drawing/2014/main" id="{88BEDC9D-C309-564F-F64C-46B0321137CC}"/>
              </a:ext>
            </a:extLst>
          </p:cNvPr>
          <p:cNvSpPr txBox="1"/>
          <p:nvPr/>
        </p:nvSpPr>
        <p:spPr>
          <a:xfrm>
            <a:off x="939137" y="1448226"/>
            <a:ext cx="1836400" cy="369332"/>
          </a:xfrm>
          <a:prstGeom prst="rect">
            <a:avLst/>
          </a:prstGeom>
          <a:noFill/>
        </p:spPr>
        <p:txBody>
          <a:bodyPr wrap="none" rtlCol="0">
            <a:spAutoFit/>
          </a:bodyPr>
          <a:lstStyle/>
          <a:p>
            <a:r>
              <a:rPr lang="en-US" dirty="0"/>
              <a:t>ull buff[</a:t>
            </a:r>
            <a:r>
              <a:rPr lang="en-US" dirty="0" err="1"/>
              <a:t>sz</a:t>
            </a:r>
            <a:r>
              <a:rPr lang="en-US" dirty="0"/>
              <a:t>&gt;&gt;6+1]</a:t>
            </a:r>
          </a:p>
        </p:txBody>
      </p:sp>
      <p:sp>
        <p:nvSpPr>
          <p:cNvPr id="20" name="TextBox 19">
            <a:extLst>
              <a:ext uri="{FF2B5EF4-FFF2-40B4-BE49-F238E27FC236}">
                <a16:creationId xmlns:a16="http://schemas.microsoft.com/office/drawing/2014/main" id="{C55490FF-7AF1-5668-3F5D-80F233E92C53}"/>
              </a:ext>
            </a:extLst>
          </p:cNvPr>
          <p:cNvSpPr txBox="1"/>
          <p:nvPr/>
        </p:nvSpPr>
        <p:spPr>
          <a:xfrm>
            <a:off x="1124872" y="2729608"/>
            <a:ext cx="9386224" cy="923330"/>
          </a:xfrm>
          <a:prstGeom prst="rect">
            <a:avLst/>
          </a:prstGeom>
          <a:noFill/>
        </p:spPr>
        <p:txBody>
          <a:bodyPr wrap="none" rtlCol="0">
            <a:spAutoFit/>
          </a:bodyPr>
          <a:lstStyle/>
          <a:p>
            <a:endParaRPr lang="en-US" dirty="0">
              <a:solidFill>
                <a:srgbClr val="C00000"/>
              </a:solidFill>
            </a:endParaRPr>
          </a:p>
          <a:p>
            <a:r>
              <a:rPr lang="en-US" dirty="0">
                <a:solidFill>
                  <a:srgbClr val="C00000"/>
                </a:solidFill>
              </a:rPr>
              <a:t>each word is 64 bit long, when mask is 0 it’s skipped and return value is set to next </a:t>
            </a:r>
            <a:r>
              <a:rPr lang="en-US" dirty="0" err="1">
                <a:solidFill>
                  <a:srgbClr val="C00000"/>
                </a:solidFill>
              </a:rPr>
              <a:t>word_id</a:t>
            </a:r>
            <a:r>
              <a:rPr lang="en-US" dirty="0">
                <a:solidFill>
                  <a:srgbClr val="C00000"/>
                </a:solidFill>
              </a:rPr>
              <a:t>*64</a:t>
            </a:r>
          </a:p>
          <a:p>
            <a:r>
              <a:rPr lang="en-US" dirty="0">
                <a:solidFill>
                  <a:srgbClr val="C00000"/>
                </a:solidFill>
              </a:rPr>
              <a:t> </a:t>
            </a:r>
          </a:p>
        </p:txBody>
      </p:sp>
      <p:sp>
        <p:nvSpPr>
          <p:cNvPr id="6" name="TextBox 5">
            <a:extLst>
              <a:ext uri="{FF2B5EF4-FFF2-40B4-BE49-F238E27FC236}">
                <a16:creationId xmlns:a16="http://schemas.microsoft.com/office/drawing/2014/main" id="{9897DC7D-8CD0-D2E5-1597-AAE908476236}"/>
              </a:ext>
            </a:extLst>
          </p:cNvPr>
          <p:cNvSpPr txBox="1"/>
          <p:nvPr/>
        </p:nvSpPr>
        <p:spPr>
          <a:xfrm>
            <a:off x="4180536" y="1964657"/>
            <a:ext cx="1185241" cy="369332"/>
          </a:xfrm>
          <a:prstGeom prst="rect">
            <a:avLst/>
          </a:prstGeom>
          <a:noFill/>
        </p:spPr>
        <p:txBody>
          <a:bodyPr wrap="square">
            <a:spAutoFit/>
          </a:bodyPr>
          <a:lstStyle/>
          <a:p>
            <a:r>
              <a:rPr lang="en-US" b="1" dirty="0" err="1">
                <a:solidFill>
                  <a:srgbClr val="C00000"/>
                </a:solidFill>
              </a:rPr>
              <a:t>wid</a:t>
            </a:r>
            <a:r>
              <a:rPr lang="en-US" b="1" dirty="0">
                <a:solidFill>
                  <a:srgbClr val="C00000"/>
                </a:solidFill>
              </a:rPr>
              <a:t> 1</a:t>
            </a:r>
            <a:endParaRPr lang="en-US" b="1" dirty="0"/>
          </a:p>
        </p:txBody>
      </p:sp>
      <p:sp>
        <p:nvSpPr>
          <p:cNvPr id="8" name="TextBox 7">
            <a:extLst>
              <a:ext uri="{FF2B5EF4-FFF2-40B4-BE49-F238E27FC236}">
                <a16:creationId xmlns:a16="http://schemas.microsoft.com/office/drawing/2014/main" id="{56A04DC6-B565-12A2-0CFA-43331BE2C0D4}"/>
              </a:ext>
            </a:extLst>
          </p:cNvPr>
          <p:cNvSpPr txBox="1"/>
          <p:nvPr/>
        </p:nvSpPr>
        <p:spPr>
          <a:xfrm>
            <a:off x="2338763" y="1938370"/>
            <a:ext cx="1185241" cy="369332"/>
          </a:xfrm>
          <a:prstGeom prst="rect">
            <a:avLst/>
          </a:prstGeom>
          <a:noFill/>
        </p:spPr>
        <p:txBody>
          <a:bodyPr wrap="square">
            <a:spAutoFit/>
          </a:bodyPr>
          <a:lstStyle/>
          <a:p>
            <a:r>
              <a:rPr lang="en-US" b="1" dirty="0" err="1">
                <a:solidFill>
                  <a:srgbClr val="C00000"/>
                </a:solidFill>
              </a:rPr>
              <a:t>wid</a:t>
            </a:r>
            <a:r>
              <a:rPr lang="en-US" b="1" dirty="0">
                <a:solidFill>
                  <a:srgbClr val="C00000"/>
                </a:solidFill>
              </a:rPr>
              <a:t> 0</a:t>
            </a:r>
            <a:endParaRPr lang="en-US" b="1" dirty="0"/>
          </a:p>
        </p:txBody>
      </p:sp>
      <p:sp>
        <p:nvSpPr>
          <p:cNvPr id="9" name="TextBox 8">
            <a:extLst>
              <a:ext uri="{FF2B5EF4-FFF2-40B4-BE49-F238E27FC236}">
                <a16:creationId xmlns:a16="http://schemas.microsoft.com/office/drawing/2014/main" id="{1D7A4ED8-5228-7DAE-F902-A56FB583034A}"/>
              </a:ext>
            </a:extLst>
          </p:cNvPr>
          <p:cNvSpPr txBox="1"/>
          <p:nvPr/>
        </p:nvSpPr>
        <p:spPr>
          <a:xfrm>
            <a:off x="1143396" y="3594007"/>
            <a:ext cx="4409511" cy="2862322"/>
          </a:xfrm>
          <a:prstGeom prst="rect">
            <a:avLst/>
          </a:prstGeom>
          <a:noFill/>
          <a:ln>
            <a:solidFill>
              <a:schemeClr val="tx1"/>
            </a:solidFill>
          </a:ln>
        </p:spPr>
        <p:txBody>
          <a:bodyPr wrap="square">
            <a:spAutoFit/>
          </a:bodyPr>
          <a:lstStyle/>
          <a:p>
            <a:r>
              <a:rPr lang="en-US" b="1" dirty="0">
                <a:solidFill>
                  <a:schemeClr val="accent1"/>
                </a:solidFill>
                <a:latin typeface="Consolas" panose="020B0609020204030204" pitchFamily="49" charset="0"/>
                <a:cs typeface="Consolas" panose="020B0609020204030204" pitchFamily="49" charset="0"/>
              </a:rPr>
              <a:t>First iteration code:</a:t>
            </a:r>
          </a:p>
          <a:p>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=0,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=0</a:t>
            </a:r>
          </a:p>
          <a:p>
            <a:r>
              <a:rPr lang="en-US" dirty="0">
                <a:solidFill>
                  <a:schemeClr val="accent1"/>
                </a:solidFill>
                <a:latin typeface="Consolas" panose="020B0609020204030204" pitchFamily="49" charset="0"/>
                <a:cs typeface="Consolas" panose="020B0609020204030204" pitchFamily="49" charset="0"/>
              </a:rPr>
              <a:t>mask=words[</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while(mask==0 &amp;&amp; </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 &lt; n)</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*64</a:t>
            </a:r>
          </a:p>
          <a:p>
            <a:r>
              <a:rPr lang="en-US" dirty="0">
                <a:solidFill>
                  <a:schemeClr val="accent1"/>
                </a:solidFill>
                <a:latin typeface="Consolas" panose="020B0609020204030204" pitchFamily="49" charset="0"/>
                <a:cs typeface="Consolas" panose="020B0609020204030204" pitchFamily="49" charset="0"/>
              </a:rPr>
              <a:t>   mask = words[</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if(mask!=0)</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+=__</a:t>
            </a:r>
            <a:r>
              <a:rPr lang="en-US" dirty="0" err="1">
                <a:solidFill>
                  <a:schemeClr val="accent1"/>
                </a:solidFill>
                <a:latin typeface="Consolas" panose="020B0609020204030204" pitchFamily="49" charset="0"/>
                <a:cs typeface="Consolas" panose="020B0609020204030204" pitchFamily="49" charset="0"/>
              </a:rPr>
              <a:t>builtin_ctzll</a:t>
            </a:r>
            <a:r>
              <a:rPr lang="en-US" dirty="0">
                <a:solidFill>
                  <a:schemeClr val="accent1"/>
                </a:solidFill>
                <a:latin typeface="Consolas" panose="020B0609020204030204" pitchFamily="49" charset="0"/>
                <a:cs typeface="Consolas" panose="020B0609020204030204" pitchFamily="49" charset="0"/>
              </a:rPr>
              <a:t>(mask)</a:t>
            </a:r>
          </a:p>
          <a:p>
            <a:r>
              <a:rPr lang="en-US" dirty="0">
                <a:solidFill>
                  <a:schemeClr val="accent1"/>
                </a:solidFill>
                <a:latin typeface="Consolas" panose="020B0609020204030204" pitchFamily="49" charset="0"/>
                <a:cs typeface="Consolas" panose="020B0609020204030204" pitchFamily="49" charset="0"/>
              </a:rPr>
              <a:t>else</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r>
              <a:rPr lang="en-US" b="1" dirty="0">
                <a:solidFill>
                  <a:schemeClr val="accent1"/>
                </a:solidFill>
                <a:latin typeface="Consolas" panose="020B0609020204030204" pitchFamily="49" charset="0"/>
                <a:cs typeface="Consolas" panose="020B0609020204030204" pitchFamily="49" charset="0"/>
              </a:rPr>
              <a:t>end</a:t>
            </a:r>
            <a:r>
              <a:rPr lang="en-US" dirty="0">
                <a:solidFill>
                  <a:schemeClr val="accent1"/>
                </a:solidFill>
                <a:latin typeface="Consolas" panose="020B0609020204030204" pitchFamily="49" charset="0"/>
                <a:cs typeface="Consolas" panose="020B0609020204030204" pitchFamily="49" charset="0"/>
              </a:rPr>
              <a:t> // structure is empty</a:t>
            </a:r>
          </a:p>
        </p:txBody>
      </p:sp>
      <p:sp>
        <p:nvSpPr>
          <p:cNvPr id="10" name="TextBox 9">
            <a:extLst>
              <a:ext uri="{FF2B5EF4-FFF2-40B4-BE49-F238E27FC236}">
                <a16:creationId xmlns:a16="http://schemas.microsoft.com/office/drawing/2014/main" id="{20CA22A5-71DA-0321-7EF0-0573BBBA541E}"/>
              </a:ext>
            </a:extLst>
          </p:cNvPr>
          <p:cNvSpPr txBox="1"/>
          <p:nvPr/>
        </p:nvSpPr>
        <p:spPr>
          <a:xfrm>
            <a:off x="5817984" y="3429000"/>
            <a:ext cx="6102625" cy="3139321"/>
          </a:xfrm>
          <a:prstGeom prst="rect">
            <a:avLst/>
          </a:prstGeom>
          <a:noFill/>
          <a:ln>
            <a:solidFill>
              <a:schemeClr val="tx1"/>
            </a:solidFill>
          </a:ln>
        </p:spPr>
        <p:txBody>
          <a:bodyPr wrap="square">
            <a:spAutoFit/>
          </a:bodyPr>
          <a:lstStyle/>
          <a:p>
            <a:r>
              <a:rPr lang="en-US" b="1" dirty="0">
                <a:solidFill>
                  <a:schemeClr val="accent1"/>
                </a:solidFill>
                <a:latin typeface="Consolas" panose="020B0609020204030204" pitchFamily="49" charset="0"/>
                <a:cs typeface="Consolas" panose="020B0609020204030204" pitchFamily="49" charset="0"/>
              </a:rPr>
              <a:t>Successive Iterations (input: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r>
              <a:rPr lang="en-US" i="1" dirty="0" err="1">
                <a:solidFill>
                  <a:schemeClr val="accent1"/>
                </a:solidFill>
                <a:latin typeface="Consolas" panose="020B0609020204030204" pitchFamily="49" charset="0"/>
                <a:cs typeface="Consolas" panose="020B0609020204030204" pitchFamily="49" charset="0"/>
              </a:rPr>
              <a:t>prev_value</a:t>
            </a:r>
            <a:r>
              <a:rPr lang="en-US" b="1" dirty="0">
                <a:solidFill>
                  <a:schemeClr val="accent1"/>
                </a:solidFill>
                <a:latin typeface="Consolas" panose="020B0609020204030204" pitchFamily="49" charset="0"/>
                <a:cs typeface="Consolas" panose="020B0609020204030204" pitchFamily="49" charset="0"/>
              </a:rPr>
              <a:t>)</a:t>
            </a:r>
          </a:p>
          <a:p>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p>
          <a:p>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/64, </a:t>
            </a:r>
            <a:endParaRPr lang="en-US" i="1"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mask=words[</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 &gt;&gt;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 % 64)</a:t>
            </a:r>
          </a:p>
          <a:p>
            <a:r>
              <a:rPr lang="en-US" dirty="0">
                <a:solidFill>
                  <a:schemeClr val="accent1"/>
                </a:solidFill>
                <a:latin typeface="Consolas" panose="020B0609020204030204" pitchFamily="49" charset="0"/>
                <a:cs typeface="Consolas" panose="020B0609020204030204" pitchFamily="49" charset="0"/>
              </a:rPr>
              <a:t>while(mask==0 &amp;&amp; </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 &lt; n)</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*64</a:t>
            </a:r>
          </a:p>
          <a:p>
            <a:r>
              <a:rPr lang="en-US" dirty="0">
                <a:solidFill>
                  <a:schemeClr val="accent1"/>
                </a:solidFill>
                <a:latin typeface="Consolas" panose="020B0609020204030204" pitchFamily="49" charset="0"/>
                <a:cs typeface="Consolas" panose="020B0609020204030204" pitchFamily="49" charset="0"/>
              </a:rPr>
              <a:t>   mask = words[</a:t>
            </a:r>
            <a:r>
              <a:rPr lang="en-US" dirty="0" err="1">
                <a:solidFill>
                  <a:schemeClr val="accent1"/>
                </a:solidFill>
                <a:latin typeface="Consolas" panose="020B0609020204030204" pitchFamily="49" charset="0"/>
                <a:cs typeface="Consolas" panose="020B0609020204030204" pitchFamily="49" charset="0"/>
              </a:rPr>
              <a:t>wid</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if(mask!=0)</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+=__</a:t>
            </a:r>
            <a:r>
              <a:rPr lang="en-US" dirty="0" err="1">
                <a:solidFill>
                  <a:schemeClr val="accent1"/>
                </a:solidFill>
                <a:latin typeface="Consolas" panose="020B0609020204030204" pitchFamily="49" charset="0"/>
                <a:cs typeface="Consolas" panose="020B0609020204030204" pitchFamily="49" charset="0"/>
              </a:rPr>
              <a:t>builtin_ctzll</a:t>
            </a:r>
            <a:r>
              <a:rPr lang="en-US" dirty="0">
                <a:solidFill>
                  <a:schemeClr val="accent1"/>
                </a:solidFill>
                <a:latin typeface="Consolas" panose="020B0609020204030204" pitchFamily="49" charset="0"/>
                <a:cs typeface="Consolas" panose="020B0609020204030204" pitchFamily="49" charset="0"/>
              </a:rPr>
              <a:t>(mask)</a:t>
            </a:r>
          </a:p>
          <a:p>
            <a:r>
              <a:rPr lang="en-US" dirty="0">
                <a:solidFill>
                  <a:schemeClr val="accent1"/>
                </a:solidFill>
                <a:latin typeface="Consolas" panose="020B0609020204030204" pitchFamily="49" charset="0"/>
                <a:cs typeface="Consolas" panose="020B0609020204030204" pitchFamily="49" charset="0"/>
              </a:rPr>
              <a:t>else</a:t>
            </a:r>
          </a:p>
          <a:p>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val</a:t>
            </a:r>
            <a:r>
              <a:rPr lang="en-US" dirty="0">
                <a:solidFill>
                  <a:schemeClr val="accent1"/>
                </a:solidFill>
                <a:latin typeface="Consolas" panose="020B0609020204030204" pitchFamily="49" charset="0"/>
                <a:cs typeface="Consolas" panose="020B0609020204030204" pitchFamily="49" charset="0"/>
              </a:rPr>
              <a:t>=null // structure is empty</a:t>
            </a:r>
          </a:p>
        </p:txBody>
      </p:sp>
      <p:sp>
        <p:nvSpPr>
          <p:cNvPr id="11" name="TextBox 10">
            <a:extLst>
              <a:ext uri="{FF2B5EF4-FFF2-40B4-BE49-F238E27FC236}">
                <a16:creationId xmlns:a16="http://schemas.microsoft.com/office/drawing/2014/main" id="{1528CC6A-7F9B-B6D5-DABC-E0B27C40AA4F}"/>
              </a:ext>
            </a:extLst>
          </p:cNvPr>
          <p:cNvSpPr txBox="1"/>
          <p:nvPr/>
        </p:nvSpPr>
        <p:spPr>
          <a:xfrm>
            <a:off x="1417877" y="2213177"/>
            <a:ext cx="1185241" cy="369332"/>
          </a:xfrm>
          <a:prstGeom prst="rect">
            <a:avLst/>
          </a:prstGeom>
          <a:noFill/>
        </p:spPr>
        <p:txBody>
          <a:bodyPr wrap="square">
            <a:spAutoFit/>
          </a:bodyPr>
          <a:lstStyle/>
          <a:p>
            <a:r>
              <a:rPr lang="en-US" b="1" dirty="0">
                <a:solidFill>
                  <a:srgbClr val="C00000"/>
                </a:solidFill>
              </a:rPr>
              <a:t>words</a:t>
            </a:r>
            <a:endParaRPr lang="en-US" b="1" dirty="0"/>
          </a:p>
        </p:txBody>
      </p:sp>
    </p:spTree>
    <p:extLst>
      <p:ext uri="{BB962C8B-B14F-4D97-AF65-F5344CB8AC3E}">
        <p14:creationId xmlns:p14="http://schemas.microsoft.com/office/powerpoint/2010/main" val="425117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E56B-4BF9-75F9-9138-9250F05209F9}"/>
              </a:ext>
            </a:extLst>
          </p:cNvPr>
          <p:cNvSpPr>
            <a:spLocks noGrp="1"/>
          </p:cNvSpPr>
          <p:nvPr>
            <p:ph type="title"/>
          </p:nvPr>
        </p:nvSpPr>
        <p:spPr/>
        <p:txBody>
          <a:bodyPr/>
          <a:lstStyle/>
          <a:p>
            <a:r>
              <a:rPr lang="en-US" dirty="0"/>
              <a:t>Set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625DFF-AD74-7CEC-2CB2-634A31667C89}"/>
                  </a:ext>
                </a:extLst>
              </p:cNvPr>
              <p:cNvSpPr>
                <a:spLocks noGrp="1"/>
              </p:cNvSpPr>
              <p:nvPr>
                <p:ph idx="1"/>
              </p:nvPr>
            </p:nvSpPr>
            <p:spPr/>
            <p:txBody>
              <a:bodyPr>
                <a:normAutofit fontScale="92500" lnSpcReduction="10000"/>
              </a:bodyPr>
              <a:lstStyle/>
              <a:p>
                <a:r>
                  <a:rPr lang="en-US" dirty="0"/>
                  <a:t>Intersection:</a:t>
                </a:r>
              </a:p>
              <a:p>
                <a:pPr lvl="1"/>
                <a:r>
                  <a:rPr lang="en-US" dirty="0"/>
                  <a:t>To find non-neighbors of a vertex in C (partition function)</a:t>
                </a:r>
              </a:p>
              <a:p>
                <a:pPr lvl="1"/>
                <a:r>
                  <a:rPr lang="en-US" dirty="0"/>
                  <a:t>To find non-neighbors of a vertex in S (to prune a vertex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m:t>
                    </m:r>
                    <m:r>
                      <a:rPr lang="en-US" i="1" dirty="0" smtClean="0">
                        <a:latin typeface="Cambria Math" panose="02040503050406030204" pitchFamily="18" charset="0"/>
                      </a:rPr>
                      <m:t>𝐶</m:t>
                    </m:r>
                  </m:oMath>
                </a14:m>
                <a:r>
                  <a:rPr lang="en-US" dirty="0"/>
                  <a:t>)</a:t>
                </a:r>
              </a:p>
              <a:p>
                <a:pPr lvl="2"/>
                <a:r>
                  <a:rPr lang="en-US" dirty="0"/>
                  <a:t>if (</a:t>
                </a:r>
                <a:r>
                  <a:rPr lang="en-US" dirty="0" err="1"/>
                  <a:t>degree_in_S</a:t>
                </a:r>
                <a:r>
                  <a:rPr lang="en-US" dirty="0"/>
                  <a:t>[u] &lt;= |S|-k) remove u</a:t>
                </a:r>
              </a:p>
              <a:p>
                <a:pPr lvl="2"/>
                <a14:m>
                  <m:oMath xmlns:m="http://schemas.openxmlformats.org/officeDocument/2006/math">
                    <m:r>
                      <a:rPr lang="en-US" b="0" i="1" smtClean="0">
                        <a:latin typeface="Cambria Math" panose="02040503050406030204" pitchFamily="18" charset="0"/>
                      </a:rPr>
                      <m:t>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Core reduction:  find degree of a vertex in S U C</a:t>
                </a:r>
              </a:p>
              <a:p>
                <a:pPr lvl="2"/>
                <a:r>
                  <a:rPr lang="en-US" dirty="0"/>
                  <a:t>if (degree[u]+k &lt; lb+1) remove u</a:t>
                </a:r>
              </a:p>
              <a:p>
                <a:pPr lvl="2"/>
                <a14:m>
                  <m:oMath xmlns:m="http://schemas.openxmlformats.org/officeDocument/2006/math">
                    <m:r>
                      <a:rPr lang="en-US" b="0" i="1" smtClean="0">
                        <a:latin typeface="Cambria Math" panose="02040503050406030204" pitchFamily="18" charset="0"/>
                      </a:rPr>
                      <m:t>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lvl="1"/>
                <a:r>
                  <a:rPr lang="en-US" dirty="0"/>
                  <a:t>Used in all pruning techniques </a:t>
                </a:r>
              </a:p>
              <a:p>
                <a:r>
                  <a:rPr lang="en-US" dirty="0"/>
                  <a:t>Union Operation</a:t>
                </a:r>
              </a:p>
              <a:p>
                <a:pPr lvl="1"/>
                <a:r>
                  <a:rPr lang="en-US" dirty="0"/>
                  <a:t>To add vertices in CL (or CR) in S (as per conditions of RR2)</a:t>
                </a:r>
              </a:p>
              <a:p>
                <a:pPr lvl="1"/>
                <a:r>
                  <a:rPr lang="en-US" dirty="0"/>
                  <a:t>To compute S U C</a:t>
                </a:r>
              </a:p>
              <a:p>
                <a:pPr lvl="1"/>
                <a:endParaRPr lang="en-US" dirty="0"/>
              </a:p>
            </p:txBody>
          </p:sp>
        </mc:Choice>
        <mc:Fallback xmlns="">
          <p:sp>
            <p:nvSpPr>
              <p:cNvPr id="3" name="Content Placeholder 2">
                <a:extLst>
                  <a:ext uri="{FF2B5EF4-FFF2-40B4-BE49-F238E27FC236}">
                    <a16:creationId xmlns:a16="http://schemas.microsoft.com/office/drawing/2014/main" id="{A2625DFF-AD74-7CEC-2CB2-634A31667C89}"/>
                  </a:ext>
                </a:extLst>
              </p:cNvPr>
              <p:cNvSpPr>
                <a:spLocks noGrp="1" noRot="1" noChangeAspect="1" noMove="1" noResize="1" noEditPoints="1" noAdjustHandles="1" noChangeArrowheads="1" noChangeShapeType="1" noTextEdit="1"/>
              </p:cNvSpPr>
              <p:nvPr>
                <p:ph idx="1"/>
              </p:nvPr>
            </p:nvSpPr>
            <p:spPr>
              <a:blipFill>
                <a:blip r:embed="rId2"/>
                <a:stretch>
                  <a:fillRect l="-965" t="-2616"/>
                </a:stretch>
              </a:blipFill>
            </p:spPr>
            <p:txBody>
              <a:bodyPr/>
              <a:lstStyle/>
              <a:p>
                <a:r>
                  <a:rPr lang="en-US">
                    <a:noFill/>
                  </a:rPr>
                  <a:t> </a:t>
                </a:r>
              </a:p>
            </p:txBody>
          </p:sp>
        </mc:Fallback>
      </mc:AlternateContent>
    </p:spTree>
    <p:extLst>
      <p:ext uri="{BB962C8B-B14F-4D97-AF65-F5344CB8AC3E}">
        <p14:creationId xmlns:p14="http://schemas.microsoft.com/office/powerpoint/2010/main" val="932311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49F-482A-2329-69CF-FD9FEC786A75}"/>
              </a:ext>
            </a:extLst>
          </p:cNvPr>
          <p:cNvSpPr>
            <a:spLocks noGrp="1"/>
          </p:cNvSpPr>
          <p:nvPr>
            <p:ph type="title"/>
          </p:nvPr>
        </p:nvSpPr>
        <p:spPr/>
        <p:txBody>
          <a:bodyPr/>
          <a:lstStyle/>
          <a:p>
            <a:r>
              <a:rPr lang="en-US" dirty="0"/>
              <a:t>ML Experiments Details</a:t>
            </a:r>
          </a:p>
        </p:txBody>
      </p:sp>
      <p:sp>
        <p:nvSpPr>
          <p:cNvPr id="3" name="Content Placeholder 2">
            <a:extLst>
              <a:ext uri="{FF2B5EF4-FFF2-40B4-BE49-F238E27FC236}">
                <a16:creationId xmlns:a16="http://schemas.microsoft.com/office/drawing/2014/main" id="{A94D1611-08D8-7D05-1943-73B6963622BC}"/>
              </a:ext>
            </a:extLst>
          </p:cNvPr>
          <p:cNvSpPr>
            <a:spLocks noGrp="1"/>
          </p:cNvSpPr>
          <p:nvPr>
            <p:ph idx="1"/>
          </p:nvPr>
        </p:nvSpPr>
        <p:spPr/>
        <p:txBody>
          <a:bodyPr>
            <a:normAutofit fontScale="70000" lnSpcReduction="20000"/>
          </a:bodyPr>
          <a:lstStyle/>
          <a:p>
            <a:r>
              <a:rPr lang="en-US" dirty="0"/>
              <a:t>The dataset is collected from three sources: SNAP (</a:t>
            </a:r>
            <a:r>
              <a:rPr lang="en-US" dirty="0">
                <a:hlinkClick r:id="rId2"/>
              </a:rPr>
              <a:t>https://snap.stanford.edu/</a:t>
            </a:r>
            <a:r>
              <a:rPr lang="en-US" dirty="0"/>
              <a:t>), KONECT (</a:t>
            </a:r>
            <a:r>
              <a:rPr lang="en-US" dirty="0">
                <a:hlinkClick r:id="rId3"/>
              </a:rPr>
              <a:t>http://konect.cc/networks/</a:t>
            </a:r>
            <a:r>
              <a:rPr lang="en-US" dirty="0"/>
              <a:t>) and Network Repository (</a:t>
            </a:r>
            <a:r>
              <a:rPr lang="en-US" dirty="0">
                <a:hlinkClick r:id="rId4"/>
              </a:rPr>
              <a:t>https://networkrepository.com</a:t>
            </a:r>
            <a:r>
              <a:rPr lang="en-US" dirty="0"/>
              <a:t>).</a:t>
            </a:r>
          </a:p>
          <a:p>
            <a:r>
              <a:rPr lang="en-US" dirty="0"/>
              <a:t>The dataset is comprised of real-world and synthetic graphs.</a:t>
            </a:r>
          </a:p>
          <a:p>
            <a:r>
              <a:rPr lang="en-US" dirty="0"/>
              <a:t>A total of 2741 datasets are tested.</a:t>
            </a:r>
          </a:p>
          <a:p>
            <a:r>
              <a:rPr lang="en-US" dirty="0"/>
              <a:t>Many graphs are not included in the study because:</a:t>
            </a:r>
          </a:p>
          <a:p>
            <a:pPr lvl="1"/>
            <a:r>
              <a:rPr lang="en-US" dirty="0"/>
              <a:t>For 791 graphs all the algorithms timed out for all values of k.</a:t>
            </a:r>
          </a:p>
          <a:p>
            <a:pPr lvl="1"/>
            <a:r>
              <a:rPr lang="en-US" dirty="0"/>
              <a:t>For 1635 graphs the result is computed in preprocessing stage.</a:t>
            </a:r>
          </a:p>
          <a:p>
            <a:pPr lvl="1"/>
            <a:r>
              <a:rPr lang="en-US" dirty="0"/>
              <a:t>For 198 graphs the result is computed in less than a second.</a:t>
            </a:r>
          </a:p>
          <a:p>
            <a:r>
              <a:rPr lang="en-US" dirty="0"/>
              <a:t>Remaining 117 graphs are chosen for the machine learning.</a:t>
            </a:r>
          </a:p>
          <a:p>
            <a:r>
              <a:rPr lang="en-US" dirty="0"/>
              <a:t>There is no extra cost of features extraction used for ML. The number of vertices and edges are features of graph after preprocessing, which must be done as part of algorithm. </a:t>
            </a:r>
            <a:r>
              <a:rPr lang="en-US" dirty="0" err="1"/>
              <a:t>Similary</a:t>
            </a:r>
            <a:r>
              <a:rPr lang="en-US" dirty="0"/>
              <a:t>, we record the number of vertices in each core as we do degeneracy of the residual graph. Finding the degeneracy is part of algorithm. </a:t>
            </a:r>
          </a:p>
          <a:p>
            <a:r>
              <a:rPr lang="en-US" dirty="0"/>
              <a:t>When all the 5 algorithms time-out for all values of k, we do not consider this graph for the study. </a:t>
            </a:r>
          </a:p>
          <a:p>
            <a:endParaRPr lang="en-US" dirty="0"/>
          </a:p>
          <a:p>
            <a:endParaRPr lang="en-US" dirty="0"/>
          </a:p>
        </p:txBody>
      </p:sp>
    </p:spTree>
    <p:extLst>
      <p:ext uri="{BB962C8B-B14F-4D97-AF65-F5344CB8AC3E}">
        <p14:creationId xmlns:p14="http://schemas.microsoft.com/office/powerpoint/2010/main" val="131751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71A1-E235-B8D8-F1F7-C6A0E35D12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EE692-478F-75B9-403D-FEE202B58D60}"/>
              </a:ext>
            </a:extLst>
          </p:cNvPr>
          <p:cNvSpPr>
            <a:spLocks noGrp="1"/>
          </p:cNvSpPr>
          <p:nvPr>
            <p:ph idx="1"/>
          </p:nvPr>
        </p:nvSpPr>
        <p:spPr>
          <a:xfrm>
            <a:off x="838200" y="1825625"/>
            <a:ext cx="6317974" cy="3481871"/>
          </a:xfrm>
        </p:spPr>
        <p:txBody>
          <a:bodyPr>
            <a:normAutofit fontScale="92500" lnSpcReduction="10000"/>
          </a:bodyPr>
          <a:lstStyle/>
          <a:p>
            <a:r>
              <a:rPr lang="en-US" dirty="0" err="1"/>
              <a:t>datagraph</a:t>
            </a:r>
            <a:r>
              <a:rPr lang="en-US" dirty="0"/>
              <a:t> com-</a:t>
            </a:r>
            <a:r>
              <a:rPr lang="en-US" dirty="0" err="1"/>
              <a:t>amazon.ungraph</a:t>
            </a:r>
            <a:endParaRPr lang="en-US" dirty="0"/>
          </a:p>
          <a:p>
            <a:r>
              <a:rPr lang="en-US" dirty="0"/>
              <a:t>query -q 0</a:t>
            </a:r>
          </a:p>
          <a:p>
            <a:endParaRPr lang="en-US" dirty="0"/>
          </a:p>
          <a:p>
            <a:r>
              <a:rPr lang="en-US" dirty="0"/>
              <a:t>results: </a:t>
            </a:r>
          </a:p>
          <a:p>
            <a:pPr lvl="1"/>
            <a:r>
              <a:rPr lang="en-US" dirty="0"/>
              <a:t>cpu only: 500832</a:t>
            </a:r>
          </a:p>
          <a:p>
            <a:pPr lvl="1"/>
            <a:r>
              <a:rPr lang="en-US" dirty="0" err="1"/>
              <a:t>gpu</a:t>
            </a:r>
            <a:r>
              <a:rPr lang="en-US" dirty="0"/>
              <a:t> only: 163645</a:t>
            </a:r>
          </a:p>
          <a:p>
            <a:pPr lvl="1"/>
            <a:r>
              <a:rPr lang="en-US" dirty="0"/>
              <a:t>g2aimd: 667129</a:t>
            </a:r>
          </a:p>
          <a:p>
            <a:pPr lvl="1"/>
            <a:endParaRPr lang="en-US" dirty="0"/>
          </a:p>
          <a:p>
            <a:pPr lvl="1"/>
            <a:r>
              <a:rPr lang="en-US" dirty="0"/>
              <a:t>all labels 0: 4002774</a:t>
            </a:r>
          </a:p>
          <a:p>
            <a:pPr lvl="1"/>
            <a:endParaRPr lang="en-US" dirty="0"/>
          </a:p>
          <a:p>
            <a:pPr lvl="1"/>
            <a:endParaRPr lang="en-US" dirty="0"/>
          </a:p>
        </p:txBody>
      </p:sp>
      <p:pic>
        <p:nvPicPr>
          <p:cNvPr id="5" name="Picture 4" descr="A screenshot of a phone&#10;&#10;AI-generated content may be incorrect.">
            <a:extLst>
              <a:ext uri="{FF2B5EF4-FFF2-40B4-BE49-F238E27FC236}">
                <a16:creationId xmlns:a16="http://schemas.microsoft.com/office/drawing/2014/main" id="{EDC896E5-8060-A2EC-3D56-F0878E46B76D}"/>
              </a:ext>
            </a:extLst>
          </p:cNvPr>
          <p:cNvPicPr>
            <a:picLocks noChangeAspect="1"/>
          </p:cNvPicPr>
          <p:nvPr/>
        </p:nvPicPr>
        <p:blipFill>
          <a:blip r:embed="rId2"/>
          <a:stretch>
            <a:fillRect/>
          </a:stretch>
        </p:blipFill>
        <p:spPr>
          <a:xfrm>
            <a:off x="9162222" y="2508250"/>
            <a:ext cx="1143000" cy="1841500"/>
          </a:xfrm>
          <a:prstGeom prst="rect">
            <a:avLst/>
          </a:prstGeom>
        </p:spPr>
      </p:pic>
      <p:sp>
        <p:nvSpPr>
          <p:cNvPr id="6" name="TextBox 5">
            <a:extLst>
              <a:ext uri="{FF2B5EF4-FFF2-40B4-BE49-F238E27FC236}">
                <a16:creationId xmlns:a16="http://schemas.microsoft.com/office/drawing/2014/main" id="{65BB2EAE-F504-0DED-C992-4682332814D2}"/>
              </a:ext>
            </a:extLst>
          </p:cNvPr>
          <p:cNvSpPr txBox="1"/>
          <p:nvPr/>
        </p:nvSpPr>
        <p:spPr>
          <a:xfrm>
            <a:off x="9162222" y="2007704"/>
            <a:ext cx="978409" cy="369332"/>
          </a:xfrm>
          <a:prstGeom prst="rect">
            <a:avLst/>
          </a:prstGeom>
          <a:noFill/>
        </p:spPr>
        <p:txBody>
          <a:bodyPr wrap="none" rtlCol="0">
            <a:spAutoFit/>
          </a:bodyPr>
          <a:lstStyle/>
          <a:p>
            <a:r>
              <a:rPr lang="en-US" dirty="0"/>
              <a:t>query_0</a:t>
            </a:r>
          </a:p>
        </p:txBody>
      </p:sp>
      <p:sp>
        <p:nvSpPr>
          <p:cNvPr id="8" name="TextBox 7">
            <a:extLst>
              <a:ext uri="{FF2B5EF4-FFF2-40B4-BE49-F238E27FC236}">
                <a16:creationId xmlns:a16="http://schemas.microsoft.com/office/drawing/2014/main" id="{E6AD3BED-EAE0-07E2-E27C-7C616541770A}"/>
              </a:ext>
            </a:extLst>
          </p:cNvPr>
          <p:cNvSpPr txBox="1"/>
          <p:nvPr/>
        </p:nvSpPr>
        <p:spPr>
          <a:xfrm>
            <a:off x="4549637" y="5162847"/>
            <a:ext cx="6097656" cy="369332"/>
          </a:xfrm>
          <a:prstGeom prst="rect">
            <a:avLst/>
          </a:prstGeom>
          <a:noFill/>
        </p:spPr>
        <p:txBody>
          <a:bodyPr wrap="square">
            <a:spAutoFit/>
          </a:bodyPr>
          <a:lstStyle/>
          <a:p>
            <a:r>
              <a:rPr lang="en-US" dirty="0">
                <a:effectLst/>
                <a:latin typeface="Monaco" pitchFamily="2" charset="77"/>
              </a:rPr>
              <a:t>58638609867</a:t>
            </a:r>
          </a:p>
        </p:txBody>
      </p:sp>
    </p:spTree>
    <p:extLst>
      <p:ext uri="{BB962C8B-B14F-4D97-AF65-F5344CB8AC3E}">
        <p14:creationId xmlns:p14="http://schemas.microsoft.com/office/powerpoint/2010/main" val="215115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65B5EB-C051-9789-6C47-87E26AD30805}"/>
              </a:ext>
            </a:extLst>
          </p:cNvPr>
          <p:cNvSpPr>
            <a:spLocks noGrp="1"/>
          </p:cNvSpPr>
          <p:nvPr>
            <p:ph type="ctrTitle"/>
          </p:nvPr>
        </p:nvSpPr>
        <p:spPr/>
        <p:txBody>
          <a:bodyPr/>
          <a:lstStyle/>
          <a:p>
            <a:r>
              <a:rPr lang="en-US" dirty="0" err="1"/>
              <a:t>AltRB</a:t>
            </a:r>
            <a:endParaRPr lang="en-US" dirty="0"/>
          </a:p>
        </p:txBody>
      </p:sp>
    </p:spTree>
    <p:extLst>
      <p:ext uri="{BB962C8B-B14F-4D97-AF65-F5344CB8AC3E}">
        <p14:creationId xmlns:p14="http://schemas.microsoft.com/office/powerpoint/2010/main" val="869677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D4E0-A275-2333-7685-EA012B8449F6}"/>
              </a:ext>
            </a:extLst>
          </p:cNvPr>
          <p:cNvSpPr>
            <a:spLocks noGrp="1"/>
          </p:cNvSpPr>
          <p:nvPr>
            <p:ph type="title"/>
          </p:nvPr>
        </p:nvSpPr>
        <p:spPr/>
        <p:txBody>
          <a:bodyPr/>
          <a:lstStyle/>
          <a:p>
            <a:r>
              <a:rPr lang="en-US" dirty="0"/>
              <a:t>Questions for experiments</a:t>
            </a:r>
          </a:p>
        </p:txBody>
      </p:sp>
      <p:sp>
        <p:nvSpPr>
          <p:cNvPr id="3" name="Content Placeholder 2">
            <a:extLst>
              <a:ext uri="{FF2B5EF4-FFF2-40B4-BE49-F238E27FC236}">
                <a16:creationId xmlns:a16="http://schemas.microsoft.com/office/drawing/2014/main" id="{1A2CB3D8-7416-A55E-6F30-8EF9083DFE47}"/>
              </a:ext>
            </a:extLst>
          </p:cNvPr>
          <p:cNvSpPr>
            <a:spLocks noGrp="1"/>
          </p:cNvSpPr>
          <p:nvPr>
            <p:ph idx="1"/>
          </p:nvPr>
        </p:nvSpPr>
        <p:spPr/>
        <p:txBody>
          <a:bodyPr/>
          <a:lstStyle/>
          <a:p>
            <a:r>
              <a:rPr lang="en-US" dirty="0"/>
              <a:t>P100 or A100?</a:t>
            </a:r>
          </a:p>
          <a:p>
            <a:r>
              <a:rPr lang="en-US" dirty="0"/>
              <a:t>what datasets and query graphs should I choose</a:t>
            </a:r>
          </a:p>
          <a:p>
            <a:r>
              <a:rPr lang="en-US" dirty="0"/>
              <a:t>what other baselines should we compare? (g2aimd, cpu </a:t>
            </a:r>
            <a:r>
              <a:rPr lang="en-US" dirty="0" err="1"/>
              <a:t>ony</a:t>
            </a:r>
            <a:r>
              <a:rPr lang="en-US" dirty="0"/>
              <a:t>, </a:t>
            </a:r>
            <a:r>
              <a:rPr lang="en-US" dirty="0" err="1"/>
              <a:t>gpu</a:t>
            </a:r>
            <a:r>
              <a:rPr lang="en-US" dirty="0"/>
              <a:t> only, others??)</a:t>
            </a:r>
          </a:p>
          <a:p>
            <a:endParaRPr lang="en-US" dirty="0"/>
          </a:p>
        </p:txBody>
      </p:sp>
    </p:spTree>
    <p:extLst>
      <p:ext uri="{BB962C8B-B14F-4D97-AF65-F5344CB8AC3E}">
        <p14:creationId xmlns:p14="http://schemas.microsoft.com/office/powerpoint/2010/main" val="670935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25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2AD4-6716-8DA3-7323-692AF6673EDB}"/>
              </a:ext>
            </a:extLst>
          </p:cNvPr>
          <p:cNvSpPr>
            <a:spLocks noGrp="1"/>
          </p:cNvSpPr>
          <p:nvPr>
            <p:ph type="title"/>
          </p:nvPr>
        </p:nvSpPr>
        <p:spPr/>
        <p:txBody>
          <a:bodyPr/>
          <a:lstStyle/>
          <a:p>
            <a:r>
              <a:rPr lang="en-US" dirty="0"/>
              <a:t>Notations</a:t>
            </a:r>
          </a:p>
        </p:txBody>
      </p:sp>
      <p:sp>
        <p:nvSpPr>
          <p:cNvPr id="4" name="Rectangle 3">
            <a:extLst>
              <a:ext uri="{FF2B5EF4-FFF2-40B4-BE49-F238E27FC236}">
                <a16:creationId xmlns:a16="http://schemas.microsoft.com/office/drawing/2014/main" id="{6BB1BA37-C4FB-9D7A-858D-783C8D670E03}"/>
              </a:ext>
            </a:extLst>
          </p:cNvPr>
          <p:cNvSpPr/>
          <p:nvPr/>
        </p:nvSpPr>
        <p:spPr>
          <a:xfrm>
            <a:off x="3626069" y="210584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5" name="Rectangle 4">
            <a:extLst>
              <a:ext uri="{FF2B5EF4-FFF2-40B4-BE49-F238E27FC236}">
                <a16:creationId xmlns:a16="http://schemas.microsoft.com/office/drawing/2014/main" id="{8771CD96-49E8-0DB0-423D-A212FF0D3A59}"/>
              </a:ext>
            </a:extLst>
          </p:cNvPr>
          <p:cNvSpPr/>
          <p:nvPr/>
        </p:nvSpPr>
        <p:spPr>
          <a:xfrm>
            <a:off x="1981200" y="210584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8" name="Rectangle 7">
            <a:extLst>
              <a:ext uri="{FF2B5EF4-FFF2-40B4-BE49-F238E27FC236}">
                <a16:creationId xmlns:a16="http://schemas.microsoft.com/office/drawing/2014/main" id="{D2BB813B-4C5D-F8BA-C7FC-8B22870DB8F0}"/>
              </a:ext>
            </a:extLst>
          </p:cNvPr>
          <p:cNvSpPr/>
          <p:nvPr/>
        </p:nvSpPr>
        <p:spPr>
          <a:xfrm>
            <a:off x="9333187" y="1690688"/>
            <a:ext cx="2020613" cy="830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9" name="TextBox 8">
            <a:extLst>
              <a:ext uri="{FF2B5EF4-FFF2-40B4-BE49-F238E27FC236}">
                <a16:creationId xmlns:a16="http://schemas.microsoft.com/office/drawing/2014/main" id="{1C69EC67-F2C4-23CA-E477-C53E52468694}"/>
              </a:ext>
            </a:extLst>
          </p:cNvPr>
          <p:cNvSpPr txBox="1"/>
          <p:nvPr/>
        </p:nvSpPr>
        <p:spPr>
          <a:xfrm>
            <a:off x="9443546" y="2521005"/>
            <a:ext cx="1910254" cy="646331"/>
          </a:xfrm>
          <a:prstGeom prst="rect">
            <a:avLst/>
          </a:prstGeom>
          <a:noFill/>
        </p:spPr>
        <p:txBody>
          <a:bodyPr wrap="square" rtlCol="0">
            <a:spAutoFit/>
          </a:bodyPr>
          <a:lstStyle/>
          <a:p>
            <a:r>
              <a:rPr lang="en-US" dirty="0"/>
              <a:t>Largest k-plex found so far</a:t>
            </a:r>
          </a:p>
        </p:txBody>
      </p:sp>
      <p:cxnSp>
        <p:nvCxnSpPr>
          <p:cNvPr id="11" name="Straight Arrow Connector 10">
            <a:extLst>
              <a:ext uri="{FF2B5EF4-FFF2-40B4-BE49-F238E27FC236}">
                <a16:creationId xmlns:a16="http://schemas.microsoft.com/office/drawing/2014/main" id="{5422ED21-1567-9010-F7A4-B5C0DC032E6F}"/>
              </a:ext>
            </a:extLst>
          </p:cNvPr>
          <p:cNvCxnSpPr>
            <a:cxnSpLocks/>
            <a:stCxn id="18" idx="2"/>
          </p:cNvCxnSpPr>
          <p:nvPr/>
        </p:nvCxnSpPr>
        <p:spPr>
          <a:xfrm>
            <a:off x="2671589" y="3421278"/>
            <a:ext cx="1283829" cy="107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E47C0F4-4F08-EED6-11B7-1917DE2D1774}"/>
              </a:ext>
            </a:extLst>
          </p:cNvPr>
          <p:cNvCxnSpPr>
            <a:cxnSpLocks/>
            <a:stCxn id="17" idx="2"/>
          </p:cNvCxnSpPr>
          <p:nvPr/>
        </p:nvCxnSpPr>
        <p:spPr>
          <a:xfrm flipH="1">
            <a:off x="4669273" y="3413557"/>
            <a:ext cx="782067" cy="1081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C7229D7-2551-47D0-09C5-3782CDA84233}"/>
              </a:ext>
            </a:extLst>
          </p:cNvPr>
          <p:cNvSpPr txBox="1"/>
          <p:nvPr/>
        </p:nvSpPr>
        <p:spPr>
          <a:xfrm>
            <a:off x="4703379" y="3044225"/>
            <a:ext cx="1495922" cy="369332"/>
          </a:xfrm>
          <a:prstGeom prst="rect">
            <a:avLst/>
          </a:prstGeom>
          <a:noFill/>
        </p:spPr>
        <p:txBody>
          <a:bodyPr wrap="none" rtlCol="0">
            <a:spAutoFit/>
          </a:bodyPr>
          <a:lstStyle/>
          <a:p>
            <a:r>
              <a:rPr lang="en-US" dirty="0"/>
              <a:t>A subset of C</a:t>
            </a:r>
          </a:p>
        </p:txBody>
      </p:sp>
      <p:sp>
        <p:nvSpPr>
          <p:cNvPr id="18" name="TextBox 17">
            <a:extLst>
              <a:ext uri="{FF2B5EF4-FFF2-40B4-BE49-F238E27FC236}">
                <a16:creationId xmlns:a16="http://schemas.microsoft.com/office/drawing/2014/main" id="{8FD8ED73-A0A7-9513-127D-B5F9BF5AC1F3}"/>
              </a:ext>
            </a:extLst>
          </p:cNvPr>
          <p:cNvSpPr txBox="1"/>
          <p:nvPr/>
        </p:nvSpPr>
        <p:spPr>
          <a:xfrm>
            <a:off x="2242625" y="3051946"/>
            <a:ext cx="857927" cy="369332"/>
          </a:xfrm>
          <a:prstGeom prst="rect">
            <a:avLst/>
          </a:prstGeom>
          <a:noFill/>
        </p:spPr>
        <p:txBody>
          <a:bodyPr wrap="none" rtlCol="0">
            <a:spAutoFit/>
          </a:bodyPr>
          <a:lstStyle/>
          <a:p>
            <a:r>
              <a:rPr lang="en-US" dirty="0"/>
              <a:t>All of S</a:t>
            </a:r>
          </a:p>
        </p:txBody>
      </p:sp>
      <p:sp>
        <p:nvSpPr>
          <p:cNvPr id="19" name="Rectangle 18">
            <a:extLst>
              <a:ext uri="{FF2B5EF4-FFF2-40B4-BE49-F238E27FC236}">
                <a16:creationId xmlns:a16="http://schemas.microsoft.com/office/drawing/2014/main" id="{F55FE8AE-6934-70B7-D77C-6ADF2FFC3E15}"/>
              </a:ext>
            </a:extLst>
          </p:cNvPr>
          <p:cNvSpPr/>
          <p:nvPr/>
        </p:nvSpPr>
        <p:spPr>
          <a:xfrm>
            <a:off x="3392722" y="4594497"/>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20" name="TextBox 19">
            <a:extLst>
              <a:ext uri="{FF2B5EF4-FFF2-40B4-BE49-F238E27FC236}">
                <a16:creationId xmlns:a16="http://schemas.microsoft.com/office/drawing/2014/main" id="{38237077-C82C-E5DE-EDE4-26612E798D7F}"/>
              </a:ext>
            </a:extLst>
          </p:cNvPr>
          <p:cNvSpPr txBox="1"/>
          <p:nvPr/>
        </p:nvSpPr>
        <p:spPr>
          <a:xfrm>
            <a:off x="3515710" y="5424815"/>
            <a:ext cx="4017895" cy="646331"/>
          </a:xfrm>
          <a:prstGeom prst="rect">
            <a:avLst/>
          </a:prstGeom>
          <a:noFill/>
        </p:spPr>
        <p:txBody>
          <a:bodyPr wrap="none" rtlCol="0">
            <a:spAutoFit/>
          </a:bodyPr>
          <a:lstStyle/>
          <a:p>
            <a:r>
              <a:rPr lang="en-US" dirty="0"/>
              <a:t>An imaginary k-plex to be found</a:t>
            </a:r>
          </a:p>
          <a:p>
            <a:r>
              <a:rPr lang="en-US" b="1" dirty="0">
                <a:solidFill>
                  <a:srgbClr val="C00000"/>
                </a:solidFill>
              </a:rPr>
              <a:t>Must be larger than S* i.e. |H|&gt;=|S*|+1</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93AECC0-7FCD-D3B1-2F56-FC966167ACD3}"/>
                  </a:ext>
                </a:extLst>
              </p:cNvPr>
              <p:cNvSpPr txBox="1"/>
              <p:nvPr/>
            </p:nvSpPr>
            <p:spPr>
              <a:xfrm>
                <a:off x="4855916" y="3536668"/>
                <a:ext cx="72821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𝐻</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oMath>
                  </m:oMathPara>
                </a14:m>
                <a:endParaRPr lang="en-US" sz="1600" dirty="0"/>
              </a:p>
            </p:txBody>
          </p:sp>
        </mc:Choice>
        <mc:Fallback xmlns="">
          <p:sp>
            <p:nvSpPr>
              <p:cNvPr id="31" name="TextBox 30">
                <a:extLst>
                  <a:ext uri="{FF2B5EF4-FFF2-40B4-BE49-F238E27FC236}">
                    <a16:creationId xmlns:a16="http://schemas.microsoft.com/office/drawing/2014/main" id="{F93AECC0-7FCD-D3B1-2F56-FC966167ACD3}"/>
                  </a:ext>
                </a:extLst>
              </p:cNvPr>
              <p:cNvSpPr txBox="1">
                <a:spLocks noRot="1" noChangeAspect="1" noMove="1" noResize="1" noEditPoints="1" noAdjustHandles="1" noChangeArrowheads="1" noChangeShapeType="1" noTextEdit="1"/>
              </p:cNvSpPr>
              <p:nvPr/>
            </p:nvSpPr>
            <p:spPr>
              <a:xfrm>
                <a:off x="4855916" y="3536668"/>
                <a:ext cx="728213" cy="246221"/>
              </a:xfrm>
              <a:prstGeom prst="rect">
                <a:avLst/>
              </a:prstGeom>
              <a:blipFill>
                <a:blip r:embed="rId2"/>
                <a:stretch>
                  <a:fillRect l="-10345" r="-10345" b="-33333"/>
                </a:stretch>
              </a:blipFill>
            </p:spPr>
            <p:txBody>
              <a:bodyPr/>
              <a:lstStyle/>
              <a:p>
                <a:r>
                  <a:rPr lang="en-US">
                    <a:noFill/>
                  </a:rPr>
                  <a:t> </a:t>
                </a:r>
              </a:p>
            </p:txBody>
          </p:sp>
        </mc:Fallback>
      </mc:AlternateContent>
    </p:spTree>
    <p:extLst>
      <p:ext uri="{BB962C8B-B14F-4D97-AF65-F5344CB8AC3E}">
        <p14:creationId xmlns:p14="http://schemas.microsoft.com/office/powerpoint/2010/main" val="161245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58B-057E-DDD9-174C-6A10B03953AD}"/>
              </a:ext>
            </a:extLst>
          </p:cNvPr>
          <p:cNvSpPr>
            <a:spLocks noGrp="1"/>
          </p:cNvSpPr>
          <p:nvPr>
            <p:ph type="title"/>
          </p:nvPr>
        </p:nvSpPr>
        <p:spPr/>
        <p:txBody>
          <a:bodyPr/>
          <a:lstStyle/>
          <a:p>
            <a:r>
              <a:rPr lang="en-US" dirty="0"/>
              <a:t>Alt-RB</a:t>
            </a:r>
          </a:p>
        </p:txBody>
      </p:sp>
      <p:sp>
        <p:nvSpPr>
          <p:cNvPr id="4" name="Rectangle 3">
            <a:extLst>
              <a:ext uri="{FF2B5EF4-FFF2-40B4-BE49-F238E27FC236}">
                <a16:creationId xmlns:a16="http://schemas.microsoft.com/office/drawing/2014/main" id="{F99345C3-5D5D-8DBD-BD0B-58077B497FD8}"/>
              </a:ext>
            </a:extLst>
          </p:cNvPr>
          <p:cNvSpPr/>
          <p:nvPr/>
        </p:nvSpPr>
        <p:spPr>
          <a:xfrm>
            <a:off x="3626069" y="210584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910377-9FF8-A11E-3192-F4ACF4E1CBD3}"/>
              </a:ext>
            </a:extLst>
          </p:cNvPr>
          <p:cNvSpPr/>
          <p:nvPr/>
        </p:nvSpPr>
        <p:spPr>
          <a:xfrm>
            <a:off x="1981200" y="210584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6" name="Rectangle 5">
            <a:extLst>
              <a:ext uri="{FF2B5EF4-FFF2-40B4-BE49-F238E27FC236}">
                <a16:creationId xmlns:a16="http://schemas.microsoft.com/office/drawing/2014/main" id="{200884DF-A8A8-DE3D-C732-A53A7519B723}"/>
              </a:ext>
            </a:extLst>
          </p:cNvPr>
          <p:cNvSpPr/>
          <p:nvPr/>
        </p:nvSpPr>
        <p:spPr>
          <a:xfrm>
            <a:off x="3392722" y="4594497"/>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1A56C950-D5B5-5CB3-83DD-DC2C1F7B595A}"/>
              </a:ext>
            </a:extLst>
          </p:cNvPr>
          <p:cNvSpPr txBox="1"/>
          <p:nvPr/>
        </p:nvSpPr>
        <p:spPr>
          <a:xfrm>
            <a:off x="3515710" y="5424815"/>
            <a:ext cx="3901837" cy="646331"/>
          </a:xfrm>
          <a:prstGeom prst="rect">
            <a:avLst/>
          </a:prstGeom>
          <a:noFill/>
        </p:spPr>
        <p:txBody>
          <a:bodyPr wrap="none" rtlCol="0">
            <a:spAutoFit/>
          </a:bodyPr>
          <a:lstStyle/>
          <a:p>
            <a:r>
              <a:rPr lang="en-US" dirty="0"/>
              <a:t>An imaginary k-plex to be found</a:t>
            </a:r>
          </a:p>
          <a:p>
            <a:r>
              <a:rPr lang="en-US" dirty="0"/>
              <a:t>Must be larger than S* i.e. |H|&gt;=|S*|+1</a:t>
            </a:r>
          </a:p>
        </p:txBody>
      </p:sp>
      <p:sp>
        <p:nvSpPr>
          <p:cNvPr id="8" name="Rectangle 7">
            <a:extLst>
              <a:ext uri="{FF2B5EF4-FFF2-40B4-BE49-F238E27FC236}">
                <a16:creationId xmlns:a16="http://schemas.microsoft.com/office/drawing/2014/main" id="{2D0DD81C-931E-8EA9-54B6-9849CD6A9601}"/>
              </a:ext>
            </a:extLst>
          </p:cNvPr>
          <p:cNvSpPr/>
          <p:nvPr/>
        </p:nvSpPr>
        <p:spPr>
          <a:xfrm>
            <a:off x="9333187" y="1690688"/>
            <a:ext cx="2020613" cy="830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9" name="TextBox 8">
            <a:extLst>
              <a:ext uri="{FF2B5EF4-FFF2-40B4-BE49-F238E27FC236}">
                <a16:creationId xmlns:a16="http://schemas.microsoft.com/office/drawing/2014/main" id="{D3D38B77-CBD3-5A6B-F58E-0AACCA01B4AA}"/>
              </a:ext>
            </a:extLst>
          </p:cNvPr>
          <p:cNvSpPr txBox="1"/>
          <p:nvPr/>
        </p:nvSpPr>
        <p:spPr>
          <a:xfrm>
            <a:off x="9835055" y="2521005"/>
            <a:ext cx="1408386" cy="523220"/>
          </a:xfrm>
          <a:prstGeom prst="rect">
            <a:avLst/>
          </a:prstGeom>
          <a:noFill/>
        </p:spPr>
        <p:txBody>
          <a:bodyPr wrap="square" rtlCol="0">
            <a:spAutoFit/>
          </a:bodyPr>
          <a:lstStyle/>
          <a:p>
            <a:r>
              <a:rPr lang="en-US" sz="1400" dirty="0"/>
              <a:t>Largest k-plex found so far</a:t>
            </a:r>
          </a:p>
        </p:txBody>
      </p:sp>
      <p:sp>
        <p:nvSpPr>
          <p:cNvPr id="11" name="TextBox 10">
            <a:extLst>
              <a:ext uri="{FF2B5EF4-FFF2-40B4-BE49-F238E27FC236}">
                <a16:creationId xmlns:a16="http://schemas.microsoft.com/office/drawing/2014/main" id="{9B456687-9A6E-B01C-CAD3-4EC4F3FA511F}"/>
              </a:ext>
            </a:extLst>
          </p:cNvPr>
          <p:cNvSpPr txBox="1"/>
          <p:nvPr/>
        </p:nvSpPr>
        <p:spPr>
          <a:xfrm>
            <a:off x="5365531" y="1757529"/>
            <a:ext cx="903890" cy="369332"/>
          </a:xfrm>
          <a:prstGeom prst="rect">
            <a:avLst/>
          </a:prstGeom>
          <a:noFill/>
        </p:spPr>
        <p:txBody>
          <a:bodyPr wrap="square">
            <a:spAutoFit/>
          </a:bodyPr>
          <a:lstStyle/>
          <a:p>
            <a:pPr algn="ctr"/>
            <a:r>
              <a:rPr lang="en-US" dirty="0"/>
              <a:t>C</a:t>
            </a:r>
          </a:p>
        </p:txBody>
      </p:sp>
      <p:sp>
        <p:nvSpPr>
          <p:cNvPr id="12" name="Rectangle 11">
            <a:extLst>
              <a:ext uri="{FF2B5EF4-FFF2-40B4-BE49-F238E27FC236}">
                <a16:creationId xmlns:a16="http://schemas.microsoft.com/office/drawing/2014/main" id="{FE37469D-7E8E-1AD3-7CFA-F54D3CAA2466}"/>
              </a:ext>
            </a:extLst>
          </p:cNvPr>
          <p:cNvSpPr/>
          <p:nvPr/>
        </p:nvSpPr>
        <p:spPr>
          <a:xfrm>
            <a:off x="3633952" y="210436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4" name="TextBox 13">
            <a:extLst>
              <a:ext uri="{FF2B5EF4-FFF2-40B4-BE49-F238E27FC236}">
                <a16:creationId xmlns:a16="http://schemas.microsoft.com/office/drawing/2014/main" id="{4E4D4C19-FE32-E34B-78A2-C5EAB4B51577}"/>
              </a:ext>
            </a:extLst>
          </p:cNvPr>
          <p:cNvSpPr txBox="1"/>
          <p:nvPr/>
        </p:nvSpPr>
        <p:spPr>
          <a:xfrm>
            <a:off x="6366589" y="2334861"/>
            <a:ext cx="914400" cy="369332"/>
          </a:xfrm>
          <a:prstGeom prst="rect">
            <a:avLst/>
          </a:prstGeom>
          <a:noFill/>
        </p:spPr>
        <p:txBody>
          <a:bodyPr wrap="square">
            <a:spAutoFit/>
          </a:bodyPr>
          <a:lstStyle/>
          <a:p>
            <a:pPr algn="ctr"/>
            <a:r>
              <a:rPr lang="en-US" dirty="0"/>
              <a:t>C</a:t>
            </a:r>
            <a:r>
              <a:rPr lang="en-US" baseline="-25000" dirty="0"/>
              <a:t>R</a:t>
            </a:r>
          </a:p>
        </p:txBody>
      </p:sp>
      <p:cxnSp>
        <p:nvCxnSpPr>
          <p:cNvPr id="15" name="Straight Arrow Connector 14">
            <a:extLst>
              <a:ext uri="{FF2B5EF4-FFF2-40B4-BE49-F238E27FC236}">
                <a16:creationId xmlns:a16="http://schemas.microsoft.com/office/drawing/2014/main" id="{25EE457F-2271-7D63-755D-0189ED033F17}"/>
              </a:ext>
            </a:extLst>
          </p:cNvPr>
          <p:cNvCxnSpPr>
            <a:cxnSpLocks/>
            <a:stCxn id="18" idx="2"/>
          </p:cNvCxnSpPr>
          <p:nvPr/>
        </p:nvCxnSpPr>
        <p:spPr>
          <a:xfrm>
            <a:off x="2671589" y="3421278"/>
            <a:ext cx="1283829" cy="107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5E697D6-9798-758A-58AC-0F40F43F7A05}"/>
              </a:ext>
            </a:extLst>
          </p:cNvPr>
          <p:cNvCxnSpPr>
            <a:cxnSpLocks/>
            <a:stCxn id="17" idx="2"/>
          </p:cNvCxnSpPr>
          <p:nvPr/>
        </p:nvCxnSpPr>
        <p:spPr>
          <a:xfrm>
            <a:off x="4548352" y="3515006"/>
            <a:ext cx="34158" cy="980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0EC80CD-0F96-7750-C5D0-08B2D10985DD}"/>
              </a:ext>
            </a:extLst>
          </p:cNvPr>
          <p:cNvSpPr txBox="1"/>
          <p:nvPr/>
        </p:nvSpPr>
        <p:spPr>
          <a:xfrm>
            <a:off x="3731172" y="2991786"/>
            <a:ext cx="1634359"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L</a:t>
            </a:r>
            <a:r>
              <a:rPr lang="en-US" sz="1400" b="1" dirty="0">
                <a:solidFill>
                  <a:schemeClr val="tx2"/>
                </a:solidFill>
              </a:rPr>
              <a:t> vertices can come from C</a:t>
            </a:r>
            <a:r>
              <a:rPr lang="en-US" sz="1400" b="1" baseline="-25000" dirty="0">
                <a:solidFill>
                  <a:schemeClr val="tx2"/>
                </a:solidFill>
              </a:rPr>
              <a:t>L</a:t>
            </a:r>
          </a:p>
        </p:txBody>
      </p:sp>
      <p:sp>
        <p:nvSpPr>
          <p:cNvPr id="18" name="TextBox 17">
            <a:extLst>
              <a:ext uri="{FF2B5EF4-FFF2-40B4-BE49-F238E27FC236}">
                <a16:creationId xmlns:a16="http://schemas.microsoft.com/office/drawing/2014/main" id="{0C9EDCB5-E255-2960-CA90-7F9C8F443B36}"/>
              </a:ext>
            </a:extLst>
          </p:cNvPr>
          <p:cNvSpPr txBox="1"/>
          <p:nvPr/>
        </p:nvSpPr>
        <p:spPr>
          <a:xfrm>
            <a:off x="2242625" y="3051946"/>
            <a:ext cx="857927" cy="369332"/>
          </a:xfrm>
          <a:prstGeom prst="rect">
            <a:avLst/>
          </a:prstGeom>
          <a:noFill/>
        </p:spPr>
        <p:txBody>
          <a:bodyPr wrap="none" rtlCol="0">
            <a:spAutoFit/>
          </a:bodyPr>
          <a:lstStyle/>
          <a:p>
            <a:r>
              <a:rPr lang="en-US" dirty="0"/>
              <a:t>All of S</a:t>
            </a:r>
          </a:p>
        </p:txBody>
      </p:sp>
      <p:sp>
        <p:nvSpPr>
          <p:cNvPr id="21" name="TextBox 20">
            <a:extLst>
              <a:ext uri="{FF2B5EF4-FFF2-40B4-BE49-F238E27FC236}">
                <a16:creationId xmlns:a16="http://schemas.microsoft.com/office/drawing/2014/main" id="{D8EC3C76-26F5-1D79-E37E-9607D22CA18B}"/>
              </a:ext>
            </a:extLst>
          </p:cNvPr>
          <p:cNvSpPr txBox="1"/>
          <p:nvPr/>
        </p:nvSpPr>
        <p:spPr>
          <a:xfrm>
            <a:off x="5925871" y="3055624"/>
            <a:ext cx="2555969" cy="307777"/>
          </a:xfrm>
          <a:prstGeom prst="rect">
            <a:avLst/>
          </a:prstGeom>
          <a:noFill/>
        </p:spPr>
        <p:txBody>
          <a:bodyPr wrap="square" rtlCol="0">
            <a:spAutoFit/>
          </a:bodyPr>
          <a:lstStyle/>
          <a:p>
            <a:r>
              <a:rPr lang="en-US" sz="1400" b="1" dirty="0"/>
              <a:t>A subset from C</a:t>
            </a:r>
            <a:r>
              <a:rPr lang="en-US" sz="1400" b="1" baseline="-25000" dirty="0"/>
              <a:t>R</a:t>
            </a:r>
          </a:p>
        </p:txBody>
      </p:sp>
      <p:cxnSp>
        <p:nvCxnSpPr>
          <p:cNvPr id="23" name="Straight Arrow Connector 22">
            <a:extLst>
              <a:ext uri="{FF2B5EF4-FFF2-40B4-BE49-F238E27FC236}">
                <a16:creationId xmlns:a16="http://schemas.microsoft.com/office/drawing/2014/main" id="{6AFCA882-E7B1-5520-B2E8-76DA9B9DA09D}"/>
              </a:ext>
            </a:extLst>
          </p:cNvPr>
          <p:cNvCxnSpPr>
            <a:cxnSpLocks/>
            <a:stCxn id="21" idx="2"/>
          </p:cNvCxnSpPr>
          <p:nvPr/>
        </p:nvCxnSpPr>
        <p:spPr>
          <a:xfrm flipH="1">
            <a:off x="5569497" y="3363401"/>
            <a:ext cx="1634359" cy="1131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5875693-28EB-4EFF-EC19-02775BA95D8E}"/>
                  </a:ext>
                </a:extLst>
              </p:cNvPr>
              <p:cNvSpPr txBox="1"/>
              <p:nvPr/>
            </p:nvSpPr>
            <p:spPr>
              <a:xfrm>
                <a:off x="4548351" y="3591950"/>
                <a:ext cx="8015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𝐻</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𝐿</m:t>
                          </m:r>
                        </m:sub>
                      </m:sSub>
                      <m:r>
                        <a:rPr lang="en-US" sz="1600" b="0" i="1" smtClean="0">
                          <a:latin typeface="Cambria Math" panose="02040503050406030204" pitchFamily="18" charset="0"/>
                        </a:rPr>
                        <m:t>)</m:t>
                      </m:r>
                    </m:oMath>
                  </m:oMathPara>
                </a14:m>
                <a:endParaRPr lang="en-US" sz="1600" dirty="0"/>
              </a:p>
            </p:txBody>
          </p:sp>
        </mc:Choice>
        <mc:Fallback xmlns="">
          <p:sp>
            <p:nvSpPr>
              <p:cNvPr id="26" name="TextBox 25">
                <a:extLst>
                  <a:ext uri="{FF2B5EF4-FFF2-40B4-BE49-F238E27FC236}">
                    <a16:creationId xmlns:a16="http://schemas.microsoft.com/office/drawing/2014/main" id="{75875693-28EB-4EFF-EC19-02775BA95D8E}"/>
                  </a:ext>
                </a:extLst>
              </p:cNvPr>
              <p:cNvSpPr txBox="1">
                <a:spLocks noRot="1" noChangeAspect="1" noMove="1" noResize="1" noEditPoints="1" noAdjustHandles="1" noChangeArrowheads="1" noChangeShapeType="1" noTextEdit="1"/>
              </p:cNvSpPr>
              <p:nvPr/>
            </p:nvSpPr>
            <p:spPr>
              <a:xfrm>
                <a:off x="4548351" y="3591950"/>
                <a:ext cx="801501" cy="246221"/>
              </a:xfrm>
              <a:prstGeom prst="rect">
                <a:avLst/>
              </a:prstGeom>
              <a:blipFill>
                <a:blip r:embed="rId2"/>
                <a:stretch>
                  <a:fillRect l="-9375" r="-937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C6589B1-4ADF-1C90-61CB-676F807D4F6B}"/>
                  </a:ext>
                </a:extLst>
              </p:cNvPr>
              <p:cNvSpPr txBox="1"/>
              <p:nvPr/>
            </p:nvSpPr>
            <p:spPr>
              <a:xfrm>
                <a:off x="6728470" y="3643371"/>
                <a:ext cx="8180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𝐻</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m:t>
                      </m:r>
                    </m:oMath>
                  </m:oMathPara>
                </a14:m>
                <a:endParaRPr lang="en-US" sz="1600" dirty="0"/>
              </a:p>
            </p:txBody>
          </p:sp>
        </mc:Choice>
        <mc:Fallback xmlns="">
          <p:sp>
            <p:nvSpPr>
              <p:cNvPr id="27" name="TextBox 26">
                <a:extLst>
                  <a:ext uri="{FF2B5EF4-FFF2-40B4-BE49-F238E27FC236}">
                    <a16:creationId xmlns:a16="http://schemas.microsoft.com/office/drawing/2014/main" id="{FC6589B1-4ADF-1C90-61CB-676F807D4F6B}"/>
                  </a:ext>
                </a:extLst>
              </p:cNvPr>
              <p:cNvSpPr txBox="1">
                <a:spLocks noRot="1" noChangeAspect="1" noMove="1" noResize="1" noEditPoints="1" noAdjustHandles="1" noChangeArrowheads="1" noChangeShapeType="1" noTextEdit="1"/>
              </p:cNvSpPr>
              <p:nvPr/>
            </p:nvSpPr>
            <p:spPr>
              <a:xfrm>
                <a:off x="6728470" y="3643371"/>
                <a:ext cx="818044" cy="246221"/>
              </a:xfrm>
              <a:prstGeom prst="rect">
                <a:avLst/>
              </a:prstGeom>
              <a:blipFill>
                <a:blip r:embed="rId3"/>
                <a:stretch>
                  <a:fillRect l="-7576" r="-7576" b="-3500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1C228280-3121-BC8D-180E-35A0BFEBAB15}"/>
              </a:ext>
            </a:extLst>
          </p:cNvPr>
          <p:cNvSpPr txBox="1"/>
          <p:nvPr/>
        </p:nvSpPr>
        <p:spPr>
          <a:xfrm>
            <a:off x="2852057" y="4811487"/>
            <a:ext cx="348172"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161036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EF6E5-C331-FA26-1B7F-EFEDE1944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1461A-2ADE-9CD4-8B02-FEC422DD4A0E}"/>
              </a:ext>
            </a:extLst>
          </p:cNvPr>
          <p:cNvSpPr>
            <a:spLocks noGrp="1"/>
          </p:cNvSpPr>
          <p:nvPr>
            <p:ph type="title"/>
          </p:nvPr>
        </p:nvSpPr>
        <p:spPr/>
        <p:txBody>
          <a:bodyPr/>
          <a:lstStyle/>
          <a:p>
            <a:r>
              <a:rPr lang="en-US" dirty="0"/>
              <a:t>Alt-RB</a:t>
            </a:r>
          </a:p>
        </p:txBody>
      </p:sp>
      <p:sp>
        <p:nvSpPr>
          <p:cNvPr id="4" name="Rectangle 3">
            <a:extLst>
              <a:ext uri="{FF2B5EF4-FFF2-40B4-BE49-F238E27FC236}">
                <a16:creationId xmlns:a16="http://schemas.microsoft.com/office/drawing/2014/main" id="{30F224B2-DD6D-6648-A2A8-D0B9BE4AF7DA}"/>
              </a:ext>
            </a:extLst>
          </p:cNvPr>
          <p:cNvSpPr/>
          <p:nvPr/>
        </p:nvSpPr>
        <p:spPr>
          <a:xfrm>
            <a:off x="3626069" y="210584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72939A58-5643-DCF8-5B4E-0F6C55EC01BA}"/>
              </a:ext>
            </a:extLst>
          </p:cNvPr>
          <p:cNvSpPr/>
          <p:nvPr/>
        </p:nvSpPr>
        <p:spPr>
          <a:xfrm>
            <a:off x="1981200" y="210584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6" name="Rectangle 5">
            <a:extLst>
              <a:ext uri="{FF2B5EF4-FFF2-40B4-BE49-F238E27FC236}">
                <a16:creationId xmlns:a16="http://schemas.microsoft.com/office/drawing/2014/main" id="{06C45076-BF1B-A737-C3CB-63540C6C063F}"/>
              </a:ext>
            </a:extLst>
          </p:cNvPr>
          <p:cNvSpPr/>
          <p:nvPr/>
        </p:nvSpPr>
        <p:spPr>
          <a:xfrm>
            <a:off x="3392722" y="4594497"/>
            <a:ext cx="431449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 name="TextBox 6">
            <a:extLst>
              <a:ext uri="{FF2B5EF4-FFF2-40B4-BE49-F238E27FC236}">
                <a16:creationId xmlns:a16="http://schemas.microsoft.com/office/drawing/2014/main" id="{A0430052-CDFA-5E07-2311-232086EA158A}"/>
              </a:ext>
            </a:extLst>
          </p:cNvPr>
          <p:cNvSpPr txBox="1"/>
          <p:nvPr/>
        </p:nvSpPr>
        <p:spPr>
          <a:xfrm>
            <a:off x="3515710" y="5424815"/>
            <a:ext cx="3976538" cy="646331"/>
          </a:xfrm>
          <a:prstGeom prst="rect">
            <a:avLst/>
          </a:prstGeom>
          <a:noFill/>
        </p:spPr>
        <p:txBody>
          <a:bodyPr wrap="none" rtlCol="0">
            <a:spAutoFit/>
          </a:bodyPr>
          <a:lstStyle/>
          <a:p>
            <a:r>
              <a:rPr lang="en-US" dirty="0"/>
              <a:t>An imaginary k-plex to be found </a:t>
            </a:r>
          </a:p>
          <a:p>
            <a:r>
              <a:rPr lang="en-US" dirty="0"/>
              <a:t>Must be larger than S* i.e. |H|&gt;=|S*|+1</a:t>
            </a:r>
          </a:p>
        </p:txBody>
      </p:sp>
      <p:sp>
        <p:nvSpPr>
          <p:cNvPr id="8" name="Rectangle 7">
            <a:extLst>
              <a:ext uri="{FF2B5EF4-FFF2-40B4-BE49-F238E27FC236}">
                <a16:creationId xmlns:a16="http://schemas.microsoft.com/office/drawing/2014/main" id="{2002526F-1F2B-A1F1-9FAC-5877BDA0EF3B}"/>
              </a:ext>
            </a:extLst>
          </p:cNvPr>
          <p:cNvSpPr/>
          <p:nvPr/>
        </p:nvSpPr>
        <p:spPr>
          <a:xfrm>
            <a:off x="9333187" y="1690688"/>
            <a:ext cx="2020613" cy="830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9" name="TextBox 8">
            <a:extLst>
              <a:ext uri="{FF2B5EF4-FFF2-40B4-BE49-F238E27FC236}">
                <a16:creationId xmlns:a16="http://schemas.microsoft.com/office/drawing/2014/main" id="{05FE5904-F9A1-B03A-83BF-BC75F79558FD}"/>
              </a:ext>
            </a:extLst>
          </p:cNvPr>
          <p:cNvSpPr txBox="1"/>
          <p:nvPr/>
        </p:nvSpPr>
        <p:spPr>
          <a:xfrm>
            <a:off x="9835055" y="2521005"/>
            <a:ext cx="1408386" cy="523220"/>
          </a:xfrm>
          <a:prstGeom prst="rect">
            <a:avLst/>
          </a:prstGeom>
          <a:noFill/>
        </p:spPr>
        <p:txBody>
          <a:bodyPr wrap="square" rtlCol="0">
            <a:spAutoFit/>
          </a:bodyPr>
          <a:lstStyle/>
          <a:p>
            <a:r>
              <a:rPr lang="en-US" sz="1400" dirty="0"/>
              <a:t>Largest k-plex found so far</a:t>
            </a:r>
          </a:p>
        </p:txBody>
      </p:sp>
      <p:sp>
        <p:nvSpPr>
          <p:cNvPr id="11" name="TextBox 10">
            <a:extLst>
              <a:ext uri="{FF2B5EF4-FFF2-40B4-BE49-F238E27FC236}">
                <a16:creationId xmlns:a16="http://schemas.microsoft.com/office/drawing/2014/main" id="{D0BB8CEF-B889-2B4D-4BAC-016972EA490F}"/>
              </a:ext>
            </a:extLst>
          </p:cNvPr>
          <p:cNvSpPr txBox="1"/>
          <p:nvPr/>
        </p:nvSpPr>
        <p:spPr>
          <a:xfrm>
            <a:off x="5365531" y="1757529"/>
            <a:ext cx="903890" cy="369332"/>
          </a:xfrm>
          <a:prstGeom prst="rect">
            <a:avLst/>
          </a:prstGeom>
          <a:noFill/>
        </p:spPr>
        <p:txBody>
          <a:bodyPr wrap="square">
            <a:spAutoFit/>
          </a:bodyPr>
          <a:lstStyle/>
          <a:p>
            <a:pPr algn="ctr"/>
            <a:r>
              <a:rPr lang="en-US" dirty="0"/>
              <a:t>C</a:t>
            </a:r>
          </a:p>
        </p:txBody>
      </p:sp>
      <p:sp>
        <p:nvSpPr>
          <p:cNvPr id="12" name="Rectangle 11">
            <a:extLst>
              <a:ext uri="{FF2B5EF4-FFF2-40B4-BE49-F238E27FC236}">
                <a16:creationId xmlns:a16="http://schemas.microsoft.com/office/drawing/2014/main" id="{F504963F-44FA-3EFD-AFB0-CC39FCF19883}"/>
              </a:ext>
            </a:extLst>
          </p:cNvPr>
          <p:cNvSpPr/>
          <p:nvPr/>
        </p:nvSpPr>
        <p:spPr>
          <a:xfrm>
            <a:off x="3633952" y="210436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4" name="TextBox 13">
            <a:extLst>
              <a:ext uri="{FF2B5EF4-FFF2-40B4-BE49-F238E27FC236}">
                <a16:creationId xmlns:a16="http://schemas.microsoft.com/office/drawing/2014/main" id="{8F1E4578-4560-DFBF-50C5-955BFDBA3461}"/>
              </a:ext>
            </a:extLst>
          </p:cNvPr>
          <p:cNvSpPr txBox="1"/>
          <p:nvPr/>
        </p:nvSpPr>
        <p:spPr>
          <a:xfrm>
            <a:off x="6366589" y="2334861"/>
            <a:ext cx="914400" cy="369332"/>
          </a:xfrm>
          <a:prstGeom prst="rect">
            <a:avLst/>
          </a:prstGeom>
          <a:noFill/>
        </p:spPr>
        <p:txBody>
          <a:bodyPr wrap="square">
            <a:spAutoFit/>
          </a:bodyPr>
          <a:lstStyle/>
          <a:p>
            <a:pPr algn="ctr"/>
            <a:r>
              <a:rPr lang="en-US" dirty="0"/>
              <a:t>C</a:t>
            </a:r>
            <a:r>
              <a:rPr lang="en-US" baseline="-25000" dirty="0"/>
              <a:t>R</a:t>
            </a:r>
          </a:p>
        </p:txBody>
      </p:sp>
      <p:cxnSp>
        <p:nvCxnSpPr>
          <p:cNvPr id="15" name="Straight Arrow Connector 14">
            <a:extLst>
              <a:ext uri="{FF2B5EF4-FFF2-40B4-BE49-F238E27FC236}">
                <a16:creationId xmlns:a16="http://schemas.microsoft.com/office/drawing/2014/main" id="{C50ECE66-6560-5E23-7BEC-509516D1D35C}"/>
              </a:ext>
            </a:extLst>
          </p:cNvPr>
          <p:cNvCxnSpPr>
            <a:cxnSpLocks/>
            <a:stCxn id="18" idx="2"/>
          </p:cNvCxnSpPr>
          <p:nvPr/>
        </p:nvCxnSpPr>
        <p:spPr>
          <a:xfrm>
            <a:off x="2671589" y="3421278"/>
            <a:ext cx="1283829" cy="107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A11545A-D19B-6533-FA3E-F41FB86C92E8}"/>
              </a:ext>
            </a:extLst>
          </p:cNvPr>
          <p:cNvCxnSpPr>
            <a:cxnSpLocks/>
            <a:stCxn id="17" idx="2"/>
          </p:cNvCxnSpPr>
          <p:nvPr/>
        </p:nvCxnSpPr>
        <p:spPr>
          <a:xfrm>
            <a:off x="4548352" y="3515006"/>
            <a:ext cx="34158" cy="980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282EA44-26C3-07CC-D29E-E2DA40592305}"/>
              </a:ext>
            </a:extLst>
          </p:cNvPr>
          <p:cNvSpPr txBox="1"/>
          <p:nvPr/>
        </p:nvSpPr>
        <p:spPr>
          <a:xfrm>
            <a:off x="3731172" y="2991786"/>
            <a:ext cx="1634359"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L</a:t>
            </a:r>
            <a:r>
              <a:rPr lang="en-US" sz="1400" b="1" dirty="0">
                <a:solidFill>
                  <a:schemeClr val="tx2"/>
                </a:solidFill>
              </a:rPr>
              <a:t> vertices can come from C</a:t>
            </a:r>
            <a:r>
              <a:rPr lang="en-US" sz="1400" b="1" baseline="-25000" dirty="0">
                <a:solidFill>
                  <a:schemeClr val="tx2"/>
                </a:solidFill>
              </a:rPr>
              <a:t>L</a:t>
            </a:r>
          </a:p>
        </p:txBody>
      </p:sp>
      <p:sp>
        <p:nvSpPr>
          <p:cNvPr id="18" name="TextBox 17">
            <a:extLst>
              <a:ext uri="{FF2B5EF4-FFF2-40B4-BE49-F238E27FC236}">
                <a16:creationId xmlns:a16="http://schemas.microsoft.com/office/drawing/2014/main" id="{D21DB488-7B44-7341-2BD6-4C9AA3AA2509}"/>
              </a:ext>
            </a:extLst>
          </p:cNvPr>
          <p:cNvSpPr txBox="1"/>
          <p:nvPr/>
        </p:nvSpPr>
        <p:spPr>
          <a:xfrm>
            <a:off x="2242625" y="3051946"/>
            <a:ext cx="857927" cy="369332"/>
          </a:xfrm>
          <a:prstGeom prst="rect">
            <a:avLst/>
          </a:prstGeom>
          <a:noFill/>
        </p:spPr>
        <p:txBody>
          <a:bodyPr wrap="none" rtlCol="0">
            <a:spAutoFit/>
          </a:bodyPr>
          <a:lstStyle/>
          <a:p>
            <a:r>
              <a:rPr lang="en-US" dirty="0"/>
              <a:t>All of S</a:t>
            </a:r>
          </a:p>
        </p:txBody>
      </p:sp>
      <p:sp>
        <p:nvSpPr>
          <p:cNvPr id="21" name="TextBox 20">
            <a:extLst>
              <a:ext uri="{FF2B5EF4-FFF2-40B4-BE49-F238E27FC236}">
                <a16:creationId xmlns:a16="http://schemas.microsoft.com/office/drawing/2014/main" id="{5F1FA75B-917A-D044-992D-4F1DAF5CBF27}"/>
              </a:ext>
            </a:extLst>
          </p:cNvPr>
          <p:cNvSpPr txBox="1"/>
          <p:nvPr/>
        </p:nvSpPr>
        <p:spPr>
          <a:xfrm>
            <a:off x="5925871" y="3055624"/>
            <a:ext cx="2555969" cy="523220"/>
          </a:xfrm>
          <a:prstGeom prst="rect">
            <a:avLst/>
          </a:prstGeom>
          <a:noFill/>
        </p:spPr>
        <p:txBody>
          <a:bodyPr wrap="square" rtlCol="0">
            <a:spAutoFit/>
          </a:bodyPr>
          <a:lstStyle/>
          <a:p>
            <a:r>
              <a:rPr lang="en-US" sz="1400" b="1" dirty="0">
                <a:solidFill>
                  <a:srgbClr val="C00000"/>
                </a:solidFill>
              </a:rPr>
              <a:t>At least |S*|+1-|S|-UB</a:t>
            </a:r>
            <a:r>
              <a:rPr lang="en-US" sz="1400" b="1" baseline="-25000" dirty="0">
                <a:solidFill>
                  <a:srgbClr val="C00000"/>
                </a:solidFill>
              </a:rPr>
              <a:t>L</a:t>
            </a:r>
            <a:r>
              <a:rPr lang="en-US" sz="1400" b="1" dirty="0">
                <a:solidFill>
                  <a:srgbClr val="C00000"/>
                </a:solidFill>
              </a:rPr>
              <a:t> vertices must come from C</a:t>
            </a:r>
            <a:r>
              <a:rPr lang="en-US" sz="1400" b="1" baseline="-25000" dirty="0">
                <a:solidFill>
                  <a:srgbClr val="C00000"/>
                </a:solidFill>
              </a:rPr>
              <a:t>R</a:t>
            </a:r>
          </a:p>
        </p:txBody>
      </p:sp>
      <p:cxnSp>
        <p:nvCxnSpPr>
          <p:cNvPr id="23" name="Straight Arrow Connector 22">
            <a:extLst>
              <a:ext uri="{FF2B5EF4-FFF2-40B4-BE49-F238E27FC236}">
                <a16:creationId xmlns:a16="http://schemas.microsoft.com/office/drawing/2014/main" id="{25AC31DF-0BF0-E6E6-A03C-2FDB06D2D8C8}"/>
              </a:ext>
            </a:extLst>
          </p:cNvPr>
          <p:cNvCxnSpPr>
            <a:cxnSpLocks/>
            <a:stCxn id="21" idx="2"/>
          </p:cNvCxnSpPr>
          <p:nvPr/>
        </p:nvCxnSpPr>
        <p:spPr>
          <a:xfrm flipH="1">
            <a:off x="5569497" y="3578844"/>
            <a:ext cx="1634359" cy="9165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1994DE1-20AC-7569-1829-7D0785E1CB2B}"/>
              </a:ext>
            </a:extLst>
          </p:cNvPr>
          <p:cNvSpPr txBox="1"/>
          <p:nvPr/>
        </p:nvSpPr>
        <p:spPr>
          <a:xfrm>
            <a:off x="6823789" y="3783684"/>
            <a:ext cx="2212465" cy="369332"/>
          </a:xfrm>
          <a:prstGeom prst="rect">
            <a:avLst/>
          </a:prstGeom>
          <a:noFill/>
        </p:spPr>
        <p:txBody>
          <a:bodyPr wrap="none" rtlCol="0">
            <a:spAutoFit/>
          </a:bodyPr>
          <a:lstStyle/>
          <a:p>
            <a:r>
              <a:rPr lang="en-US" dirty="0"/>
              <a:t>LB</a:t>
            </a:r>
            <a:r>
              <a:rPr lang="en-US" baseline="-25000" dirty="0"/>
              <a:t>R</a:t>
            </a:r>
            <a:r>
              <a:rPr lang="en-US" dirty="0"/>
              <a:t>=</a:t>
            </a:r>
            <a:r>
              <a:rPr lang="en-US" sz="1800" b="1" dirty="0">
                <a:solidFill>
                  <a:srgbClr val="C00000"/>
                </a:solidFill>
              </a:rPr>
              <a:t> |S*|+1-|S|-UB</a:t>
            </a:r>
            <a:r>
              <a:rPr lang="en-US" sz="1800" b="1" baseline="-25000" dirty="0">
                <a:solidFill>
                  <a:srgbClr val="C00000"/>
                </a:solidFill>
              </a:rPr>
              <a:t>L</a:t>
            </a:r>
            <a:r>
              <a:rPr lang="en-US" sz="1800" b="1" dirty="0">
                <a:solidFill>
                  <a:srgbClr val="C00000"/>
                </a:solidFill>
              </a:rPr>
              <a:t> </a:t>
            </a:r>
            <a:endParaRPr lang="en-US" dirty="0"/>
          </a:p>
        </p:txBody>
      </p:sp>
      <p:sp>
        <p:nvSpPr>
          <p:cNvPr id="10" name="Rectangle 9">
            <a:extLst>
              <a:ext uri="{FF2B5EF4-FFF2-40B4-BE49-F238E27FC236}">
                <a16:creationId xmlns:a16="http://schemas.microsoft.com/office/drawing/2014/main" id="{D95C0DFF-BCA3-7838-DB41-6961B4CD81CE}"/>
              </a:ext>
            </a:extLst>
          </p:cNvPr>
          <p:cNvSpPr/>
          <p:nvPr/>
        </p:nvSpPr>
        <p:spPr>
          <a:xfrm>
            <a:off x="3439508" y="4689672"/>
            <a:ext cx="1362966" cy="671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3" name="Rectangle 12">
            <a:extLst>
              <a:ext uri="{FF2B5EF4-FFF2-40B4-BE49-F238E27FC236}">
                <a16:creationId xmlns:a16="http://schemas.microsoft.com/office/drawing/2014/main" id="{16D26A4D-3D99-5C33-B84E-BA1CC37DFA4F}"/>
              </a:ext>
            </a:extLst>
          </p:cNvPr>
          <p:cNvSpPr/>
          <p:nvPr/>
        </p:nvSpPr>
        <p:spPr>
          <a:xfrm>
            <a:off x="4849260" y="4689672"/>
            <a:ext cx="1362966" cy="671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chemeClr val="tx2"/>
                </a:solidFill>
              </a:rPr>
              <a:t>Up to UBL vertices  from CL</a:t>
            </a:r>
          </a:p>
        </p:txBody>
      </p:sp>
      <p:sp>
        <p:nvSpPr>
          <p:cNvPr id="19" name="Rectangle 18">
            <a:extLst>
              <a:ext uri="{FF2B5EF4-FFF2-40B4-BE49-F238E27FC236}">
                <a16:creationId xmlns:a16="http://schemas.microsoft.com/office/drawing/2014/main" id="{F3AC5939-4737-42B0-80E9-3118505746A9}"/>
              </a:ext>
            </a:extLst>
          </p:cNvPr>
          <p:cNvSpPr/>
          <p:nvPr/>
        </p:nvSpPr>
        <p:spPr>
          <a:xfrm>
            <a:off x="6269149" y="4689672"/>
            <a:ext cx="1362966" cy="671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b="1" dirty="0">
                <a:solidFill>
                  <a:srgbClr val="C00000"/>
                </a:solidFill>
              </a:rPr>
              <a:t>At least |S*|+1-|S|-UB</a:t>
            </a:r>
            <a:r>
              <a:rPr lang="en-US" sz="1100" b="1" baseline="-25000" dirty="0">
                <a:solidFill>
                  <a:srgbClr val="C00000"/>
                </a:solidFill>
              </a:rPr>
              <a:t>L</a:t>
            </a:r>
            <a:r>
              <a:rPr lang="en-US" sz="1100" b="1" dirty="0">
                <a:solidFill>
                  <a:srgbClr val="C00000"/>
                </a:solidFill>
              </a:rPr>
              <a:t> vertices from C</a:t>
            </a:r>
            <a:r>
              <a:rPr lang="en-US" sz="1100" b="1" baseline="-25000" dirty="0">
                <a:solidFill>
                  <a:srgbClr val="C00000"/>
                </a:solidFill>
              </a:rPr>
              <a:t>R</a:t>
            </a:r>
          </a:p>
        </p:txBody>
      </p:sp>
    </p:spTree>
    <p:extLst>
      <p:ext uri="{BB962C8B-B14F-4D97-AF65-F5344CB8AC3E}">
        <p14:creationId xmlns:p14="http://schemas.microsoft.com/office/powerpoint/2010/main" val="72229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4AD5-D258-4A04-FFB6-FD30335A3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0A0B6-F706-74A2-BFF6-7154504F9013}"/>
              </a:ext>
            </a:extLst>
          </p:cNvPr>
          <p:cNvSpPr>
            <a:spLocks noGrp="1"/>
          </p:cNvSpPr>
          <p:nvPr>
            <p:ph type="title"/>
          </p:nvPr>
        </p:nvSpPr>
        <p:spPr/>
        <p:txBody>
          <a:bodyPr/>
          <a:lstStyle/>
          <a:p>
            <a:r>
              <a:rPr lang="en-US" dirty="0"/>
              <a:t>Alt-RB</a:t>
            </a:r>
          </a:p>
        </p:txBody>
      </p:sp>
      <p:sp>
        <p:nvSpPr>
          <p:cNvPr id="4" name="Rectangle 3">
            <a:extLst>
              <a:ext uri="{FF2B5EF4-FFF2-40B4-BE49-F238E27FC236}">
                <a16:creationId xmlns:a16="http://schemas.microsoft.com/office/drawing/2014/main" id="{CBE5874D-2395-AAAC-38C9-19F76009A73F}"/>
              </a:ext>
            </a:extLst>
          </p:cNvPr>
          <p:cNvSpPr/>
          <p:nvPr/>
        </p:nvSpPr>
        <p:spPr>
          <a:xfrm>
            <a:off x="3626069" y="210584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A39235-76B7-994C-4837-A72807A5887C}"/>
              </a:ext>
            </a:extLst>
          </p:cNvPr>
          <p:cNvSpPr/>
          <p:nvPr/>
        </p:nvSpPr>
        <p:spPr>
          <a:xfrm>
            <a:off x="1981200" y="210584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6" name="Rectangle 5">
            <a:extLst>
              <a:ext uri="{FF2B5EF4-FFF2-40B4-BE49-F238E27FC236}">
                <a16:creationId xmlns:a16="http://schemas.microsoft.com/office/drawing/2014/main" id="{7BBCDDC5-F59A-8738-8225-2CF80F1BFE23}"/>
              </a:ext>
            </a:extLst>
          </p:cNvPr>
          <p:cNvSpPr/>
          <p:nvPr/>
        </p:nvSpPr>
        <p:spPr>
          <a:xfrm>
            <a:off x="3392722" y="4594497"/>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 name="TextBox 6">
            <a:extLst>
              <a:ext uri="{FF2B5EF4-FFF2-40B4-BE49-F238E27FC236}">
                <a16:creationId xmlns:a16="http://schemas.microsoft.com/office/drawing/2014/main" id="{E9BCE1F4-1062-76B4-0BAD-C07D4D938F7F}"/>
              </a:ext>
            </a:extLst>
          </p:cNvPr>
          <p:cNvSpPr txBox="1"/>
          <p:nvPr/>
        </p:nvSpPr>
        <p:spPr>
          <a:xfrm>
            <a:off x="3515710" y="5424815"/>
            <a:ext cx="3901837" cy="646331"/>
          </a:xfrm>
          <a:prstGeom prst="rect">
            <a:avLst/>
          </a:prstGeom>
          <a:noFill/>
        </p:spPr>
        <p:txBody>
          <a:bodyPr wrap="none" rtlCol="0">
            <a:spAutoFit/>
          </a:bodyPr>
          <a:lstStyle/>
          <a:p>
            <a:r>
              <a:rPr lang="en-US" dirty="0"/>
              <a:t>An imaginary k-plex to be found</a:t>
            </a:r>
          </a:p>
          <a:p>
            <a:r>
              <a:rPr lang="en-US" dirty="0"/>
              <a:t>Must be larger than S* i.e. |H|&gt;=|S*|+1</a:t>
            </a:r>
          </a:p>
        </p:txBody>
      </p:sp>
      <p:sp>
        <p:nvSpPr>
          <p:cNvPr id="8" name="Rectangle 7">
            <a:extLst>
              <a:ext uri="{FF2B5EF4-FFF2-40B4-BE49-F238E27FC236}">
                <a16:creationId xmlns:a16="http://schemas.microsoft.com/office/drawing/2014/main" id="{F98555AE-F8BE-D9AA-73FB-A0604B3C9A57}"/>
              </a:ext>
            </a:extLst>
          </p:cNvPr>
          <p:cNvSpPr/>
          <p:nvPr/>
        </p:nvSpPr>
        <p:spPr>
          <a:xfrm>
            <a:off x="9333187" y="1690688"/>
            <a:ext cx="2020613" cy="830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9" name="TextBox 8">
            <a:extLst>
              <a:ext uri="{FF2B5EF4-FFF2-40B4-BE49-F238E27FC236}">
                <a16:creationId xmlns:a16="http://schemas.microsoft.com/office/drawing/2014/main" id="{A7A8BE7E-AAEF-F006-2BB6-B313DA99F3CD}"/>
              </a:ext>
            </a:extLst>
          </p:cNvPr>
          <p:cNvSpPr txBox="1"/>
          <p:nvPr/>
        </p:nvSpPr>
        <p:spPr>
          <a:xfrm>
            <a:off x="9835055" y="2521005"/>
            <a:ext cx="1408386" cy="523220"/>
          </a:xfrm>
          <a:prstGeom prst="rect">
            <a:avLst/>
          </a:prstGeom>
          <a:noFill/>
        </p:spPr>
        <p:txBody>
          <a:bodyPr wrap="square" rtlCol="0">
            <a:spAutoFit/>
          </a:bodyPr>
          <a:lstStyle/>
          <a:p>
            <a:r>
              <a:rPr lang="en-US" sz="1400" dirty="0"/>
              <a:t>Largest k-plex found so far</a:t>
            </a:r>
          </a:p>
        </p:txBody>
      </p:sp>
      <p:sp>
        <p:nvSpPr>
          <p:cNvPr id="11" name="TextBox 10">
            <a:extLst>
              <a:ext uri="{FF2B5EF4-FFF2-40B4-BE49-F238E27FC236}">
                <a16:creationId xmlns:a16="http://schemas.microsoft.com/office/drawing/2014/main" id="{474898A0-7CCB-0EAD-3485-1B28A904B904}"/>
              </a:ext>
            </a:extLst>
          </p:cNvPr>
          <p:cNvSpPr txBox="1"/>
          <p:nvPr/>
        </p:nvSpPr>
        <p:spPr>
          <a:xfrm>
            <a:off x="5365531" y="1757529"/>
            <a:ext cx="903890" cy="369332"/>
          </a:xfrm>
          <a:prstGeom prst="rect">
            <a:avLst/>
          </a:prstGeom>
          <a:noFill/>
        </p:spPr>
        <p:txBody>
          <a:bodyPr wrap="square">
            <a:spAutoFit/>
          </a:bodyPr>
          <a:lstStyle/>
          <a:p>
            <a:pPr algn="ctr"/>
            <a:r>
              <a:rPr lang="en-US" dirty="0"/>
              <a:t>C</a:t>
            </a:r>
          </a:p>
        </p:txBody>
      </p:sp>
      <p:sp>
        <p:nvSpPr>
          <p:cNvPr id="12" name="Rectangle 11">
            <a:extLst>
              <a:ext uri="{FF2B5EF4-FFF2-40B4-BE49-F238E27FC236}">
                <a16:creationId xmlns:a16="http://schemas.microsoft.com/office/drawing/2014/main" id="{123E53A4-BF19-AD6E-6DDF-78C30F9413E7}"/>
              </a:ext>
            </a:extLst>
          </p:cNvPr>
          <p:cNvSpPr/>
          <p:nvPr/>
        </p:nvSpPr>
        <p:spPr>
          <a:xfrm>
            <a:off x="3633952" y="210436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4" name="TextBox 13">
            <a:extLst>
              <a:ext uri="{FF2B5EF4-FFF2-40B4-BE49-F238E27FC236}">
                <a16:creationId xmlns:a16="http://schemas.microsoft.com/office/drawing/2014/main" id="{764F1D32-2D63-EC76-EBE4-3E67708F131A}"/>
              </a:ext>
            </a:extLst>
          </p:cNvPr>
          <p:cNvSpPr txBox="1"/>
          <p:nvPr/>
        </p:nvSpPr>
        <p:spPr>
          <a:xfrm>
            <a:off x="6366589" y="2334861"/>
            <a:ext cx="914400" cy="369332"/>
          </a:xfrm>
          <a:prstGeom prst="rect">
            <a:avLst/>
          </a:prstGeom>
          <a:noFill/>
        </p:spPr>
        <p:txBody>
          <a:bodyPr wrap="square">
            <a:spAutoFit/>
          </a:bodyPr>
          <a:lstStyle/>
          <a:p>
            <a:pPr algn="ctr"/>
            <a:r>
              <a:rPr lang="en-US" dirty="0"/>
              <a:t>C</a:t>
            </a:r>
            <a:r>
              <a:rPr lang="en-US" baseline="-25000" dirty="0"/>
              <a:t>R</a:t>
            </a:r>
          </a:p>
        </p:txBody>
      </p:sp>
      <p:cxnSp>
        <p:nvCxnSpPr>
          <p:cNvPr id="15" name="Straight Arrow Connector 14">
            <a:extLst>
              <a:ext uri="{FF2B5EF4-FFF2-40B4-BE49-F238E27FC236}">
                <a16:creationId xmlns:a16="http://schemas.microsoft.com/office/drawing/2014/main" id="{F05DD724-9CB9-A055-C68A-00F47BD6F66F}"/>
              </a:ext>
            </a:extLst>
          </p:cNvPr>
          <p:cNvCxnSpPr>
            <a:cxnSpLocks/>
            <a:stCxn id="18" idx="2"/>
          </p:cNvCxnSpPr>
          <p:nvPr/>
        </p:nvCxnSpPr>
        <p:spPr>
          <a:xfrm>
            <a:off x="2671589" y="3421278"/>
            <a:ext cx="1283829" cy="107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A66F202-B187-E624-A546-290876186EAF}"/>
              </a:ext>
            </a:extLst>
          </p:cNvPr>
          <p:cNvCxnSpPr>
            <a:cxnSpLocks/>
            <a:stCxn id="17" idx="2"/>
          </p:cNvCxnSpPr>
          <p:nvPr/>
        </p:nvCxnSpPr>
        <p:spPr>
          <a:xfrm>
            <a:off x="4548352" y="3515006"/>
            <a:ext cx="34158" cy="980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8477B19-A256-C09D-DF52-5395F523D530}"/>
              </a:ext>
            </a:extLst>
          </p:cNvPr>
          <p:cNvSpPr txBox="1"/>
          <p:nvPr/>
        </p:nvSpPr>
        <p:spPr>
          <a:xfrm>
            <a:off x="3731172" y="2991786"/>
            <a:ext cx="1634359"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L</a:t>
            </a:r>
            <a:r>
              <a:rPr lang="en-US" sz="1400" b="1" dirty="0">
                <a:solidFill>
                  <a:schemeClr val="tx2"/>
                </a:solidFill>
              </a:rPr>
              <a:t> vertices can come from C</a:t>
            </a:r>
            <a:r>
              <a:rPr lang="en-US" sz="1400" b="1" baseline="-25000" dirty="0">
                <a:solidFill>
                  <a:schemeClr val="tx2"/>
                </a:solidFill>
              </a:rPr>
              <a:t>L</a:t>
            </a:r>
          </a:p>
        </p:txBody>
      </p:sp>
      <p:sp>
        <p:nvSpPr>
          <p:cNvPr id="18" name="TextBox 17">
            <a:extLst>
              <a:ext uri="{FF2B5EF4-FFF2-40B4-BE49-F238E27FC236}">
                <a16:creationId xmlns:a16="http://schemas.microsoft.com/office/drawing/2014/main" id="{40A3A82F-C083-C9A2-AE9F-0F9C0304A7FE}"/>
              </a:ext>
            </a:extLst>
          </p:cNvPr>
          <p:cNvSpPr txBox="1"/>
          <p:nvPr/>
        </p:nvSpPr>
        <p:spPr>
          <a:xfrm>
            <a:off x="2242625" y="3051946"/>
            <a:ext cx="857927" cy="369332"/>
          </a:xfrm>
          <a:prstGeom prst="rect">
            <a:avLst/>
          </a:prstGeom>
          <a:noFill/>
        </p:spPr>
        <p:txBody>
          <a:bodyPr wrap="none" rtlCol="0">
            <a:spAutoFit/>
          </a:bodyPr>
          <a:lstStyle/>
          <a:p>
            <a:r>
              <a:rPr lang="en-US" dirty="0"/>
              <a:t>All of S</a:t>
            </a:r>
          </a:p>
        </p:txBody>
      </p:sp>
      <p:sp>
        <p:nvSpPr>
          <p:cNvPr id="21" name="TextBox 20">
            <a:extLst>
              <a:ext uri="{FF2B5EF4-FFF2-40B4-BE49-F238E27FC236}">
                <a16:creationId xmlns:a16="http://schemas.microsoft.com/office/drawing/2014/main" id="{12AF368A-4404-F304-2547-8D170272054B}"/>
              </a:ext>
            </a:extLst>
          </p:cNvPr>
          <p:cNvSpPr txBox="1"/>
          <p:nvPr/>
        </p:nvSpPr>
        <p:spPr>
          <a:xfrm>
            <a:off x="5925871" y="3055624"/>
            <a:ext cx="2555969" cy="523220"/>
          </a:xfrm>
          <a:prstGeom prst="rect">
            <a:avLst/>
          </a:prstGeom>
          <a:noFill/>
        </p:spPr>
        <p:txBody>
          <a:bodyPr wrap="square" rtlCol="0">
            <a:spAutoFit/>
          </a:bodyPr>
          <a:lstStyle/>
          <a:p>
            <a:r>
              <a:rPr lang="en-US" sz="1400" b="1" dirty="0">
                <a:solidFill>
                  <a:srgbClr val="C00000"/>
                </a:solidFill>
              </a:rPr>
              <a:t>At least |S*|+1-|S|-UB</a:t>
            </a:r>
            <a:r>
              <a:rPr lang="en-US" sz="1400" b="1" baseline="-25000" dirty="0">
                <a:solidFill>
                  <a:srgbClr val="C00000"/>
                </a:solidFill>
              </a:rPr>
              <a:t>L</a:t>
            </a:r>
            <a:r>
              <a:rPr lang="en-US" sz="1400" b="1" dirty="0">
                <a:solidFill>
                  <a:srgbClr val="C00000"/>
                </a:solidFill>
              </a:rPr>
              <a:t> vertices must come from C</a:t>
            </a:r>
            <a:r>
              <a:rPr lang="en-US" sz="1400" b="1" baseline="-25000" dirty="0">
                <a:solidFill>
                  <a:srgbClr val="C00000"/>
                </a:solidFill>
              </a:rPr>
              <a:t>R</a:t>
            </a:r>
          </a:p>
        </p:txBody>
      </p:sp>
      <p:cxnSp>
        <p:nvCxnSpPr>
          <p:cNvPr id="23" name="Straight Arrow Connector 22">
            <a:extLst>
              <a:ext uri="{FF2B5EF4-FFF2-40B4-BE49-F238E27FC236}">
                <a16:creationId xmlns:a16="http://schemas.microsoft.com/office/drawing/2014/main" id="{35D6225B-A32F-A7F2-23B9-6061DD03C7CF}"/>
              </a:ext>
            </a:extLst>
          </p:cNvPr>
          <p:cNvCxnSpPr>
            <a:cxnSpLocks/>
            <a:stCxn id="21" idx="2"/>
          </p:cNvCxnSpPr>
          <p:nvPr/>
        </p:nvCxnSpPr>
        <p:spPr>
          <a:xfrm flipH="1">
            <a:off x="5569497" y="3578844"/>
            <a:ext cx="1634359" cy="9165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CB99F4C-D9BE-5AE1-26C0-64765FE42EB0}"/>
              </a:ext>
            </a:extLst>
          </p:cNvPr>
          <p:cNvSpPr txBox="1"/>
          <p:nvPr/>
        </p:nvSpPr>
        <p:spPr>
          <a:xfrm>
            <a:off x="5508093" y="2048746"/>
            <a:ext cx="2555969" cy="738664"/>
          </a:xfrm>
          <a:prstGeom prst="rect">
            <a:avLst/>
          </a:prstGeom>
          <a:noFill/>
        </p:spPr>
        <p:txBody>
          <a:bodyPr wrap="square" rtlCol="0">
            <a:spAutoFit/>
          </a:bodyPr>
          <a:lstStyle/>
          <a:p>
            <a:r>
              <a:rPr lang="en-US" sz="1400" b="1" dirty="0">
                <a:solidFill>
                  <a:srgbClr val="C00000"/>
                </a:solidFill>
              </a:rPr>
              <a:t>Prune those vertices which can’t support this requirement</a:t>
            </a:r>
            <a:endParaRPr lang="en-US" sz="1400" b="1" baseline="-25000" dirty="0">
              <a:solidFill>
                <a:srgbClr val="C00000"/>
              </a:solidFill>
            </a:endParaRPr>
          </a:p>
        </p:txBody>
      </p:sp>
    </p:spTree>
    <p:extLst>
      <p:ext uri="{BB962C8B-B14F-4D97-AF65-F5344CB8AC3E}">
        <p14:creationId xmlns:p14="http://schemas.microsoft.com/office/powerpoint/2010/main" val="19513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2E5F9-8B77-5D5D-1DD4-E8D905AF9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AA246-AA1E-DED5-BC7A-D5766483E4B5}"/>
              </a:ext>
            </a:extLst>
          </p:cNvPr>
          <p:cNvSpPr>
            <a:spLocks noGrp="1"/>
          </p:cNvSpPr>
          <p:nvPr>
            <p:ph type="title"/>
          </p:nvPr>
        </p:nvSpPr>
        <p:spPr/>
        <p:txBody>
          <a:bodyPr/>
          <a:lstStyle/>
          <a:p>
            <a:r>
              <a:rPr lang="en-US" dirty="0"/>
              <a:t>Alt-RB</a:t>
            </a:r>
          </a:p>
        </p:txBody>
      </p:sp>
      <p:sp>
        <p:nvSpPr>
          <p:cNvPr id="4" name="Rectangle 3">
            <a:extLst>
              <a:ext uri="{FF2B5EF4-FFF2-40B4-BE49-F238E27FC236}">
                <a16:creationId xmlns:a16="http://schemas.microsoft.com/office/drawing/2014/main" id="{34787E71-94AA-4258-EF45-6FBC72935F35}"/>
              </a:ext>
            </a:extLst>
          </p:cNvPr>
          <p:cNvSpPr/>
          <p:nvPr/>
        </p:nvSpPr>
        <p:spPr>
          <a:xfrm>
            <a:off x="3626069" y="210584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C9E5C909-0091-385A-7681-3D0E0616663E}"/>
              </a:ext>
            </a:extLst>
          </p:cNvPr>
          <p:cNvSpPr/>
          <p:nvPr/>
        </p:nvSpPr>
        <p:spPr>
          <a:xfrm>
            <a:off x="1981200" y="210584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6" name="Rectangle 5">
            <a:extLst>
              <a:ext uri="{FF2B5EF4-FFF2-40B4-BE49-F238E27FC236}">
                <a16:creationId xmlns:a16="http://schemas.microsoft.com/office/drawing/2014/main" id="{B42832AB-4646-0B8E-34DD-D260CD9078A9}"/>
              </a:ext>
            </a:extLst>
          </p:cNvPr>
          <p:cNvSpPr/>
          <p:nvPr/>
        </p:nvSpPr>
        <p:spPr>
          <a:xfrm>
            <a:off x="3392722" y="4594497"/>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 name="TextBox 6">
            <a:extLst>
              <a:ext uri="{FF2B5EF4-FFF2-40B4-BE49-F238E27FC236}">
                <a16:creationId xmlns:a16="http://schemas.microsoft.com/office/drawing/2014/main" id="{A882AC1D-B010-50AC-F023-8855EDA0C8C7}"/>
              </a:ext>
            </a:extLst>
          </p:cNvPr>
          <p:cNvSpPr txBox="1"/>
          <p:nvPr/>
        </p:nvSpPr>
        <p:spPr>
          <a:xfrm>
            <a:off x="3515710" y="5424815"/>
            <a:ext cx="3901837" cy="646331"/>
          </a:xfrm>
          <a:prstGeom prst="rect">
            <a:avLst/>
          </a:prstGeom>
          <a:noFill/>
        </p:spPr>
        <p:txBody>
          <a:bodyPr wrap="none" rtlCol="0">
            <a:spAutoFit/>
          </a:bodyPr>
          <a:lstStyle/>
          <a:p>
            <a:r>
              <a:rPr lang="en-US" dirty="0"/>
              <a:t>An imaginary k-plex to be found</a:t>
            </a:r>
          </a:p>
          <a:p>
            <a:r>
              <a:rPr lang="en-US" dirty="0"/>
              <a:t>Must be larger than S* i.e. |H|&gt;=|S*|+1</a:t>
            </a:r>
          </a:p>
        </p:txBody>
      </p:sp>
      <p:sp>
        <p:nvSpPr>
          <p:cNvPr id="8" name="Rectangle 7">
            <a:extLst>
              <a:ext uri="{FF2B5EF4-FFF2-40B4-BE49-F238E27FC236}">
                <a16:creationId xmlns:a16="http://schemas.microsoft.com/office/drawing/2014/main" id="{F6DE546D-D83A-992C-362D-DA9E3FB975F9}"/>
              </a:ext>
            </a:extLst>
          </p:cNvPr>
          <p:cNvSpPr/>
          <p:nvPr/>
        </p:nvSpPr>
        <p:spPr>
          <a:xfrm>
            <a:off x="9333187" y="1690688"/>
            <a:ext cx="2020613" cy="830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9" name="TextBox 8">
            <a:extLst>
              <a:ext uri="{FF2B5EF4-FFF2-40B4-BE49-F238E27FC236}">
                <a16:creationId xmlns:a16="http://schemas.microsoft.com/office/drawing/2014/main" id="{1A030E59-92A8-F8EC-C8F3-CDB0374F85B2}"/>
              </a:ext>
            </a:extLst>
          </p:cNvPr>
          <p:cNvSpPr txBox="1"/>
          <p:nvPr/>
        </p:nvSpPr>
        <p:spPr>
          <a:xfrm>
            <a:off x="9835055" y="2521005"/>
            <a:ext cx="1408386" cy="523220"/>
          </a:xfrm>
          <a:prstGeom prst="rect">
            <a:avLst/>
          </a:prstGeom>
          <a:noFill/>
        </p:spPr>
        <p:txBody>
          <a:bodyPr wrap="square" rtlCol="0">
            <a:spAutoFit/>
          </a:bodyPr>
          <a:lstStyle/>
          <a:p>
            <a:r>
              <a:rPr lang="en-US" sz="1400" dirty="0"/>
              <a:t>Largest k-plex found so far</a:t>
            </a:r>
          </a:p>
        </p:txBody>
      </p:sp>
      <p:sp>
        <p:nvSpPr>
          <p:cNvPr id="11" name="TextBox 10">
            <a:extLst>
              <a:ext uri="{FF2B5EF4-FFF2-40B4-BE49-F238E27FC236}">
                <a16:creationId xmlns:a16="http://schemas.microsoft.com/office/drawing/2014/main" id="{7185D3A5-532F-0F91-FB00-13D3FCF1B16A}"/>
              </a:ext>
            </a:extLst>
          </p:cNvPr>
          <p:cNvSpPr txBox="1"/>
          <p:nvPr/>
        </p:nvSpPr>
        <p:spPr>
          <a:xfrm>
            <a:off x="5365531" y="1757529"/>
            <a:ext cx="903890" cy="369332"/>
          </a:xfrm>
          <a:prstGeom prst="rect">
            <a:avLst/>
          </a:prstGeom>
          <a:noFill/>
        </p:spPr>
        <p:txBody>
          <a:bodyPr wrap="square">
            <a:spAutoFit/>
          </a:bodyPr>
          <a:lstStyle/>
          <a:p>
            <a:pPr algn="ctr"/>
            <a:r>
              <a:rPr lang="en-US" dirty="0"/>
              <a:t>C</a:t>
            </a:r>
          </a:p>
        </p:txBody>
      </p:sp>
      <p:sp>
        <p:nvSpPr>
          <p:cNvPr id="12" name="Rectangle 11">
            <a:extLst>
              <a:ext uri="{FF2B5EF4-FFF2-40B4-BE49-F238E27FC236}">
                <a16:creationId xmlns:a16="http://schemas.microsoft.com/office/drawing/2014/main" id="{49E6E51D-6259-CE8E-6BD8-4C0108558A8C}"/>
              </a:ext>
            </a:extLst>
          </p:cNvPr>
          <p:cNvSpPr/>
          <p:nvPr/>
        </p:nvSpPr>
        <p:spPr>
          <a:xfrm>
            <a:off x="3633952" y="210436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4" name="TextBox 13">
            <a:extLst>
              <a:ext uri="{FF2B5EF4-FFF2-40B4-BE49-F238E27FC236}">
                <a16:creationId xmlns:a16="http://schemas.microsoft.com/office/drawing/2014/main" id="{BBB7D676-77D7-4280-F325-77924CC67812}"/>
              </a:ext>
            </a:extLst>
          </p:cNvPr>
          <p:cNvSpPr txBox="1"/>
          <p:nvPr/>
        </p:nvSpPr>
        <p:spPr>
          <a:xfrm>
            <a:off x="6366589" y="2334861"/>
            <a:ext cx="914400" cy="369332"/>
          </a:xfrm>
          <a:prstGeom prst="rect">
            <a:avLst/>
          </a:prstGeom>
          <a:noFill/>
        </p:spPr>
        <p:txBody>
          <a:bodyPr wrap="square">
            <a:spAutoFit/>
          </a:bodyPr>
          <a:lstStyle/>
          <a:p>
            <a:pPr algn="ctr"/>
            <a:r>
              <a:rPr lang="en-US" dirty="0"/>
              <a:t>C</a:t>
            </a:r>
            <a:r>
              <a:rPr lang="en-US" baseline="-25000" dirty="0"/>
              <a:t>R</a:t>
            </a:r>
          </a:p>
        </p:txBody>
      </p:sp>
      <p:cxnSp>
        <p:nvCxnSpPr>
          <p:cNvPr id="15" name="Straight Arrow Connector 14">
            <a:extLst>
              <a:ext uri="{FF2B5EF4-FFF2-40B4-BE49-F238E27FC236}">
                <a16:creationId xmlns:a16="http://schemas.microsoft.com/office/drawing/2014/main" id="{487AF75B-3D3D-297D-26D4-8066FF5B56DD}"/>
              </a:ext>
            </a:extLst>
          </p:cNvPr>
          <p:cNvCxnSpPr>
            <a:cxnSpLocks/>
            <a:stCxn id="18" idx="2"/>
          </p:cNvCxnSpPr>
          <p:nvPr/>
        </p:nvCxnSpPr>
        <p:spPr>
          <a:xfrm>
            <a:off x="2671589" y="3421278"/>
            <a:ext cx="1283829" cy="107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E064F66-5EE2-D60B-FCD8-36D33A29460C}"/>
              </a:ext>
            </a:extLst>
          </p:cNvPr>
          <p:cNvCxnSpPr>
            <a:cxnSpLocks/>
            <a:stCxn id="17" idx="2"/>
          </p:cNvCxnSpPr>
          <p:nvPr/>
        </p:nvCxnSpPr>
        <p:spPr>
          <a:xfrm flipH="1">
            <a:off x="5541580" y="3515006"/>
            <a:ext cx="1282755" cy="980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A2A78C5-99EA-7209-E56A-2BC816E5AF07}"/>
              </a:ext>
            </a:extLst>
          </p:cNvPr>
          <p:cNvSpPr txBox="1"/>
          <p:nvPr/>
        </p:nvSpPr>
        <p:spPr>
          <a:xfrm>
            <a:off x="5960352" y="2991786"/>
            <a:ext cx="1727966"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R</a:t>
            </a:r>
            <a:r>
              <a:rPr lang="en-US" sz="1400" b="1" dirty="0">
                <a:solidFill>
                  <a:schemeClr val="tx2"/>
                </a:solidFill>
              </a:rPr>
              <a:t> vertices can come from C</a:t>
            </a:r>
            <a:r>
              <a:rPr lang="en-US" sz="1400" b="1" baseline="-25000" dirty="0">
                <a:solidFill>
                  <a:schemeClr val="tx2"/>
                </a:solidFill>
              </a:rPr>
              <a:t>R</a:t>
            </a:r>
          </a:p>
        </p:txBody>
      </p:sp>
      <p:sp>
        <p:nvSpPr>
          <p:cNvPr id="18" name="TextBox 17">
            <a:extLst>
              <a:ext uri="{FF2B5EF4-FFF2-40B4-BE49-F238E27FC236}">
                <a16:creationId xmlns:a16="http://schemas.microsoft.com/office/drawing/2014/main" id="{0291CDB8-67DD-5123-94A0-26490729B041}"/>
              </a:ext>
            </a:extLst>
          </p:cNvPr>
          <p:cNvSpPr txBox="1"/>
          <p:nvPr/>
        </p:nvSpPr>
        <p:spPr>
          <a:xfrm>
            <a:off x="2242625" y="3051946"/>
            <a:ext cx="857927" cy="369332"/>
          </a:xfrm>
          <a:prstGeom prst="rect">
            <a:avLst/>
          </a:prstGeom>
          <a:noFill/>
        </p:spPr>
        <p:txBody>
          <a:bodyPr wrap="none" rtlCol="0">
            <a:spAutoFit/>
          </a:bodyPr>
          <a:lstStyle/>
          <a:p>
            <a:r>
              <a:rPr lang="en-US" dirty="0"/>
              <a:t>All of S</a:t>
            </a:r>
          </a:p>
        </p:txBody>
      </p:sp>
      <p:sp>
        <p:nvSpPr>
          <p:cNvPr id="21" name="TextBox 20">
            <a:extLst>
              <a:ext uri="{FF2B5EF4-FFF2-40B4-BE49-F238E27FC236}">
                <a16:creationId xmlns:a16="http://schemas.microsoft.com/office/drawing/2014/main" id="{E084650E-BD0E-A225-CBAA-4C5DDAE8F0EC}"/>
              </a:ext>
            </a:extLst>
          </p:cNvPr>
          <p:cNvSpPr txBox="1"/>
          <p:nvPr/>
        </p:nvSpPr>
        <p:spPr>
          <a:xfrm>
            <a:off x="3225621" y="3033838"/>
            <a:ext cx="2555969" cy="523220"/>
          </a:xfrm>
          <a:prstGeom prst="rect">
            <a:avLst/>
          </a:prstGeom>
          <a:noFill/>
        </p:spPr>
        <p:txBody>
          <a:bodyPr wrap="square" rtlCol="0">
            <a:spAutoFit/>
          </a:bodyPr>
          <a:lstStyle/>
          <a:p>
            <a:r>
              <a:rPr lang="en-US" sz="1400" b="1" dirty="0">
                <a:solidFill>
                  <a:srgbClr val="C00000"/>
                </a:solidFill>
              </a:rPr>
              <a:t>At least |S*|+1-|S|-UB</a:t>
            </a:r>
            <a:r>
              <a:rPr lang="en-US" sz="1400" b="1" baseline="-25000" dirty="0">
                <a:solidFill>
                  <a:srgbClr val="C00000"/>
                </a:solidFill>
              </a:rPr>
              <a:t>R</a:t>
            </a:r>
            <a:r>
              <a:rPr lang="en-US" sz="1400" b="1" dirty="0">
                <a:solidFill>
                  <a:srgbClr val="C00000"/>
                </a:solidFill>
              </a:rPr>
              <a:t> vertices must come from C</a:t>
            </a:r>
            <a:r>
              <a:rPr lang="en-US" sz="1400" b="1" baseline="-25000" dirty="0">
                <a:solidFill>
                  <a:srgbClr val="C00000"/>
                </a:solidFill>
              </a:rPr>
              <a:t>L</a:t>
            </a:r>
          </a:p>
        </p:txBody>
      </p:sp>
      <p:cxnSp>
        <p:nvCxnSpPr>
          <p:cNvPr id="23" name="Straight Arrow Connector 22">
            <a:extLst>
              <a:ext uri="{FF2B5EF4-FFF2-40B4-BE49-F238E27FC236}">
                <a16:creationId xmlns:a16="http://schemas.microsoft.com/office/drawing/2014/main" id="{76E967EC-D352-FE37-93F9-5139772A6B84}"/>
              </a:ext>
            </a:extLst>
          </p:cNvPr>
          <p:cNvCxnSpPr>
            <a:cxnSpLocks/>
            <a:stCxn id="21" idx="2"/>
          </p:cNvCxnSpPr>
          <p:nvPr/>
        </p:nvCxnSpPr>
        <p:spPr>
          <a:xfrm>
            <a:off x="4503606" y="3557058"/>
            <a:ext cx="5844" cy="9382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21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B7449-DEA3-04EF-0E84-297D8A56D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773F9E-8CF6-C3FF-9776-9FD875A990DA}"/>
              </a:ext>
            </a:extLst>
          </p:cNvPr>
          <p:cNvSpPr>
            <a:spLocks noGrp="1"/>
          </p:cNvSpPr>
          <p:nvPr>
            <p:ph type="title"/>
          </p:nvPr>
        </p:nvSpPr>
        <p:spPr/>
        <p:txBody>
          <a:bodyPr/>
          <a:lstStyle/>
          <a:p>
            <a:r>
              <a:rPr lang="en-US" dirty="0"/>
              <a:t>Alt-RB</a:t>
            </a:r>
          </a:p>
        </p:txBody>
      </p:sp>
      <p:sp>
        <p:nvSpPr>
          <p:cNvPr id="4" name="Rectangle 3">
            <a:extLst>
              <a:ext uri="{FF2B5EF4-FFF2-40B4-BE49-F238E27FC236}">
                <a16:creationId xmlns:a16="http://schemas.microsoft.com/office/drawing/2014/main" id="{149A6D0E-AB1D-240B-2711-71244E34A5F1}"/>
              </a:ext>
            </a:extLst>
          </p:cNvPr>
          <p:cNvSpPr/>
          <p:nvPr/>
        </p:nvSpPr>
        <p:spPr>
          <a:xfrm>
            <a:off x="3626069" y="2105846"/>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043F7D42-8B7C-AA86-C326-2AEE6CEF46E2}"/>
              </a:ext>
            </a:extLst>
          </p:cNvPr>
          <p:cNvSpPr/>
          <p:nvPr/>
        </p:nvSpPr>
        <p:spPr>
          <a:xfrm>
            <a:off x="1981200" y="2105846"/>
            <a:ext cx="1534510"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6" name="Rectangle 5">
            <a:extLst>
              <a:ext uri="{FF2B5EF4-FFF2-40B4-BE49-F238E27FC236}">
                <a16:creationId xmlns:a16="http://schemas.microsoft.com/office/drawing/2014/main" id="{11EEE724-464F-8C26-98ED-D1A48D540D2C}"/>
              </a:ext>
            </a:extLst>
          </p:cNvPr>
          <p:cNvSpPr/>
          <p:nvPr/>
        </p:nvSpPr>
        <p:spPr>
          <a:xfrm>
            <a:off x="3392722" y="4594497"/>
            <a:ext cx="4382814"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 name="TextBox 6">
            <a:extLst>
              <a:ext uri="{FF2B5EF4-FFF2-40B4-BE49-F238E27FC236}">
                <a16:creationId xmlns:a16="http://schemas.microsoft.com/office/drawing/2014/main" id="{E747E924-2BFC-0F87-BBBC-69FA4CF7FFFD}"/>
              </a:ext>
            </a:extLst>
          </p:cNvPr>
          <p:cNvSpPr txBox="1"/>
          <p:nvPr/>
        </p:nvSpPr>
        <p:spPr>
          <a:xfrm>
            <a:off x="3515710" y="5424815"/>
            <a:ext cx="3901837" cy="646331"/>
          </a:xfrm>
          <a:prstGeom prst="rect">
            <a:avLst/>
          </a:prstGeom>
          <a:noFill/>
        </p:spPr>
        <p:txBody>
          <a:bodyPr wrap="none" rtlCol="0">
            <a:spAutoFit/>
          </a:bodyPr>
          <a:lstStyle/>
          <a:p>
            <a:r>
              <a:rPr lang="en-US" dirty="0"/>
              <a:t>An imaginary k-plex to be found </a:t>
            </a:r>
          </a:p>
          <a:p>
            <a:r>
              <a:rPr lang="en-US" dirty="0"/>
              <a:t>Must be larger than S* i.e. |H|&gt;=|S*|+1</a:t>
            </a:r>
          </a:p>
        </p:txBody>
      </p:sp>
      <p:sp>
        <p:nvSpPr>
          <p:cNvPr id="8" name="Rectangle 7">
            <a:extLst>
              <a:ext uri="{FF2B5EF4-FFF2-40B4-BE49-F238E27FC236}">
                <a16:creationId xmlns:a16="http://schemas.microsoft.com/office/drawing/2014/main" id="{664C1BE4-3592-9E77-9B89-7BE478D96561}"/>
              </a:ext>
            </a:extLst>
          </p:cNvPr>
          <p:cNvSpPr/>
          <p:nvPr/>
        </p:nvSpPr>
        <p:spPr>
          <a:xfrm>
            <a:off x="9333187" y="1690688"/>
            <a:ext cx="2020613" cy="830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9" name="TextBox 8">
            <a:extLst>
              <a:ext uri="{FF2B5EF4-FFF2-40B4-BE49-F238E27FC236}">
                <a16:creationId xmlns:a16="http://schemas.microsoft.com/office/drawing/2014/main" id="{2C96B545-88BB-2A6E-51B1-0F31954494CD}"/>
              </a:ext>
            </a:extLst>
          </p:cNvPr>
          <p:cNvSpPr txBox="1"/>
          <p:nvPr/>
        </p:nvSpPr>
        <p:spPr>
          <a:xfrm>
            <a:off x="9835055" y="2521005"/>
            <a:ext cx="1408386" cy="523220"/>
          </a:xfrm>
          <a:prstGeom prst="rect">
            <a:avLst/>
          </a:prstGeom>
          <a:noFill/>
        </p:spPr>
        <p:txBody>
          <a:bodyPr wrap="square" rtlCol="0">
            <a:spAutoFit/>
          </a:bodyPr>
          <a:lstStyle/>
          <a:p>
            <a:r>
              <a:rPr lang="en-US" sz="1400" dirty="0"/>
              <a:t>Largest k-plex found so far</a:t>
            </a:r>
          </a:p>
        </p:txBody>
      </p:sp>
      <p:sp>
        <p:nvSpPr>
          <p:cNvPr id="11" name="TextBox 10">
            <a:extLst>
              <a:ext uri="{FF2B5EF4-FFF2-40B4-BE49-F238E27FC236}">
                <a16:creationId xmlns:a16="http://schemas.microsoft.com/office/drawing/2014/main" id="{0D2BADEF-A673-E1C3-FA70-093418B22B13}"/>
              </a:ext>
            </a:extLst>
          </p:cNvPr>
          <p:cNvSpPr txBox="1"/>
          <p:nvPr/>
        </p:nvSpPr>
        <p:spPr>
          <a:xfrm>
            <a:off x="5365531" y="1757529"/>
            <a:ext cx="903890" cy="369332"/>
          </a:xfrm>
          <a:prstGeom prst="rect">
            <a:avLst/>
          </a:prstGeom>
          <a:noFill/>
        </p:spPr>
        <p:txBody>
          <a:bodyPr wrap="square">
            <a:spAutoFit/>
          </a:bodyPr>
          <a:lstStyle/>
          <a:p>
            <a:pPr algn="ctr"/>
            <a:r>
              <a:rPr lang="en-US" dirty="0"/>
              <a:t>C</a:t>
            </a:r>
          </a:p>
        </p:txBody>
      </p:sp>
      <p:sp>
        <p:nvSpPr>
          <p:cNvPr id="12" name="Rectangle 11">
            <a:extLst>
              <a:ext uri="{FF2B5EF4-FFF2-40B4-BE49-F238E27FC236}">
                <a16:creationId xmlns:a16="http://schemas.microsoft.com/office/drawing/2014/main" id="{9EB8877A-CA7A-856B-B84C-32CA6400D4CA}"/>
              </a:ext>
            </a:extLst>
          </p:cNvPr>
          <p:cNvSpPr/>
          <p:nvPr/>
        </p:nvSpPr>
        <p:spPr>
          <a:xfrm>
            <a:off x="3633952" y="2104368"/>
            <a:ext cx="1907628" cy="830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baseline="-25000" dirty="0"/>
              <a:t>L</a:t>
            </a:r>
          </a:p>
        </p:txBody>
      </p:sp>
      <p:sp>
        <p:nvSpPr>
          <p:cNvPr id="14" name="TextBox 13">
            <a:extLst>
              <a:ext uri="{FF2B5EF4-FFF2-40B4-BE49-F238E27FC236}">
                <a16:creationId xmlns:a16="http://schemas.microsoft.com/office/drawing/2014/main" id="{641DB0BD-2584-7E9C-628C-703AF93B6EB4}"/>
              </a:ext>
            </a:extLst>
          </p:cNvPr>
          <p:cNvSpPr txBox="1"/>
          <p:nvPr/>
        </p:nvSpPr>
        <p:spPr>
          <a:xfrm>
            <a:off x="6366589" y="2334861"/>
            <a:ext cx="914400" cy="369332"/>
          </a:xfrm>
          <a:prstGeom prst="rect">
            <a:avLst/>
          </a:prstGeom>
          <a:noFill/>
        </p:spPr>
        <p:txBody>
          <a:bodyPr wrap="square">
            <a:spAutoFit/>
          </a:bodyPr>
          <a:lstStyle/>
          <a:p>
            <a:pPr algn="ctr"/>
            <a:r>
              <a:rPr lang="en-US" dirty="0"/>
              <a:t>C</a:t>
            </a:r>
            <a:r>
              <a:rPr lang="en-US" baseline="-25000" dirty="0"/>
              <a:t>R</a:t>
            </a:r>
          </a:p>
        </p:txBody>
      </p:sp>
      <p:cxnSp>
        <p:nvCxnSpPr>
          <p:cNvPr id="15" name="Straight Arrow Connector 14">
            <a:extLst>
              <a:ext uri="{FF2B5EF4-FFF2-40B4-BE49-F238E27FC236}">
                <a16:creationId xmlns:a16="http://schemas.microsoft.com/office/drawing/2014/main" id="{ECC3CE29-60AF-EBAE-202A-8437517A8331}"/>
              </a:ext>
            </a:extLst>
          </p:cNvPr>
          <p:cNvCxnSpPr>
            <a:cxnSpLocks/>
            <a:stCxn id="18" idx="2"/>
          </p:cNvCxnSpPr>
          <p:nvPr/>
        </p:nvCxnSpPr>
        <p:spPr>
          <a:xfrm>
            <a:off x="2671589" y="3421278"/>
            <a:ext cx="1283829" cy="107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0A4FDA9-480C-F96A-CFED-24F62827CBD5}"/>
              </a:ext>
            </a:extLst>
          </p:cNvPr>
          <p:cNvCxnSpPr>
            <a:cxnSpLocks/>
            <a:stCxn id="17" idx="2"/>
          </p:cNvCxnSpPr>
          <p:nvPr/>
        </p:nvCxnSpPr>
        <p:spPr>
          <a:xfrm flipH="1">
            <a:off x="5541580" y="3515006"/>
            <a:ext cx="1282755" cy="980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8A8AAFE-5E0A-0CC6-003A-9D56A3FF13E6}"/>
              </a:ext>
            </a:extLst>
          </p:cNvPr>
          <p:cNvSpPr txBox="1"/>
          <p:nvPr/>
        </p:nvSpPr>
        <p:spPr>
          <a:xfrm>
            <a:off x="5960352" y="2991786"/>
            <a:ext cx="1727966" cy="523220"/>
          </a:xfrm>
          <a:prstGeom prst="rect">
            <a:avLst/>
          </a:prstGeom>
          <a:noFill/>
        </p:spPr>
        <p:txBody>
          <a:bodyPr wrap="square" rtlCol="0">
            <a:spAutoFit/>
          </a:bodyPr>
          <a:lstStyle/>
          <a:p>
            <a:r>
              <a:rPr lang="en-US" sz="1400" b="1" dirty="0">
                <a:solidFill>
                  <a:schemeClr val="tx2"/>
                </a:solidFill>
              </a:rPr>
              <a:t>Up to UB</a:t>
            </a:r>
            <a:r>
              <a:rPr lang="en-US" sz="1400" b="1" baseline="-25000" dirty="0">
                <a:solidFill>
                  <a:schemeClr val="tx2"/>
                </a:solidFill>
              </a:rPr>
              <a:t>R</a:t>
            </a:r>
            <a:r>
              <a:rPr lang="en-US" sz="1400" b="1" dirty="0">
                <a:solidFill>
                  <a:schemeClr val="tx2"/>
                </a:solidFill>
              </a:rPr>
              <a:t> vertices can come from C</a:t>
            </a:r>
            <a:r>
              <a:rPr lang="en-US" sz="1400" b="1" baseline="-25000" dirty="0">
                <a:solidFill>
                  <a:schemeClr val="tx2"/>
                </a:solidFill>
              </a:rPr>
              <a:t>R</a:t>
            </a:r>
          </a:p>
        </p:txBody>
      </p:sp>
      <p:sp>
        <p:nvSpPr>
          <p:cNvPr id="18" name="TextBox 17">
            <a:extLst>
              <a:ext uri="{FF2B5EF4-FFF2-40B4-BE49-F238E27FC236}">
                <a16:creationId xmlns:a16="http://schemas.microsoft.com/office/drawing/2014/main" id="{8D34DC4C-30E4-ED2F-3351-39627687FB7A}"/>
              </a:ext>
            </a:extLst>
          </p:cNvPr>
          <p:cNvSpPr txBox="1"/>
          <p:nvPr/>
        </p:nvSpPr>
        <p:spPr>
          <a:xfrm>
            <a:off x="2242625" y="3051946"/>
            <a:ext cx="857927" cy="369332"/>
          </a:xfrm>
          <a:prstGeom prst="rect">
            <a:avLst/>
          </a:prstGeom>
          <a:noFill/>
        </p:spPr>
        <p:txBody>
          <a:bodyPr wrap="none" rtlCol="0">
            <a:spAutoFit/>
          </a:bodyPr>
          <a:lstStyle/>
          <a:p>
            <a:r>
              <a:rPr lang="en-US" dirty="0"/>
              <a:t>All of S</a:t>
            </a:r>
          </a:p>
        </p:txBody>
      </p:sp>
      <p:sp>
        <p:nvSpPr>
          <p:cNvPr id="21" name="TextBox 20">
            <a:extLst>
              <a:ext uri="{FF2B5EF4-FFF2-40B4-BE49-F238E27FC236}">
                <a16:creationId xmlns:a16="http://schemas.microsoft.com/office/drawing/2014/main" id="{EAC7B5B4-8F75-53FA-2E17-4D9A250F0033}"/>
              </a:ext>
            </a:extLst>
          </p:cNvPr>
          <p:cNvSpPr txBox="1"/>
          <p:nvPr/>
        </p:nvSpPr>
        <p:spPr>
          <a:xfrm>
            <a:off x="3225621" y="3033838"/>
            <a:ext cx="2555969" cy="523220"/>
          </a:xfrm>
          <a:prstGeom prst="rect">
            <a:avLst/>
          </a:prstGeom>
          <a:noFill/>
        </p:spPr>
        <p:txBody>
          <a:bodyPr wrap="square" rtlCol="0">
            <a:spAutoFit/>
          </a:bodyPr>
          <a:lstStyle/>
          <a:p>
            <a:r>
              <a:rPr lang="en-US" sz="1400" b="1" dirty="0">
                <a:solidFill>
                  <a:srgbClr val="C00000"/>
                </a:solidFill>
              </a:rPr>
              <a:t>At least |S*|+1-|S|-UB</a:t>
            </a:r>
            <a:r>
              <a:rPr lang="en-US" sz="1400" b="1" baseline="-25000" dirty="0">
                <a:solidFill>
                  <a:srgbClr val="C00000"/>
                </a:solidFill>
              </a:rPr>
              <a:t>R</a:t>
            </a:r>
            <a:r>
              <a:rPr lang="en-US" sz="1400" b="1" dirty="0">
                <a:solidFill>
                  <a:srgbClr val="C00000"/>
                </a:solidFill>
              </a:rPr>
              <a:t> vertices must come from C</a:t>
            </a:r>
            <a:r>
              <a:rPr lang="en-US" sz="1400" b="1" baseline="-25000" dirty="0">
                <a:solidFill>
                  <a:srgbClr val="C00000"/>
                </a:solidFill>
              </a:rPr>
              <a:t>L</a:t>
            </a:r>
          </a:p>
        </p:txBody>
      </p:sp>
      <p:cxnSp>
        <p:nvCxnSpPr>
          <p:cNvPr id="23" name="Straight Arrow Connector 22">
            <a:extLst>
              <a:ext uri="{FF2B5EF4-FFF2-40B4-BE49-F238E27FC236}">
                <a16:creationId xmlns:a16="http://schemas.microsoft.com/office/drawing/2014/main" id="{281CE37C-3983-E1E6-2760-8A9856DBA6F3}"/>
              </a:ext>
            </a:extLst>
          </p:cNvPr>
          <p:cNvCxnSpPr>
            <a:cxnSpLocks/>
            <a:stCxn id="21" idx="2"/>
          </p:cNvCxnSpPr>
          <p:nvPr/>
        </p:nvCxnSpPr>
        <p:spPr>
          <a:xfrm>
            <a:off x="4503606" y="3557058"/>
            <a:ext cx="5844" cy="9382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0E4BD4F-3DF4-07B6-A78B-B7E645A61559}"/>
              </a:ext>
            </a:extLst>
          </p:cNvPr>
          <p:cNvSpPr txBox="1"/>
          <p:nvPr/>
        </p:nvSpPr>
        <p:spPr>
          <a:xfrm>
            <a:off x="3559686" y="2102890"/>
            <a:ext cx="2555969" cy="738664"/>
          </a:xfrm>
          <a:prstGeom prst="rect">
            <a:avLst/>
          </a:prstGeom>
          <a:noFill/>
        </p:spPr>
        <p:txBody>
          <a:bodyPr wrap="square" rtlCol="0">
            <a:spAutoFit/>
          </a:bodyPr>
          <a:lstStyle/>
          <a:p>
            <a:r>
              <a:rPr lang="en-US" sz="1400" b="1" dirty="0">
                <a:solidFill>
                  <a:srgbClr val="C00000"/>
                </a:solidFill>
              </a:rPr>
              <a:t>Prune those vertices which can’t support this requirement</a:t>
            </a:r>
            <a:endParaRPr lang="en-US" sz="1400" b="1" baseline="-25000" dirty="0">
              <a:solidFill>
                <a:srgbClr val="C00000"/>
              </a:solidFill>
            </a:endParaRPr>
          </a:p>
        </p:txBody>
      </p:sp>
    </p:spTree>
    <p:extLst>
      <p:ext uri="{BB962C8B-B14F-4D97-AF65-F5344CB8AC3E}">
        <p14:creationId xmlns:p14="http://schemas.microsoft.com/office/powerpoint/2010/main" val="4128109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51407</TotalTime>
  <Words>1925</Words>
  <Application>Microsoft Macintosh PowerPoint</Application>
  <PresentationFormat>Widescreen</PresentationFormat>
  <Paragraphs>370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Aptos Display</vt:lpstr>
      <vt:lpstr>Arial</vt:lpstr>
      <vt:lpstr>Cambria Math</vt:lpstr>
      <vt:lpstr>Consolas</vt:lpstr>
      <vt:lpstr>Georgia</vt:lpstr>
      <vt:lpstr>Monaco</vt:lpstr>
      <vt:lpstr>Office Theme</vt:lpstr>
      <vt:lpstr>PowerPoint Presentation</vt:lpstr>
      <vt:lpstr>PowerPoint Presentation</vt:lpstr>
      <vt:lpstr>AltRB</vt:lpstr>
      <vt:lpstr>Notations</vt:lpstr>
      <vt:lpstr>Alt-RB</vt:lpstr>
      <vt:lpstr>Alt-RB</vt:lpstr>
      <vt:lpstr>Alt-RB</vt:lpstr>
      <vt:lpstr>Alt-RB</vt:lpstr>
      <vt:lpstr>Alt-RB</vt:lpstr>
      <vt:lpstr>Alt-RB</vt:lpstr>
      <vt:lpstr>Partitioning C</vt:lpstr>
      <vt:lpstr>PowerPoint Presentation</vt:lpstr>
      <vt:lpstr>Upper Bounding</vt:lpstr>
      <vt:lpstr>Reducation Rules</vt:lpstr>
      <vt:lpstr>Proofs</vt:lpstr>
      <vt:lpstr>Proof</vt:lpstr>
      <vt:lpstr>Adding Branching Schemes to kPEX</vt:lpstr>
      <vt:lpstr>PowerPoint Presentation</vt:lpstr>
      <vt:lpstr>PowerPoint Presentation</vt:lpstr>
      <vt:lpstr>PowerPoint Presentation</vt:lpstr>
      <vt:lpstr>Solutions for ML</vt:lpstr>
      <vt:lpstr>Data Structures</vt:lpstr>
      <vt:lpstr>Data Structures – UMkP </vt:lpstr>
      <vt:lpstr>Data Structures – kPEX </vt:lpstr>
      <vt:lpstr>Data Structures – kPEX </vt:lpstr>
      <vt:lpstr>Data Structures – kPEX </vt:lpstr>
      <vt:lpstr>Set operation</vt:lpstr>
      <vt:lpstr>ML Experiments Details</vt:lpstr>
      <vt:lpstr>PowerPoint Presentation</vt:lpstr>
      <vt:lpstr>Questions for experiments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Akhlaque</dc:creator>
  <cp:lastModifiedBy>Ahmad, Akhlaque</cp:lastModifiedBy>
  <cp:revision>20</cp:revision>
  <dcterms:created xsi:type="dcterms:W3CDTF">2025-03-31T22:36:33Z</dcterms:created>
  <dcterms:modified xsi:type="dcterms:W3CDTF">2025-07-24T04:33:47Z</dcterms:modified>
</cp:coreProperties>
</file>